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7" r:id="rId3"/>
    <p:sldId id="265" r:id="rId4"/>
    <p:sldId id="272" r:id="rId5"/>
    <p:sldId id="286" r:id="rId6"/>
    <p:sldId id="271" r:id="rId7"/>
    <p:sldId id="268" r:id="rId8"/>
    <p:sldId id="284" r:id="rId9"/>
    <p:sldId id="274" r:id="rId10"/>
    <p:sldId id="287" r:id="rId11"/>
    <p:sldId id="269" r:id="rId12"/>
    <p:sldId id="279" r:id="rId13"/>
    <p:sldId id="289" r:id="rId14"/>
    <p:sldId id="275" r:id="rId15"/>
    <p:sldId id="281" r:id="rId16"/>
    <p:sldId id="282" r:id="rId17"/>
    <p:sldId id="280" r:id="rId18"/>
    <p:sldId id="270" r:id="rId19"/>
    <p:sldId id="285" r:id="rId20"/>
    <p:sldId id="290" r:id="rId21"/>
    <p:sldId id="288" r:id="rId22"/>
    <p:sldId id="277" r:id="rId23"/>
    <p:sldId id="278" r:id="rId24"/>
    <p:sldId id="276" r:id="rId25"/>
    <p:sldId id="273" r:id="rId26"/>
    <p:sldId id="261" r:id="rId27"/>
    <p:sldId id="266" r:id="rId28"/>
  </p:sldIdLst>
  <p:sldSz cx="9144000" cy="6858000" type="screen4x3"/>
  <p:notesSz cx="6858000" cy="92964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74" autoAdjust="0"/>
    <p:restoredTop sz="86449" autoAdjust="0"/>
  </p:normalViewPr>
  <p:slideViewPr>
    <p:cSldViewPr snapToGrid="0">
      <p:cViewPr varScale="1">
        <p:scale>
          <a:sx n="63" d="100"/>
          <a:sy n="63" d="100"/>
        </p:scale>
        <p:origin x="1356" y="72"/>
      </p:cViewPr>
      <p:guideLst/>
    </p:cSldViewPr>
  </p:slideViewPr>
  <p:outlineViewPr>
    <p:cViewPr>
      <p:scale>
        <a:sx n="33" d="100"/>
        <a:sy n="33" d="100"/>
      </p:scale>
      <p:origin x="0" y="-52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513DC-E89A-466A-8A07-C97D447FBFAF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57538-071D-48AC-9FE7-922BF8DE1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96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0440C-0718-447B-9192-55F77E597D5B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10F6C-4A02-4E22-A235-DCD527D01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9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wiki/page/11/79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47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60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20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02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2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Improper code updates: </a:t>
            </a:r>
          </a:p>
          <a:p>
            <a:r>
              <a:rPr lang="en-US" dirty="0"/>
              <a:t>Partial</a:t>
            </a:r>
            <a:r>
              <a:rPr lang="en-US" baseline="0" dirty="0"/>
              <a:t> updates - </a:t>
            </a:r>
            <a:r>
              <a:rPr lang="en-US" dirty="0"/>
              <a:t>Codes for 3-5 were updated, but codes for 6-21 were not</a:t>
            </a:r>
          </a:p>
          <a:p>
            <a:r>
              <a:rPr lang="en-US" dirty="0"/>
              <a:t>Form </a:t>
            </a:r>
            <a:r>
              <a:rPr lang="en-US" dirty="0" err="1"/>
              <a:t>mis</a:t>
            </a:r>
            <a:r>
              <a:rPr lang="en-US" dirty="0"/>
              <a:t>-match – forms sent out have one set of codes, codes in data system have a different set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64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“Old codes” refer to the fact that they were used on</a:t>
            </a:r>
            <a:r>
              <a:rPr lang="en-US" baseline="0" dirty="0"/>
              <a:t> the 2016 count and prior.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“New Codes” refer to the fact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93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59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6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8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/>
              <a:t>Poll</a:t>
            </a:r>
            <a:r>
              <a:rPr lang="en-US" dirty="0"/>
              <a:t> – what information are</a:t>
            </a:r>
            <a:r>
              <a:rPr lang="en-US" baseline="0" dirty="0"/>
              <a:t> you most interested in?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04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77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70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Determining newly identified: 1) Add new field to indicate date added if needed;</a:t>
            </a:r>
            <a:r>
              <a:rPr lang="en-US" baseline="0" dirty="0"/>
              <a:t> 2) If no other way, merge last year and this year into spreadsheet file. Include year field, then sort by Child Number, Identification Code,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09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/>
              <a:t>Poll</a:t>
            </a:r>
            <a:r>
              <a:rPr lang="en-US" dirty="0"/>
              <a:t> – Do you look at your data? What ways?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10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/>
              <a:t>Poll</a:t>
            </a:r>
            <a:r>
              <a:rPr lang="en-US" dirty="0"/>
              <a:t> – which tools</a:t>
            </a:r>
            <a:r>
              <a:rPr lang="en-US" baseline="0" dirty="0"/>
              <a:t> do you use?</a:t>
            </a:r>
          </a:p>
          <a:p>
            <a:endParaRPr lang="en-US" baseline="0" dirty="0"/>
          </a:p>
          <a:p>
            <a:r>
              <a:rPr lang="en-US" dirty="0">
                <a:hlinkClick r:id="rId3"/>
              </a:rPr>
              <a:t>https://nationaldb.org/wiki/page/11/79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Demonstrate easy chart from state Excel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136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392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519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</a:t>
            </a:r>
            <a:r>
              <a:rPr lang="en-US" baseline="0" dirty="0"/>
              <a:t> indicate a need for additional support/training on evaluation.</a:t>
            </a:r>
          </a:p>
          <a:p>
            <a:r>
              <a:rPr lang="en-US" baseline="0" dirty="0"/>
              <a:t>Other information/training that would be helpful?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3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Understanding the process for new and “old”</a:t>
            </a:r>
          </a:p>
          <a:p>
            <a:r>
              <a:rPr lang="en-US" dirty="0"/>
              <a:t>2. Valid and reliable data are needed to show program effectiveness (</a:t>
            </a:r>
          </a:p>
          <a:p>
            <a:r>
              <a:rPr lang="en-US" dirty="0"/>
              <a:t>3. Using data to guide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87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Child Count, often referred to as “the Census” represents a point-in-time snapshot of the characteristics, educational settings and living arrangements of children and youth identified by the state project's as deaf-blind.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5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4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2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 updates</a:t>
            </a:r>
          </a:p>
          <a:p>
            <a:r>
              <a:rPr lang="en-US" dirty="0"/>
              <a:t>Spreadsheet – supplemental</a:t>
            </a:r>
            <a:r>
              <a:rPr lang="en-US" baseline="0" dirty="0"/>
              <a:t> included, Data notes included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66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sure to review notes related to Educational</a:t>
            </a:r>
            <a:r>
              <a:rPr lang="en-US" baseline="0" dirty="0"/>
              <a:t> Setting</a:t>
            </a:r>
            <a:endParaRPr lang="en-US" dirty="0"/>
          </a:p>
          <a:p>
            <a:r>
              <a:rPr lang="en-US" dirty="0"/>
              <a:t>State Assessment - Codes 4 and 5 no longer used</a:t>
            </a:r>
          </a:p>
          <a:p>
            <a:r>
              <a:rPr lang="en-US" dirty="0"/>
              <a:t>Need to review data before sending in report.</a:t>
            </a:r>
          </a:p>
          <a:p>
            <a:endParaRPr lang="en-US" dirty="0"/>
          </a:p>
          <a:p>
            <a:r>
              <a:rPr lang="en-US" dirty="0"/>
              <a:t>OSEP is digging into our data more</a:t>
            </a:r>
            <a:r>
              <a:rPr lang="en-US" baseline="0" dirty="0"/>
              <a:t> - </a:t>
            </a:r>
            <a:r>
              <a:rPr lang="en-US" dirty="0"/>
              <a:t>comparing DB data with IDEA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0F6C-4A02-4E22-A235-DCD527D01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9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099" y="1301262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565150" y="6003925"/>
            <a:ext cx="8005763" cy="352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862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 i="0"/>
            </a:lvl2pPr>
            <a:lvl3pPr>
              <a:defRPr sz="1350"/>
            </a:lvl3pPr>
            <a:lvl4pPr>
              <a:defRPr sz="1350" i="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02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994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1583263"/>
          </a:xfrm>
        </p:spPr>
        <p:txBody>
          <a:bodyPr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 i="0"/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3403600"/>
            <a:ext cx="4005263" cy="254793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724400" y="3403600"/>
            <a:ext cx="3962400" cy="25479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40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5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3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7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4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 i="0"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 i="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2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2963329"/>
          </a:xfrm>
        </p:spPr>
        <p:txBody>
          <a:bodyPr/>
          <a:lstStyle>
            <a:lvl1pPr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2963329"/>
          </a:xfrm>
        </p:spPr>
        <p:txBody>
          <a:bodyPr/>
          <a:lstStyle>
            <a:lvl1pPr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5463" y="4783138"/>
            <a:ext cx="8161337" cy="13049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991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9997"/>
            <a:ext cx="6858000" cy="175207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38905"/>
            <a:ext cx="6858000" cy="876829"/>
          </a:xfrm>
        </p:spPr>
        <p:txBody>
          <a:bodyPr>
            <a:noAutofit/>
          </a:bodyPr>
          <a:lstStyle>
            <a:lvl1pPr marL="0" indent="0" algn="ctr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43000" y="5071004"/>
            <a:ext cx="6858000" cy="847725"/>
          </a:xfrm>
        </p:spPr>
        <p:txBody>
          <a:bodyPr/>
          <a:lstStyle>
            <a:lvl1pPr marL="0" indent="0">
              <a:buFontTx/>
              <a:buNone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57175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51435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71525" indent="0">
              <a:buFontTx/>
              <a:buNone/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028700" indent="0">
              <a:buFontTx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1143000" y="3309938"/>
            <a:ext cx="6858000" cy="15668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8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6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E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DE0E99EB-11D2-423C-9BBD-CD6DF9AB55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79" r:id="rId4"/>
    <p:sldLayoutId id="2147483674" r:id="rId5"/>
    <p:sldLayoutId id="2147483681" r:id="rId6"/>
    <p:sldLayoutId id="2147483687" r:id="rId7"/>
    <p:sldLayoutId id="2147483680" r:id="rId8"/>
    <p:sldLayoutId id="2147483682" r:id="rId9"/>
    <p:sldLayoutId id="2147483683" r:id="rId10"/>
    <p:sldLayoutId id="2147483684" r:id="rId11"/>
    <p:sldLayoutId id="2147483663" r:id="rId12"/>
    <p:sldLayoutId id="2147483686" r:id="rId13"/>
    <p:sldLayoutId id="2147483685" r:id="rId14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91372e5fba0d1fb26b72-13cee80c2bfb23b1a8fcedea15638c1f.ssl.cf1.rackcdn.com/materials/commonprojectmeasuresfordeafblindtanetworka_Apr_5_2019-07_47_21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reports/national-child-count-2017" TargetMode="External"/><Relationship Id="rId7" Type="http://schemas.openxmlformats.org/officeDocument/2006/relationships/hyperlink" Target="https://nationaldb.org/wiki/page/11/79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nationaldb.org/pages/show/early-identification-and-referral/early-identification-and-referral-self-assessment-guide" TargetMode="External"/><Relationship Id="rId5" Type="http://schemas.openxmlformats.org/officeDocument/2006/relationships/hyperlink" Target="https://nationaldb.org/materials/page/3585/11" TargetMode="External"/><Relationship Id="rId4" Type="http://schemas.openxmlformats.org/officeDocument/2006/relationships/hyperlink" Target="https://nationaldb.org/childcount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members/profile/7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2wbchgb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wiki/page/11/10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8305" y="1695897"/>
            <a:ext cx="7060356" cy="1429059"/>
          </a:xfrm>
        </p:spPr>
        <p:txBody>
          <a:bodyPr/>
          <a:lstStyle/>
          <a:p>
            <a:r>
              <a:rPr lang="en-US" sz="4400" dirty="0"/>
              <a:t>Deaf-Blind Child Count 2019 Kick-off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1223493" y="3956280"/>
            <a:ext cx="6722771" cy="1086237"/>
          </a:xfrm>
        </p:spPr>
        <p:txBody>
          <a:bodyPr>
            <a:normAutofit/>
          </a:bodyPr>
          <a:lstStyle/>
          <a:p>
            <a:pPr lvl="0"/>
            <a:r>
              <a:rPr lang="en" sz="2000" b="1" dirty="0"/>
              <a:t>Presenter: Robbin Bull, DB Child Count Coordinator</a:t>
            </a:r>
          </a:p>
          <a:p>
            <a:r>
              <a:rPr lang="en" sz="1600" b="1" dirty="0"/>
              <a:t>September 11, 2019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96459" y="6108876"/>
            <a:ext cx="6942202" cy="2646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800" dirty="0"/>
              <a:t>The contents of this presentation were developed under a grant from the U.S. Department of Education, #H326T180026. However, those contents do not necessarily represent the policy of the U.S. Department of Education, and you should not assume endorsement by the Federal Government. Project Officer, Susan </a:t>
            </a:r>
            <a:r>
              <a:rPr lang="en-US" sz="800" dirty="0" err="1"/>
              <a:t>Weigert</a:t>
            </a:r>
            <a:r>
              <a:rPr lang="en-US" sz="800" dirty="0"/>
              <a:t>.</a:t>
            </a:r>
          </a:p>
        </p:txBody>
      </p:sp>
      <p:pic>
        <p:nvPicPr>
          <p:cNvPr id="4" name="Picture 3" descr="National Center on Deaf-Blindne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79" y="6241198"/>
            <a:ext cx="512426" cy="512426"/>
          </a:xfrm>
          <a:prstGeom prst="rect">
            <a:avLst/>
          </a:prstGeom>
        </p:spPr>
      </p:pic>
      <p:pic>
        <p:nvPicPr>
          <p:cNvPr id="3" name="Picture 2" descr="IDEAs that Work U.S. Office of Special Education Program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854" y="6241198"/>
            <a:ext cx="614362" cy="51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44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350445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Considerations </a:t>
            </a:r>
            <a:r>
              <a:rPr lang="en-US" sz="3600" dirty="0"/>
              <a:t>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194560"/>
            <a:ext cx="7200900" cy="407148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u="sng" dirty="0"/>
              <a:t>Date of birth</a:t>
            </a:r>
            <a:r>
              <a:rPr lang="en-US" dirty="0"/>
              <a:t>, </a:t>
            </a:r>
            <a:r>
              <a:rPr lang="en-US" u="sng" dirty="0"/>
              <a:t>vision loss</a:t>
            </a:r>
            <a:r>
              <a:rPr lang="en-US" dirty="0"/>
              <a:t> and </a:t>
            </a:r>
            <a:r>
              <a:rPr lang="en-US" u="sng" dirty="0"/>
              <a:t>hearing loss</a:t>
            </a:r>
            <a:r>
              <a:rPr lang="en-US" dirty="0"/>
              <a:t> information is needed to be included on the child count </a:t>
            </a:r>
            <a:r>
              <a:rPr lang="en-US" sz="2000" dirty="0"/>
              <a:t>(Further testing needed on VL &amp; HL is allowed one year only)</a:t>
            </a:r>
          </a:p>
          <a:p>
            <a:pPr>
              <a:lnSpc>
                <a:spcPct val="120000"/>
              </a:lnSpc>
            </a:pPr>
            <a:r>
              <a:rPr lang="en-US" dirty="0"/>
              <a:t>Data reporting period is December 2, 2018 – December 1, 2019. The “snapshot” date is December 1, 2019</a:t>
            </a:r>
          </a:p>
          <a:p>
            <a:pPr>
              <a:lnSpc>
                <a:spcPct val="120000"/>
              </a:lnSpc>
            </a:pPr>
            <a:r>
              <a:rPr lang="en-US" dirty="0"/>
              <a:t> Individuals identified after December 1, 2019 should not be included on this count</a:t>
            </a:r>
          </a:p>
          <a:p>
            <a:pPr>
              <a:lnSpc>
                <a:spcPct val="120000"/>
              </a:lnSpc>
            </a:pPr>
            <a:r>
              <a:rPr lang="en-US" dirty="0"/>
              <a:t>Projects must report Exiting data on students/children who left special education or quit receiving State Deaf-Blind Project services in the 12 months preceding December 1, 2019</a:t>
            </a:r>
          </a:p>
          <a:p>
            <a:pPr>
              <a:lnSpc>
                <a:spcPct val="120000"/>
              </a:lnSpc>
            </a:pPr>
            <a:r>
              <a:rPr lang="en-US" dirty="0"/>
              <a:t>Use the code of 999 in any numeric field for any unknown data</a:t>
            </a:r>
          </a:p>
        </p:txBody>
      </p:sp>
    </p:spTree>
    <p:extLst>
      <p:ext uri="{BB962C8B-B14F-4D97-AF65-F5344CB8AC3E}">
        <p14:creationId xmlns:p14="http://schemas.microsoft.com/office/powerpoint/2010/main" val="401231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Considerations </a:t>
            </a:r>
            <a:r>
              <a:rPr lang="en-US" sz="3600" dirty="0"/>
              <a:t>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Only numeric data will be accepted for all fields except state code, ID Number and Child Number</a:t>
            </a:r>
          </a:p>
          <a:p>
            <a:r>
              <a:rPr lang="en-US" dirty="0"/>
              <a:t>Do not include more than one code in any field</a:t>
            </a:r>
          </a:p>
          <a:p>
            <a:r>
              <a:rPr lang="en-US" dirty="0"/>
              <a:t>Do not include any data notes in numeric data sheet. Notes can be included in Data Notes sheet or separate file</a:t>
            </a:r>
          </a:p>
          <a:p>
            <a:r>
              <a:rPr lang="en-US" dirty="0"/>
              <a:t>Please contact me </a:t>
            </a:r>
            <a:r>
              <a:rPr lang="en-US" b="1" u="sng" dirty="0"/>
              <a:t>before</a:t>
            </a:r>
            <a:r>
              <a:rPr lang="en-US" dirty="0"/>
              <a:t> the submission date if you will be unable to meet the submission deadline  </a:t>
            </a:r>
          </a:p>
          <a:p>
            <a:r>
              <a:rPr lang="en-US" dirty="0"/>
              <a:t>Remember all data is due May 5</a:t>
            </a:r>
          </a:p>
        </p:txBody>
      </p:sp>
    </p:spTree>
    <p:extLst>
      <p:ext uri="{BB962C8B-B14F-4D97-AF65-F5344CB8AC3E}">
        <p14:creationId xmlns:p14="http://schemas.microsoft.com/office/powerpoint/2010/main" val="33230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Setting “New Codes” vs. “Old Codes”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28700" y="2079057"/>
            <a:ext cx="7200900" cy="40522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“New Codes” is </a:t>
            </a:r>
            <a:r>
              <a:rPr lang="en-US" dirty="0" err="1"/>
              <a:t>mis</a:t>
            </a:r>
            <a:r>
              <a:rPr lang="en-US" dirty="0"/>
              <a:t>-leading. We are NOT using them for 2019.</a:t>
            </a:r>
          </a:p>
          <a:p>
            <a:r>
              <a:rPr lang="en-US" dirty="0"/>
              <a:t>They were introduced in the instructions in 2017 and included in the 2018 instructions</a:t>
            </a:r>
          </a:p>
          <a:p>
            <a:r>
              <a:rPr lang="en-US" dirty="0"/>
              <a:t>Usage was missed by a number of states, or implemented improperly</a:t>
            </a:r>
          </a:p>
          <a:p>
            <a:r>
              <a:rPr lang="en-US" dirty="0"/>
              <a:t>We reverted to the “Old Codes” for national reporting purposes for 2018 and 2019</a:t>
            </a:r>
          </a:p>
          <a:p>
            <a:r>
              <a:rPr lang="en-US" dirty="0"/>
              <a:t>“New Codes” will be implemented with the 2020 changes </a:t>
            </a:r>
          </a:p>
        </p:txBody>
      </p:sp>
    </p:spTree>
    <p:extLst>
      <p:ext uri="{BB962C8B-B14F-4D97-AF65-F5344CB8AC3E}">
        <p14:creationId xmlns:p14="http://schemas.microsoft.com/office/powerpoint/2010/main" val="2172672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Setting field cautions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28700" y="1930161"/>
            <a:ext cx="7200900" cy="4201132"/>
          </a:xfrm>
        </p:spPr>
        <p:txBody>
          <a:bodyPr/>
          <a:lstStyle/>
          <a:p>
            <a:r>
              <a:rPr lang="en-US" dirty="0"/>
              <a:t>Age 3-5 settings and Age 6-21 settings have different codes – but go into the same field</a:t>
            </a:r>
          </a:p>
          <a:p>
            <a:r>
              <a:rPr lang="en-US" dirty="0"/>
              <a:t>Must be aware of child age to enter correct code</a:t>
            </a:r>
          </a:p>
          <a:p>
            <a:r>
              <a:rPr lang="en-US" dirty="0"/>
              <a:t>Current set-up, changes to codes for one group (3-5) affected codes for other group (6-21)</a:t>
            </a:r>
          </a:p>
          <a:p>
            <a:r>
              <a:rPr lang="en-US" dirty="0"/>
              <a:t>Data can be incorrect due to out of age range, improper code updates – partial updates or form </a:t>
            </a:r>
            <a:r>
              <a:rPr lang="en-US" dirty="0" err="1"/>
              <a:t>mis</a:t>
            </a:r>
            <a:r>
              <a:rPr lang="en-US" dirty="0"/>
              <a:t>-match</a:t>
            </a:r>
          </a:p>
        </p:txBody>
      </p:sp>
    </p:spTree>
    <p:extLst>
      <p:ext uri="{BB962C8B-B14F-4D97-AF65-F5344CB8AC3E}">
        <p14:creationId xmlns:p14="http://schemas.microsoft.com/office/powerpoint/2010/main" val="3494388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639050" cy="787773"/>
          </a:xfrm>
        </p:spPr>
        <p:txBody>
          <a:bodyPr>
            <a:normAutofit fontScale="90000"/>
          </a:bodyPr>
          <a:lstStyle/>
          <a:p>
            <a:r>
              <a:rPr lang="en-US" dirty="0"/>
              <a:t>Ed Setting “Old Codes”*</a:t>
            </a:r>
            <a:br>
              <a:rPr lang="en-US" dirty="0"/>
            </a:br>
            <a:r>
              <a:rPr lang="en-US" sz="2200" b="1" dirty="0"/>
              <a:t>* Codes that will be used on 2019 national report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09600" y="2165933"/>
            <a:ext cx="4038600" cy="42829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ECSE (3-5) Settings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regular early childhood program at least 80% of the time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2. Attending a regular early child hood program 40% to 79% of the time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regular early childhood program less than 40% of the time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separate class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separate school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residential facility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Service provider location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Home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29150" y="2165933"/>
            <a:ext cx="4038600" cy="41493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School aged (6-21) settings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Inside the regular class 80% or more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Inside the regular class 40% to 79%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Inside the regular class less than 40%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Separate school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Residential facility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Homebound/Hospital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Correctional facilities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9"/>
            </a:pPr>
            <a:r>
              <a:rPr lang="en-US" dirty="0"/>
              <a:t>Parentally placed in private school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396454"/>
            <a:ext cx="8161337" cy="6358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Educational Setting (3-21)</a:t>
            </a:r>
          </a:p>
        </p:txBody>
      </p:sp>
    </p:spTree>
    <p:extLst>
      <p:ext uri="{BB962C8B-B14F-4D97-AF65-F5344CB8AC3E}">
        <p14:creationId xmlns:p14="http://schemas.microsoft.com/office/powerpoint/2010/main" val="2136210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787773"/>
          </a:xfrm>
        </p:spPr>
        <p:txBody>
          <a:bodyPr>
            <a:normAutofit fontScale="90000"/>
          </a:bodyPr>
          <a:lstStyle/>
          <a:p>
            <a:r>
              <a:rPr lang="en-US" dirty="0"/>
              <a:t>Ed Setting “New Codes”*</a:t>
            </a:r>
            <a:br>
              <a:rPr lang="en-US" dirty="0"/>
            </a:br>
            <a:r>
              <a:rPr lang="en-US" sz="2200" b="1" dirty="0"/>
              <a:t>*Only use if used for 2018 reporting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09600" y="1896177"/>
            <a:ext cx="4038600" cy="46875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ECSE (3-5) Settings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In a regular EC program 10+ hours/week with services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In a regular EC program 10+ hours/week – services elsewhere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In a regular EC program less than 10 hours/week with services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In a regular EC program less than 10 hours/week – services elsewhere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separate class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separate school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Attending a residential facility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Service provider location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Home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29150" y="1896177"/>
            <a:ext cx="4038600" cy="4419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School aged (6-21) settings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Inside the regular class 80% or more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Inside the regular class 40% to 79%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Inside the regular class less than 40% of day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Separate school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Residential facility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Homebound/Hospital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Correctional facilities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10"/>
            </a:pPr>
            <a:r>
              <a:rPr lang="en-US" sz="1400" dirty="0"/>
              <a:t>Parentally placed in private school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314244"/>
            <a:ext cx="8161337" cy="4997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Educational Setting (3-21)</a:t>
            </a:r>
          </a:p>
        </p:txBody>
      </p:sp>
    </p:spTree>
    <p:extLst>
      <p:ext uri="{BB962C8B-B14F-4D97-AF65-F5344CB8AC3E}">
        <p14:creationId xmlns:p14="http://schemas.microsoft.com/office/powerpoint/2010/main" val="376549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Setting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309" y="1352350"/>
            <a:ext cx="7215423" cy="32870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you reported the 2018 child count…</a:t>
            </a:r>
          </a:p>
          <a:p>
            <a:r>
              <a:rPr lang="en-US" dirty="0"/>
              <a:t>If used old codes, </a:t>
            </a:r>
            <a:r>
              <a:rPr lang="en-US" u="sng" dirty="0"/>
              <a:t>no updates should be made</a:t>
            </a:r>
            <a:r>
              <a:rPr lang="en-US" dirty="0"/>
              <a:t> </a:t>
            </a:r>
          </a:p>
          <a:p>
            <a:r>
              <a:rPr lang="en-US" dirty="0"/>
              <a:t>If updated to the new codes for </a:t>
            </a:r>
            <a:r>
              <a:rPr lang="en-US" u="sng" dirty="0"/>
              <a:t>all kids</a:t>
            </a:r>
            <a:r>
              <a:rPr lang="en-US" dirty="0"/>
              <a:t>, no changes needed - I will cross-walk data into the old codes when submitted </a:t>
            </a:r>
          </a:p>
          <a:p>
            <a:r>
              <a:rPr lang="en-US" dirty="0"/>
              <a:t>If mixed/potentially mixed codes, I will work with projects to ascertain which codes are new and which are old. Any new codes found will be cross-walked into the old codes</a:t>
            </a:r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2678" y="5096577"/>
            <a:ext cx="7456054" cy="909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**All states will be required to submit the Ed Setting codes used along with data file for 2019 DB Child Count.**</a:t>
            </a:r>
          </a:p>
        </p:txBody>
      </p:sp>
    </p:spTree>
    <p:extLst>
      <p:ext uri="{BB962C8B-B14F-4D97-AF65-F5344CB8AC3E}">
        <p14:creationId xmlns:p14="http://schemas.microsoft.com/office/powerpoint/2010/main" val="402707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data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NCDB will provide data notes for issues related to your file from previous year, if any. (If you do not receive a copy of these notes, there were no data issues identified.) Check these notes for updates needed for your file.</a:t>
            </a:r>
          </a:p>
        </p:txBody>
      </p:sp>
    </p:spTree>
    <p:extLst>
      <p:ext uri="{BB962C8B-B14F-4D97-AF65-F5344CB8AC3E}">
        <p14:creationId xmlns:p14="http://schemas.microsoft.com/office/powerpoint/2010/main" val="3639433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269036"/>
          </a:xfrm>
        </p:spPr>
        <p:txBody>
          <a:bodyPr>
            <a:normAutofit fontScale="90000"/>
          </a:bodyPr>
          <a:lstStyle/>
          <a:p>
            <a:r>
              <a:rPr lang="en-US" dirty="0"/>
              <a:t>Ways to evaluate your data for accuracy </a:t>
            </a:r>
            <a:r>
              <a:rPr lang="en-US" sz="3600" dirty="0"/>
              <a:t>(1 of 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28408" y="2290813"/>
            <a:ext cx="7201192" cy="4042610"/>
          </a:xfrm>
        </p:spPr>
        <p:txBody>
          <a:bodyPr>
            <a:noAutofit/>
          </a:bodyPr>
          <a:lstStyle/>
          <a:p>
            <a:r>
              <a:rPr lang="en-US" sz="1800" dirty="0"/>
              <a:t>UNKNOWN/MISSING: Look for a high number of unknown/missing data for your state. (This can easily be done using the online national reports.) Does that seem to match what you expect? </a:t>
            </a:r>
            <a:r>
              <a:rPr lang="en-US" sz="1800" i="1" dirty="0"/>
              <a:t>If not, is your database exporting all data?</a:t>
            </a:r>
            <a:endParaRPr lang="en-US" sz="1800" dirty="0"/>
          </a:p>
          <a:p>
            <a:r>
              <a:rPr lang="en-US" sz="1800" dirty="0"/>
              <a:t>DATA NOT EXPORTED: State data file: Scan exported Excel data for empty columns or minimal data where full data is expected. </a:t>
            </a:r>
            <a:r>
              <a:rPr lang="en-US" sz="1800" i="1" dirty="0"/>
              <a:t>If no data/minimal data, is your database exporting all data?</a:t>
            </a:r>
            <a:endParaRPr lang="en-US" sz="1800" dirty="0"/>
          </a:p>
          <a:p>
            <a:r>
              <a:rPr lang="en-US" sz="1800" dirty="0"/>
              <a:t>CODED FOR CORRECT AGE: In Excel, sort current state data file by age and look at Part C/B codes and EI/ Ed Setting codes (0-2, 3-5, 6-21) to see if codes are appropriate for age of child. Often the 6-21 code is used in place of the 3-5 code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13115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Webinar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8700" y="2194559"/>
            <a:ext cx="7200900" cy="3317001"/>
          </a:xfrm>
        </p:spPr>
        <p:txBody>
          <a:bodyPr>
            <a:normAutofit/>
          </a:bodyPr>
          <a:lstStyle/>
          <a:p>
            <a:r>
              <a:rPr lang="en-US" sz="3200" dirty="0"/>
              <a:t>Deaf-Blind Child Count Overview</a:t>
            </a:r>
          </a:p>
          <a:p>
            <a:r>
              <a:rPr lang="en-US" sz="3200" u="sng" dirty="0"/>
              <a:t>Collecting</a:t>
            </a:r>
            <a:r>
              <a:rPr lang="en-US" sz="3200" dirty="0"/>
              <a:t> Child Count</a:t>
            </a:r>
          </a:p>
          <a:p>
            <a:r>
              <a:rPr lang="en-US" sz="3200" u="sng" dirty="0"/>
              <a:t>Reporting</a:t>
            </a:r>
            <a:r>
              <a:rPr lang="en-US" sz="3200" dirty="0"/>
              <a:t> Child Count</a:t>
            </a:r>
          </a:p>
          <a:p>
            <a:r>
              <a:rPr lang="en-US" sz="3200" u="sng" dirty="0"/>
              <a:t>Using</a:t>
            </a:r>
            <a:r>
              <a:rPr lang="en-US" sz="3200" dirty="0"/>
              <a:t> Child Count</a:t>
            </a:r>
          </a:p>
        </p:txBody>
      </p:sp>
    </p:spTree>
    <p:extLst>
      <p:ext uri="{BB962C8B-B14F-4D97-AF65-F5344CB8AC3E}">
        <p14:creationId xmlns:p14="http://schemas.microsoft.com/office/powerpoint/2010/main" val="2116390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153533"/>
          </a:xfrm>
        </p:spPr>
        <p:txBody>
          <a:bodyPr>
            <a:normAutofit fontScale="90000"/>
          </a:bodyPr>
          <a:lstStyle/>
          <a:p>
            <a:r>
              <a:rPr lang="en-US" dirty="0"/>
              <a:t>Ways to evaluate your data for accuracy </a:t>
            </a:r>
            <a:r>
              <a:rPr lang="en-US" sz="3600" dirty="0"/>
              <a:t>(2 of 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28700" y="2079057"/>
            <a:ext cx="7201192" cy="4004109"/>
          </a:xfrm>
        </p:spPr>
        <p:txBody>
          <a:bodyPr>
            <a:noAutofit/>
          </a:bodyPr>
          <a:lstStyle/>
          <a:p>
            <a:r>
              <a:rPr lang="en-US" sz="2000" dirty="0"/>
              <a:t>ONLY NUMERIC CODES: Look for any non-numeric codes and/or multiple codes in one cell. All cells should have only one numeric code reported. </a:t>
            </a:r>
            <a:r>
              <a:rPr lang="en-US" sz="1800" dirty="0"/>
              <a:t>(State and Child Code are alpha)</a:t>
            </a:r>
          </a:p>
          <a:p>
            <a:r>
              <a:rPr lang="en-US" sz="2000" dirty="0"/>
              <a:t>CHANGES ACROSS YEARS: Add a year field to your data then add last year’s data to your file. Color code by year, then sort by </a:t>
            </a:r>
            <a:r>
              <a:rPr lang="en-US" sz="2000" dirty="0" err="1"/>
              <a:t>Byr</a:t>
            </a:r>
            <a:r>
              <a:rPr lang="en-US" sz="2000" dirty="0"/>
              <a:t>, </a:t>
            </a:r>
            <a:r>
              <a:rPr lang="en-US" sz="2000" dirty="0" err="1"/>
              <a:t>Bmth</a:t>
            </a:r>
            <a:r>
              <a:rPr lang="en-US" sz="2000" dirty="0"/>
              <a:t>, </a:t>
            </a:r>
            <a:r>
              <a:rPr lang="en-US" sz="2000" dirty="0" err="1"/>
              <a:t>Bday</a:t>
            </a:r>
            <a:r>
              <a:rPr lang="en-US" sz="2000" dirty="0"/>
              <a:t>, </a:t>
            </a:r>
            <a:r>
              <a:rPr lang="en-US" sz="2000" dirty="0" err="1"/>
              <a:t>ChildID</a:t>
            </a:r>
            <a:r>
              <a:rPr lang="en-US" sz="2000" dirty="0"/>
              <a:t>, </a:t>
            </a:r>
            <a:r>
              <a:rPr lang="en-US" sz="2000" dirty="0" err="1"/>
              <a:t>ChildNum</a:t>
            </a:r>
            <a:r>
              <a:rPr lang="en-US" sz="2000" dirty="0"/>
              <a:t>. Easily view differences across years. You can also quickly see any children added, or removed. (Contact Robbin if you want help with this.)</a:t>
            </a:r>
          </a:p>
          <a:p>
            <a:r>
              <a:rPr lang="en-US" sz="2000" dirty="0"/>
              <a:t>FURTHER TESTING NEEDED: Using a multi-year file assists you in checking if an individual has a code 7 (Further Testing Needed - allowed 1 year only) in the Documented Vision Loss and Documented Hearing Loss fields.</a:t>
            </a:r>
          </a:p>
        </p:txBody>
      </p:sp>
    </p:spTree>
    <p:extLst>
      <p:ext uri="{BB962C8B-B14F-4D97-AF65-F5344CB8AC3E}">
        <p14:creationId xmlns:p14="http://schemas.microsoft.com/office/powerpoint/2010/main" val="3323322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data</a:t>
            </a:r>
          </a:p>
        </p:txBody>
      </p:sp>
    </p:spTree>
    <p:extLst>
      <p:ext uri="{BB962C8B-B14F-4D97-AF65-F5344CB8AC3E}">
        <p14:creationId xmlns:p14="http://schemas.microsoft.com/office/powerpoint/2010/main" val="1442847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Newly Identified Children Common Project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Simple formula: Percent = 1a/1b * 100 </a:t>
            </a:r>
          </a:p>
          <a:p>
            <a:pPr lvl="1"/>
            <a:r>
              <a:rPr lang="en-US" dirty="0"/>
              <a:t>1a. The </a:t>
            </a:r>
            <a:r>
              <a:rPr lang="en-US" u="sng" dirty="0"/>
              <a:t>number of newly identified children </a:t>
            </a:r>
            <a:r>
              <a:rPr lang="en-US" dirty="0"/>
              <a:t>with deaf-blindness in your state reported to NCDB for the annual National Child Count. </a:t>
            </a:r>
          </a:p>
          <a:p>
            <a:pPr lvl="1"/>
            <a:r>
              <a:rPr lang="en-US" dirty="0"/>
              <a:t>1b. The </a:t>
            </a:r>
            <a:r>
              <a:rPr lang="en-US" u="sng" dirty="0"/>
              <a:t>total number</a:t>
            </a:r>
            <a:r>
              <a:rPr lang="en-US" dirty="0"/>
              <a:t> of children with deaf-blindness in your state reported to NCDB for the annual National DB Child Count.</a:t>
            </a:r>
          </a:p>
          <a:p>
            <a:r>
              <a:rPr lang="en-US" dirty="0"/>
              <a:t>Be sure you have the </a:t>
            </a:r>
            <a:r>
              <a:rPr lang="en-US" dirty="0">
                <a:hlinkClick r:id="rId3"/>
              </a:rPr>
              <a:t>most updated copy </a:t>
            </a:r>
            <a:r>
              <a:rPr lang="en-US" dirty="0"/>
              <a:t>(April 2019)</a:t>
            </a:r>
          </a:p>
          <a:p>
            <a:r>
              <a:rPr lang="en-US" dirty="0"/>
              <a:t>Ways to determine: 1) New field in database; 2) Merge and sort spreadsheet file</a:t>
            </a:r>
          </a:p>
        </p:txBody>
      </p:sp>
    </p:spTree>
    <p:extLst>
      <p:ext uri="{BB962C8B-B14F-4D97-AF65-F5344CB8AC3E}">
        <p14:creationId xmlns:p14="http://schemas.microsoft.com/office/powerpoint/2010/main" val="2686159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Look at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0973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Lens of child data</a:t>
            </a:r>
          </a:p>
          <a:p>
            <a:pPr lvl="1"/>
            <a:r>
              <a:rPr lang="en-US" dirty="0"/>
              <a:t>Who are the children – extent of vision loss, hearing loss, specific etiologies, other disabilities?</a:t>
            </a:r>
          </a:p>
          <a:p>
            <a:r>
              <a:rPr lang="en-US" dirty="0"/>
              <a:t>Lens of service data</a:t>
            </a:r>
          </a:p>
          <a:p>
            <a:pPr lvl="1"/>
            <a:r>
              <a:rPr lang="en-US" dirty="0"/>
              <a:t>Where are the children being served and how does this impact technical assistance and training needs?</a:t>
            </a:r>
          </a:p>
          <a:p>
            <a:r>
              <a:rPr lang="en-US" dirty="0"/>
              <a:t>Longitudinally</a:t>
            </a:r>
          </a:p>
          <a:p>
            <a:pPr lvl="1"/>
            <a:r>
              <a:rPr lang="en-US" dirty="0"/>
              <a:t>What are trends telling us about the changing needs of children and families?</a:t>
            </a:r>
          </a:p>
        </p:txBody>
      </p:sp>
    </p:spTree>
    <p:extLst>
      <p:ext uri="{BB962C8B-B14F-4D97-AF65-F5344CB8AC3E}">
        <p14:creationId xmlns:p14="http://schemas.microsoft.com/office/powerpoint/2010/main" val="3528743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278661"/>
          </a:xfrm>
        </p:spPr>
        <p:txBody>
          <a:bodyPr>
            <a:normAutofit fontScale="90000"/>
          </a:bodyPr>
          <a:lstStyle/>
          <a:p>
            <a:r>
              <a:rPr lang="en-US" dirty="0"/>
              <a:t>Tools available to look at your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646" y="1930161"/>
            <a:ext cx="7892716" cy="40952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400" b="1" dirty="0">
                <a:hlinkClick r:id="rId3"/>
              </a:rPr>
              <a:t>Annual Online Report</a:t>
            </a:r>
            <a:r>
              <a:rPr lang="en-US" sz="1400" dirty="0"/>
              <a:t> - Filter your data - compare with National, get report of all </a:t>
            </a:r>
            <a:r>
              <a:rPr lang="en-US" sz="1400" i="1" dirty="0"/>
              <a:t>individual</a:t>
            </a:r>
            <a:r>
              <a:rPr lang="en-US" sz="1400" dirty="0"/>
              <a:t> state data in downloadable report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Quick look at your state data, and quick charts and tables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Allow you to download and generate state level reports</a:t>
            </a:r>
          </a:p>
          <a:p>
            <a:pPr>
              <a:lnSpc>
                <a:spcPct val="100000"/>
              </a:lnSpc>
            </a:pPr>
            <a:r>
              <a:rPr lang="en-US" sz="1400" b="1" dirty="0">
                <a:hlinkClick r:id="rId4"/>
              </a:rPr>
              <a:t>Interactive Online Maps</a:t>
            </a:r>
            <a:r>
              <a:rPr lang="en-US" sz="1400" dirty="0"/>
              <a:t> - Quickly look at your child count across years with pop up longitudinal graph, drill down by number or percent. 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Nice graphics for reports/presentations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Percentage tables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400" b="1" dirty="0">
                <a:hlinkClick r:id="rId5"/>
              </a:rPr>
              <a:t>Longitudinal Data File</a:t>
            </a:r>
            <a:r>
              <a:rPr lang="en-US" sz="1400" dirty="0">
                <a:hlinkClick r:id="rId5"/>
              </a:rPr>
              <a:t> </a:t>
            </a:r>
            <a:r>
              <a:rPr lang="en-US" sz="1400" dirty="0"/>
              <a:t>- Hearing Loss by Vision Loss (2010-2017)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Individual state tables and charts as well as national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Generate trend reports, charts and graphs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400" b="1" dirty="0">
                <a:hlinkClick r:id="rId6"/>
              </a:rPr>
              <a:t>EI&amp;R Self-Assessment Guide</a:t>
            </a:r>
            <a:r>
              <a:rPr lang="en-US" sz="1400" dirty="0"/>
              <a:t> - Guide, but pre-populated data tables are also helpful.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Compare your state against Part C proportions (Table 1)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Compare your state against national DB proportions (Table 2)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Compare your state against national DB age distribution (Table 3)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Compare percent change between ages against national DB (Table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3533" y="6112042"/>
            <a:ext cx="6660974" cy="4387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dirty="0">
                <a:hlinkClick r:id="rId7"/>
              </a:rPr>
              <a:t>More details about using these tools are on our website.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55715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DBCC Needs Assessment Workgroup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2006 was the last major review of data fields</a:t>
            </a:r>
          </a:p>
          <a:p>
            <a:r>
              <a:rPr lang="en-US" dirty="0"/>
              <a:t>What revisions are necessary? What are desired?</a:t>
            </a:r>
          </a:p>
          <a:p>
            <a:r>
              <a:rPr lang="en-US" dirty="0"/>
              <a:t>Workgroup recommendations will be presented to field for feedback</a:t>
            </a:r>
          </a:p>
          <a:p>
            <a:r>
              <a:rPr lang="en-US" dirty="0"/>
              <a:t>Implementation on 12-1-2020 DBCC</a:t>
            </a:r>
          </a:p>
        </p:txBody>
      </p:sp>
    </p:spTree>
    <p:extLst>
      <p:ext uri="{BB962C8B-B14F-4D97-AF65-F5344CB8AC3E}">
        <p14:creationId xmlns:p14="http://schemas.microsoft.com/office/powerpoint/2010/main" val="3351973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I’m Here to Help!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311299" y="2673712"/>
            <a:ext cx="2673560" cy="1763534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/>
              <a:t>Don’t hesitate to </a:t>
            </a:r>
            <a:r>
              <a:rPr lang="en-US" dirty="0">
                <a:hlinkClick r:id="rId3"/>
              </a:rPr>
              <a:t>contact Robbin</a:t>
            </a:r>
            <a:r>
              <a:rPr lang="en-US" dirty="0"/>
              <a:t> with questions.</a:t>
            </a:r>
          </a:p>
        </p:txBody>
      </p:sp>
      <p:pic>
        <p:nvPicPr>
          <p:cNvPr id="3" name="Picture 2" descr="Friendly Avacad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791" y="2101495"/>
            <a:ext cx="3260809" cy="309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802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456090"/>
            <a:ext cx="7209728" cy="903562"/>
          </a:xfrm>
        </p:spPr>
        <p:txBody>
          <a:bodyPr/>
          <a:lstStyle/>
          <a:p>
            <a:r>
              <a:rPr lang="en-US" dirty="0"/>
              <a:t>Help us provide better services to you by providing your feedback.</a:t>
            </a:r>
          </a:p>
          <a:p>
            <a:r>
              <a:rPr lang="en-US" dirty="0"/>
              <a:t>Evaluation link: </a:t>
            </a:r>
            <a:r>
              <a:rPr lang="en-US" dirty="0">
                <a:hlinkClick r:id="rId3"/>
              </a:rPr>
              <a:t>https://tinyurl.com/y2wbchgb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988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for Today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8700" y="1513267"/>
            <a:ext cx="7200900" cy="4897158"/>
          </a:xfrm>
        </p:spPr>
        <p:txBody>
          <a:bodyPr>
            <a:noAutofit/>
          </a:bodyPr>
          <a:lstStyle/>
          <a:p>
            <a:pPr marL="114300" lvl="0" indent="0">
              <a:spcBef>
                <a:spcPts val="1200"/>
              </a:spcBef>
              <a:buNone/>
            </a:pPr>
            <a:r>
              <a:rPr lang="en-US" sz="3200" dirty="0"/>
              <a:t>Build knowledge of:</a:t>
            </a:r>
          </a:p>
          <a:p>
            <a:pPr lvl="0">
              <a:spcBef>
                <a:spcPts val="1200"/>
              </a:spcBef>
            </a:pPr>
            <a:r>
              <a:rPr lang="en-US" sz="3200" dirty="0"/>
              <a:t>The collection and reporting process for the 2019 Deaf-Blind Child Count</a:t>
            </a:r>
          </a:p>
          <a:p>
            <a:pPr lvl="0">
              <a:spcBef>
                <a:spcPts val="1200"/>
              </a:spcBef>
            </a:pPr>
            <a:r>
              <a:rPr lang="en-US" sz="3200" dirty="0"/>
              <a:t>Strategies to improve accuracy and efficiency in reporting</a:t>
            </a:r>
          </a:p>
          <a:p>
            <a:pPr lvl="0">
              <a:spcBef>
                <a:spcPts val="1200"/>
              </a:spcBef>
            </a:pPr>
            <a:r>
              <a:rPr lang="en-US" sz="3200" dirty="0"/>
              <a:t>Strategies for using data to guide decisions</a:t>
            </a:r>
          </a:p>
          <a:p>
            <a:pPr lvl="0">
              <a:spcBef>
                <a:spcPts val="1200"/>
              </a:spcBef>
            </a:pPr>
            <a:r>
              <a:rPr lang="en-US" sz="3200" dirty="0"/>
              <a:t>Plan for future changes – 2020 Count</a:t>
            </a:r>
          </a:p>
        </p:txBody>
      </p:sp>
    </p:spTree>
    <p:extLst>
      <p:ext uri="{BB962C8B-B14F-4D97-AF65-F5344CB8AC3E}">
        <p14:creationId xmlns:p14="http://schemas.microsoft.com/office/powerpoint/2010/main" val="130507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127364"/>
          </a:xfrm>
        </p:spPr>
        <p:txBody>
          <a:bodyPr>
            <a:normAutofit/>
          </a:bodyPr>
          <a:lstStyle/>
          <a:p>
            <a:r>
              <a:rPr lang="en-US" sz="3600" dirty="0"/>
              <a:t>History of the Annual Child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9806"/>
            <a:ext cx="7972425" cy="4083818"/>
          </a:xfrm>
        </p:spPr>
        <p:txBody>
          <a:bodyPr>
            <a:noAutofit/>
          </a:bodyPr>
          <a:lstStyle/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December 1, 2019 Deaf-Blind Child Count will be the 33</a:t>
            </a:r>
            <a:r>
              <a:rPr lang="en-US" baseline="30000" dirty="0"/>
              <a:t>rd</a:t>
            </a:r>
            <a:r>
              <a:rPr lang="en-US" dirty="0"/>
              <a:t> annual report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It represents a “snapshot” count on December 1st of each year to supplement OSEP’s federal Child Count, which includes children as deaf-blind when deaf-blindness represents their only disability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It is the first, and longest running, registry and knowledge base for children who are deaf-blind </a:t>
            </a:r>
          </a:p>
        </p:txBody>
      </p:sp>
    </p:spTree>
    <p:extLst>
      <p:ext uri="{BB962C8B-B14F-4D97-AF65-F5344CB8AC3E}">
        <p14:creationId xmlns:p14="http://schemas.microsoft.com/office/powerpoint/2010/main" val="207047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</a:t>
            </a:r>
          </a:p>
        </p:txBody>
      </p:sp>
    </p:spTree>
    <p:extLst>
      <p:ext uri="{BB962C8B-B14F-4D97-AF65-F5344CB8AC3E}">
        <p14:creationId xmlns:p14="http://schemas.microsoft.com/office/powerpoint/2010/main" val="305608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collect this information?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0161"/>
            <a:ext cx="8229600" cy="419600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/>
              <a:t>To assure current and accurate state-level needs assessment data is available and used in the design and delivery of TA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/>
              <a:t>To inform current research needs and personnel preparation.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/>
              <a:t>So that…all children who are deaf-blind are getting the highest quality services available to meet their individual needs.</a:t>
            </a:r>
          </a:p>
        </p:txBody>
      </p:sp>
    </p:spTree>
    <p:extLst>
      <p:ext uri="{BB962C8B-B14F-4D97-AF65-F5344CB8AC3E}">
        <p14:creationId xmlns:p14="http://schemas.microsoft.com/office/powerpoint/2010/main" val="426694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2019 Deaf-Blind Child Count (DBCC)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670" y="2646947"/>
            <a:ext cx="7680960" cy="326296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September 2019		NCDB disseminates all DBCC materials.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December 1, 2019	DBCC “Snapshot” date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May 5, 2020		DBCC data due to NCDB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May – Sept 2020	 	Data verification and cleaning activities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November 2020		National Report data published</a:t>
            </a:r>
          </a:p>
        </p:txBody>
      </p:sp>
    </p:spTree>
    <p:extLst>
      <p:ext uri="{BB962C8B-B14F-4D97-AF65-F5344CB8AC3E}">
        <p14:creationId xmlns:p14="http://schemas.microsoft.com/office/powerpoint/2010/main" val="190044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758897"/>
          </a:xfrm>
        </p:spPr>
        <p:txBody>
          <a:bodyPr/>
          <a:lstStyle/>
          <a:p>
            <a:r>
              <a:rPr lang="en-US" dirty="0"/>
              <a:t>Submission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17044"/>
            <a:ext cx="7200900" cy="4514249"/>
          </a:xfrm>
        </p:spPr>
        <p:txBody>
          <a:bodyPr>
            <a:noAutofit/>
          </a:bodyPr>
          <a:lstStyle/>
          <a:p>
            <a:pPr lvl="0"/>
            <a:r>
              <a:rPr lang="en-US" sz="1700" dirty="0"/>
              <a:t>The Deaf-Blind Child Count Reporting Packet consists of three documents.</a:t>
            </a:r>
          </a:p>
          <a:p>
            <a:pPr lvl="1"/>
            <a:r>
              <a:rPr lang="en-US" sz="1700" dirty="0"/>
              <a:t>I-1 Instructions (added details throughout)</a:t>
            </a:r>
          </a:p>
          <a:p>
            <a:pPr lvl="1"/>
            <a:r>
              <a:rPr lang="en-US" sz="1700" dirty="0"/>
              <a:t>C-1 Quick Reference Code Sheet</a:t>
            </a:r>
          </a:p>
          <a:p>
            <a:pPr lvl="1"/>
            <a:r>
              <a:rPr lang="en-US" sz="1700" dirty="0"/>
              <a:t>S-1 Sample Spreadsheet (includes 2 additional sheets)</a:t>
            </a:r>
          </a:p>
          <a:p>
            <a:r>
              <a:rPr lang="en-US" sz="1700" dirty="0"/>
              <a:t>Data can be collected in any spreadsheet or database program as long as the required fields can be saved and/or exported into a format that can be opened in Microsoft Excel, for example .csv, .</a:t>
            </a:r>
            <a:r>
              <a:rPr lang="en-US" sz="1700" dirty="0" err="1"/>
              <a:t>xls</a:t>
            </a:r>
            <a:r>
              <a:rPr lang="en-US" sz="1700" dirty="0"/>
              <a:t>, or .</a:t>
            </a:r>
            <a:r>
              <a:rPr lang="en-US" sz="1700" dirty="0" err="1"/>
              <a:t>xlsx</a:t>
            </a:r>
            <a:endParaRPr lang="en-US" sz="1700" dirty="0"/>
          </a:p>
          <a:p>
            <a:r>
              <a:rPr lang="en-US" sz="1700" dirty="0"/>
              <a:t>All data are due by </a:t>
            </a:r>
            <a:r>
              <a:rPr lang="en-US" sz="1700" b="1" dirty="0"/>
              <a:t>May 5, 2020</a:t>
            </a:r>
            <a:r>
              <a:rPr lang="en-US" sz="1700" dirty="0"/>
              <a:t> for inclusion in the National Deaf-Blind Child Count unless an extension is requested and granted.</a:t>
            </a:r>
          </a:p>
          <a:p>
            <a:pPr lvl="0"/>
            <a:r>
              <a:rPr lang="en-US" sz="1700" dirty="0"/>
              <a:t>Data will be submitted via the National Center website via a secure portal. Visit the </a:t>
            </a:r>
            <a:r>
              <a:rPr lang="en-US" sz="1700" b="1" u="sng" dirty="0">
                <a:hlinkClick r:id="rId3"/>
              </a:rPr>
              <a:t>Annual Resources for Reporting the Child Count</a:t>
            </a:r>
            <a:r>
              <a:rPr lang="en-US" sz="1700" dirty="0"/>
              <a:t> web page for submission instructions. </a:t>
            </a:r>
          </a:p>
        </p:txBody>
      </p:sp>
    </p:spTree>
    <p:extLst>
      <p:ext uri="{BB962C8B-B14F-4D97-AF65-F5344CB8AC3E}">
        <p14:creationId xmlns:p14="http://schemas.microsoft.com/office/powerpoint/2010/main" val="415414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269036"/>
          </a:xfrm>
        </p:spPr>
        <p:txBody>
          <a:bodyPr>
            <a:normAutofit fontScale="90000"/>
          </a:bodyPr>
          <a:lstStyle/>
          <a:p>
            <a:r>
              <a:rPr lang="en-US" dirty="0"/>
              <a:t>Double check for proper codes/missing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699" y="2286000"/>
            <a:ext cx="7547409" cy="3027145"/>
          </a:xfrm>
        </p:spPr>
        <p:txBody>
          <a:bodyPr>
            <a:normAutofit/>
          </a:bodyPr>
          <a:lstStyle/>
          <a:p>
            <a:r>
              <a:rPr lang="en-US" dirty="0"/>
              <a:t>Nothing new - BUT REVIEW INSTRUCTIONS AND CODE SHEETS – National and project-created</a:t>
            </a:r>
          </a:p>
          <a:p>
            <a:r>
              <a:rPr lang="en-US" b="1" dirty="0"/>
              <a:t>ED Setting - Use same codes as last year*</a:t>
            </a:r>
          </a:p>
          <a:p>
            <a:r>
              <a:rPr lang="en-US" dirty="0"/>
              <a:t>Check State Assessment (4 &amp; 5)</a:t>
            </a:r>
          </a:p>
          <a:p>
            <a:r>
              <a:rPr lang="en-US" dirty="0"/>
              <a:t>Exiting data - keep all data for last year of exit</a:t>
            </a:r>
          </a:p>
          <a:p>
            <a:r>
              <a:rPr lang="en-US" dirty="0"/>
              <a:t>Be sure Intervener Services (Col 35) included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5032" y="5668984"/>
            <a:ext cx="6997858" cy="40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*Be sure to review notes related to Educational Setting codes</a:t>
            </a:r>
          </a:p>
        </p:txBody>
      </p:sp>
    </p:spTree>
    <p:extLst>
      <p:ext uri="{BB962C8B-B14F-4D97-AF65-F5344CB8AC3E}">
        <p14:creationId xmlns:p14="http://schemas.microsoft.com/office/powerpoint/2010/main" val="42579323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8&quot; unique_id=&quot;15058&quot;&gt;&lt;/object&gt;&lt;object type=&quot;2&quot; unique_id=&quot;15059&quot;&gt;&lt;object type=&quot;3&quot; unique_id=&quot;15060&quot;&gt;&lt;property id=&quot;20148&quot; value=&quot;5&quot;/&gt;&lt;property id=&quot;20300&quot; value=&quot;Slide 1 - &amp;quot;Replace this text with your title&amp;quot;&quot;/&gt;&lt;property id=&quot;20307&quot; value=&quot;256&quot;/&gt;&lt;/object&gt;&lt;object type=&quot;3&quot; unique_id=&quot;15061&quot;&gt;&lt;property id=&quot;20148&quot; value=&quot;5&quot;/&gt;&lt;property id=&quot;20300&quot; value=&quot;Slide 2 - &amp;quot;Read about accessibility, then replace text&amp;quot;&quot;/&gt;&lt;property id=&quot;20307&quot; value=&quot;258&quot;/&gt;&lt;/object&gt;&lt;object type=&quot;3&quot; unique_id=&quot;15062&quot;&gt;&lt;property id=&quot;20148&quot; value=&quot;5&quot;/&gt;&lt;property id=&quot;20300&quot; value=&quot;Slide 3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ccessible Network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12288</TotalTime>
  <Words>2086</Words>
  <Application>Microsoft Office PowerPoint</Application>
  <PresentationFormat>On-screen Show (4:3)</PresentationFormat>
  <Paragraphs>219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Franklin Gothic Book</vt:lpstr>
      <vt:lpstr>Tahoma</vt:lpstr>
      <vt:lpstr>Verdana</vt:lpstr>
      <vt:lpstr>Crop</vt:lpstr>
      <vt:lpstr>Deaf-Blind Child Count 2019 Kick-off</vt:lpstr>
      <vt:lpstr>Webinar Outline</vt:lpstr>
      <vt:lpstr>Outcomes for Today</vt:lpstr>
      <vt:lpstr>History of the Annual Child Count</vt:lpstr>
      <vt:lpstr>Collecting </vt:lpstr>
      <vt:lpstr>Why do we collect this information?</vt:lpstr>
      <vt:lpstr>2019 Deaf-Blind Child Count (DBCC) Timeline</vt:lpstr>
      <vt:lpstr>Submission Details</vt:lpstr>
      <vt:lpstr>Double check for proper codes/missing data</vt:lpstr>
      <vt:lpstr>Reporting</vt:lpstr>
      <vt:lpstr>Reporting Considerations (1 of 2)</vt:lpstr>
      <vt:lpstr>Reporting Considerations (2 of 2)</vt:lpstr>
      <vt:lpstr>Ed Setting “New Codes” vs. “Old Codes”</vt:lpstr>
      <vt:lpstr>Ed Setting field cautions</vt:lpstr>
      <vt:lpstr>Ed Setting “Old Codes”* * Codes that will be used on 2019 national report</vt:lpstr>
      <vt:lpstr>Ed Setting “New Codes”* *Only use if used for 2018 reporting</vt:lpstr>
      <vt:lpstr>Ed Setting Procedures</vt:lpstr>
      <vt:lpstr>Update data records</vt:lpstr>
      <vt:lpstr>Ways to evaluate your data for accuracy (1 of 2)</vt:lpstr>
      <vt:lpstr>Ways to evaluate your data for accuracy (2 of 2)</vt:lpstr>
      <vt:lpstr>Using data</vt:lpstr>
      <vt:lpstr>Newly Identified Children Common Project Measures</vt:lpstr>
      <vt:lpstr>Ways to Look at Data</vt:lpstr>
      <vt:lpstr>Tools available to look at your data</vt:lpstr>
      <vt:lpstr>DBCC Needs Assessment Workgroup</vt:lpstr>
      <vt:lpstr>I’m Here to Help! </vt:lpstr>
      <vt:lpstr>EVALUATION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Haylee Marcotte</cp:lastModifiedBy>
  <cp:revision>109</cp:revision>
  <cp:lastPrinted>2019-09-11T01:01:50Z</cp:lastPrinted>
  <dcterms:created xsi:type="dcterms:W3CDTF">2018-03-21T15:07:59Z</dcterms:created>
  <dcterms:modified xsi:type="dcterms:W3CDTF">2019-09-12T15:23:21Z</dcterms:modified>
</cp:coreProperties>
</file>