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2"/>
  </p:notesMasterIdLst>
  <p:handoutMasterIdLst>
    <p:handoutMasterId r:id="rId23"/>
  </p:handoutMasterIdLst>
  <p:sldIdLst>
    <p:sldId id="256" r:id="rId2"/>
    <p:sldId id="265" r:id="rId3"/>
    <p:sldId id="297" r:id="rId4"/>
    <p:sldId id="284" r:id="rId5"/>
    <p:sldId id="298" r:id="rId6"/>
    <p:sldId id="299" r:id="rId7"/>
    <p:sldId id="295" r:id="rId8"/>
    <p:sldId id="301" r:id="rId9"/>
    <p:sldId id="309" r:id="rId10"/>
    <p:sldId id="307" r:id="rId11"/>
    <p:sldId id="302" r:id="rId12"/>
    <p:sldId id="303" r:id="rId13"/>
    <p:sldId id="305" r:id="rId14"/>
    <p:sldId id="289" r:id="rId15"/>
    <p:sldId id="304" r:id="rId16"/>
    <p:sldId id="308" r:id="rId17"/>
    <p:sldId id="306" r:id="rId18"/>
    <p:sldId id="276" r:id="rId19"/>
    <p:sldId id="273" r:id="rId20"/>
    <p:sldId id="261" r:id="rId21"/>
  </p:sldIdLst>
  <p:sldSz cx="9144000" cy="6858000" type="screen4x3"/>
  <p:notesSz cx="7102475" cy="9388475"/>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A6265C-1BE1-44D9-A9E5-2528C82C6507}">
          <p14:sldIdLst>
            <p14:sldId id="256"/>
            <p14:sldId id="265"/>
            <p14:sldId id="297"/>
            <p14:sldId id="284"/>
            <p14:sldId id="298"/>
            <p14:sldId id="299"/>
            <p14:sldId id="295"/>
            <p14:sldId id="301"/>
            <p14:sldId id="309"/>
            <p14:sldId id="307"/>
            <p14:sldId id="302"/>
            <p14:sldId id="303"/>
          </p14:sldIdLst>
        </p14:section>
        <p14:section name="Original presentation Content" id="{7EA4CEDB-3018-4679-B514-F3C0D8506B63}">
          <p14:sldIdLst>
            <p14:sldId id="305"/>
            <p14:sldId id="289"/>
            <p14:sldId id="304"/>
            <p14:sldId id="308"/>
            <p14:sldId id="306"/>
            <p14:sldId id="276"/>
            <p14:sldId id="273"/>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EE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175" autoAdjust="0"/>
  </p:normalViewPr>
  <p:slideViewPr>
    <p:cSldViewPr snapToGrid="0">
      <p:cViewPr varScale="1">
        <p:scale>
          <a:sx n="83" d="100"/>
          <a:sy n="83" d="100"/>
        </p:scale>
        <p:origin x="1186" y="58"/>
      </p:cViewPr>
      <p:guideLst/>
    </p:cSldViewPr>
  </p:slideViewPr>
  <p:outlineViewPr>
    <p:cViewPr>
      <p:scale>
        <a:sx n="33" d="100"/>
        <a:sy n="33" d="100"/>
      </p:scale>
      <p:origin x="0" y="-8813"/>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3342" tIns="46671" rIns="93342" bIns="46671"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3342" tIns="46671" rIns="93342" bIns="46671" rtlCol="0"/>
          <a:lstStyle>
            <a:lvl1pPr algn="r">
              <a:defRPr sz="1200"/>
            </a:lvl1pPr>
          </a:lstStyle>
          <a:p>
            <a:fld id="{7F5513DC-E89A-466A-8A07-C97D447FBFAF}" type="datetimeFigureOut">
              <a:rPr lang="en-US" smtClean="0"/>
              <a:t>1/6/2020</a:t>
            </a:fld>
            <a:endParaRPr lang="en-US"/>
          </a:p>
        </p:txBody>
      </p:sp>
      <p:sp>
        <p:nvSpPr>
          <p:cNvPr id="4" name="Footer Placeholder 3"/>
          <p:cNvSpPr>
            <a:spLocks noGrp="1"/>
          </p:cNvSpPr>
          <p:nvPr>
            <p:ph type="ftr" sz="quarter" idx="2"/>
          </p:nvPr>
        </p:nvSpPr>
        <p:spPr>
          <a:xfrm>
            <a:off x="0" y="8917423"/>
            <a:ext cx="3077739" cy="471053"/>
          </a:xfrm>
          <a:prstGeom prst="rect">
            <a:avLst/>
          </a:prstGeom>
        </p:spPr>
        <p:txBody>
          <a:bodyPr vert="horz" lIns="93342" tIns="46671" rIns="93342" bIns="46671"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3"/>
            <a:ext cx="3077739" cy="471053"/>
          </a:xfrm>
          <a:prstGeom prst="rect">
            <a:avLst/>
          </a:prstGeom>
        </p:spPr>
        <p:txBody>
          <a:bodyPr vert="horz" lIns="93342" tIns="46671" rIns="93342" bIns="46671" rtlCol="0" anchor="b"/>
          <a:lstStyle>
            <a:lvl1pPr algn="r">
              <a:defRPr sz="1200"/>
            </a:lvl1pPr>
          </a:lstStyle>
          <a:p>
            <a:fld id="{04157538-071D-48AC-9FE7-922BF8DE1D72}" type="slidenum">
              <a:rPr lang="en-US" smtClean="0"/>
              <a:t>‹#›</a:t>
            </a:fld>
            <a:endParaRPr lang="en-US"/>
          </a:p>
        </p:txBody>
      </p:sp>
    </p:spTree>
    <p:extLst>
      <p:ext uri="{BB962C8B-B14F-4D97-AF65-F5344CB8AC3E}">
        <p14:creationId xmlns:p14="http://schemas.microsoft.com/office/powerpoint/2010/main" val="4259896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3342" tIns="46671" rIns="93342" bIns="46671"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3342" tIns="46671" rIns="93342" bIns="46671" rtlCol="0"/>
          <a:lstStyle>
            <a:lvl1pPr algn="r">
              <a:defRPr sz="1200"/>
            </a:lvl1pPr>
          </a:lstStyle>
          <a:p>
            <a:fld id="{0BD0440C-0718-447B-9192-55F77E597D5B}" type="datetimeFigureOut">
              <a:rPr lang="en-US" smtClean="0"/>
              <a:t>1/6/2020</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3342" tIns="46671" rIns="93342" bIns="46671"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3342" tIns="46671" rIns="93342" bIns="4667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3342" tIns="46671" rIns="93342" bIns="46671"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3"/>
            <a:ext cx="3077739" cy="471053"/>
          </a:xfrm>
          <a:prstGeom prst="rect">
            <a:avLst/>
          </a:prstGeom>
        </p:spPr>
        <p:txBody>
          <a:bodyPr vert="horz" lIns="93342" tIns="46671" rIns="93342" bIns="46671" rtlCol="0" anchor="b"/>
          <a:lstStyle>
            <a:lvl1pPr algn="r">
              <a:defRPr sz="1200"/>
            </a:lvl1pPr>
          </a:lstStyle>
          <a:p>
            <a:fld id="{6B910F6C-4A02-4E22-A235-DCD527D0148F}" type="slidenum">
              <a:rPr lang="en-US" smtClean="0"/>
              <a:t>‹#›</a:t>
            </a:fld>
            <a:endParaRPr lang="en-US"/>
          </a:p>
        </p:txBody>
      </p:sp>
    </p:spTree>
    <p:extLst>
      <p:ext uri="{BB962C8B-B14F-4D97-AF65-F5344CB8AC3E}">
        <p14:creationId xmlns:p14="http://schemas.microsoft.com/office/powerpoint/2010/main" val="56129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nationaldb.org/wiki/page/11/79"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910F6C-4A02-4E22-A235-DCD527D0148F}" type="slidenum">
              <a:rPr lang="en-US" smtClean="0"/>
              <a:t>1</a:t>
            </a:fld>
            <a:endParaRPr lang="en-US"/>
          </a:p>
        </p:txBody>
      </p:sp>
    </p:spTree>
    <p:extLst>
      <p:ext uri="{BB962C8B-B14F-4D97-AF65-F5344CB8AC3E}">
        <p14:creationId xmlns:p14="http://schemas.microsoft.com/office/powerpoint/2010/main" val="939747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Poll</a:t>
            </a:r>
            <a:r>
              <a:rPr lang="en-US" dirty="0"/>
              <a:t> – which tools</a:t>
            </a:r>
            <a:r>
              <a:rPr lang="en-US" baseline="0" dirty="0"/>
              <a:t> do you use?</a:t>
            </a:r>
          </a:p>
          <a:p>
            <a:endParaRPr lang="en-US" baseline="0" dirty="0"/>
          </a:p>
          <a:p>
            <a:r>
              <a:rPr lang="en-US" dirty="0">
                <a:hlinkClick r:id="rId3"/>
              </a:rPr>
              <a:t>https://nationaldb.org/wiki/page/11/79</a:t>
            </a:r>
            <a:endParaRPr lang="en-US" dirty="0"/>
          </a:p>
          <a:p>
            <a:endParaRPr lang="en-US" baseline="0" dirty="0"/>
          </a:p>
          <a:p>
            <a:r>
              <a:rPr lang="en-US" baseline="0" dirty="0"/>
              <a:t>Demonstrate easy chart from state Excel file.</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18</a:t>
            </a:fld>
            <a:endParaRPr lang="en-US"/>
          </a:p>
        </p:txBody>
      </p:sp>
    </p:spTree>
    <p:extLst>
      <p:ext uri="{BB962C8B-B14F-4D97-AF65-F5344CB8AC3E}">
        <p14:creationId xmlns:p14="http://schemas.microsoft.com/office/powerpoint/2010/main" val="3902313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910F6C-4A02-4E22-A235-DCD527D0148F}" type="slidenum">
              <a:rPr lang="en-US" smtClean="0"/>
              <a:t>19</a:t>
            </a:fld>
            <a:endParaRPr lang="en-US"/>
          </a:p>
        </p:txBody>
      </p:sp>
    </p:spTree>
    <p:extLst>
      <p:ext uri="{BB962C8B-B14F-4D97-AF65-F5344CB8AC3E}">
        <p14:creationId xmlns:p14="http://schemas.microsoft.com/office/powerpoint/2010/main" val="773239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910F6C-4A02-4E22-A235-DCD527D0148F}" type="slidenum">
              <a:rPr lang="en-US" smtClean="0"/>
              <a:t>20</a:t>
            </a:fld>
            <a:endParaRPr lang="en-US"/>
          </a:p>
        </p:txBody>
      </p:sp>
    </p:spTree>
    <p:extLst>
      <p:ext uri="{BB962C8B-B14F-4D97-AF65-F5344CB8AC3E}">
        <p14:creationId xmlns:p14="http://schemas.microsoft.com/office/powerpoint/2010/main" val="819551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Understanding the process for new and “old”</a:t>
            </a:r>
          </a:p>
          <a:p>
            <a:r>
              <a:rPr lang="en-US" dirty="0"/>
              <a:t>2. Valid and reliable data are needed to show program effectiveness (</a:t>
            </a:r>
          </a:p>
          <a:p>
            <a:r>
              <a:rPr lang="en-US" dirty="0"/>
              <a:t>3. Using data to guide decisions</a:t>
            </a:r>
          </a:p>
        </p:txBody>
      </p:sp>
      <p:sp>
        <p:nvSpPr>
          <p:cNvPr id="4" name="Slide Number Placeholder 3"/>
          <p:cNvSpPr>
            <a:spLocks noGrp="1"/>
          </p:cNvSpPr>
          <p:nvPr>
            <p:ph type="sldNum" sz="quarter" idx="10"/>
          </p:nvPr>
        </p:nvSpPr>
        <p:spPr/>
        <p:txBody>
          <a:bodyPr/>
          <a:lstStyle/>
          <a:p>
            <a:fld id="{6B910F6C-4A02-4E22-A235-DCD527D0148F}" type="slidenum">
              <a:rPr lang="en-US" smtClean="0"/>
              <a:t>2</a:t>
            </a:fld>
            <a:endParaRPr lang="en-US"/>
          </a:p>
        </p:txBody>
      </p:sp>
    </p:spTree>
    <p:extLst>
      <p:ext uri="{BB962C8B-B14F-4D97-AF65-F5344CB8AC3E}">
        <p14:creationId xmlns:p14="http://schemas.microsoft.com/office/powerpoint/2010/main" val="1115087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[POLL – What data system do you use?]</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4</a:t>
            </a:fld>
            <a:endParaRPr lang="en-US"/>
          </a:p>
        </p:txBody>
      </p:sp>
    </p:spTree>
    <p:extLst>
      <p:ext uri="{BB962C8B-B14F-4D97-AF65-F5344CB8AC3E}">
        <p14:creationId xmlns:p14="http://schemas.microsoft.com/office/powerpoint/2010/main" val="1140666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5</a:t>
            </a:fld>
            <a:endParaRPr lang="en-US"/>
          </a:p>
        </p:txBody>
      </p:sp>
    </p:spTree>
    <p:extLst>
      <p:ext uri="{BB962C8B-B14F-4D97-AF65-F5344CB8AC3E}">
        <p14:creationId xmlns:p14="http://schemas.microsoft.com/office/powerpoint/2010/main" val="4153606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420"/>
            <a:r>
              <a:rPr lang="en-US" dirty="0" smtClean="0"/>
              <a:t>Showing Spreadsheet</a:t>
            </a:r>
          </a:p>
          <a:p>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11</a:t>
            </a:fld>
            <a:endParaRPr lang="en-US"/>
          </a:p>
        </p:txBody>
      </p:sp>
    </p:spTree>
    <p:extLst>
      <p:ext uri="{BB962C8B-B14F-4D97-AF65-F5344CB8AC3E}">
        <p14:creationId xmlns:p14="http://schemas.microsoft.com/office/powerpoint/2010/main" val="2263011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Showing Spreadsheet</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12</a:t>
            </a:fld>
            <a:endParaRPr lang="en-US"/>
          </a:p>
        </p:txBody>
      </p:sp>
    </p:spTree>
    <p:extLst>
      <p:ext uri="{BB962C8B-B14F-4D97-AF65-F5344CB8AC3E}">
        <p14:creationId xmlns:p14="http://schemas.microsoft.com/office/powerpoint/2010/main" val="60211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POLLS!!</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13</a:t>
            </a:fld>
            <a:endParaRPr lang="en-US"/>
          </a:p>
        </p:txBody>
      </p:sp>
    </p:spTree>
    <p:extLst>
      <p:ext uri="{BB962C8B-B14F-4D97-AF65-F5344CB8AC3E}">
        <p14:creationId xmlns:p14="http://schemas.microsoft.com/office/powerpoint/2010/main" val="4114098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910F6C-4A02-4E22-A235-DCD527D0148F}" type="slidenum">
              <a:rPr lang="en-US" smtClean="0"/>
              <a:t>14</a:t>
            </a:fld>
            <a:endParaRPr lang="en-US"/>
          </a:p>
        </p:txBody>
      </p:sp>
    </p:spTree>
    <p:extLst>
      <p:ext uri="{BB962C8B-B14F-4D97-AF65-F5344CB8AC3E}">
        <p14:creationId xmlns:p14="http://schemas.microsoft.com/office/powerpoint/2010/main" val="69462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unmerge cells if want to filter column that has headings with merged cells.</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15</a:t>
            </a:fld>
            <a:endParaRPr lang="en-US"/>
          </a:p>
        </p:txBody>
      </p:sp>
    </p:spTree>
    <p:extLst>
      <p:ext uri="{BB962C8B-B14F-4D97-AF65-F5344CB8AC3E}">
        <p14:creationId xmlns:p14="http://schemas.microsoft.com/office/powerpoint/2010/main" val="1438619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2099" y="1301262"/>
            <a:ext cx="6270922" cy="2098226"/>
          </a:xfrm>
        </p:spPr>
        <p:txBody>
          <a:bodyPr anchor="b">
            <a:noAutofit/>
          </a:bodyPr>
          <a:lstStyle>
            <a:lvl1pPr algn="ctr">
              <a:defRPr sz="48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DE0E99EB-11D2-423C-9BBD-CD6DF9AB55DE}"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
        <p:nvSpPr>
          <p:cNvPr id="10" name="Content Placeholder 9"/>
          <p:cNvSpPr>
            <a:spLocks noGrp="1"/>
          </p:cNvSpPr>
          <p:nvPr>
            <p:ph sz="quarter" idx="13"/>
          </p:nvPr>
        </p:nvSpPr>
        <p:spPr>
          <a:xfrm>
            <a:off x="565150" y="6003925"/>
            <a:ext cx="8005763" cy="3524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8627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i="0"/>
            </a:lvl2pPr>
            <a:lvl3pPr>
              <a:defRPr sz="1350"/>
            </a:lvl3pPr>
            <a:lvl4pPr>
              <a:defRPr sz="1350" i="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FB2A68D-0E26-4ECF-BE71-48D27E1E043A}" type="datetimeFigureOut">
              <a:rPr lang="en-US" smtClean="0"/>
              <a:t>1/6/2020</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02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FB2A68D-0E26-4ECF-BE71-48D27E1E043A}" type="datetimeFigureOut">
              <a:rPr lang="en-US" smtClean="0"/>
              <a:t>1/6/2020</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9942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457200" y="1600204"/>
            <a:ext cx="8229600" cy="1583263"/>
          </a:xfrm>
        </p:spPr>
        <p:txBody>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defRPr sz="2000" i="0"/>
            </a:lvl2pPr>
            <a:lvl3pPr>
              <a:defRPr sz="1800">
                <a:latin typeface="Verdana" panose="020B0604030504040204" pitchFamily="34" charset="0"/>
                <a:ea typeface="Verdana" panose="020B0604030504040204" pitchFamily="34" charset="0"/>
                <a:cs typeface="Verdana" panose="020B0604030504040204" pitchFamily="34" charset="0"/>
              </a:defRPr>
            </a:lvl3pPr>
            <a:lvl4pPr>
              <a:defRPr sz="1600" i="0">
                <a:latin typeface="Verdana" panose="020B0604030504040204" pitchFamily="34" charset="0"/>
                <a:ea typeface="Verdana" panose="020B0604030504040204" pitchFamily="34" charset="0"/>
                <a:cs typeface="Verdana" panose="020B0604030504040204" pitchFamily="34" charset="0"/>
              </a:defRPr>
            </a:lvl4pPr>
            <a:lvl5pPr>
              <a:defRPr sz="14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E0E99EB-11D2-423C-9BBD-CD6DF9AB55DE}" type="slidenum">
              <a:rPr lang="en-US" smtClean="0"/>
              <a:t>‹#›</a:t>
            </a:fld>
            <a:endParaRPr lang="en-US"/>
          </a:p>
        </p:txBody>
      </p:sp>
      <p:sp>
        <p:nvSpPr>
          <p:cNvPr id="8" name="Picture Placeholder 7"/>
          <p:cNvSpPr>
            <a:spLocks noGrp="1"/>
          </p:cNvSpPr>
          <p:nvPr>
            <p:ph type="pic" sz="quarter" idx="13"/>
          </p:nvPr>
        </p:nvSpPr>
        <p:spPr>
          <a:xfrm>
            <a:off x="457200" y="3403600"/>
            <a:ext cx="4005263" cy="2547938"/>
          </a:xfrm>
        </p:spPr>
        <p:txBody>
          <a:bodyPr/>
          <a:lstStyle/>
          <a:p>
            <a:endParaRPr lang="en-US"/>
          </a:p>
        </p:txBody>
      </p:sp>
      <p:sp>
        <p:nvSpPr>
          <p:cNvPr id="10" name="Picture Placeholder 9"/>
          <p:cNvSpPr>
            <a:spLocks noGrp="1"/>
          </p:cNvSpPr>
          <p:nvPr>
            <p:ph type="pic" sz="quarter" idx="14"/>
          </p:nvPr>
        </p:nvSpPr>
        <p:spPr>
          <a:xfrm>
            <a:off x="4724400" y="3403600"/>
            <a:ext cx="3962400" cy="2547938"/>
          </a:xfrm>
        </p:spPr>
        <p:txBody>
          <a:bodyPr/>
          <a:lstStyle/>
          <a:p>
            <a:endParaRPr lang="en-US"/>
          </a:p>
        </p:txBody>
      </p:sp>
    </p:spTree>
    <p:extLst>
      <p:ext uri="{BB962C8B-B14F-4D97-AF65-F5344CB8AC3E}">
        <p14:creationId xmlns:p14="http://schemas.microsoft.com/office/powerpoint/2010/main" val="3566240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92443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82903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Tree>
    <p:extLst>
      <p:ext uri="{BB962C8B-B14F-4D97-AF65-F5344CB8AC3E}">
        <p14:creationId xmlns:p14="http://schemas.microsoft.com/office/powerpoint/2010/main" val="140197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i="0"/>
            </a:lvl2pPr>
            <a:lvl4pPr>
              <a:defRPr i="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11064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i="0">
                <a:solidFill>
                  <a:schemeClr val="tx2"/>
                </a:solidFill>
              </a:defRPr>
            </a:lvl2pPr>
            <a:lvl3pPr>
              <a:defRPr>
                <a:solidFill>
                  <a:schemeClr val="tx2"/>
                </a:solidFill>
              </a:defRPr>
            </a:lvl3pPr>
            <a:lvl4pPr>
              <a:defRPr i="0">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FB2A68D-0E26-4ECF-BE71-48D27E1E043A}" type="datetimeFigureOut">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68192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4"/>
            <a:ext cx="4038600" cy="2963329"/>
          </a:xfrm>
        </p:spPr>
        <p:txBody>
          <a:bodyPr/>
          <a:lstStyle>
            <a:lvl1pPr>
              <a:defRPr sz="2100">
                <a:latin typeface="Verdana" panose="020B0604030504040204" pitchFamily="34" charset="0"/>
                <a:ea typeface="Verdana" panose="020B0604030504040204" pitchFamily="34" charset="0"/>
                <a:cs typeface="Verdana" panose="020B0604030504040204" pitchFamily="34" charset="0"/>
              </a:defRPr>
            </a:lvl1pPr>
            <a:lvl2pPr>
              <a:defRPr sz="1800" i="0">
                <a:latin typeface="Verdana" panose="020B0604030504040204" pitchFamily="34" charset="0"/>
                <a:ea typeface="Verdana" panose="020B0604030504040204" pitchFamily="34" charset="0"/>
                <a:cs typeface="Verdana" panose="020B0604030504040204" pitchFamily="34" charset="0"/>
              </a:defRPr>
            </a:lvl2pPr>
            <a:lvl3pPr>
              <a:defRPr sz="1350">
                <a:latin typeface="Verdana" panose="020B0604030504040204" pitchFamily="34" charset="0"/>
                <a:ea typeface="Verdana" panose="020B0604030504040204" pitchFamily="34" charset="0"/>
                <a:cs typeface="Verdana" panose="020B0604030504040204" pitchFamily="34" charset="0"/>
              </a:defRPr>
            </a:lvl3pPr>
            <a:lvl4pPr>
              <a:defRPr sz="1200" i="0">
                <a:latin typeface="Verdana" panose="020B0604030504040204" pitchFamily="34" charset="0"/>
                <a:ea typeface="Verdana" panose="020B0604030504040204" pitchFamily="34" charset="0"/>
                <a:cs typeface="Verdana" panose="020B0604030504040204" pitchFamily="34" charset="0"/>
              </a:defRPr>
            </a:lvl4pPr>
            <a:lvl5pPr>
              <a:defRPr sz="1050">
                <a:latin typeface="Verdana" panose="020B0604030504040204" pitchFamily="34" charset="0"/>
                <a:ea typeface="Verdana" panose="020B0604030504040204" pitchFamily="34" charset="0"/>
                <a:cs typeface="Verdana" panose="020B0604030504040204" pitchFamily="34" charset="0"/>
              </a:defRPr>
            </a:lvl5pPr>
            <a:lvl6pPr>
              <a:defRPr sz="1013"/>
            </a:lvl6pPr>
            <a:lvl7pPr>
              <a:defRPr sz="1013"/>
            </a:lvl7pPr>
            <a:lvl8pPr>
              <a:defRPr sz="1013"/>
            </a:lvl8pPr>
            <a:lvl9pPr>
              <a:defRPr sz="1013"/>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4"/>
            <a:ext cx="4038600" cy="2963329"/>
          </a:xfrm>
        </p:spPr>
        <p:txBody>
          <a:bodyPr/>
          <a:lstStyle>
            <a:lvl1pPr>
              <a:defRPr sz="2100">
                <a:latin typeface="Verdana" panose="020B0604030504040204" pitchFamily="34" charset="0"/>
                <a:ea typeface="Verdana" panose="020B0604030504040204" pitchFamily="34" charset="0"/>
                <a:cs typeface="Verdana" panose="020B0604030504040204" pitchFamily="34" charset="0"/>
              </a:defRPr>
            </a:lvl1pPr>
            <a:lvl2pPr>
              <a:defRPr sz="1800" i="0">
                <a:latin typeface="Verdana" panose="020B0604030504040204" pitchFamily="34" charset="0"/>
                <a:ea typeface="Verdana" panose="020B0604030504040204" pitchFamily="34" charset="0"/>
                <a:cs typeface="Verdana" panose="020B0604030504040204" pitchFamily="34" charset="0"/>
              </a:defRPr>
            </a:lvl2pPr>
            <a:lvl3pPr>
              <a:defRPr sz="1350">
                <a:latin typeface="Verdana" panose="020B0604030504040204" pitchFamily="34" charset="0"/>
                <a:ea typeface="Verdana" panose="020B0604030504040204" pitchFamily="34" charset="0"/>
                <a:cs typeface="Verdana" panose="020B0604030504040204" pitchFamily="34" charset="0"/>
              </a:defRPr>
            </a:lvl3pPr>
            <a:lvl4pPr>
              <a:defRPr sz="1200" i="0">
                <a:latin typeface="Verdana" panose="020B0604030504040204" pitchFamily="34" charset="0"/>
                <a:ea typeface="Verdana" panose="020B0604030504040204" pitchFamily="34" charset="0"/>
                <a:cs typeface="Verdana" panose="020B0604030504040204" pitchFamily="34" charset="0"/>
              </a:defRPr>
            </a:lvl4pPr>
            <a:lvl5pPr>
              <a:defRPr sz="1050">
                <a:latin typeface="Verdana" panose="020B0604030504040204" pitchFamily="34" charset="0"/>
                <a:ea typeface="Verdana" panose="020B0604030504040204" pitchFamily="34" charset="0"/>
                <a:cs typeface="Verdana" panose="020B0604030504040204" pitchFamily="34" charset="0"/>
              </a:defRPr>
            </a:lvl5pPr>
            <a:lvl6pPr>
              <a:defRPr sz="1013"/>
            </a:lvl6pPr>
            <a:lvl7pPr>
              <a:defRPr sz="1013"/>
            </a:lvl7pPr>
            <a:lvl8pPr>
              <a:defRPr sz="1013"/>
            </a:lvl8pPr>
            <a:lvl9pPr>
              <a:defRPr sz="1013"/>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FB2A68D-0E26-4ECF-BE71-48D27E1E043A}" type="datetimeFigureOut">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E0E99EB-11D2-423C-9BBD-CD6DF9AB55DE}" type="slidenum">
              <a:rPr lang="en-US" smtClean="0"/>
              <a:t>‹#›</a:t>
            </a:fld>
            <a:endParaRPr lang="en-US"/>
          </a:p>
        </p:txBody>
      </p:sp>
      <p:sp>
        <p:nvSpPr>
          <p:cNvPr id="9" name="Content Placeholder 8"/>
          <p:cNvSpPr>
            <a:spLocks noGrp="1"/>
          </p:cNvSpPr>
          <p:nvPr>
            <p:ph sz="quarter" idx="13"/>
          </p:nvPr>
        </p:nvSpPr>
        <p:spPr>
          <a:xfrm>
            <a:off x="525463" y="4783138"/>
            <a:ext cx="8161337" cy="1304925"/>
          </a:xfr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i="0">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i="0">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991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B2A68D-0E26-4ECF-BE71-48D27E1E043A}" type="datetimeFigureOut">
              <a:rPr lang="en-US" smtClean="0"/>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99104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9997"/>
            <a:ext cx="6858000" cy="1752070"/>
          </a:xfrm>
        </p:spPr>
        <p:txBody>
          <a:bodyPr anchor="b">
            <a:normAutofit/>
          </a:bodyPr>
          <a:lstStyle>
            <a:lvl1pPr algn="ctr">
              <a:defRPr sz="3600" b="1">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143000" y="2238905"/>
            <a:ext cx="6858000" cy="876829"/>
          </a:xfrm>
        </p:spPr>
        <p:txBody>
          <a:bodyPr>
            <a:noAutofit/>
          </a:bodyPr>
          <a:lstStyle>
            <a:lvl1pPr marL="0" indent="0" algn="ctr">
              <a:buNone/>
              <a:defRPr sz="3000">
                <a:latin typeface="Verdana" panose="020B0604030504040204" pitchFamily="34" charset="0"/>
                <a:ea typeface="Verdana" panose="020B0604030504040204" pitchFamily="34" charset="0"/>
                <a:cs typeface="Verdana" panose="020B060403050404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CFB2A68D-0E26-4ECF-BE71-48D27E1E043A}"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
        <p:nvSpPr>
          <p:cNvPr id="8" name="Content Placeholder 7"/>
          <p:cNvSpPr>
            <a:spLocks noGrp="1"/>
          </p:cNvSpPr>
          <p:nvPr>
            <p:ph sz="quarter" idx="13"/>
          </p:nvPr>
        </p:nvSpPr>
        <p:spPr>
          <a:xfrm>
            <a:off x="1143000" y="5071004"/>
            <a:ext cx="6858000" cy="847725"/>
          </a:xfrm>
        </p:spPr>
        <p:txBody>
          <a:bodyPr/>
          <a:lstStyle>
            <a:lvl1pPr marL="0" indent="0">
              <a:buFontTx/>
              <a:buNone/>
              <a:defRPr sz="2000">
                <a:latin typeface="Tahoma" panose="020B0604030504040204" pitchFamily="34" charset="0"/>
                <a:ea typeface="Tahoma" panose="020B0604030504040204" pitchFamily="34" charset="0"/>
                <a:cs typeface="Tahoma" panose="020B0604030504040204" pitchFamily="34" charset="0"/>
              </a:defRPr>
            </a:lvl1pPr>
            <a:lvl2pPr marL="257175" indent="0">
              <a:buFontTx/>
              <a:buNone/>
              <a:defRPr sz="1800">
                <a:latin typeface="Verdana" panose="020B0604030504040204" pitchFamily="34" charset="0"/>
                <a:ea typeface="Verdana" panose="020B0604030504040204" pitchFamily="34" charset="0"/>
                <a:cs typeface="Verdana" panose="020B0604030504040204" pitchFamily="34" charset="0"/>
              </a:defRPr>
            </a:lvl2pPr>
            <a:lvl3pPr marL="514350" indent="0">
              <a:buFontTx/>
              <a:buNone/>
              <a:defRPr>
                <a:latin typeface="Verdana" panose="020B0604030504040204" pitchFamily="34" charset="0"/>
                <a:ea typeface="Verdana" panose="020B0604030504040204" pitchFamily="34" charset="0"/>
                <a:cs typeface="Verdana" panose="020B0604030504040204" pitchFamily="34" charset="0"/>
              </a:defRPr>
            </a:lvl3pPr>
            <a:lvl4pPr marL="771525" indent="0">
              <a:buFontTx/>
              <a:buNone/>
              <a:defRPr i="0">
                <a:latin typeface="Verdana" panose="020B0604030504040204" pitchFamily="34" charset="0"/>
                <a:ea typeface="Verdana" panose="020B0604030504040204" pitchFamily="34" charset="0"/>
                <a:cs typeface="Verdana" panose="020B0604030504040204" pitchFamily="34" charset="0"/>
              </a:defRPr>
            </a:lvl4pPr>
            <a:lvl5pPr marL="1028700" indent="0">
              <a:buFontTx/>
              <a:buNone/>
              <a:defRPr sz="12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1143000" y="3309938"/>
            <a:ext cx="6858000" cy="1566862"/>
          </a:xfrm>
        </p:spPr>
        <p:txBody>
          <a:bodyPr/>
          <a:lstStyle/>
          <a:p>
            <a:endParaRPr lang="en-US" dirty="0"/>
          </a:p>
        </p:txBody>
      </p:sp>
    </p:spTree>
    <p:extLst>
      <p:ext uri="{BB962C8B-B14F-4D97-AF65-F5344CB8AC3E}">
        <p14:creationId xmlns:p14="http://schemas.microsoft.com/office/powerpoint/2010/main" val="57878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FB2A68D-0E26-4ECF-BE71-48D27E1E043A}" type="datetimeFigureOut">
              <a:rPr lang="en-US" smtClean="0"/>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1240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2A68D-0E26-4ECF-BE71-48D27E1E043A}" type="datetimeFigureOut">
              <a:rPr lang="en-US" smtClean="0"/>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812762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444261"/>
            <a:ext cx="72009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CFB2A68D-0E26-4ECF-BE71-48D27E1E043A}" type="datetimeFigureOut">
              <a:rPr lang="en-US" smtClean="0"/>
              <a:t>1/6/2020</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DE0E99EB-11D2-423C-9BBD-CD6DF9AB55DE}"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Tree>
    <p:extLst>
      <p:ext uri="{BB962C8B-B14F-4D97-AF65-F5344CB8AC3E}">
        <p14:creationId xmlns:p14="http://schemas.microsoft.com/office/powerpoint/2010/main" val="3186386532"/>
      </p:ext>
    </p:extLst>
  </p:cSld>
  <p:clrMap bg1="lt1" tx1="dk1" bg2="lt2" tx2="dk2" accent1="accent1" accent2="accent2" accent3="accent3" accent4="accent4" accent5="accent5" accent6="accent6" hlink="hlink" folHlink="folHlink"/>
  <p:sldLayoutIdLst>
    <p:sldLayoutId id="2147483676" r:id="rId1"/>
    <p:sldLayoutId id="2147483678" r:id="rId2"/>
    <p:sldLayoutId id="2147483677" r:id="rId3"/>
    <p:sldLayoutId id="2147483679" r:id="rId4"/>
    <p:sldLayoutId id="2147483674" r:id="rId5"/>
    <p:sldLayoutId id="2147483681" r:id="rId6"/>
    <p:sldLayoutId id="2147483687" r:id="rId7"/>
    <p:sldLayoutId id="2147483680" r:id="rId8"/>
    <p:sldLayoutId id="2147483682" r:id="rId9"/>
    <p:sldLayoutId id="2147483683" r:id="rId10"/>
    <p:sldLayoutId id="2147483684" r:id="rId11"/>
    <p:sldLayoutId id="2147483663" r:id="rId12"/>
    <p:sldLayoutId id="2147483686" r:id="rId13"/>
    <p:sldLayoutId id="2147483685" r:id="rId14"/>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4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hyperlink" Target="https://nationaldb.org/wiki/page/11/1047"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nationaldb.org/reports/national-child-count-2017" TargetMode="External"/><Relationship Id="rId7" Type="http://schemas.openxmlformats.org/officeDocument/2006/relationships/hyperlink" Target="https://nationaldb.org/wiki/page/11/79"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s://nationaldb.org/pages/show/early-identification-and-referral/early-identification-and-referral-self-assessment-guide" TargetMode="External"/><Relationship Id="rId5" Type="http://schemas.openxmlformats.org/officeDocument/2006/relationships/hyperlink" Target="https://nationaldb.org/materials/page/3585/11" TargetMode="External"/><Relationship Id="rId4" Type="http://schemas.openxmlformats.org/officeDocument/2006/relationships/hyperlink" Target="https://nationaldb.org/childcount"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nationaldb.org/members/profile/7"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nationaldb.org/wiki/page/11/1047" TargetMode="External"/><Relationship Id="rId2" Type="http://schemas.openxmlformats.org/officeDocument/2006/relationships/hyperlink" Target="https://nationaldb.org/library/page/2746"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nationaldb.org/wiki/page/11/1047"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8305" y="1431637"/>
            <a:ext cx="7060356" cy="1693320"/>
          </a:xfrm>
        </p:spPr>
        <p:txBody>
          <a:bodyPr/>
          <a:lstStyle/>
          <a:p>
            <a:r>
              <a:rPr lang="en-US" sz="3600" dirty="0"/>
              <a:t>Deaf-Blind Child </a:t>
            </a:r>
            <a:r>
              <a:rPr lang="en-US" sz="3600" dirty="0" smtClean="0"/>
              <a:t>Count: Data accuracy &amp; using the data feedback file</a:t>
            </a:r>
            <a:endParaRPr lang="en-US" sz="3600" dirty="0"/>
          </a:p>
        </p:txBody>
      </p:sp>
      <p:sp>
        <p:nvSpPr>
          <p:cNvPr id="5" name="Content Placeholder 4"/>
          <p:cNvSpPr>
            <a:spLocks noGrp="1"/>
          </p:cNvSpPr>
          <p:nvPr>
            <p:ph type="subTitle" idx="1"/>
          </p:nvPr>
        </p:nvSpPr>
        <p:spPr>
          <a:xfrm>
            <a:off x="1223493" y="3956280"/>
            <a:ext cx="6722771" cy="1086237"/>
          </a:xfrm>
        </p:spPr>
        <p:txBody>
          <a:bodyPr>
            <a:normAutofit/>
          </a:bodyPr>
          <a:lstStyle/>
          <a:p>
            <a:pPr lvl="0"/>
            <a:r>
              <a:rPr lang="en" sz="2000" b="1" dirty="0"/>
              <a:t>Presenter: Robbin Bull, DB Child Count Coordinator</a:t>
            </a:r>
          </a:p>
          <a:p>
            <a:r>
              <a:rPr lang="en" sz="1600" b="1" dirty="0" smtClean="0"/>
              <a:t>January 8 &amp; 15, 2020</a:t>
            </a:r>
          </a:p>
          <a:p>
            <a:r>
              <a:rPr lang="en" sz="1600" b="1" dirty="0" smtClean="0"/>
              <a:t>(Repeated content)</a:t>
            </a:r>
            <a:endParaRPr lang="en" sz="1600" b="1" dirty="0"/>
          </a:p>
        </p:txBody>
      </p:sp>
      <p:sp>
        <p:nvSpPr>
          <p:cNvPr id="9" name="Content Placeholder 8"/>
          <p:cNvSpPr>
            <a:spLocks noGrp="1"/>
          </p:cNvSpPr>
          <p:nvPr>
            <p:ph sz="quarter" idx="13"/>
          </p:nvPr>
        </p:nvSpPr>
        <p:spPr>
          <a:xfrm>
            <a:off x="1096459" y="6108876"/>
            <a:ext cx="6942202" cy="264643"/>
          </a:xfrm>
        </p:spPr>
        <p:txBody>
          <a:bodyPr>
            <a:normAutofit fontScale="92500" lnSpcReduction="20000"/>
          </a:bodyPr>
          <a:lstStyle/>
          <a:p>
            <a:pPr marL="0" indent="0">
              <a:buNone/>
            </a:pPr>
            <a:r>
              <a:rPr lang="en-US" sz="800" dirty="0"/>
              <a:t>The contents of this presentation were developed under a grant from the U.S. Department of Education, #H326T180026. However, those contents do not necessarily represent the policy of the U.S. Department of Education, and you should not assume endorsement by the Federal Government. Project Officer, Susan </a:t>
            </a:r>
            <a:r>
              <a:rPr lang="en-US" sz="800" dirty="0" err="1"/>
              <a:t>Weigert</a:t>
            </a:r>
            <a:r>
              <a:rPr lang="en-US" sz="800" dirty="0"/>
              <a:t>.</a:t>
            </a:r>
          </a:p>
        </p:txBody>
      </p:sp>
      <p:pic>
        <p:nvPicPr>
          <p:cNvPr id="4" name="Picture 3" descr="National Center on Deaf-Blindn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856" y="6236208"/>
            <a:ext cx="512426" cy="512426"/>
          </a:xfrm>
          <a:prstGeom prst="rect">
            <a:avLst/>
          </a:prstGeom>
        </p:spPr>
      </p:pic>
      <p:pic>
        <p:nvPicPr>
          <p:cNvPr id="3" name="Picture 2" descr="IDEAs that Work U.S. Office of Special Education Program"/>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4854" y="6241198"/>
            <a:ext cx="614362" cy="512427"/>
          </a:xfrm>
          <a:prstGeom prst="rect">
            <a:avLst/>
          </a:prstGeom>
        </p:spPr>
      </p:pic>
    </p:spTree>
    <p:extLst>
      <p:ext uri="{BB962C8B-B14F-4D97-AF65-F5344CB8AC3E}">
        <p14:creationId xmlns:p14="http://schemas.microsoft.com/office/powerpoint/2010/main" val="3243144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to have on hand</a:t>
            </a:r>
            <a:endParaRPr lang="en-US" dirty="0"/>
          </a:p>
        </p:txBody>
      </p:sp>
      <p:sp>
        <p:nvSpPr>
          <p:cNvPr id="3" name="Content Placeholder 2"/>
          <p:cNvSpPr>
            <a:spLocks noGrp="1"/>
          </p:cNvSpPr>
          <p:nvPr>
            <p:ph idx="1"/>
          </p:nvPr>
        </p:nvSpPr>
        <p:spPr/>
        <p:txBody>
          <a:bodyPr/>
          <a:lstStyle/>
          <a:p>
            <a:r>
              <a:rPr lang="en-US" dirty="0" smtClean="0"/>
              <a:t>Instructions and/or Quick Reference Code sheet</a:t>
            </a:r>
          </a:p>
          <a:p>
            <a:pPr lvl="1"/>
            <a:r>
              <a:rPr lang="en-US" dirty="0" smtClean="0"/>
              <a:t>Reference code values and labels</a:t>
            </a:r>
          </a:p>
          <a:p>
            <a:r>
              <a:rPr lang="en-US" dirty="0" smtClean="0"/>
              <a:t>DBCC Change Log</a:t>
            </a:r>
          </a:p>
          <a:p>
            <a:pPr lvl="1"/>
            <a:r>
              <a:rPr lang="en-US" dirty="0" smtClean="0"/>
              <a:t>Crosswalk of outdated values to newer values</a:t>
            </a:r>
          </a:p>
          <a:p>
            <a:pPr marL="0" indent="0">
              <a:spcBef>
                <a:spcPts val="4800"/>
              </a:spcBef>
              <a:buNone/>
            </a:pPr>
            <a:r>
              <a:rPr lang="en-US" dirty="0" smtClean="0"/>
              <a:t>All can be found on the </a:t>
            </a:r>
            <a:r>
              <a:rPr lang="en-US" dirty="0" smtClean="0">
                <a:hlinkClick r:id="rId2"/>
              </a:rPr>
              <a:t>Annual Child Count Reporting Resources</a:t>
            </a:r>
            <a:r>
              <a:rPr lang="en-US" dirty="0" smtClean="0"/>
              <a:t> page.</a:t>
            </a:r>
            <a:endParaRPr lang="en-US" dirty="0"/>
          </a:p>
        </p:txBody>
      </p:sp>
    </p:spTree>
    <p:extLst>
      <p:ext uri="{BB962C8B-B14F-4D97-AF65-F5344CB8AC3E}">
        <p14:creationId xmlns:p14="http://schemas.microsoft.com/office/powerpoint/2010/main" val="436369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Getting oriented to the Data Feedback File (DFF)</a:t>
            </a:r>
            <a:endParaRPr lang="en-US" dirty="0"/>
          </a:p>
        </p:txBody>
      </p:sp>
      <p:sp>
        <p:nvSpPr>
          <p:cNvPr id="3" name="Content Placeholder 2"/>
          <p:cNvSpPr>
            <a:spLocks noGrp="1"/>
          </p:cNvSpPr>
          <p:nvPr>
            <p:ph idx="1"/>
          </p:nvPr>
        </p:nvSpPr>
        <p:spPr>
          <a:xfrm>
            <a:off x="1028700" y="1930161"/>
            <a:ext cx="7200900" cy="2484821"/>
          </a:xfrm>
        </p:spPr>
        <p:txBody>
          <a:bodyPr/>
          <a:lstStyle/>
          <a:p>
            <a:r>
              <a:rPr lang="en-US" dirty="0" smtClean="0"/>
              <a:t>Overview of Instructions</a:t>
            </a:r>
          </a:p>
          <a:p>
            <a:pPr lvl="1"/>
            <a:r>
              <a:rPr lang="en-US" dirty="0" smtClean="0"/>
              <a:t>Read through fully once</a:t>
            </a:r>
          </a:p>
          <a:p>
            <a:pPr lvl="1"/>
            <a:r>
              <a:rPr lang="en-US" dirty="0" smtClean="0"/>
              <a:t>Focus on Section 2</a:t>
            </a:r>
            <a:endParaRPr lang="en-US" dirty="0"/>
          </a:p>
          <a:p>
            <a:r>
              <a:rPr lang="en-US" dirty="0" smtClean="0"/>
              <a:t>Review Heading Rows of Spreadsheet</a:t>
            </a:r>
          </a:p>
          <a:p>
            <a:pPr lvl="1"/>
            <a:r>
              <a:rPr lang="en-US" dirty="0" smtClean="0"/>
              <a:t>Different types of fields (data, calculation, flag)</a:t>
            </a:r>
            <a:endParaRPr lang="en-US" dirty="0"/>
          </a:p>
        </p:txBody>
      </p:sp>
      <p:pic>
        <p:nvPicPr>
          <p:cNvPr id="6" name="Picture 5" descr="Snapshot of different field types in spreadsheet."/>
          <p:cNvPicPr>
            <a:picLocks noChangeAspect="1"/>
          </p:cNvPicPr>
          <p:nvPr/>
        </p:nvPicPr>
        <p:blipFill>
          <a:blip r:embed="rId3"/>
          <a:stretch>
            <a:fillRect/>
          </a:stretch>
        </p:blipFill>
        <p:spPr>
          <a:xfrm>
            <a:off x="1140114" y="4019731"/>
            <a:ext cx="6618431" cy="2300828"/>
          </a:xfrm>
          <a:prstGeom prst="rect">
            <a:avLst/>
          </a:prstGeom>
        </p:spPr>
      </p:pic>
    </p:spTree>
    <p:extLst>
      <p:ext uri="{BB962C8B-B14F-4D97-AF65-F5344CB8AC3E}">
        <p14:creationId xmlns:p14="http://schemas.microsoft.com/office/powerpoint/2010/main" val="2900558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file showing me?</a:t>
            </a:r>
            <a:endParaRPr lang="en-US" dirty="0"/>
          </a:p>
        </p:txBody>
      </p:sp>
      <p:sp>
        <p:nvSpPr>
          <p:cNvPr id="3" name="Content Placeholder 2"/>
          <p:cNvSpPr>
            <a:spLocks noGrp="1"/>
          </p:cNvSpPr>
          <p:nvPr>
            <p:ph idx="1"/>
          </p:nvPr>
        </p:nvSpPr>
        <p:spPr/>
        <p:txBody>
          <a:bodyPr/>
          <a:lstStyle/>
          <a:p>
            <a:r>
              <a:rPr lang="en-US" dirty="0" smtClean="0"/>
              <a:t>Review how flags work</a:t>
            </a:r>
          </a:p>
          <a:p>
            <a:pPr lvl="1"/>
            <a:r>
              <a:rPr lang="en-US" dirty="0" smtClean="0"/>
              <a:t>Colored rows</a:t>
            </a:r>
          </a:p>
          <a:p>
            <a:pPr lvl="1"/>
            <a:r>
              <a:rPr lang="en-US" dirty="0" smtClean="0"/>
              <a:t>Colored cells</a:t>
            </a:r>
          </a:p>
          <a:p>
            <a:pPr lvl="1"/>
            <a:r>
              <a:rPr lang="en-US" dirty="0" smtClean="0"/>
              <a:t>Colored text</a:t>
            </a:r>
          </a:p>
          <a:p>
            <a:pPr>
              <a:buFont typeface="Wingdings" panose="05000000000000000000" pitchFamily="2" charset="2"/>
              <a:buChar char="§"/>
            </a:pPr>
            <a:r>
              <a:rPr lang="en-US" dirty="0" smtClean="0"/>
              <a:t>Header gives detail as well</a:t>
            </a:r>
          </a:p>
          <a:p>
            <a:endParaRPr lang="en-US" dirty="0"/>
          </a:p>
        </p:txBody>
      </p:sp>
    </p:spTree>
    <p:extLst>
      <p:ext uri="{BB962C8B-B14F-4D97-AF65-F5344CB8AC3E}">
        <p14:creationId xmlns:p14="http://schemas.microsoft.com/office/powerpoint/2010/main" val="3876686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Part C and Part B</a:t>
            </a:r>
            <a:endParaRPr lang="en-US" dirty="0"/>
          </a:p>
        </p:txBody>
      </p:sp>
      <p:sp>
        <p:nvSpPr>
          <p:cNvPr id="3" name="Content Placeholder 2"/>
          <p:cNvSpPr>
            <a:spLocks noGrp="1"/>
          </p:cNvSpPr>
          <p:nvPr>
            <p:ph sz="half" idx="1"/>
          </p:nvPr>
        </p:nvSpPr>
        <p:spPr>
          <a:xfrm>
            <a:off x="1028700" y="1828801"/>
            <a:ext cx="7551882" cy="4100944"/>
          </a:xfrm>
        </p:spPr>
        <p:txBody>
          <a:bodyPr>
            <a:normAutofit/>
          </a:bodyPr>
          <a:lstStyle/>
          <a:p>
            <a:r>
              <a:rPr lang="en-US" sz="2800" dirty="0" smtClean="0"/>
              <a:t>Change data with age transition</a:t>
            </a:r>
          </a:p>
          <a:p>
            <a:pPr lvl="1"/>
            <a:r>
              <a:rPr lang="en-US" sz="2400" dirty="0" smtClean="0"/>
              <a:t>Part C and Part B Codes</a:t>
            </a:r>
          </a:p>
          <a:p>
            <a:pPr lvl="1"/>
            <a:r>
              <a:rPr lang="en-US" sz="2400" dirty="0" smtClean="0"/>
              <a:t>EI and Ed Setting Codes</a:t>
            </a:r>
          </a:p>
          <a:p>
            <a:pPr lvl="1"/>
            <a:r>
              <a:rPr lang="en-US" sz="2400" dirty="0" smtClean="0"/>
              <a:t>Part C and Part B Exiting Codes</a:t>
            </a:r>
          </a:p>
          <a:p>
            <a:r>
              <a:rPr lang="en-US" sz="2800" dirty="0"/>
              <a:t>Exiting data is </a:t>
            </a:r>
            <a:r>
              <a:rPr lang="en-US" sz="2800" dirty="0" smtClean="0"/>
              <a:t>important!</a:t>
            </a:r>
          </a:p>
          <a:p>
            <a:pPr lvl="1"/>
            <a:r>
              <a:rPr lang="en-US" sz="2400" dirty="0" smtClean="0"/>
              <a:t>IDEA exiting and DB Project exiting data determine if counted on national report</a:t>
            </a:r>
            <a:endParaRPr lang="en-US" sz="2400" dirty="0"/>
          </a:p>
        </p:txBody>
      </p:sp>
    </p:spTree>
    <p:extLst>
      <p:ext uri="{BB962C8B-B14F-4D97-AF65-F5344CB8AC3E}">
        <p14:creationId xmlns:p14="http://schemas.microsoft.com/office/powerpoint/2010/main" val="244322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Ed Setting “New Codes” vs. “Old Codes”</a:t>
            </a:r>
          </a:p>
        </p:txBody>
      </p:sp>
      <p:sp>
        <p:nvSpPr>
          <p:cNvPr id="7" name="Content Placeholder 6"/>
          <p:cNvSpPr>
            <a:spLocks noGrp="1"/>
          </p:cNvSpPr>
          <p:nvPr>
            <p:ph idx="1"/>
          </p:nvPr>
        </p:nvSpPr>
        <p:spPr>
          <a:xfrm>
            <a:off x="1028700" y="2079057"/>
            <a:ext cx="7200900" cy="4052236"/>
          </a:xfrm>
        </p:spPr>
        <p:txBody>
          <a:bodyPr>
            <a:normAutofit/>
          </a:bodyPr>
          <a:lstStyle/>
          <a:p>
            <a:r>
              <a:rPr lang="en-US" dirty="0" smtClean="0"/>
              <a:t>Reminder: We cross-walked any new codes to </a:t>
            </a:r>
            <a:r>
              <a:rPr lang="en-US" dirty="0"/>
              <a:t>the </a:t>
            </a:r>
            <a:r>
              <a:rPr lang="en-US" dirty="0" smtClean="0"/>
              <a:t>old codes </a:t>
            </a:r>
            <a:r>
              <a:rPr lang="en-US" dirty="0"/>
              <a:t>for national reporting purposes for 2018 and </a:t>
            </a:r>
            <a:r>
              <a:rPr lang="en-US" dirty="0" smtClean="0"/>
              <a:t>2019</a:t>
            </a:r>
          </a:p>
          <a:p>
            <a:r>
              <a:rPr lang="en-US" dirty="0" smtClean="0"/>
              <a:t>DFF checks against </a:t>
            </a:r>
            <a:r>
              <a:rPr lang="en-US" b="1" dirty="0" smtClean="0"/>
              <a:t>old codes</a:t>
            </a:r>
            <a:r>
              <a:rPr lang="en-US" dirty="0" smtClean="0"/>
              <a:t>, so if used new codes, may have some false flags</a:t>
            </a:r>
          </a:p>
          <a:p>
            <a:r>
              <a:rPr lang="en-US" dirty="0" smtClean="0"/>
              <a:t>Be familiar with what is on your forms, in your data system and spot check in your exported file</a:t>
            </a:r>
            <a:endParaRPr lang="en-US" dirty="0"/>
          </a:p>
        </p:txBody>
      </p:sp>
    </p:spTree>
    <p:extLst>
      <p:ext uri="{BB962C8B-B14F-4D97-AF65-F5344CB8AC3E}">
        <p14:creationId xmlns:p14="http://schemas.microsoft.com/office/powerpoint/2010/main" val="2172672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Filters are very helpful!</a:t>
            </a:r>
            <a:endParaRPr lang="en-US" dirty="0"/>
          </a:p>
        </p:txBody>
      </p:sp>
      <p:sp>
        <p:nvSpPr>
          <p:cNvPr id="3" name="Content Placeholder 2"/>
          <p:cNvSpPr>
            <a:spLocks noGrp="1"/>
          </p:cNvSpPr>
          <p:nvPr>
            <p:ph sz="half" idx="1"/>
          </p:nvPr>
        </p:nvSpPr>
        <p:spPr>
          <a:xfrm>
            <a:off x="816263" y="1646143"/>
            <a:ext cx="7413337" cy="568035"/>
          </a:xfrm>
        </p:spPr>
        <p:txBody>
          <a:bodyPr>
            <a:normAutofit/>
          </a:bodyPr>
          <a:lstStyle/>
          <a:p>
            <a:pPr marL="384048" lvl="1">
              <a:spcBef>
                <a:spcPts val="1000"/>
              </a:spcBef>
              <a:buFont typeface="Franklin Gothic Book" panose="020B0503020102020204" pitchFamily="34" charset="0"/>
              <a:buChar char="■"/>
            </a:pPr>
            <a:r>
              <a:rPr lang="en-US" sz="2400" dirty="0" smtClean="0"/>
              <a:t>Filter </a:t>
            </a:r>
            <a:r>
              <a:rPr lang="en-US" sz="2400" dirty="0"/>
              <a:t>By specific values or </a:t>
            </a:r>
            <a:r>
              <a:rPr lang="en-US" sz="2400" dirty="0" smtClean="0"/>
              <a:t>color</a:t>
            </a:r>
          </a:p>
        </p:txBody>
      </p:sp>
      <p:pic>
        <p:nvPicPr>
          <p:cNvPr id="7" name="Content Placeholder 6" descr="Filter dropdown options for values and color"/>
          <p:cNvPicPr>
            <a:picLocks noGrp="1" noChangeAspect="1"/>
          </p:cNvPicPr>
          <p:nvPr>
            <p:ph sz="half" idx="2"/>
          </p:nvPr>
        </p:nvPicPr>
        <p:blipFill>
          <a:blip r:embed="rId3"/>
          <a:stretch>
            <a:fillRect/>
          </a:stretch>
        </p:blipFill>
        <p:spPr>
          <a:xfrm>
            <a:off x="2492449" y="2364510"/>
            <a:ext cx="3845177" cy="4424217"/>
          </a:xfrm>
          <a:prstGeom prst="rect">
            <a:avLst/>
          </a:prstGeom>
        </p:spPr>
      </p:pic>
    </p:spTree>
    <p:extLst>
      <p:ext uri="{BB962C8B-B14F-4D97-AF65-F5344CB8AC3E}">
        <p14:creationId xmlns:p14="http://schemas.microsoft.com/office/powerpoint/2010/main" val="368523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Additional tips</a:t>
            </a:r>
            <a:endParaRPr lang="en-US" dirty="0"/>
          </a:p>
        </p:txBody>
      </p:sp>
      <p:sp>
        <p:nvSpPr>
          <p:cNvPr id="6" name="Content Placeholder 5"/>
          <p:cNvSpPr>
            <a:spLocks noGrp="1"/>
          </p:cNvSpPr>
          <p:nvPr>
            <p:ph idx="1"/>
          </p:nvPr>
        </p:nvSpPr>
        <p:spPr/>
        <p:txBody>
          <a:bodyPr>
            <a:normAutofit/>
          </a:bodyPr>
          <a:lstStyle/>
          <a:p>
            <a:r>
              <a:rPr lang="en-US" dirty="0" smtClean="0"/>
              <a:t>Hiding </a:t>
            </a:r>
            <a:r>
              <a:rPr lang="en-US" dirty="0"/>
              <a:t>columns you do not need to look at during data checks can help view columns needing to be checked</a:t>
            </a:r>
            <a:r>
              <a:rPr lang="en-US" dirty="0" smtClean="0"/>
              <a:t>.</a:t>
            </a:r>
            <a:endParaRPr lang="en-US" dirty="0"/>
          </a:p>
          <a:p>
            <a:r>
              <a:rPr lang="en-US" dirty="0"/>
              <a:t>SORTING data by age may be helpful. Sort by Birth Year, Birth Month, Birth Day to get the most accurate results</a:t>
            </a:r>
            <a:r>
              <a:rPr lang="en-US" dirty="0" smtClean="0"/>
              <a:t>.</a:t>
            </a:r>
            <a:endParaRPr lang="en-US" dirty="0"/>
          </a:p>
        </p:txBody>
      </p:sp>
    </p:spTree>
    <p:extLst>
      <p:ext uri="{BB962C8B-B14F-4D97-AF65-F5344CB8AC3E}">
        <p14:creationId xmlns:p14="http://schemas.microsoft.com/office/powerpoint/2010/main" val="2431712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 data in for updated file</a:t>
            </a:r>
            <a:endParaRPr lang="en-US" dirty="0"/>
          </a:p>
        </p:txBody>
      </p:sp>
      <p:sp>
        <p:nvSpPr>
          <p:cNvPr id="3" name="Content Placeholder 2"/>
          <p:cNvSpPr>
            <a:spLocks noGrp="1"/>
          </p:cNvSpPr>
          <p:nvPr>
            <p:ph sz="half" idx="1"/>
          </p:nvPr>
        </p:nvSpPr>
        <p:spPr>
          <a:xfrm>
            <a:off x="1028700" y="2286000"/>
            <a:ext cx="7607300" cy="3581401"/>
          </a:xfrm>
        </p:spPr>
        <p:txBody>
          <a:bodyPr/>
          <a:lstStyle/>
          <a:p>
            <a:r>
              <a:rPr lang="en-US" dirty="0" smtClean="0"/>
              <a:t>Contact me if you want to send your data in for an updated feedback file</a:t>
            </a:r>
          </a:p>
          <a:p>
            <a:r>
              <a:rPr lang="en-US" dirty="0" smtClean="0"/>
              <a:t>Use submission portal for sending file for updated feedback file</a:t>
            </a:r>
            <a:endParaRPr lang="en-US" dirty="0"/>
          </a:p>
        </p:txBody>
      </p:sp>
    </p:spTree>
    <p:extLst>
      <p:ext uri="{BB962C8B-B14F-4D97-AF65-F5344CB8AC3E}">
        <p14:creationId xmlns:p14="http://schemas.microsoft.com/office/powerpoint/2010/main" val="3128883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1278661"/>
          </a:xfrm>
        </p:spPr>
        <p:txBody>
          <a:bodyPr>
            <a:normAutofit fontScale="90000"/>
          </a:bodyPr>
          <a:lstStyle/>
          <a:p>
            <a:r>
              <a:rPr lang="en-US" dirty="0"/>
              <a:t>Tools available to </a:t>
            </a:r>
            <a:r>
              <a:rPr lang="en-US" dirty="0" smtClean="0"/>
              <a:t>review </a:t>
            </a:r>
            <a:r>
              <a:rPr lang="en-US" dirty="0"/>
              <a:t>data</a:t>
            </a:r>
          </a:p>
        </p:txBody>
      </p:sp>
      <p:sp>
        <p:nvSpPr>
          <p:cNvPr id="3" name="Content Placeholder 2"/>
          <p:cNvSpPr>
            <a:spLocks noGrp="1"/>
          </p:cNvSpPr>
          <p:nvPr>
            <p:ph sz="half" idx="1"/>
          </p:nvPr>
        </p:nvSpPr>
        <p:spPr>
          <a:xfrm>
            <a:off x="779646" y="1930161"/>
            <a:ext cx="7892716" cy="4095253"/>
          </a:xfrm>
        </p:spPr>
        <p:txBody>
          <a:bodyPr>
            <a:noAutofit/>
          </a:bodyPr>
          <a:lstStyle/>
          <a:p>
            <a:pPr>
              <a:lnSpc>
                <a:spcPct val="100000"/>
              </a:lnSpc>
              <a:spcAft>
                <a:spcPts val="600"/>
              </a:spcAft>
            </a:pPr>
            <a:r>
              <a:rPr lang="en-US" sz="1400" b="1" dirty="0">
                <a:hlinkClick r:id="rId3"/>
              </a:rPr>
              <a:t>Annual Online Report</a:t>
            </a:r>
            <a:r>
              <a:rPr lang="en-US" sz="1400" dirty="0"/>
              <a:t> - Filter your data - compare with National, get report of all </a:t>
            </a:r>
            <a:r>
              <a:rPr lang="en-US" sz="1400" i="1" dirty="0"/>
              <a:t>individual</a:t>
            </a:r>
            <a:r>
              <a:rPr lang="en-US" sz="1400" dirty="0"/>
              <a:t> state data in downloadable report</a:t>
            </a:r>
          </a:p>
          <a:p>
            <a:pPr lvl="1">
              <a:lnSpc>
                <a:spcPct val="100000"/>
              </a:lnSpc>
              <a:spcBef>
                <a:spcPts val="0"/>
              </a:spcBef>
            </a:pPr>
            <a:r>
              <a:rPr lang="en-US" sz="1200" dirty="0"/>
              <a:t>Quick look at your state data, and quick charts and tables</a:t>
            </a:r>
          </a:p>
          <a:p>
            <a:pPr lvl="1">
              <a:lnSpc>
                <a:spcPct val="100000"/>
              </a:lnSpc>
              <a:spcBef>
                <a:spcPts val="0"/>
              </a:spcBef>
            </a:pPr>
            <a:r>
              <a:rPr lang="en-US" sz="1200" dirty="0"/>
              <a:t>Allow you to download and generate state level reports</a:t>
            </a:r>
          </a:p>
          <a:p>
            <a:pPr>
              <a:lnSpc>
                <a:spcPct val="100000"/>
              </a:lnSpc>
            </a:pPr>
            <a:r>
              <a:rPr lang="en-US" sz="1400" b="1" dirty="0">
                <a:hlinkClick r:id="rId4"/>
              </a:rPr>
              <a:t>Interactive Online Maps</a:t>
            </a:r>
            <a:r>
              <a:rPr lang="en-US" sz="1400" dirty="0"/>
              <a:t> - Quickly look at your child count across years with pop up longitudinal graph, drill down by number or percent. </a:t>
            </a:r>
          </a:p>
          <a:p>
            <a:pPr lvl="1">
              <a:spcBef>
                <a:spcPts val="0"/>
              </a:spcBef>
            </a:pPr>
            <a:r>
              <a:rPr lang="en-US" sz="1200" dirty="0"/>
              <a:t>Nice graphics for reports/presentations</a:t>
            </a:r>
          </a:p>
          <a:p>
            <a:pPr lvl="1">
              <a:spcBef>
                <a:spcPts val="0"/>
              </a:spcBef>
            </a:pPr>
            <a:r>
              <a:rPr lang="en-US" sz="1200" dirty="0"/>
              <a:t>Percentage tables</a:t>
            </a:r>
          </a:p>
          <a:p>
            <a:pPr>
              <a:lnSpc>
                <a:spcPct val="100000"/>
              </a:lnSpc>
              <a:spcAft>
                <a:spcPts val="600"/>
              </a:spcAft>
            </a:pPr>
            <a:r>
              <a:rPr lang="en-US" sz="1400" b="1" dirty="0">
                <a:hlinkClick r:id="rId5"/>
              </a:rPr>
              <a:t>Longitudinal Data File</a:t>
            </a:r>
            <a:r>
              <a:rPr lang="en-US" sz="1400" dirty="0">
                <a:hlinkClick r:id="rId5"/>
              </a:rPr>
              <a:t> </a:t>
            </a:r>
            <a:r>
              <a:rPr lang="en-US" sz="1400" dirty="0"/>
              <a:t>- Hearing Loss by Vision Loss (2010-2017)</a:t>
            </a:r>
          </a:p>
          <a:p>
            <a:pPr lvl="1">
              <a:spcBef>
                <a:spcPts val="0"/>
              </a:spcBef>
            </a:pPr>
            <a:r>
              <a:rPr lang="en-US" sz="1200" dirty="0"/>
              <a:t>Individual state tables and charts as well as national</a:t>
            </a:r>
          </a:p>
          <a:p>
            <a:pPr lvl="1">
              <a:spcBef>
                <a:spcPts val="0"/>
              </a:spcBef>
            </a:pPr>
            <a:r>
              <a:rPr lang="en-US" sz="1200" dirty="0"/>
              <a:t>Generate trend reports, charts and graphs</a:t>
            </a:r>
          </a:p>
          <a:p>
            <a:pPr>
              <a:lnSpc>
                <a:spcPct val="100000"/>
              </a:lnSpc>
              <a:spcAft>
                <a:spcPts val="600"/>
              </a:spcAft>
            </a:pPr>
            <a:r>
              <a:rPr lang="en-US" sz="1400" b="1" dirty="0">
                <a:hlinkClick r:id="rId6"/>
              </a:rPr>
              <a:t>EI&amp;R Self-Assessment Guide</a:t>
            </a:r>
            <a:r>
              <a:rPr lang="en-US" sz="1400" dirty="0"/>
              <a:t> - Guide, but pre-populated data tables are also helpful.</a:t>
            </a:r>
          </a:p>
          <a:p>
            <a:pPr lvl="1">
              <a:spcBef>
                <a:spcPts val="0"/>
              </a:spcBef>
            </a:pPr>
            <a:r>
              <a:rPr lang="en-US" sz="1200" dirty="0"/>
              <a:t>Compare your state against Part C proportions (Table 1)</a:t>
            </a:r>
          </a:p>
          <a:p>
            <a:pPr lvl="1">
              <a:spcBef>
                <a:spcPts val="0"/>
              </a:spcBef>
            </a:pPr>
            <a:r>
              <a:rPr lang="en-US" sz="1200" dirty="0"/>
              <a:t>Compare your state against national DB proportions (Table 2)</a:t>
            </a:r>
          </a:p>
          <a:p>
            <a:pPr lvl="1">
              <a:spcBef>
                <a:spcPts val="0"/>
              </a:spcBef>
            </a:pPr>
            <a:r>
              <a:rPr lang="en-US" sz="1200" dirty="0"/>
              <a:t>Compare your state against national DB age distribution (Table 3)</a:t>
            </a:r>
          </a:p>
          <a:p>
            <a:pPr lvl="1">
              <a:spcBef>
                <a:spcPts val="0"/>
              </a:spcBef>
            </a:pPr>
            <a:r>
              <a:rPr lang="en-US" sz="1200" dirty="0"/>
              <a:t>Compare percent change between ages against national DB (Table 4)</a:t>
            </a:r>
          </a:p>
        </p:txBody>
      </p:sp>
      <p:sp>
        <p:nvSpPr>
          <p:cNvPr id="4" name="Content Placeholder 3"/>
          <p:cNvSpPr>
            <a:spLocks noGrp="1"/>
          </p:cNvSpPr>
          <p:nvPr>
            <p:ph sz="half" idx="2"/>
          </p:nvPr>
        </p:nvSpPr>
        <p:spPr>
          <a:xfrm>
            <a:off x="1193533" y="6112042"/>
            <a:ext cx="6660974" cy="438753"/>
          </a:xfrm>
        </p:spPr>
        <p:txBody>
          <a:bodyPr>
            <a:normAutofit/>
          </a:bodyPr>
          <a:lstStyle/>
          <a:p>
            <a:pPr marL="0" indent="0" algn="ctr">
              <a:buNone/>
            </a:pPr>
            <a:r>
              <a:rPr lang="en-US" sz="1400" dirty="0">
                <a:hlinkClick r:id="rId7"/>
              </a:rPr>
              <a:t>More details about using these tools are on our website.</a:t>
            </a:r>
            <a:endParaRPr lang="en-US" sz="1400" dirty="0"/>
          </a:p>
        </p:txBody>
      </p:sp>
    </p:spTree>
    <p:extLst>
      <p:ext uri="{BB962C8B-B14F-4D97-AF65-F5344CB8AC3E}">
        <p14:creationId xmlns:p14="http://schemas.microsoft.com/office/powerpoint/2010/main" val="3355715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DBCC Needs Assessment </a:t>
            </a:r>
            <a:r>
              <a:rPr lang="en-US" dirty="0" smtClean="0"/>
              <a:t>Workgroup</a:t>
            </a:r>
            <a:endParaRPr lang="en-US" dirty="0"/>
          </a:p>
        </p:txBody>
      </p:sp>
      <p:sp>
        <p:nvSpPr>
          <p:cNvPr id="3" name="Content Placeholder 2"/>
          <p:cNvSpPr>
            <a:spLocks noGrp="1"/>
          </p:cNvSpPr>
          <p:nvPr>
            <p:ph idx="1"/>
          </p:nvPr>
        </p:nvSpPr>
        <p:spPr/>
        <p:txBody>
          <a:bodyPr/>
          <a:lstStyle/>
          <a:p>
            <a:r>
              <a:rPr lang="en-US" dirty="0"/>
              <a:t>2006 was the last major review of data fields</a:t>
            </a:r>
          </a:p>
          <a:p>
            <a:r>
              <a:rPr lang="en-US" dirty="0"/>
              <a:t>What revisions are necessary? What are desired?</a:t>
            </a:r>
          </a:p>
          <a:p>
            <a:r>
              <a:rPr lang="en-US" dirty="0"/>
              <a:t>Workgroup recommendations will be presented to field for </a:t>
            </a:r>
            <a:r>
              <a:rPr lang="en-US" dirty="0" smtClean="0"/>
              <a:t>feedback</a:t>
            </a:r>
            <a:endParaRPr lang="en-US" dirty="0"/>
          </a:p>
        </p:txBody>
      </p:sp>
    </p:spTree>
    <p:extLst>
      <p:ext uri="{BB962C8B-B14F-4D97-AF65-F5344CB8AC3E}">
        <p14:creationId xmlns:p14="http://schemas.microsoft.com/office/powerpoint/2010/main" val="3351973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Outcomes for Today</a:t>
            </a:r>
          </a:p>
        </p:txBody>
      </p:sp>
      <p:sp>
        <p:nvSpPr>
          <p:cNvPr id="5" name="Content Placeholder 4"/>
          <p:cNvSpPr>
            <a:spLocks noGrp="1"/>
          </p:cNvSpPr>
          <p:nvPr>
            <p:ph idx="1"/>
          </p:nvPr>
        </p:nvSpPr>
        <p:spPr>
          <a:xfrm>
            <a:off x="1028700" y="1513267"/>
            <a:ext cx="7200900" cy="4897158"/>
          </a:xfrm>
        </p:spPr>
        <p:txBody>
          <a:bodyPr>
            <a:noAutofit/>
          </a:bodyPr>
          <a:lstStyle/>
          <a:p>
            <a:pPr lvl="0">
              <a:spcBef>
                <a:spcPts val="1200"/>
              </a:spcBef>
            </a:pPr>
            <a:r>
              <a:rPr lang="en-US" sz="2800" dirty="0" smtClean="0"/>
              <a:t>Greater </a:t>
            </a:r>
            <a:r>
              <a:rPr lang="en-US" sz="2800" dirty="0"/>
              <a:t>understanding of National child count reporting process</a:t>
            </a:r>
            <a:r>
              <a:rPr lang="en-US" sz="3600" dirty="0"/>
              <a:t> </a:t>
            </a:r>
            <a:endParaRPr lang="en-US" sz="3600" dirty="0" smtClean="0"/>
          </a:p>
          <a:p>
            <a:pPr lvl="0">
              <a:spcBef>
                <a:spcPts val="1200"/>
              </a:spcBef>
            </a:pPr>
            <a:r>
              <a:rPr lang="en-US" sz="2800" dirty="0"/>
              <a:t>Increase knowledge about data management best practices</a:t>
            </a:r>
            <a:r>
              <a:rPr lang="en-US" sz="3600" dirty="0"/>
              <a:t> </a:t>
            </a:r>
            <a:endParaRPr lang="en-US" sz="3600" dirty="0" smtClean="0"/>
          </a:p>
          <a:p>
            <a:pPr lvl="0">
              <a:spcBef>
                <a:spcPts val="1200"/>
              </a:spcBef>
            </a:pPr>
            <a:r>
              <a:rPr lang="en-US" sz="2800" dirty="0"/>
              <a:t>Improved strategies for cleaning DB child count data</a:t>
            </a:r>
            <a:r>
              <a:rPr lang="en-US" sz="3600" dirty="0"/>
              <a:t> </a:t>
            </a:r>
            <a:endParaRPr lang="en-US" sz="3600" dirty="0" smtClean="0"/>
          </a:p>
          <a:p>
            <a:pPr lvl="0">
              <a:spcBef>
                <a:spcPts val="1200"/>
              </a:spcBef>
            </a:pPr>
            <a:r>
              <a:rPr lang="en-US" sz="2800" dirty="0"/>
              <a:t>Increase confidence in working with state data records/files</a:t>
            </a:r>
            <a:r>
              <a:rPr lang="en-US" sz="3600" dirty="0"/>
              <a:t> </a:t>
            </a:r>
            <a:endParaRPr lang="en-US" sz="3600" dirty="0"/>
          </a:p>
        </p:txBody>
      </p:sp>
    </p:spTree>
    <p:extLst>
      <p:ext uri="{BB962C8B-B14F-4D97-AF65-F5344CB8AC3E}">
        <p14:creationId xmlns:p14="http://schemas.microsoft.com/office/powerpoint/2010/main" val="13050750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 Here to Help! </a:t>
            </a:r>
          </a:p>
        </p:txBody>
      </p:sp>
      <p:sp>
        <p:nvSpPr>
          <p:cNvPr id="4" name="Content Placeholder 3"/>
          <p:cNvSpPr>
            <a:spLocks noGrp="1"/>
          </p:cNvSpPr>
          <p:nvPr>
            <p:ph sz="half" idx="1"/>
          </p:nvPr>
        </p:nvSpPr>
        <p:spPr>
          <a:xfrm>
            <a:off x="1311299" y="2673712"/>
            <a:ext cx="2673560" cy="1763534"/>
          </a:xfrm>
        </p:spPr>
        <p:txBody>
          <a:bodyPr>
            <a:noAutofit/>
          </a:bodyPr>
          <a:lstStyle/>
          <a:p>
            <a:pPr marL="0" indent="0">
              <a:lnSpc>
                <a:spcPct val="170000"/>
              </a:lnSpc>
              <a:buNone/>
            </a:pPr>
            <a:r>
              <a:rPr lang="en-US" dirty="0"/>
              <a:t>Don’t hesitate to </a:t>
            </a:r>
            <a:r>
              <a:rPr lang="en-US" dirty="0">
                <a:hlinkClick r:id="rId3"/>
              </a:rPr>
              <a:t>contact Robbin</a:t>
            </a:r>
            <a:r>
              <a:rPr lang="en-US" dirty="0"/>
              <a:t> with questions.</a:t>
            </a:r>
          </a:p>
        </p:txBody>
      </p:sp>
      <p:pic>
        <p:nvPicPr>
          <p:cNvPr id="3" name="Picture 2" descr="Friendly Avacad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68791" y="2101495"/>
            <a:ext cx="3260809" cy="3097768"/>
          </a:xfrm>
          <a:prstGeom prst="rect">
            <a:avLst/>
          </a:prstGeom>
        </p:spPr>
      </p:pic>
    </p:spTree>
    <p:extLst>
      <p:ext uri="{BB962C8B-B14F-4D97-AF65-F5344CB8AC3E}">
        <p14:creationId xmlns:p14="http://schemas.microsoft.com/office/powerpoint/2010/main" val="274880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not be covered:</a:t>
            </a:r>
            <a:endParaRPr lang="en-US" sz="4000" dirty="0"/>
          </a:p>
        </p:txBody>
      </p:sp>
      <p:sp>
        <p:nvSpPr>
          <p:cNvPr id="3" name="Content Placeholder 2"/>
          <p:cNvSpPr>
            <a:spLocks noGrp="1"/>
          </p:cNvSpPr>
          <p:nvPr>
            <p:ph idx="1"/>
          </p:nvPr>
        </p:nvSpPr>
        <p:spPr>
          <a:xfrm>
            <a:off x="1028700" y="1847273"/>
            <a:ext cx="7200900" cy="4020127"/>
          </a:xfrm>
        </p:spPr>
        <p:txBody>
          <a:bodyPr>
            <a:normAutofit/>
          </a:bodyPr>
          <a:lstStyle/>
          <a:p>
            <a:r>
              <a:rPr lang="en-US" sz="3200" dirty="0" smtClean="0"/>
              <a:t>Detailed review of Deaf-Blind Child Count Reporting Process</a:t>
            </a:r>
          </a:p>
          <a:p>
            <a:pPr lvl="1"/>
            <a:r>
              <a:rPr lang="en-US" sz="2800" dirty="0" smtClean="0"/>
              <a:t>Refer to September 2019 </a:t>
            </a:r>
            <a:r>
              <a:rPr lang="en-US" sz="2800" dirty="0" smtClean="0">
                <a:hlinkClick r:id="rId2"/>
              </a:rPr>
              <a:t>Child Count Kick-Off presentation</a:t>
            </a:r>
            <a:endParaRPr lang="en-US" sz="2800" dirty="0" smtClean="0"/>
          </a:p>
          <a:p>
            <a:pPr lvl="1"/>
            <a:r>
              <a:rPr lang="en-US" sz="2800" dirty="0" smtClean="0"/>
              <a:t>Find </a:t>
            </a:r>
            <a:r>
              <a:rPr lang="en-US" sz="2800" dirty="0" smtClean="0">
                <a:hlinkClick r:id="rId3"/>
              </a:rPr>
              <a:t>Annual Child Count Reporting Resources </a:t>
            </a:r>
            <a:r>
              <a:rPr lang="en-US" sz="2800" dirty="0" smtClean="0"/>
              <a:t>on website</a:t>
            </a:r>
            <a:endParaRPr lang="en-US" sz="2800" dirty="0"/>
          </a:p>
        </p:txBody>
      </p:sp>
    </p:spTree>
    <p:extLst>
      <p:ext uri="{BB962C8B-B14F-4D97-AF65-F5344CB8AC3E}">
        <p14:creationId xmlns:p14="http://schemas.microsoft.com/office/powerpoint/2010/main" val="1742342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758897"/>
          </a:xfrm>
        </p:spPr>
        <p:txBody>
          <a:bodyPr>
            <a:normAutofit fontScale="90000"/>
          </a:bodyPr>
          <a:lstStyle/>
          <a:p>
            <a:r>
              <a:rPr lang="en-US" dirty="0" smtClean="0"/>
              <a:t>Quick </a:t>
            </a:r>
            <a:r>
              <a:rPr lang="en-US" dirty="0" smtClean="0"/>
              <a:t>review of s</a:t>
            </a:r>
            <a:r>
              <a:rPr lang="en-US" dirty="0" smtClean="0"/>
              <a:t>ubmission </a:t>
            </a:r>
            <a:r>
              <a:rPr lang="en-US" dirty="0"/>
              <a:t>d</a:t>
            </a:r>
            <a:r>
              <a:rPr lang="en-US" dirty="0" smtClean="0"/>
              <a:t>etails</a:t>
            </a:r>
            <a:endParaRPr lang="en-US" dirty="0"/>
          </a:p>
        </p:txBody>
      </p:sp>
      <p:sp>
        <p:nvSpPr>
          <p:cNvPr id="3" name="Content Placeholder 2"/>
          <p:cNvSpPr>
            <a:spLocks noGrp="1"/>
          </p:cNvSpPr>
          <p:nvPr>
            <p:ph idx="1"/>
          </p:nvPr>
        </p:nvSpPr>
        <p:spPr>
          <a:xfrm>
            <a:off x="1028700" y="1939636"/>
            <a:ext cx="7200900" cy="4191657"/>
          </a:xfrm>
        </p:spPr>
        <p:txBody>
          <a:bodyPr>
            <a:noAutofit/>
          </a:bodyPr>
          <a:lstStyle/>
          <a:p>
            <a:r>
              <a:rPr lang="en-US" sz="2000" dirty="0" smtClean="0"/>
              <a:t>Data </a:t>
            </a:r>
            <a:r>
              <a:rPr lang="en-US" sz="2000" dirty="0"/>
              <a:t>can be collected in any spreadsheet or database </a:t>
            </a:r>
            <a:r>
              <a:rPr lang="en-US" sz="2000" dirty="0" smtClean="0"/>
              <a:t>program. </a:t>
            </a:r>
          </a:p>
          <a:p>
            <a:r>
              <a:rPr lang="en-US" sz="2000" dirty="0" smtClean="0"/>
              <a:t>Must be submitted as an Excel readable file (.</a:t>
            </a:r>
            <a:r>
              <a:rPr lang="en-US" sz="2000" dirty="0" err="1" smtClean="0"/>
              <a:t>xls</a:t>
            </a:r>
            <a:r>
              <a:rPr lang="en-US" sz="2000" dirty="0" smtClean="0"/>
              <a:t>, .csv, .</a:t>
            </a:r>
            <a:r>
              <a:rPr lang="en-US" sz="2000" dirty="0" err="1" smtClean="0"/>
              <a:t>xlsx</a:t>
            </a:r>
            <a:r>
              <a:rPr lang="en-US" sz="2000" dirty="0" smtClean="0"/>
              <a:t>) </a:t>
            </a:r>
          </a:p>
          <a:p>
            <a:r>
              <a:rPr lang="en-US" sz="2000" dirty="0" smtClean="0"/>
              <a:t>Data due </a:t>
            </a:r>
            <a:r>
              <a:rPr lang="en-US" sz="2000" b="1" dirty="0" smtClean="0"/>
              <a:t>May </a:t>
            </a:r>
            <a:r>
              <a:rPr lang="en-US" sz="2000" b="1" dirty="0"/>
              <a:t>5, 2020</a:t>
            </a:r>
            <a:r>
              <a:rPr lang="en-US" sz="2000" dirty="0"/>
              <a:t> </a:t>
            </a:r>
            <a:endParaRPr lang="en-US" sz="2000" dirty="0" smtClean="0"/>
          </a:p>
          <a:p>
            <a:r>
              <a:rPr lang="en-US" sz="2000" dirty="0" smtClean="0"/>
              <a:t>Data MUST </a:t>
            </a:r>
            <a:r>
              <a:rPr lang="en-US" sz="2000" dirty="0"/>
              <a:t>be submitted via the National Center website via </a:t>
            </a:r>
            <a:r>
              <a:rPr lang="en-US" sz="2000" dirty="0" smtClean="0"/>
              <a:t>the </a:t>
            </a:r>
            <a:r>
              <a:rPr lang="en-US" sz="2000" dirty="0"/>
              <a:t>secure portal. Visit the </a:t>
            </a:r>
            <a:r>
              <a:rPr lang="en-US" sz="2000" b="1" u="sng" dirty="0">
                <a:hlinkClick r:id="rId3"/>
              </a:rPr>
              <a:t>Annual Resources for Reporting the Child Count</a:t>
            </a:r>
            <a:r>
              <a:rPr lang="en-US" sz="2000" dirty="0"/>
              <a:t> web page </a:t>
            </a:r>
            <a:r>
              <a:rPr lang="en-US" sz="2000" dirty="0" smtClean="0"/>
              <a:t>for </a:t>
            </a:r>
            <a:r>
              <a:rPr lang="en-US" sz="2000" dirty="0"/>
              <a:t>submission instructions. </a:t>
            </a:r>
            <a:endParaRPr lang="en-US" sz="2000" dirty="0" smtClean="0"/>
          </a:p>
          <a:p>
            <a:r>
              <a:rPr lang="en-US" sz="2000" dirty="0" smtClean="0"/>
              <a:t>Include Data Notes with submission – details helpful to understand your data trends</a:t>
            </a:r>
            <a:endParaRPr lang="en-US" sz="2000" dirty="0"/>
          </a:p>
        </p:txBody>
      </p:sp>
    </p:spTree>
    <p:extLst>
      <p:ext uri="{BB962C8B-B14F-4D97-AF65-F5344CB8AC3E}">
        <p14:creationId xmlns:p14="http://schemas.microsoft.com/office/powerpoint/2010/main" val="4154148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904248"/>
          </a:xfrm>
        </p:spPr>
        <p:txBody>
          <a:bodyPr/>
          <a:lstStyle/>
          <a:p>
            <a:r>
              <a:rPr lang="en-US" sz="4000" dirty="0" smtClean="0"/>
              <a:t>Data Notes</a:t>
            </a:r>
            <a:endParaRPr lang="en-US" sz="3200" dirty="0"/>
          </a:p>
        </p:txBody>
      </p:sp>
      <p:sp>
        <p:nvSpPr>
          <p:cNvPr id="3" name="Content Placeholder 2"/>
          <p:cNvSpPr>
            <a:spLocks noGrp="1"/>
          </p:cNvSpPr>
          <p:nvPr>
            <p:ph idx="1"/>
          </p:nvPr>
        </p:nvSpPr>
        <p:spPr>
          <a:xfrm>
            <a:off x="1028700" y="1209963"/>
            <a:ext cx="7200900" cy="5126181"/>
          </a:xfrm>
        </p:spPr>
        <p:txBody>
          <a:bodyPr>
            <a:normAutofit fontScale="92500" lnSpcReduction="20000"/>
          </a:bodyPr>
          <a:lstStyle/>
          <a:p>
            <a:pPr marL="0" indent="0">
              <a:buNone/>
            </a:pPr>
            <a:r>
              <a:rPr lang="en-US" dirty="0" smtClean="0"/>
              <a:t>Example 1:</a:t>
            </a:r>
          </a:p>
          <a:p>
            <a:pPr marL="0" indent="0">
              <a:buNone/>
            </a:pPr>
            <a:r>
              <a:rPr lang="en-US" dirty="0" smtClean="0"/>
              <a:t>We </a:t>
            </a:r>
            <a:r>
              <a:rPr lang="en-US" dirty="0"/>
              <a:t>added 28 new students. </a:t>
            </a:r>
            <a:r>
              <a:rPr lang="en-US" dirty="0" smtClean="0"/>
              <a:t>We </a:t>
            </a:r>
            <a:r>
              <a:rPr lang="en-US" dirty="0"/>
              <a:t>had to remove 23 students who had aged-out, moved, died or were otherwise ineligible. </a:t>
            </a:r>
            <a:endParaRPr lang="en-US" dirty="0" smtClean="0"/>
          </a:p>
          <a:p>
            <a:pPr marL="0" indent="0">
              <a:buNone/>
            </a:pPr>
            <a:r>
              <a:rPr lang="en-US" dirty="0" smtClean="0"/>
              <a:t>I </a:t>
            </a:r>
            <a:r>
              <a:rPr lang="en-US" dirty="0"/>
              <a:t>have a number of students who are not being reported for Part B funds (888). Most of these are due to parents who have refused services and withdrawn their children to "home-school" them with no special education/involvement from school. A few have graduated or received certificates but are still under 21. </a:t>
            </a:r>
            <a:endParaRPr lang="en-US" dirty="0" smtClean="0"/>
          </a:p>
          <a:p>
            <a:pPr marL="0" indent="0">
              <a:buNone/>
            </a:pPr>
            <a:r>
              <a:rPr lang="en-US" dirty="0" smtClean="0"/>
              <a:t>For </a:t>
            </a:r>
            <a:r>
              <a:rPr lang="en-US" dirty="0"/>
              <a:t>the students that I removed, I wasn’t sure what to put for one of them on the Part B exiting. I was told the student moved out of a particular district and I have been unable to locate their new placement, I put “6 Moved – Known to be continuing.” I wasn’t sure if that was completely accurate, but I didn't know that they had "dropped out" </a:t>
            </a:r>
            <a:r>
              <a:rPr lang="en-US" dirty="0" smtClean="0"/>
              <a:t>either.</a:t>
            </a:r>
            <a:endParaRPr lang="en-US" dirty="0"/>
          </a:p>
        </p:txBody>
      </p:sp>
    </p:spTree>
    <p:extLst>
      <p:ext uri="{BB962C8B-B14F-4D97-AF65-F5344CB8AC3E}">
        <p14:creationId xmlns:p14="http://schemas.microsoft.com/office/powerpoint/2010/main" val="162716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1052030"/>
          </a:xfrm>
        </p:spPr>
        <p:txBody>
          <a:bodyPr>
            <a:normAutofit/>
          </a:bodyPr>
          <a:lstStyle/>
          <a:p>
            <a:r>
              <a:rPr lang="en-US" sz="3600" dirty="0" smtClean="0"/>
              <a:t>Data Note examples (cont.)</a:t>
            </a:r>
            <a:endParaRPr lang="en-US" sz="3600" dirty="0"/>
          </a:p>
        </p:txBody>
      </p:sp>
      <p:sp>
        <p:nvSpPr>
          <p:cNvPr id="3" name="Content Placeholder 2"/>
          <p:cNvSpPr>
            <a:spLocks noGrp="1"/>
          </p:cNvSpPr>
          <p:nvPr>
            <p:ph idx="1"/>
          </p:nvPr>
        </p:nvSpPr>
        <p:spPr>
          <a:xfrm>
            <a:off x="1028700" y="1496291"/>
            <a:ext cx="7200900" cy="4922982"/>
          </a:xfrm>
        </p:spPr>
        <p:txBody>
          <a:bodyPr>
            <a:normAutofit/>
          </a:bodyPr>
          <a:lstStyle/>
          <a:p>
            <a:pPr marL="0" indent="0">
              <a:buNone/>
            </a:pPr>
            <a:r>
              <a:rPr lang="en-US" dirty="0" smtClean="0"/>
              <a:t>Example 2:</a:t>
            </a:r>
          </a:p>
          <a:p>
            <a:r>
              <a:rPr lang="en-US" dirty="0" smtClean="0"/>
              <a:t>In </a:t>
            </a:r>
            <a:r>
              <a:rPr lang="en-US" dirty="0"/>
              <a:t>our state we allow the 3 years olds to stay on IFSP until Aug. 31 of the year they turn 3, that is why many times they are still counted in Part C. Same thing for our children that turn 21---they can stay on the IEP until they graduate</a:t>
            </a:r>
            <a:r>
              <a:rPr lang="en-US" dirty="0" smtClean="0"/>
              <a:t>.</a:t>
            </a:r>
          </a:p>
          <a:p>
            <a:pPr marL="0" indent="0">
              <a:spcBef>
                <a:spcPts val="2400"/>
              </a:spcBef>
              <a:buNone/>
            </a:pPr>
            <a:r>
              <a:rPr lang="en-US" dirty="0" smtClean="0"/>
              <a:t>Example 3:</a:t>
            </a:r>
          </a:p>
          <a:p>
            <a:r>
              <a:rPr lang="en-US" dirty="0" smtClean="0"/>
              <a:t>There </a:t>
            </a:r>
            <a:r>
              <a:rPr lang="en-US" dirty="0"/>
              <a:t>was a decrease in the number of children 6 to 21 in educational setting of residential facility due to a data entry error that was discovered. The error was corrected in this year’s submission. </a:t>
            </a:r>
          </a:p>
        </p:txBody>
      </p:sp>
    </p:spTree>
    <p:extLst>
      <p:ext uri="{BB962C8B-B14F-4D97-AF65-F5344CB8AC3E}">
        <p14:creationId xmlns:p14="http://schemas.microsoft.com/office/powerpoint/2010/main" val="493915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doing this?</a:t>
            </a:r>
            <a:endParaRPr lang="en-US" dirty="0"/>
          </a:p>
        </p:txBody>
      </p:sp>
      <p:sp>
        <p:nvSpPr>
          <p:cNvPr id="3" name="Content Placeholder 2"/>
          <p:cNvSpPr>
            <a:spLocks noGrp="1"/>
          </p:cNvSpPr>
          <p:nvPr>
            <p:ph idx="1"/>
          </p:nvPr>
        </p:nvSpPr>
        <p:spPr>
          <a:xfrm>
            <a:off x="1028699" y="1820849"/>
            <a:ext cx="7524173" cy="4413696"/>
          </a:xfrm>
        </p:spPr>
        <p:txBody>
          <a:bodyPr>
            <a:normAutofit/>
          </a:bodyPr>
          <a:lstStyle/>
          <a:p>
            <a:pPr>
              <a:lnSpc>
                <a:spcPct val="90000"/>
              </a:lnSpc>
            </a:pPr>
            <a:r>
              <a:rPr lang="en-US" altLang="en-US" dirty="0" smtClean="0"/>
              <a:t>We need confidence that the data means the same thing across the nation in order to direct TA and make </a:t>
            </a:r>
            <a:r>
              <a:rPr lang="en-US" altLang="en-US" dirty="0"/>
              <a:t>decisions based on what </a:t>
            </a:r>
            <a:r>
              <a:rPr lang="en-US" altLang="en-US" dirty="0" smtClean="0"/>
              <a:t>the dat</a:t>
            </a:r>
            <a:r>
              <a:rPr lang="en-US" altLang="en-US" dirty="0" smtClean="0"/>
              <a:t>a are showing.</a:t>
            </a:r>
          </a:p>
          <a:p>
            <a:pPr>
              <a:lnSpc>
                <a:spcPct val="90000"/>
              </a:lnSpc>
            </a:pPr>
            <a:r>
              <a:rPr lang="en-US" altLang="en-US" dirty="0" smtClean="0"/>
              <a:t>Gives us:</a:t>
            </a:r>
            <a:endParaRPr lang="en-US" altLang="en-US" dirty="0"/>
          </a:p>
          <a:p>
            <a:pPr lvl="2">
              <a:lnSpc>
                <a:spcPct val="90000"/>
              </a:lnSpc>
              <a:buClr>
                <a:schemeClr val="tx1"/>
              </a:buClr>
              <a:buFont typeface="Wingdings" panose="05000000000000000000" pitchFamily="2" charset="2"/>
              <a:buChar char="§"/>
            </a:pPr>
            <a:r>
              <a:rPr lang="en-US" altLang="en-US" sz="2400" dirty="0" smtClean="0"/>
              <a:t>Ability </a:t>
            </a:r>
            <a:r>
              <a:rPr lang="en-US" altLang="en-US" sz="2400" dirty="0"/>
              <a:t>to ask good </a:t>
            </a:r>
            <a:r>
              <a:rPr lang="en-US" altLang="en-US" sz="2400" dirty="0" smtClean="0"/>
              <a:t>questions</a:t>
            </a:r>
          </a:p>
          <a:p>
            <a:pPr lvl="2">
              <a:lnSpc>
                <a:spcPct val="90000"/>
              </a:lnSpc>
              <a:buClr>
                <a:schemeClr val="tx1"/>
              </a:buClr>
              <a:buFont typeface="Wingdings" panose="05000000000000000000" pitchFamily="2" charset="2"/>
              <a:buChar char="§"/>
            </a:pPr>
            <a:r>
              <a:rPr lang="en-US" altLang="en-US" sz="2400" dirty="0" smtClean="0"/>
              <a:t>Ability to </a:t>
            </a:r>
            <a:r>
              <a:rPr lang="en-US" altLang="en-US" sz="2400" dirty="0"/>
              <a:t>interpret what the data mean </a:t>
            </a:r>
            <a:endParaRPr lang="en-US" altLang="en-US" sz="2400" dirty="0"/>
          </a:p>
          <a:p>
            <a:pPr lvl="2">
              <a:lnSpc>
                <a:spcPct val="90000"/>
              </a:lnSpc>
              <a:buClr>
                <a:schemeClr val="tx1"/>
              </a:buClr>
              <a:buFont typeface="Wingdings" panose="05000000000000000000" pitchFamily="2" charset="2"/>
              <a:buChar char="§"/>
            </a:pPr>
            <a:r>
              <a:rPr lang="en-US" altLang="en-US" sz="2400" dirty="0" smtClean="0"/>
              <a:t>Accurate data </a:t>
            </a:r>
            <a:r>
              <a:rPr lang="en-US" altLang="en-US" sz="2400" dirty="0"/>
              <a:t>to answer the questions</a:t>
            </a:r>
          </a:p>
          <a:p>
            <a:pPr lvl="2">
              <a:lnSpc>
                <a:spcPct val="90000"/>
              </a:lnSpc>
              <a:buClr>
                <a:schemeClr val="tx1"/>
              </a:buClr>
              <a:buFont typeface="Wingdings" panose="05000000000000000000" pitchFamily="2" charset="2"/>
              <a:buChar char="§"/>
            </a:pPr>
            <a:r>
              <a:rPr lang="en-US" altLang="en-US" sz="2400" dirty="0" smtClean="0"/>
              <a:t>Ability to analyze data in </a:t>
            </a:r>
            <a:r>
              <a:rPr lang="en-US" altLang="en-US" sz="2400" dirty="0"/>
              <a:t>meaningful ways</a:t>
            </a:r>
          </a:p>
          <a:p>
            <a:pPr lvl="2">
              <a:lnSpc>
                <a:spcPct val="90000"/>
              </a:lnSpc>
              <a:buClr>
                <a:schemeClr val="tx1"/>
              </a:buClr>
              <a:buFont typeface="Wingdings" panose="05000000000000000000" pitchFamily="2" charset="2"/>
              <a:buChar char="§"/>
            </a:pPr>
            <a:r>
              <a:rPr lang="en-US" altLang="en-US" sz="2400" dirty="0" smtClean="0"/>
              <a:t>Ability to </a:t>
            </a:r>
            <a:r>
              <a:rPr lang="en-US" altLang="en-US" sz="2400" dirty="0"/>
              <a:t>decide on </a:t>
            </a:r>
            <a:r>
              <a:rPr lang="en-US" altLang="en-US" sz="2400" u="sng" dirty="0"/>
              <a:t>appropriate</a:t>
            </a:r>
            <a:r>
              <a:rPr lang="en-US" altLang="en-US" sz="2400" dirty="0"/>
              <a:t> </a:t>
            </a:r>
            <a:r>
              <a:rPr lang="en-US" altLang="en-US" sz="2400" dirty="0" smtClean="0"/>
              <a:t>actions</a:t>
            </a:r>
            <a:endParaRPr lang="en-US" altLang="en-US" sz="2400" dirty="0"/>
          </a:p>
        </p:txBody>
      </p:sp>
    </p:spTree>
    <p:extLst>
      <p:ext uri="{BB962C8B-B14F-4D97-AF65-F5344CB8AC3E}">
        <p14:creationId xmlns:p14="http://schemas.microsoft.com/office/powerpoint/2010/main" val="3385064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1042794"/>
          </a:xfrm>
        </p:spPr>
        <p:txBody>
          <a:bodyPr>
            <a:normAutofit/>
          </a:bodyPr>
          <a:lstStyle/>
          <a:p>
            <a:r>
              <a:rPr lang="en-US" sz="3200" dirty="0" smtClean="0"/>
              <a:t>Checking data for accuracy and completeness</a:t>
            </a:r>
            <a:endParaRPr lang="en-US" sz="3600" dirty="0"/>
          </a:p>
        </p:txBody>
      </p:sp>
      <p:sp>
        <p:nvSpPr>
          <p:cNvPr id="3" name="Content Placeholder 2"/>
          <p:cNvSpPr>
            <a:spLocks noGrp="1"/>
          </p:cNvSpPr>
          <p:nvPr>
            <p:ph idx="1"/>
          </p:nvPr>
        </p:nvSpPr>
        <p:spPr>
          <a:xfrm>
            <a:off x="1028700" y="1487055"/>
            <a:ext cx="7200900" cy="4867563"/>
          </a:xfrm>
        </p:spPr>
        <p:txBody>
          <a:bodyPr>
            <a:noAutofit/>
          </a:bodyPr>
          <a:lstStyle/>
          <a:p>
            <a:r>
              <a:rPr lang="en-US" sz="2000" dirty="0"/>
              <a:t>Investigate Missing </a:t>
            </a:r>
            <a:r>
              <a:rPr lang="en-US" sz="2000" dirty="0" smtClean="0"/>
              <a:t>Data</a:t>
            </a:r>
          </a:p>
          <a:p>
            <a:pPr lvl="1"/>
            <a:r>
              <a:rPr lang="en-US" sz="1800" dirty="0" smtClean="0"/>
              <a:t>Is it unknown or an error?</a:t>
            </a:r>
          </a:p>
          <a:p>
            <a:r>
              <a:rPr lang="en-US" sz="2000" dirty="0"/>
              <a:t>Confirm Data Format and </a:t>
            </a:r>
            <a:r>
              <a:rPr lang="en-US" sz="2000" dirty="0" smtClean="0"/>
              <a:t>Ranges</a:t>
            </a:r>
          </a:p>
          <a:p>
            <a:pPr lvl="1"/>
            <a:r>
              <a:rPr lang="en-US" sz="1800" dirty="0" smtClean="0"/>
              <a:t>Are codes out dated?</a:t>
            </a:r>
          </a:p>
          <a:p>
            <a:pPr lvl="1"/>
            <a:r>
              <a:rPr lang="en-US" sz="1800" dirty="0" smtClean="0"/>
              <a:t>Were alpha used instead of numbers?</a:t>
            </a:r>
          </a:p>
          <a:p>
            <a:pPr lvl="1"/>
            <a:r>
              <a:rPr lang="en-US" sz="1800" dirty="0" smtClean="0"/>
              <a:t>Are data in wrong category for age of child?</a:t>
            </a:r>
          </a:p>
          <a:p>
            <a:r>
              <a:rPr lang="en-US" sz="2000" dirty="0"/>
              <a:t>Check for Data Entry </a:t>
            </a:r>
            <a:r>
              <a:rPr lang="en-US" sz="2000" dirty="0" smtClean="0"/>
              <a:t>Errors</a:t>
            </a:r>
          </a:p>
          <a:p>
            <a:pPr lvl="1"/>
            <a:r>
              <a:rPr lang="en-US" sz="1800" dirty="0" smtClean="0"/>
              <a:t>Are there entries that don’t belong?</a:t>
            </a:r>
          </a:p>
          <a:p>
            <a:pPr lvl="1"/>
            <a:r>
              <a:rPr lang="en-US" sz="1800" dirty="0" smtClean="0"/>
              <a:t>Was some data missed during entry?</a:t>
            </a:r>
          </a:p>
          <a:p>
            <a:r>
              <a:rPr lang="en-US" sz="2000" dirty="0" smtClean="0"/>
              <a:t>Determine where problem originated</a:t>
            </a:r>
          </a:p>
          <a:p>
            <a:pPr lvl="1"/>
            <a:r>
              <a:rPr lang="en-US" sz="1800" dirty="0" smtClean="0"/>
              <a:t>Data system and/or forms never updated?</a:t>
            </a:r>
          </a:p>
          <a:p>
            <a:pPr lvl="1"/>
            <a:r>
              <a:rPr lang="en-US" sz="1800" dirty="0" err="1" smtClean="0"/>
              <a:t>Mis</a:t>
            </a:r>
            <a:r>
              <a:rPr lang="en-US" sz="1800" dirty="0" smtClean="0"/>
              <a:t>-match form/data system?</a:t>
            </a:r>
          </a:p>
          <a:p>
            <a:pPr lvl="1"/>
            <a:r>
              <a:rPr lang="en-US" sz="1800" dirty="0" smtClean="0"/>
              <a:t>Export error?</a:t>
            </a:r>
          </a:p>
        </p:txBody>
      </p:sp>
    </p:spTree>
    <p:extLst>
      <p:ext uri="{BB962C8B-B14F-4D97-AF65-F5344CB8AC3E}">
        <p14:creationId xmlns:p14="http://schemas.microsoft.com/office/powerpoint/2010/main" val="2966276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that cannot be blank</a:t>
            </a:r>
            <a:endParaRPr lang="en-US" dirty="0"/>
          </a:p>
        </p:txBody>
      </p:sp>
      <p:sp>
        <p:nvSpPr>
          <p:cNvPr id="3" name="Content Placeholder 2"/>
          <p:cNvSpPr>
            <a:spLocks noGrp="1"/>
          </p:cNvSpPr>
          <p:nvPr>
            <p:ph sz="half" idx="1"/>
          </p:nvPr>
        </p:nvSpPr>
        <p:spPr/>
        <p:txBody>
          <a:bodyPr>
            <a:normAutofit/>
          </a:bodyPr>
          <a:lstStyle/>
          <a:p>
            <a:r>
              <a:rPr lang="en-US" dirty="0" smtClean="0"/>
              <a:t>Identification Code</a:t>
            </a:r>
          </a:p>
          <a:p>
            <a:r>
              <a:rPr lang="en-US" dirty="0" smtClean="0"/>
              <a:t>Child Number</a:t>
            </a:r>
          </a:p>
          <a:p>
            <a:r>
              <a:rPr lang="en-US" dirty="0" smtClean="0"/>
              <a:t>Birth Year</a:t>
            </a:r>
          </a:p>
          <a:p>
            <a:r>
              <a:rPr lang="en-US" dirty="0" smtClean="0"/>
              <a:t>Birth Month</a:t>
            </a:r>
          </a:p>
          <a:p>
            <a:r>
              <a:rPr lang="en-US" dirty="0" smtClean="0"/>
              <a:t>Birth Day</a:t>
            </a:r>
          </a:p>
          <a:p>
            <a:endParaRPr lang="en-US" dirty="0" smtClean="0"/>
          </a:p>
          <a:p>
            <a:endParaRPr lang="en-US" dirty="0"/>
          </a:p>
        </p:txBody>
      </p:sp>
      <p:sp>
        <p:nvSpPr>
          <p:cNvPr id="4" name="Content Placeholder 3"/>
          <p:cNvSpPr>
            <a:spLocks noGrp="1"/>
          </p:cNvSpPr>
          <p:nvPr>
            <p:ph sz="half" idx="2"/>
          </p:nvPr>
        </p:nvSpPr>
        <p:spPr/>
        <p:txBody>
          <a:bodyPr>
            <a:normAutofit/>
          </a:bodyPr>
          <a:lstStyle/>
          <a:p>
            <a:r>
              <a:rPr lang="en-US" dirty="0"/>
              <a:t>Hearing Loss</a:t>
            </a:r>
          </a:p>
          <a:p>
            <a:r>
              <a:rPr lang="en-US" dirty="0"/>
              <a:t>Vision Loss</a:t>
            </a:r>
          </a:p>
          <a:p>
            <a:r>
              <a:rPr lang="en-US" dirty="0"/>
              <a:t>DB Project Exiting</a:t>
            </a:r>
          </a:p>
          <a:p>
            <a:r>
              <a:rPr lang="en-US" dirty="0"/>
              <a:t>Part C Exiting</a:t>
            </a:r>
          </a:p>
          <a:p>
            <a:r>
              <a:rPr lang="en-US" dirty="0"/>
              <a:t>Part B </a:t>
            </a:r>
            <a:r>
              <a:rPr lang="en-US" dirty="0" smtClean="0"/>
              <a:t>Exiting</a:t>
            </a:r>
            <a:endParaRPr lang="en-US" dirty="0"/>
          </a:p>
        </p:txBody>
      </p:sp>
    </p:spTree>
    <p:extLst>
      <p:ext uri="{BB962C8B-B14F-4D97-AF65-F5344CB8AC3E}">
        <p14:creationId xmlns:p14="http://schemas.microsoft.com/office/powerpoint/2010/main" val="37967844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10.0&quot;&gt;&lt;object type=&quot;1&quot; unique_id=&quot;10001&quot;&gt;&lt;object type=&quot;8&quot; unique_id=&quot;15058&quot;&gt;&lt;/object&gt;&lt;object type=&quot;2&quot; unique_id=&quot;15059&quot;&gt;&lt;object type=&quot;3&quot; unique_id=&quot;15060&quot;&gt;&lt;property id=&quot;20148&quot; value=&quot;5&quot;/&gt;&lt;property id=&quot;20300&quot; value=&quot;Slide 1 - &amp;quot;Replace this text with your title&amp;quot;&quot;/&gt;&lt;property id=&quot;20307&quot; value=&quot;256&quot;/&gt;&lt;/object&gt;&lt;object type=&quot;3&quot; unique_id=&quot;15061&quot;&gt;&lt;property id=&quot;20148&quot; value=&quot;5&quot;/&gt;&lt;property id=&quot;20300&quot; value=&quot;Slide 2 - &amp;quot;Read about accessibility, then replace text&amp;quot;&quot;/&gt;&lt;property id=&quot;20307&quot; value=&quot;258&quot;/&gt;&lt;/object&gt;&lt;object type=&quot;3&quot; unique_id=&quot;15062&quot;&gt;&lt;property id=&quot;20148&quot; value=&quot;5&quot;/&gt;&lt;property id=&quot;20300&quot; value=&quot;Slide 3&quot;/&gt;&lt;property id=&quot;20307&quot; value=&quot;257&quot;/&gt;&lt;/object&gt;&lt;/object&gt;&lt;/object&gt;&lt;/database&gt;"/>
  <p:tag name="SECTOMILLISECCONVERTED" val="1"/>
</p:tagLst>
</file>

<file path=ppt/theme/theme1.xml><?xml version="1.0" encoding="utf-8"?>
<a:theme xmlns:a="http://schemas.openxmlformats.org/drawingml/2006/main" name="Cro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ccessible Network">
      <a:majorFont>
        <a:latin typeface="Verdana"/>
        <a:ea typeface=""/>
        <a:cs typeface=""/>
      </a:majorFont>
      <a:minorFont>
        <a:latin typeface="Tahoma"/>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17602</TotalTime>
  <Words>1203</Words>
  <Application>Microsoft Office PowerPoint</Application>
  <PresentationFormat>On-screen Show (4:3)</PresentationFormat>
  <Paragraphs>147</Paragraphs>
  <Slides>20</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Franklin Gothic Book</vt:lpstr>
      <vt:lpstr>Tahoma</vt:lpstr>
      <vt:lpstr>Verdana</vt:lpstr>
      <vt:lpstr>Wingdings</vt:lpstr>
      <vt:lpstr>Crop</vt:lpstr>
      <vt:lpstr>Deaf-Blind Child Count: Data accuracy &amp; using the data feedback file</vt:lpstr>
      <vt:lpstr>Outcomes for Today</vt:lpstr>
      <vt:lpstr>What will not be covered:</vt:lpstr>
      <vt:lpstr>Quick review of submission details</vt:lpstr>
      <vt:lpstr>Data Notes</vt:lpstr>
      <vt:lpstr>Data Note examples (cont.)</vt:lpstr>
      <vt:lpstr>Why are we doing this?</vt:lpstr>
      <vt:lpstr>Checking data for accuracy and completeness</vt:lpstr>
      <vt:lpstr>Fields that cannot be blank</vt:lpstr>
      <vt:lpstr>Resources to have on hand</vt:lpstr>
      <vt:lpstr>Getting oriented to the Data Feedback File (DFF)</vt:lpstr>
      <vt:lpstr>What is file showing me?</vt:lpstr>
      <vt:lpstr>Review Part C and Part B</vt:lpstr>
      <vt:lpstr>Ed Setting “New Codes” vs. “Old Codes”</vt:lpstr>
      <vt:lpstr>Filters are very helpful!</vt:lpstr>
      <vt:lpstr>Additional tips</vt:lpstr>
      <vt:lpstr>Send data in for updated file</vt:lpstr>
      <vt:lpstr>Tools available to review data</vt:lpstr>
      <vt:lpstr>DBCC Needs Assessment Workgroup</vt:lpstr>
      <vt:lpstr>I’m Here to Help! </vt:lpstr>
    </vt:vector>
  </TitlesOfParts>
  <Company>Western Oregon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Robbin Bull</cp:lastModifiedBy>
  <cp:revision>147</cp:revision>
  <cp:lastPrinted>2020-01-08T00:04:12Z</cp:lastPrinted>
  <dcterms:created xsi:type="dcterms:W3CDTF">2018-03-21T15:07:59Z</dcterms:created>
  <dcterms:modified xsi:type="dcterms:W3CDTF">2020-01-08T01:12:30Z</dcterms:modified>
</cp:coreProperties>
</file>