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8.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9.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1.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2.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3.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5.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8.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19.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2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2.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23.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4.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25.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26.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27.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8.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29.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30.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31.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32.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33.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34.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35.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3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65" r:id="rId2"/>
  </p:sldMasterIdLst>
  <p:notesMasterIdLst>
    <p:notesMasterId r:id="rId40"/>
  </p:notesMasterIdLst>
  <p:handoutMasterIdLst>
    <p:handoutMasterId r:id="rId41"/>
  </p:handoutMasterIdLst>
  <p:sldIdLst>
    <p:sldId id="338" r:id="rId3"/>
    <p:sldId id="290" r:id="rId4"/>
    <p:sldId id="339" r:id="rId5"/>
    <p:sldId id="323" r:id="rId6"/>
    <p:sldId id="369" r:id="rId7"/>
    <p:sldId id="341" r:id="rId8"/>
    <p:sldId id="325" r:id="rId9"/>
    <p:sldId id="343" r:id="rId10"/>
    <p:sldId id="344" r:id="rId11"/>
    <p:sldId id="345" r:id="rId12"/>
    <p:sldId id="346" r:id="rId13"/>
    <p:sldId id="348" r:id="rId14"/>
    <p:sldId id="324" r:id="rId15"/>
    <p:sldId id="327" r:id="rId16"/>
    <p:sldId id="347" r:id="rId17"/>
    <p:sldId id="326" r:id="rId18"/>
    <p:sldId id="349" r:id="rId19"/>
    <p:sldId id="318"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50"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05C"/>
    <a:srgbClr val="FFFFFF"/>
    <a:srgbClr val="3F3F3F"/>
    <a:srgbClr val="F9F3E0"/>
    <a:srgbClr val="000000"/>
    <a:srgbClr val="0082B3"/>
    <a:srgbClr val="F2F2F2"/>
    <a:srgbClr val="AD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57568" autoAdjust="0"/>
  </p:normalViewPr>
  <p:slideViewPr>
    <p:cSldViewPr>
      <p:cViewPr>
        <p:scale>
          <a:sx n="66" d="100"/>
          <a:sy n="66" d="100"/>
        </p:scale>
        <p:origin x="644" y="-420"/>
      </p:cViewPr>
      <p:guideLst>
        <p:guide orient="horz" pos="2160"/>
        <p:guide pos="3840"/>
      </p:guideLst>
    </p:cSldViewPr>
  </p:slideViewPr>
  <p:outlineViewPr>
    <p:cViewPr>
      <p:scale>
        <a:sx n="33" d="100"/>
        <a:sy n="33" d="100"/>
      </p:scale>
      <p:origin x="0" y="-56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C3796-CCEA-42F5-97FD-DEC44C90ADA4}" type="datetimeFigureOut">
              <a:rPr lang="en-US" smtClean="0"/>
              <a:t>7/17/2020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25945B-AD5A-4F0E-919E-2F4EBFF6A9AF}" type="slidenum">
              <a:rPr lang="en-US" smtClean="0"/>
              <a:t>‹#›</a:t>
            </a:fld>
            <a:endParaRPr lang="en-US"/>
          </a:p>
        </p:txBody>
      </p:sp>
    </p:spTree>
    <p:extLst>
      <p:ext uri="{BB962C8B-B14F-4D97-AF65-F5344CB8AC3E}">
        <p14:creationId xmlns:p14="http://schemas.microsoft.com/office/powerpoint/2010/main" val="262570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CB82-59A5-46D3-90F9-C60CCDA783D4}" type="datetimeFigureOut">
              <a:rPr lang="en-US" smtClean="0"/>
              <a:t>7/17/2020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3380E-EF08-4D08-A4BC-01976722B272}" type="slidenum">
              <a:rPr lang="en-US" smtClean="0"/>
              <a:t>‹#›</a:t>
            </a:fld>
            <a:endParaRPr lang="en-US"/>
          </a:p>
        </p:txBody>
      </p:sp>
    </p:spTree>
    <p:extLst>
      <p:ext uri="{BB962C8B-B14F-4D97-AF65-F5344CB8AC3E}">
        <p14:creationId xmlns:p14="http://schemas.microsoft.com/office/powerpoint/2010/main" val="102594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186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7E0D51FF-71F4-4A6F-A406-50C087ADA4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31863"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68290" name="Rectangle 2"/>
          <p:cNvSpPr>
            <a:spLocks noGrp="1" noRot="1" noChangeAspect="1" noChangeArrowheads="1" noTextEdit="1"/>
          </p:cNvSpPr>
          <p:nvPr>
            <p:ph type="sldImg"/>
          </p:nvPr>
        </p:nvSpPr>
        <p:spPr>
          <a:xfrm>
            <a:off x="409575" y="698500"/>
            <a:ext cx="6192838" cy="3484563"/>
          </a:xfrm>
          <a:ln/>
        </p:spPr>
      </p:sp>
      <p:sp>
        <p:nvSpPr>
          <p:cNvPr id="268291" name="Rectangle 3"/>
          <p:cNvSpPr>
            <a:spLocks noGrp="1" noChangeArrowheads="1"/>
          </p:cNvSpPr>
          <p:nvPr>
            <p:ph type="body" idx="1"/>
          </p:nvPr>
        </p:nvSpPr>
        <p:spPr>
          <a:xfrm>
            <a:off x="935038" y="4414838"/>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Welcome to Drivers Ed: Decision Support Data Systems.  The Drivers Ed series provides a quick overview of each Active Implementation Driver along with best practices and an opportunity to take the driver for a test drive.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085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you can see, in addition to identifying challenges, DSDS also identify what is working well. Data are used to celebrate strengths and successes in the program with staff, community stakeholders and funders. These data are also used to operationalize that success across the system.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in one community, a health services home visiting program’s data demonstrated significant reductions in preterm birth for enrolled participants. The home visiting program shared this information with staff, stakeholders and their funder to demonstrate the program’s impact and affirm the team’s hard work. Sharing data to promote a program’s success can build internal program buy-in, as well as external stakeholder commitment.</a:t>
            </a:r>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10</a:t>
            </a:fld>
            <a:endParaRPr lang="en-US"/>
          </a:p>
        </p:txBody>
      </p:sp>
    </p:spTree>
    <p:extLst>
      <p:ext uri="{BB962C8B-B14F-4D97-AF65-F5344CB8AC3E}">
        <p14:creationId xmlns:p14="http://schemas.microsoft.com/office/powerpoint/2010/main" val="161680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how do we </a:t>
            </a:r>
            <a:r>
              <a:rPr lang="en-US" sz="1200" b="1" kern="1200" dirty="0">
                <a:solidFill>
                  <a:schemeClr val="tx1"/>
                </a:solidFill>
                <a:effectLst/>
                <a:latin typeface="+mn-lt"/>
                <a:ea typeface="+mn-ea"/>
                <a:cs typeface="+mn-cs"/>
              </a:rPr>
              <a:t>get started </a:t>
            </a:r>
            <a:r>
              <a:rPr lang="en-US" sz="1200" kern="1200" dirty="0">
                <a:solidFill>
                  <a:schemeClr val="tx1"/>
                </a:solidFill>
                <a:effectLst/>
                <a:latin typeface="+mn-lt"/>
                <a:ea typeface="+mn-ea"/>
                <a:cs typeface="+mn-cs"/>
              </a:rPr>
              <a:t>with a new or improved Decision Support Data System?</a:t>
            </a:r>
          </a:p>
          <a:p>
            <a:r>
              <a:rPr lang="en-US" sz="1200" kern="1200" dirty="0">
                <a:solidFill>
                  <a:schemeClr val="tx1"/>
                </a:solidFill>
                <a:effectLst/>
                <a:latin typeface="+mn-lt"/>
                <a:ea typeface="+mn-ea"/>
                <a:cs typeface="+mn-cs"/>
              </a:rPr>
              <a:t>Before we get into details, consider a few questions about how you currently use data to make decisions in your organization.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your organization currently use data to drive decision-making?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 of data do you review? Who reviews this data and how often?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 data and information useful? Does it assist with decision making?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Reflect on these questions for minute, then click the continue button.</a:t>
            </a:r>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11</a:t>
            </a:fld>
            <a:endParaRPr lang="en-US"/>
          </a:p>
        </p:txBody>
      </p:sp>
    </p:spTree>
    <p:extLst>
      <p:ext uri="{BB962C8B-B14F-4D97-AF65-F5344CB8AC3E}">
        <p14:creationId xmlns:p14="http://schemas.microsoft.com/office/powerpoint/2010/main" val="366628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take a look at three simple steps to help your decision support data system get started, and get better.</a:t>
            </a:r>
          </a:p>
          <a:p>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12</a:t>
            </a:fld>
            <a:endParaRPr lang="en-US"/>
          </a:p>
        </p:txBody>
      </p:sp>
    </p:spTree>
    <p:extLst>
      <p:ext uri="{BB962C8B-B14F-4D97-AF65-F5344CB8AC3E}">
        <p14:creationId xmlns:p14="http://schemas.microsoft.com/office/powerpoint/2010/main" val="8549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1: Develop the DSDS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First, ensure there is someone accountable for the DSDS, and that they are supported.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get started, ensure a person or team is accountable for coordinating the content, quality, and timeliness of the data system to support implementation decisions. This person/team must have adequate resources to develop, deploy and manage the DSDS, like sufficient time and access to key stakeholders.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build DSDS </a:t>
            </a:r>
            <a:r>
              <a:rPr lang="en-US" sz="1200" b="1" kern="1200" dirty="0">
                <a:solidFill>
                  <a:schemeClr val="tx1"/>
                </a:solidFill>
                <a:effectLst/>
                <a:latin typeface="+mn-lt"/>
                <a:ea typeface="+mn-ea"/>
                <a:cs typeface="+mn-cs"/>
              </a:rPr>
              <a:t>use</a:t>
            </a:r>
            <a:r>
              <a:rPr lang="en-US" sz="1200" kern="1200" dirty="0">
                <a:solidFill>
                  <a:schemeClr val="tx1"/>
                </a:solidFill>
                <a:effectLst/>
                <a:latin typeface="+mn-lt"/>
                <a:ea typeface="+mn-ea"/>
                <a:cs typeface="+mn-cs"/>
              </a:rPr>
              <a:t> into the organization.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Ensure the DSDS data are useful, reliable, valid, and reported in a timely manner. DSDS data and information are collected systematically and prepared for use so that they are accurate, relevant, and accessible.  Data collection and use should be built into regular practice routines.</a:t>
            </a:r>
          </a:p>
        </p:txBody>
      </p:sp>
      <p:sp>
        <p:nvSpPr>
          <p:cNvPr id="4" name="Slide Number Placeholder 3"/>
          <p:cNvSpPr>
            <a:spLocks noGrp="1"/>
          </p:cNvSpPr>
          <p:nvPr>
            <p:ph type="sldNum" sz="quarter" idx="10"/>
          </p:nvPr>
        </p:nvSpPr>
        <p:spPr/>
        <p:txBody>
          <a:bodyPr/>
          <a:lstStyle/>
          <a:p>
            <a:fld id="{94F3380E-EF08-4D08-A4BC-01976722B272}" type="slidenum">
              <a:rPr lang="en-US" smtClean="0"/>
              <a:t>13</a:t>
            </a:fld>
            <a:endParaRPr lang="en-US"/>
          </a:p>
        </p:txBody>
      </p:sp>
    </p:spTree>
    <p:extLst>
      <p:ext uri="{BB962C8B-B14F-4D97-AF65-F5344CB8AC3E}">
        <p14:creationId xmlns:p14="http://schemas.microsoft.com/office/powerpoint/2010/main" val="327027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want to be certain to gather the right data.  To get started, first determine what questions and decisions need answered/supported on a regular basis. Then, identify what data will help to answer the questions and support decisions. And, determine the simplest way to get the data. Then, develop systems to collect the data and make the data accessible to support decision making.</a:t>
            </a:r>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14</a:t>
            </a:fld>
            <a:endParaRPr lang="en-US"/>
          </a:p>
        </p:txBody>
      </p:sp>
    </p:spTree>
    <p:extLst>
      <p:ext uri="{BB962C8B-B14F-4D97-AF65-F5344CB8AC3E}">
        <p14:creationId xmlns:p14="http://schemas.microsoft.com/office/powerpoint/2010/main" val="165384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2: Gather the Data and Improve the DSDS</a:t>
            </a:r>
          </a:p>
          <a:p>
            <a:r>
              <a:rPr lang="en-US" sz="1200" kern="1200" dirty="0">
                <a:solidFill>
                  <a:schemeClr val="tx1"/>
                </a:solidFill>
                <a:effectLst/>
                <a:latin typeface="+mn-lt"/>
                <a:ea typeface="+mn-ea"/>
                <a:cs typeface="+mn-cs"/>
              </a:rPr>
              <a:t>During data collection, continue to improve the decision support data system. Here are a few tips on continuing to improve your data gathering.</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Organized - Organize and streamline data collection procedures as you go.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Iterative – If possible, build on existing systems. Then add components overtime.  And, continue to improve how data are assessed.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Testing - Pay attention to usability. Access to data, reporting and analysis should be user-friendly. Test your DSDS with the staff who will use the system.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it Simple - Continue developing simple questions and simple answers.  The best data are data that are used.</a:t>
            </a:r>
          </a:p>
        </p:txBody>
      </p:sp>
      <p:sp>
        <p:nvSpPr>
          <p:cNvPr id="4" name="Slide Number Placeholder 3"/>
          <p:cNvSpPr>
            <a:spLocks noGrp="1"/>
          </p:cNvSpPr>
          <p:nvPr>
            <p:ph type="sldNum" sz="quarter" idx="10"/>
          </p:nvPr>
        </p:nvSpPr>
        <p:spPr/>
        <p:txBody>
          <a:bodyPr/>
          <a:lstStyle/>
          <a:p>
            <a:fld id="{94F3380E-EF08-4D08-A4BC-01976722B272}" type="slidenum">
              <a:rPr lang="en-US" smtClean="0"/>
              <a:t>15</a:t>
            </a:fld>
            <a:endParaRPr lang="en-US"/>
          </a:p>
        </p:txBody>
      </p:sp>
    </p:spTree>
    <p:extLst>
      <p:ext uri="{BB962C8B-B14F-4D97-AF65-F5344CB8AC3E}">
        <p14:creationId xmlns:p14="http://schemas.microsoft.com/office/powerpoint/2010/main" val="201668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Step 3: Use the Data</a:t>
            </a:r>
          </a:p>
          <a:p>
            <a:r>
              <a:rPr lang="en-US" sz="1200" kern="1200" dirty="0">
                <a:solidFill>
                  <a:schemeClr val="tx1"/>
                </a:solidFill>
                <a:effectLst/>
                <a:latin typeface="+mn-lt"/>
                <a:ea typeface="+mn-ea"/>
                <a:cs typeface="+mn-cs"/>
              </a:rPr>
              <a:t>It may sound obvious.  But the last step is to actually use DSDS data for decision-making. </a:t>
            </a:r>
          </a:p>
          <a:p>
            <a:r>
              <a:rPr lang="en-US" sz="1200" kern="1200" dirty="0">
                <a:solidFill>
                  <a:schemeClr val="tx1"/>
                </a:solidFill>
                <a:effectLst/>
                <a:latin typeface="+mn-lt"/>
                <a:ea typeface="+mn-ea"/>
                <a:cs typeface="+mn-cs"/>
              </a:rPr>
              <a:t>Data for decision making process includes: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Summarizing the data (e.g., quarterly at a minimum);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Communicating data summaries clearly in reports to staff;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Sharing data summaries with key stakeholders;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Analyzing the data and developing action plans to improve program implementation.</a:t>
            </a:r>
          </a:p>
        </p:txBody>
      </p:sp>
      <p:sp>
        <p:nvSpPr>
          <p:cNvPr id="4" name="Slide Number Placeholder 3"/>
          <p:cNvSpPr>
            <a:spLocks noGrp="1"/>
          </p:cNvSpPr>
          <p:nvPr>
            <p:ph type="sldNum" sz="quarter" idx="10"/>
          </p:nvPr>
        </p:nvSpPr>
        <p:spPr/>
        <p:txBody>
          <a:bodyPr/>
          <a:lstStyle/>
          <a:p>
            <a:fld id="{94F3380E-EF08-4D08-A4BC-01976722B272}" type="slidenum">
              <a:rPr lang="en-US" smtClean="0"/>
              <a:t>16</a:t>
            </a:fld>
            <a:endParaRPr lang="en-US"/>
          </a:p>
        </p:txBody>
      </p:sp>
    </p:spTree>
    <p:extLst>
      <p:ext uri="{BB962C8B-B14F-4D97-AF65-F5344CB8AC3E}">
        <p14:creationId xmlns:p14="http://schemas.microsoft.com/office/powerpoint/2010/main" val="4217260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DSDS data should be actionable.  When analyzing data and doing action planning here are 5 questions to guide your decision making process. We also need to identify who will be responsible for making the improvements and in what timeframe.	</a:t>
            </a:r>
          </a:p>
          <a:p>
            <a:r>
              <a:rPr lang="en-US" sz="1200" kern="1200" dirty="0">
                <a:solidFill>
                  <a:schemeClr val="tx1"/>
                </a:solidFill>
                <a:effectLst/>
                <a:latin typeface="+mn-lt"/>
                <a:ea typeface="+mn-ea"/>
                <a:cs typeface="+mn-cs"/>
              </a:rPr>
              <a:t>Review the questions here, then press continue.			</a:t>
            </a:r>
          </a:p>
          <a:p>
            <a:pPr marL="228600" lvl="0" indent="-228600">
              <a:buFont typeface="+mj-lt"/>
              <a:buAutoNum type="arabicPeriod"/>
            </a:pPr>
            <a:r>
              <a:rPr lang="en-US" sz="1200" kern="1200" dirty="0">
                <a:solidFill>
                  <a:schemeClr val="tx1"/>
                </a:solidFill>
                <a:effectLst/>
                <a:latin typeface="+mn-lt"/>
                <a:ea typeface="+mn-ea"/>
                <a:cs typeface="+mn-cs"/>
              </a:rPr>
              <a:t>What data are we looking at today?</a:t>
            </a:r>
          </a:p>
          <a:p>
            <a:pPr marL="228600" lvl="0" indent="-228600">
              <a:buFont typeface="+mj-lt"/>
              <a:buAutoNum type="arabicPeriod"/>
            </a:pPr>
            <a:r>
              <a:rPr lang="en-US" sz="1200" kern="1200" dirty="0">
                <a:solidFill>
                  <a:schemeClr val="tx1"/>
                </a:solidFill>
                <a:effectLst/>
                <a:latin typeface="+mn-lt"/>
                <a:ea typeface="+mn-ea"/>
                <a:cs typeface="+mn-cs"/>
              </a:rPr>
              <a:t>What are the data telling us?</a:t>
            </a:r>
          </a:p>
          <a:p>
            <a:pPr marL="228600" lvl="0" indent="-228600">
              <a:buFont typeface="+mj-lt"/>
              <a:buAutoNum type="arabicPeriod"/>
            </a:pPr>
            <a:r>
              <a:rPr lang="en-US" sz="1200" kern="1200" dirty="0">
                <a:solidFill>
                  <a:schemeClr val="tx1"/>
                </a:solidFill>
                <a:effectLst/>
                <a:latin typeface="+mn-lt"/>
                <a:ea typeface="+mn-ea"/>
                <a:cs typeface="+mn-cs"/>
              </a:rPr>
              <a:t>How might we need to adjust or pivot our strategy based on this data?</a:t>
            </a:r>
          </a:p>
          <a:p>
            <a:pPr marL="228600" lvl="0" indent="-228600">
              <a:buFont typeface="+mj-lt"/>
              <a:buAutoNum type="arabicPeriod"/>
            </a:pPr>
            <a:r>
              <a:rPr lang="en-US" sz="1200" kern="1200" dirty="0">
                <a:solidFill>
                  <a:schemeClr val="tx1"/>
                </a:solidFill>
                <a:effectLst/>
                <a:latin typeface="+mn-lt"/>
                <a:ea typeface="+mn-ea"/>
                <a:cs typeface="+mn-cs"/>
              </a:rPr>
              <a:t>How will we know these adjustments had the intended effect or benefit?</a:t>
            </a:r>
          </a:p>
          <a:p>
            <a:pPr marL="228600" lvl="0" indent="-228600">
              <a:buFont typeface="+mj-lt"/>
              <a:buAutoNum type="arabicPeriod"/>
            </a:pPr>
            <a:r>
              <a:rPr lang="en-US" sz="1200" kern="1200" dirty="0">
                <a:solidFill>
                  <a:schemeClr val="tx1"/>
                </a:solidFill>
                <a:effectLst/>
                <a:latin typeface="+mn-lt"/>
                <a:ea typeface="+mn-ea"/>
                <a:cs typeface="+mn-cs"/>
              </a:rPr>
              <a:t>Who will be responsible for making this adjustment and in what timeframe?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F3380E-EF08-4D08-A4BC-01976722B272}" type="slidenum">
              <a:rPr lang="en-US" smtClean="0"/>
              <a:t>17</a:t>
            </a:fld>
            <a:endParaRPr lang="en-US"/>
          </a:p>
        </p:txBody>
      </p:sp>
    </p:spTree>
    <p:extLst>
      <p:ext uri="{BB962C8B-B14F-4D97-AF65-F5344CB8AC3E}">
        <p14:creationId xmlns:p14="http://schemas.microsoft.com/office/powerpoint/2010/main" val="172716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So, there you have a quick overview of decision support data systems, as well as some guidance on starting and improving a DSDS.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concludes the narrated portion of the lesson. Next, we want to give you an opportunity to apply some of the concepts outlined in this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set of slides, you will be guided through a short case simulation.  First you will be setting up an Action Planning meeting using data from a DSDS with a leader of a school system.  Then, you will be facilitating part of an actual meeting.  As you go through the simulation, select the best response possible to the options provided.  Once done, we’ll offer links to a best DSDS practice handout, as well a few additional resources to assist you in your DSDS initiative.</a:t>
            </a: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C3411A-06D5-4A8B-8010-DD777AB496E1}" type="slidenum">
              <a:rPr lang="en-US" altLang="en-US"/>
              <a:pPr fontAlgn="base">
                <a:spcBef>
                  <a:spcPct val="0"/>
                </a:spcBef>
                <a:spcAft>
                  <a:spcPct val="0"/>
                </a:spcAft>
              </a:pPr>
              <a:t>18</a:t>
            </a:fld>
            <a:endParaRPr lang="en-US" altLang="en-US"/>
          </a:p>
        </p:txBody>
      </p:sp>
    </p:spTree>
    <p:extLst>
      <p:ext uri="{BB962C8B-B14F-4D97-AF65-F5344CB8AC3E}">
        <p14:creationId xmlns:p14="http://schemas.microsoft.com/office/powerpoint/2010/main" val="281545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having a phone conversation to set up an action planning session with the District leader and he/she asks, </a:t>
            </a:r>
          </a:p>
          <a:p>
            <a:r>
              <a:rPr lang="en-US" dirty="0"/>
              <a:t>“Who all is needed for the planning session?”    </a:t>
            </a:r>
          </a:p>
          <a:p>
            <a:endParaRPr lang="en-US" dirty="0"/>
          </a:p>
          <a:p>
            <a:r>
              <a:rPr lang="en-US" dirty="0"/>
              <a:t>Select the best response</a:t>
            </a:r>
          </a:p>
          <a:p>
            <a:pPr marL="226520" indent="-226520">
              <a:buFont typeface="+mj-lt"/>
              <a:buAutoNum type="alphaLcParenR"/>
            </a:pPr>
            <a:r>
              <a:rPr lang="en-US" i="1" dirty="0">
                <a:effectLst/>
              </a:rPr>
              <a:t>“Please schedule it with your district leadership team.“</a:t>
            </a:r>
            <a:endParaRPr lang="en-US" dirty="0">
              <a:effectLst/>
            </a:endParaRPr>
          </a:p>
          <a:p>
            <a:pPr marL="226520" indent="-226520">
              <a:buFont typeface="+mj-lt"/>
              <a:buAutoNum type="alphaLcParenR"/>
            </a:pPr>
            <a:r>
              <a:rPr lang="en-US" i="1" dirty="0">
                <a:effectLst/>
              </a:rPr>
              <a:t>“Please schedule it with your district implementation team.”</a:t>
            </a:r>
            <a:endParaRPr lang="en-US" dirty="0">
              <a:effectLst/>
            </a:endParaRPr>
          </a:p>
          <a:p>
            <a:pPr marL="226520" indent="-226520">
              <a:buFont typeface="+mj-lt"/>
              <a:buAutoNum type="alphaLcParenR"/>
            </a:pPr>
            <a:r>
              <a:rPr lang="en-US" i="1" dirty="0">
                <a:effectLst/>
              </a:rPr>
              <a:t>“We need individuals who are knowledgeable about the current uses of innovations and supports for innovations in schools in the district, including representatives of district leadership.</a:t>
            </a:r>
            <a:endParaRPr lang="en-US" dirty="0">
              <a:effectLst/>
            </a:endParaRPr>
          </a:p>
        </p:txBody>
      </p:sp>
      <p:sp>
        <p:nvSpPr>
          <p:cNvPr id="4" name="Slide Number Placeholder 3"/>
          <p:cNvSpPr>
            <a:spLocks noGrp="1"/>
          </p:cNvSpPr>
          <p:nvPr>
            <p:ph type="sldNum" sz="quarter" idx="10"/>
          </p:nvPr>
        </p:nvSpPr>
        <p:spPr/>
        <p:txBody>
          <a:bodyPr/>
          <a:lstStyle/>
          <a:p>
            <a:fld id="{67B22CBE-5F6D-4185-84CB-3A64EF387C42}" type="slidenum">
              <a:rPr lang="en-US" smtClean="0"/>
              <a:t>19</a:t>
            </a:fld>
            <a:endParaRPr lang="en-US"/>
          </a:p>
        </p:txBody>
      </p:sp>
    </p:spTree>
    <p:extLst>
      <p:ext uri="{BB962C8B-B14F-4D97-AF65-F5344CB8AC3E}">
        <p14:creationId xmlns:p14="http://schemas.microsoft.com/office/powerpoint/2010/main" val="337410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381000" y="685800"/>
            <a:ext cx="6096000" cy="3429000"/>
          </a:xfrm>
          <a:ln/>
        </p:spPr>
      </p:sp>
      <p:sp>
        <p:nvSpPr>
          <p:cNvPr id="119811" name="Notes Placeholder 2"/>
          <p:cNvSpPr>
            <a:spLocks noGrp="1"/>
          </p:cNvSpPr>
          <p:nvPr>
            <p:ph type="body" idx="1"/>
          </p:nvPr>
        </p:nvSpPr>
        <p:spPr>
          <a:xfrm>
            <a:off x="917888" y="4416426"/>
            <a:ext cx="504604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Implementation Drivers are key components of capacity and infrastructure that influence a program’s success. They are the core components needed to initiate and support change. There are three types of Implementation Drivers: Competency Drivers, Organization Drivers, and Leadership Drivers. Organization Drivers are the organizational components necessary to create and support new ways of work. Organization Drivers include: Decision Support Data Systems, Facilitative Administration, and Systems Intervention.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short lesson we’ll provide an overview of Decision Support Data Systems, and then give you an opportunity to apply the concepts presented.</a:t>
            </a:r>
            <a:r>
              <a:rPr lang="en-US" dirty="0">
                <a:effectLst/>
              </a:rPr>
              <a:t> </a:t>
            </a:r>
            <a:endParaRPr lang="en-US" sz="1200" kern="1200" dirty="0">
              <a:solidFill>
                <a:schemeClr val="tx1"/>
              </a:solidFill>
              <a:effectLst/>
              <a:latin typeface="+mn-lt"/>
              <a:ea typeface="+mn-ea"/>
              <a:cs typeface="+mn-cs"/>
            </a:endParaRPr>
          </a:p>
        </p:txBody>
      </p:sp>
      <p:sp>
        <p:nvSpPr>
          <p:cNvPr id="119812" name="Slide Number Placeholder 3"/>
          <p:cNvSpPr txBox="1">
            <a:spLocks noGrp="1"/>
          </p:cNvSpPr>
          <p:nvPr/>
        </p:nvSpPr>
        <p:spPr bwMode="auto">
          <a:xfrm>
            <a:off x="3899071" y="8831265"/>
            <a:ext cx="298274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0" tIns="46209" rIns="92420" bIns="46209"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a:fld id="{CAA25213-BE0D-4694-9451-21F8B1E02B48}" type="slidenum">
              <a:rPr lang="en-US" sz="1200">
                <a:ea typeface="MS PGothic" pitchFamily="34" charset="-128"/>
              </a:rPr>
              <a:pPr algn="r"/>
              <a:t>2</a:t>
            </a:fld>
            <a:endParaRPr lang="en-US" sz="1200" dirty="0">
              <a:ea typeface="MS PGothic" pitchFamily="34" charset="-128"/>
            </a:endParaRPr>
          </a:p>
        </p:txBody>
      </p:sp>
    </p:spTree>
    <p:extLst>
      <p:ext uri="{BB962C8B-B14F-4D97-AF65-F5344CB8AC3E}">
        <p14:creationId xmlns:p14="http://schemas.microsoft.com/office/powerpoint/2010/main" val="833598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effectLst/>
              </a:rPr>
              <a:t>&lt;option b, “</a:t>
            </a:r>
            <a:r>
              <a:rPr lang="en-US" i="1" dirty="0">
                <a:effectLst/>
              </a:rPr>
              <a:t>Please schedule it with your district leadership team.</a:t>
            </a:r>
            <a:r>
              <a:rPr lang="en-US" dirty="0">
                <a:effectLst/>
              </a:rPr>
              <a:t>“ is </a:t>
            </a:r>
            <a:r>
              <a:rPr lang="en-US" dirty="0"/>
              <a:t>highlighted</a:t>
            </a:r>
            <a:r>
              <a:rPr lang="en-US" dirty="0">
                <a:effectLst/>
              </a:rPr>
              <a:t>&gt;</a:t>
            </a:r>
          </a:p>
          <a:p>
            <a:endParaRPr lang="en-US" dirty="0">
              <a:effectLst/>
            </a:endParaRPr>
          </a:p>
          <a:p>
            <a:r>
              <a:rPr lang="en-US" dirty="0">
                <a:solidFill>
                  <a:schemeClr val="tx1"/>
                </a:solidFill>
              </a:rPr>
              <a:t>Close. </a:t>
            </a:r>
            <a:br>
              <a:rPr lang="en-US" dirty="0">
                <a:solidFill>
                  <a:schemeClr val="tx1"/>
                </a:solidFill>
              </a:rPr>
            </a:br>
            <a:r>
              <a:rPr lang="en-US" dirty="0">
                <a:solidFill>
                  <a:schemeClr val="tx1"/>
                </a:solidFill>
              </a:rPr>
              <a:t>You want to ensure that individuals knowledgeable about the current uses of and supports for innovations in schools are the respondents. </a:t>
            </a:r>
          </a:p>
          <a:p>
            <a:r>
              <a:rPr lang="en-US" dirty="0">
                <a:effectLst/>
              </a:rPr>
              <a:t> </a:t>
            </a:r>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20</a:t>
            </a:fld>
            <a:endParaRPr lang="en-US"/>
          </a:p>
        </p:txBody>
      </p:sp>
    </p:spTree>
    <p:extLst>
      <p:ext uri="{BB962C8B-B14F-4D97-AF65-F5344CB8AC3E}">
        <p14:creationId xmlns:p14="http://schemas.microsoft.com/office/powerpoint/2010/main" val="211421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effectLst/>
              </a:rPr>
              <a:t>&lt;option a,</a:t>
            </a:r>
            <a:r>
              <a:rPr lang="en-US" baseline="0" dirty="0">
                <a:effectLst/>
              </a:rPr>
              <a:t> </a:t>
            </a:r>
            <a:r>
              <a:rPr lang="en-US" i="1" dirty="0">
                <a:effectLst/>
              </a:rPr>
              <a:t>“Please schedule it with your district implementation team.”</a:t>
            </a:r>
            <a:r>
              <a:rPr lang="en-US" i="0" baseline="0" dirty="0">
                <a:effectLst/>
              </a:rPr>
              <a:t> is </a:t>
            </a:r>
            <a:r>
              <a:rPr lang="en-US" dirty="0"/>
              <a:t>highlighted</a:t>
            </a:r>
            <a:r>
              <a:rPr lang="en-US" i="0" baseline="0" dirty="0">
                <a:effectLst/>
              </a:rPr>
              <a:t>&gt;</a:t>
            </a:r>
            <a:endParaRPr lang="en-US" dirty="0">
              <a:effectLst/>
            </a:endParaRPr>
          </a:p>
          <a:p>
            <a:endParaRPr lang="en-US" dirty="0">
              <a:effectLst/>
            </a:endParaRPr>
          </a:p>
          <a:p>
            <a:r>
              <a:rPr lang="en-US" dirty="0">
                <a:solidFill>
                  <a:schemeClr val="tx1"/>
                </a:solidFill>
              </a:rPr>
              <a:t>It is also important to note that representatives from district leadership are needed.</a:t>
            </a:r>
            <a:endParaRPr lang="en-US" dirty="0">
              <a:solidFill>
                <a:schemeClr val="tx1"/>
              </a:solidFill>
              <a:hlinkClick r:id="rId3" action="ppaction://hlinksldjump"/>
            </a:endParaRPr>
          </a:p>
          <a:p>
            <a:r>
              <a:rPr lang="en-US" dirty="0">
                <a:effectLst/>
              </a:rPr>
              <a:t> </a:t>
            </a:r>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21</a:t>
            </a:fld>
            <a:endParaRPr lang="en-US"/>
          </a:p>
        </p:txBody>
      </p:sp>
    </p:spTree>
    <p:extLst>
      <p:ext uri="{BB962C8B-B14F-4D97-AF65-F5344CB8AC3E}">
        <p14:creationId xmlns:p14="http://schemas.microsoft.com/office/powerpoint/2010/main" val="178938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6079" rtl="0" eaLnBrk="1" fontAlgn="auto" latinLnBrk="0" hangingPunct="1">
              <a:lnSpc>
                <a:spcPct val="100000"/>
              </a:lnSpc>
              <a:spcBef>
                <a:spcPts val="0"/>
              </a:spcBef>
              <a:spcAft>
                <a:spcPts val="0"/>
              </a:spcAft>
              <a:buClrTx/>
              <a:buSzTx/>
              <a:buFontTx/>
              <a:buNone/>
              <a:tabLst/>
              <a:defRPr/>
            </a:pPr>
            <a:r>
              <a:rPr lang="en-US" dirty="0">
                <a:effectLst/>
              </a:rPr>
              <a:t>&lt;option c, </a:t>
            </a:r>
            <a:r>
              <a:rPr lang="en-US" i="1" dirty="0">
                <a:effectLst/>
              </a:rPr>
              <a:t>“</a:t>
            </a:r>
            <a:r>
              <a:rPr lang="en-US" sz="1200" dirty="0">
                <a:solidFill>
                  <a:schemeClr val="tx1"/>
                </a:solidFill>
                <a:latin typeface="Myriad Pro" panose="020B0503030403020204" pitchFamily="34" charset="0"/>
              </a:rPr>
              <a:t>c) </a:t>
            </a:r>
            <a:r>
              <a:rPr lang="en-US" sz="1200" i="1" dirty="0">
                <a:solidFill>
                  <a:schemeClr val="tx1"/>
                </a:solidFill>
                <a:latin typeface="Myriad Pro" panose="020B0503030403020204" pitchFamily="34" charset="0"/>
              </a:rPr>
              <a:t>“We need individuals who are knowledgeable about the current uses of innovations and supports for innovations in schools in the district, including representatives of district leadership.” </a:t>
            </a:r>
            <a:r>
              <a:rPr lang="en-US" i="0" baseline="0" dirty="0">
                <a:effectLst/>
              </a:rPr>
              <a:t>is </a:t>
            </a:r>
            <a:r>
              <a:rPr lang="en-US" dirty="0"/>
              <a:t>highlighted</a:t>
            </a:r>
            <a:r>
              <a:rPr lang="en-US" i="0" baseline="0" dirty="0">
                <a:effectLst/>
              </a:rPr>
              <a:t>&gt;</a:t>
            </a:r>
            <a:endParaRPr lang="en-US" dirty="0">
              <a:effectLst/>
            </a:endParaRPr>
          </a:p>
          <a:p>
            <a:endParaRPr lang="en-US" dirty="0">
              <a:effectLst/>
            </a:endParaRPr>
          </a:p>
          <a:p>
            <a:r>
              <a:rPr lang="en-US" dirty="0">
                <a:effectLst/>
              </a:rPr>
              <a:t>Yes. </a:t>
            </a:r>
            <a:r>
              <a:rPr lang="en-US" dirty="0">
                <a:solidFill>
                  <a:schemeClr val="tx1"/>
                </a:solidFill>
              </a:rPr>
              <a:t>Good job emphasizing the need of individuals who are knowledgeable about the current uses of and supports for innovations in schools. </a:t>
            </a:r>
          </a:p>
          <a:p>
            <a:r>
              <a:rPr lang="en-US" dirty="0">
                <a:effectLst/>
              </a:rPr>
              <a:t> </a:t>
            </a:r>
          </a:p>
          <a:p>
            <a:r>
              <a:rPr lang="en-US" dirty="0"/>
              <a:t>Continue.</a:t>
            </a:r>
          </a:p>
        </p:txBody>
      </p:sp>
      <p:sp>
        <p:nvSpPr>
          <p:cNvPr id="4" name="Slide Number Placeholder 3"/>
          <p:cNvSpPr>
            <a:spLocks noGrp="1"/>
          </p:cNvSpPr>
          <p:nvPr>
            <p:ph type="sldNum" sz="quarter" idx="10"/>
          </p:nvPr>
        </p:nvSpPr>
        <p:spPr/>
        <p:txBody>
          <a:bodyPr/>
          <a:lstStyle/>
          <a:p>
            <a:fld id="{67B22CBE-5F6D-4185-84CB-3A64EF387C42}" type="slidenum">
              <a:rPr lang="en-US" smtClean="0"/>
              <a:t>22</a:t>
            </a:fld>
            <a:endParaRPr lang="en-US"/>
          </a:p>
        </p:txBody>
      </p:sp>
    </p:spTree>
    <p:extLst>
      <p:ext uri="{BB962C8B-B14F-4D97-AF65-F5344CB8AC3E}">
        <p14:creationId xmlns:p14="http://schemas.microsoft.com/office/powerpoint/2010/main" val="725389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District leader continues.  Select the best response:</a:t>
            </a:r>
          </a:p>
          <a:p>
            <a:pPr>
              <a:lnSpc>
                <a:spcPct val="107000"/>
              </a:lnSpc>
              <a:spcAft>
                <a:spcPts val="800"/>
              </a:spcAft>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i="1" dirty="0">
                <a:solidFill>
                  <a:schemeClr val="bg1"/>
                </a:solidFill>
              </a:rPr>
              <a:t>“Do I need to prepare anything for this meeting?”</a:t>
            </a:r>
          </a:p>
          <a:p>
            <a:pPr>
              <a:lnSpc>
                <a:spcPct val="107000"/>
              </a:lnSpc>
              <a:spcAft>
                <a:spcPts val="800"/>
              </a:spcAft>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6520" indent="-226520">
              <a:buFont typeface="+mj-lt"/>
              <a:buAutoNum type="alphaLcParenR"/>
            </a:pPr>
            <a:r>
              <a:rPr lang="en-US" dirty="0"/>
              <a:t>“Yes, please do so.”</a:t>
            </a:r>
          </a:p>
          <a:p>
            <a:pPr marL="226520" indent="-226520">
              <a:buFont typeface="+mj-lt"/>
              <a:buAutoNum type="alphaLcParenR"/>
            </a:pPr>
            <a:r>
              <a:rPr lang="en-US" dirty="0"/>
              <a:t>“No. No preparation is necessary.”</a:t>
            </a:r>
          </a:p>
          <a:p>
            <a:pPr>
              <a:spcBef>
                <a:spcPts val="600"/>
              </a:spcBef>
            </a:pPr>
            <a:r>
              <a:rPr lang="en-US" sz="1200" dirty="0">
                <a:solidFill>
                  <a:schemeClr val="tx1"/>
                </a:solidFill>
                <a:latin typeface="Myriad Pro" panose="020B0503030403020204" pitchFamily="34" charset="0"/>
              </a:rPr>
              <a:t>c) </a:t>
            </a:r>
            <a:r>
              <a:rPr lang="en-US" sz="1200" i="1" dirty="0">
                <a:solidFill>
                  <a:schemeClr val="tx1"/>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p>
          <a:p>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23</a:t>
            </a:fld>
            <a:endParaRPr lang="en-US"/>
          </a:p>
        </p:txBody>
      </p:sp>
    </p:spTree>
    <p:extLst>
      <p:ext uri="{BB962C8B-B14F-4D97-AF65-F5344CB8AC3E}">
        <p14:creationId xmlns:p14="http://schemas.microsoft.com/office/powerpoint/2010/main" val="229655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 option a, ““Yes, please do so.”“ is highlighted&gt;</a:t>
            </a:r>
          </a:p>
          <a:p>
            <a:pPr defTabSz="906079">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a:t>
            </a:r>
            <a:r>
              <a:rPr lang="en-US" dirty="0">
                <a:solidFill>
                  <a:schemeClr val="tx1"/>
                </a:solidFill>
              </a:rPr>
              <a:t>It is important to say that data will be needed for action planning. More guidance about what to prepare will be helpful.</a:t>
            </a:r>
          </a:p>
          <a:p>
            <a:endParaRPr lang="en-US" dirty="0"/>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24</a:t>
            </a:fld>
            <a:endParaRPr lang="en-US"/>
          </a:p>
        </p:txBody>
      </p:sp>
    </p:spTree>
    <p:extLst>
      <p:ext uri="{BB962C8B-B14F-4D97-AF65-F5344CB8AC3E}">
        <p14:creationId xmlns:p14="http://schemas.microsoft.com/office/powerpoint/2010/main" val="114531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option b, “</a:t>
            </a:r>
            <a:r>
              <a:rPr lang="en-US" sz="1200" i="1" dirty="0">
                <a:solidFill>
                  <a:schemeClr val="tx1"/>
                </a:solidFill>
                <a:latin typeface="Myriad Pro" panose="020B0503030403020204" pitchFamily="34" charset="0"/>
              </a:rPr>
              <a:t>No. No preparation is necessary.” </a:t>
            </a:r>
            <a:r>
              <a:rPr lang="en-US" dirty="0"/>
              <a:t>is highlighted&gt;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a:t>
            </a:r>
            <a:r>
              <a:rPr lang="en-US" dirty="0">
                <a:solidFill>
                  <a:schemeClr val="tx1"/>
                </a:solidFill>
              </a:rPr>
              <a:t>Action Planning cannot take place without data to inform decisions. Data from the DSDS is needed for this school system to participate in action planning.</a:t>
            </a:r>
            <a:endParaRPr lang="en-US" dirty="0">
              <a:solidFill>
                <a:schemeClr val="tx1"/>
              </a:solidFill>
              <a:hlinkClick r:id="rId3" action="ppaction://hlinksldjump"/>
            </a:endParaRPr>
          </a:p>
          <a:p>
            <a:endParaRPr lang="en-US" dirty="0"/>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25</a:t>
            </a:fld>
            <a:endParaRPr lang="en-US"/>
          </a:p>
        </p:txBody>
      </p:sp>
    </p:spTree>
    <p:extLst>
      <p:ext uri="{BB962C8B-B14F-4D97-AF65-F5344CB8AC3E}">
        <p14:creationId xmlns:p14="http://schemas.microsoft.com/office/powerpoint/2010/main" val="3839448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6079" rtl="0" eaLnBrk="1" fontAlgn="auto" latinLnBrk="0" hangingPunct="1">
              <a:lnSpc>
                <a:spcPct val="100000"/>
              </a:lnSpc>
              <a:spcBef>
                <a:spcPts val="0"/>
              </a:spcBef>
              <a:spcAft>
                <a:spcPts val="0"/>
              </a:spcAft>
              <a:buClrTx/>
              <a:buSzTx/>
              <a:buFontTx/>
              <a:buNone/>
              <a:tabLst/>
              <a:defRPr/>
            </a:pPr>
            <a:r>
              <a:rPr lang="en-US" dirty="0"/>
              <a:t>&lt; option c, “</a:t>
            </a:r>
            <a:r>
              <a:rPr lang="en-US" sz="1200" i="1" dirty="0">
                <a:solidFill>
                  <a:schemeClr val="tx1"/>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r>
              <a:rPr lang="en-US" dirty="0"/>
              <a:t> is highlighted&gt;</a:t>
            </a:r>
          </a:p>
          <a:p>
            <a:pPr defTabSz="906079">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job. </a:t>
            </a:r>
            <a:r>
              <a:rPr lang="en-US" dirty="0">
                <a:solidFill>
                  <a:schemeClr val="tx1"/>
                </a:solidFill>
              </a:rPr>
              <a:t>Data from the DSDS is needed for this school system to participate in action planning. Action planning cannot take place without data to inform decisions.</a:t>
            </a:r>
          </a:p>
          <a:p>
            <a:endParaRPr lang="en-US" dirty="0"/>
          </a:p>
          <a:p>
            <a:r>
              <a:rPr lang="en-US" dirty="0"/>
              <a:t>Continue.</a:t>
            </a:r>
          </a:p>
        </p:txBody>
      </p:sp>
      <p:sp>
        <p:nvSpPr>
          <p:cNvPr id="4" name="Slide Number Placeholder 3"/>
          <p:cNvSpPr>
            <a:spLocks noGrp="1"/>
          </p:cNvSpPr>
          <p:nvPr>
            <p:ph type="sldNum" sz="quarter" idx="10"/>
          </p:nvPr>
        </p:nvSpPr>
        <p:spPr/>
        <p:txBody>
          <a:bodyPr/>
          <a:lstStyle/>
          <a:p>
            <a:fld id="{67B22CBE-5F6D-4185-84CB-3A64EF387C42}" type="slidenum">
              <a:rPr lang="en-US" smtClean="0"/>
              <a:t>26</a:t>
            </a:fld>
            <a:endParaRPr lang="en-US"/>
          </a:p>
        </p:txBody>
      </p:sp>
    </p:spTree>
    <p:extLst>
      <p:ext uri="{BB962C8B-B14F-4D97-AF65-F5344CB8AC3E}">
        <p14:creationId xmlns:p14="http://schemas.microsoft.com/office/powerpoint/2010/main" val="111298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are now in the Action Planning session and facilitating the data analysis and decision making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Select the best response: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latin typeface="Myriad Pro" panose="020B0503030403020204" pitchFamily="34" charset="0"/>
              </a:rPr>
              <a:t>“Thank you for joining today. Let’s take a look at our current data and put some action planning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chemeClr val="tx1"/>
              </a:solidFill>
              <a:latin typeface="Myriad Pro" panose="020B0503030403020204" pitchFamily="34" charset="0"/>
            </a:endParaRPr>
          </a:p>
          <a:p>
            <a:r>
              <a:rPr lang="en-US" dirty="0"/>
              <a:t>a)</a:t>
            </a:r>
            <a:r>
              <a:rPr lang="en-US" baseline="0" dirty="0"/>
              <a:t> </a:t>
            </a:r>
            <a:r>
              <a:rPr lang="en-US" dirty="0"/>
              <a:t>“Great results, as you can see on this graph.”</a:t>
            </a:r>
          </a:p>
          <a:p>
            <a:r>
              <a:rPr lang="en-US" dirty="0"/>
              <a:t>b)</a:t>
            </a:r>
            <a:r>
              <a:rPr lang="en-US" baseline="0" dirty="0"/>
              <a:t> </a:t>
            </a:r>
            <a:r>
              <a:rPr lang="en-US" dirty="0"/>
              <a:t>“Note some of the strengths seen in the data; for example, the DSDS subscale. What are areas of opportunity for action planning?”</a:t>
            </a:r>
          </a:p>
          <a:p>
            <a:pPr marL="226520" indent="-226520">
              <a:buAutoNum type="alphaLcParenR" startAt="3"/>
            </a:pPr>
            <a:r>
              <a:rPr lang="en-US" dirty="0"/>
              <a:t>“Let’s first look for areas of weaknesses.”</a:t>
            </a:r>
          </a:p>
          <a:p>
            <a:pPr marL="226520" indent="-226520">
              <a:buAutoNum type="alphaLcParenR" startAt="3"/>
            </a:pPr>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27</a:t>
            </a:fld>
            <a:endParaRPr lang="en-US"/>
          </a:p>
        </p:txBody>
      </p:sp>
    </p:spTree>
    <p:extLst>
      <p:ext uri="{BB962C8B-B14F-4D97-AF65-F5344CB8AC3E}">
        <p14:creationId xmlns:p14="http://schemas.microsoft.com/office/powerpoint/2010/main" val="3661911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a, “Great results, as you can see on this graph.” is highlighted&gt;</a:t>
            </a:r>
          </a:p>
          <a:p>
            <a:endParaRPr lang="en-US" dirty="0"/>
          </a:p>
          <a:p>
            <a:pPr algn="l"/>
            <a:r>
              <a:rPr lang="en-US" dirty="0">
                <a:solidFill>
                  <a:schemeClr val="tx1"/>
                </a:solidFill>
              </a:rPr>
              <a:t>Almost.  </a:t>
            </a:r>
            <a:br>
              <a:rPr lang="en-US" dirty="0">
                <a:solidFill>
                  <a:schemeClr val="tx1"/>
                </a:solidFill>
              </a:rPr>
            </a:br>
            <a:r>
              <a:rPr lang="en-US" dirty="0">
                <a:solidFill>
                  <a:schemeClr val="tx1"/>
                </a:solidFill>
              </a:rPr>
              <a:t>General praise is recommended first, followed by specific behavioral descriptions.</a:t>
            </a:r>
          </a:p>
          <a:p>
            <a:endParaRPr lang="en-US" dirty="0"/>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28</a:t>
            </a:fld>
            <a:endParaRPr lang="en-US"/>
          </a:p>
        </p:txBody>
      </p:sp>
    </p:spTree>
    <p:extLst>
      <p:ext uri="{BB962C8B-B14F-4D97-AF65-F5344CB8AC3E}">
        <p14:creationId xmlns:p14="http://schemas.microsoft.com/office/powerpoint/2010/main" val="4106969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b, “Note some of the strengths seen in the data; for example, the DSDS subscale. What are areas of opportunity for action planning?” is highlighted&gt;</a:t>
            </a:r>
          </a:p>
          <a:p>
            <a:endParaRPr lang="en-US" dirty="0"/>
          </a:p>
          <a:p>
            <a:r>
              <a:rPr lang="en-US" dirty="0">
                <a:solidFill>
                  <a:schemeClr val="tx1"/>
                </a:solidFill>
              </a:rPr>
              <a:t>Good.  </a:t>
            </a:r>
            <a:br>
              <a:rPr lang="en-US" dirty="0">
                <a:solidFill>
                  <a:schemeClr val="tx1"/>
                </a:solidFill>
              </a:rPr>
            </a:br>
            <a:r>
              <a:rPr lang="en-US" dirty="0">
                <a:solidFill>
                  <a:schemeClr val="tx1"/>
                </a:solidFill>
              </a:rPr>
              <a:t>You provided general and specific praise, and at the same time </a:t>
            </a:r>
            <a:br>
              <a:rPr lang="en-US" dirty="0">
                <a:solidFill>
                  <a:schemeClr val="tx1"/>
                </a:solidFill>
              </a:rPr>
            </a:br>
            <a:r>
              <a:rPr lang="en-US" dirty="0">
                <a:solidFill>
                  <a:schemeClr val="tx1"/>
                </a:solidFill>
              </a:rPr>
              <a:t>moved the group to action planning in a positive manner. </a:t>
            </a:r>
          </a:p>
          <a:p>
            <a:endParaRPr lang="en-US" dirty="0"/>
          </a:p>
          <a:p>
            <a:r>
              <a:rPr lang="en-US" dirty="0"/>
              <a:t>Continue.</a:t>
            </a:r>
          </a:p>
        </p:txBody>
      </p:sp>
      <p:sp>
        <p:nvSpPr>
          <p:cNvPr id="4" name="Slide Number Placeholder 3"/>
          <p:cNvSpPr>
            <a:spLocks noGrp="1"/>
          </p:cNvSpPr>
          <p:nvPr>
            <p:ph type="sldNum" sz="quarter" idx="10"/>
          </p:nvPr>
        </p:nvSpPr>
        <p:spPr/>
        <p:txBody>
          <a:bodyPr/>
          <a:lstStyle/>
          <a:p>
            <a:fld id="{67B22CBE-5F6D-4185-84CB-3A64EF387C42}" type="slidenum">
              <a:rPr lang="en-US" smtClean="0"/>
              <a:t>29</a:t>
            </a:fld>
            <a:endParaRPr lang="en-US"/>
          </a:p>
        </p:txBody>
      </p:sp>
    </p:spTree>
    <p:extLst>
      <p:ext uri="{BB962C8B-B14F-4D97-AF65-F5344CB8AC3E}">
        <p14:creationId xmlns:p14="http://schemas.microsoft.com/office/powerpoint/2010/main" val="395461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DSDS?</a:t>
            </a:r>
          </a:p>
          <a:p>
            <a:r>
              <a:rPr lang="en-US" sz="1200" kern="1200" dirty="0">
                <a:solidFill>
                  <a:schemeClr val="tx1"/>
                </a:solidFill>
                <a:effectLst/>
                <a:latin typeface="+mn-lt"/>
                <a:ea typeface="+mn-ea"/>
                <a:cs typeface="+mn-cs"/>
              </a:rPr>
              <a:t>A Decision Support Data System (DSDS) is a system for identifying, collecting, and analyzing data for decision-making by program administrators and practitioners. These systems allow teams to </a:t>
            </a:r>
            <a:r>
              <a:rPr lang="en-US" sz="1200" i="1" kern="1200" dirty="0">
                <a:solidFill>
                  <a:schemeClr val="tx1"/>
                </a:solidFill>
                <a:effectLst/>
                <a:latin typeface="+mn-lt"/>
                <a:ea typeface="+mn-ea"/>
                <a:cs typeface="+mn-cs"/>
              </a:rPr>
              <a:t>detect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prevent,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address</a:t>
            </a:r>
            <a:r>
              <a:rPr lang="en-US" sz="1200" kern="1200" dirty="0">
                <a:solidFill>
                  <a:schemeClr val="tx1"/>
                </a:solidFill>
                <a:effectLst/>
                <a:latin typeface="+mn-lt"/>
                <a:ea typeface="+mn-ea"/>
                <a:cs typeface="+mn-cs"/>
              </a:rPr>
              <a:t> barriers to implementation. DSDS also communicate program impact and challenges to staff, stakeholders, and funders.</a:t>
            </a:r>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3</a:t>
            </a:fld>
            <a:endParaRPr lang="en-US"/>
          </a:p>
        </p:txBody>
      </p:sp>
    </p:spTree>
    <p:extLst>
      <p:ext uri="{BB962C8B-B14F-4D97-AF65-F5344CB8AC3E}">
        <p14:creationId xmlns:p14="http://schemas.microsoft.com/office/powerpoint/2010/main" val="3656431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c, “Let’s first look for areas of weaknesses.” is highlighted&gt;</a:t>
            </a:r>
          </a:p>
          <a:p>
            <a:endParaRPr lang="en-US" dirty="0"/>
          </a:p>
          <a:p>
            <a:r>
              <a:rPr lang="en-US" dirty="0"/>
              <a:t>Oops. General praise is recommended first, followed by specific behavioral descriptions.</a:t>
            </a:r>
          </a:p>
          <a:p>
            <a:endParaRPr lang="en-US" dirty="0"/>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30</a:t>
            </a:fld>
            <a:endParaRPr lang="en-US"/>
          </a:p>
        </p:txBody>
      </p:sp>
    </p:spTree>
    <p:extLst>
      <p:ext uri="{BB962C8B-B14F-4D97-AF65-F5344CB8AC3E}">
        <p14:creationId xmlns:p14="http://schemas.microsoft.com/office/powerpoint/2010/main" val="1344055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results are displayed from “Selection.”</a:t>
            </a:r>
          </a:p>
          <a:p>
            <a:br>
              <a:rPr lang="en-US" dirty="0"/>
            </a:br>
            <a:r>
              <a:rPr lang="en-US" dirty="0"/>
              <a:t>&lt;screen shot&gt;</a:t>
            </a:r>
          </a:p>
          <a:p>
            <a:endParaRPr lang="en-US" dirty="0"/>
          </a:p>
          <a:p>
            <a:r>
              <a:rPr lang="en-US" dirty="0"/>
              <a:t>&lt;Team member 5&gt;</a:t>
            </a:r>
            <a:br>
              <a:rPr lang="en-US" dirty="0"/>
            </a:br>
            <a:r>
              <a:rPr lang="en-US" dirty="0"/>
              <a:t>“In looking at this data and thinking about our work, I recommend that we start with some action planning around our selection practices.”  	</a:t>
            </a:r>
          </a:p>
          <a:p>
            <a:endParaRPr lang="en-US" dirty="0"/>
          </a:p>
          <a:p>
            <a:r>
              <a:rPr lang="en-US" dirty="0"/>
              <a:t>&lt;Team member 1&gt;</a:t>
            </a:r>
            <a:br>
              <a:rPr lang="en-US" dirty="0"/>
            </a:br>
            <a:r>
              <a:rPr lang="en-US" dirty="0"/>
              <a:t>“I agree.  Its good place to start.”</a:t>
            </a:r>
          </a:p>
          <a:p>
            <a:endParaRPr lang="en-US" dirty="0"/>
          </a:p>
          <a:p>
            <a:r>
              <a:rPr lang="en-US" dirty="0"/>
              <a:t>&lt;the other Team members give affirming expressions&gt;</a:t>
            </a:r>
          </a:p>
          <a:p>
            <a:endParaRPr lang="en-US" dirty="0"/>
          </a:p>
          <a:p>
            <a:r>
              <a:rPr lang="en-US" dirty="0"/>
              <a:t>Continue.</a:t>
            </a:r>
          </a:p>
        </p:txBody>
      </p:sp>
      <p:sp>
        <p:nvSpPr>
          <p:cNvPr id="4" name="Slide Number Placeholder 3"/>
          <p:cNvSpPr>
            <a:spLocks noGrp="1"/>
          </p:cNvSpPr>
          <p:nvPr>
            <p:ph type="sldNum" sz="quarter" idx="10"/>
          </p:nvPr>
        </p:nvSpPr>
        <p:spPr/>
        <p:txBody>
          <a:bodyPr/>
          <a:lstStyle/>
          <a:p>
            <a:fld id="{67B22CBE-5F6D-4185-84CB-3A64EF387C42}" type="slidenum">
              <a:rPr lang="en-US" smtClean="0"/>
              <a:t>31</a:t>
            </a:fld>
            <a:endParaRPr lang="en-US"/>
          </a:p>
        </p:txBody>
      </p:sp>
    </p:spTree>
    <p:extLst>
      <p:ext uri="{BB962C8B-B14F-4D97-AF65-F5344CB8AC3E}">
        <p14:creationId xmlns:p14="http://schemas.microsoft.com/office/powerpoint/2010/main" val="103122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best response.</a:t>
            </a:r>
          </a:p>
          <a:p>
            <a:endParaRPr lang="en-US" dirty="0"/>
          </a:p>
          <a:p>
            <a:r>
              <a:rPr lang="en-US" dirty="0"/>
              <a:t>a) “Ok. I am hearing that Selection is an area for some action planning. What are some right next steps? Looking at our notes, we identified……”</a:t>
            </a:r>
          </a:p>
          <a:p>
            <a:r>
              <a:rPr lang="en-US" dirty="0"/>
              <a:t>b) “Are there other areas you would also identify for action planning?”</a:t>
            </a:r>
          </a:p>
          <a:p>
            <a:r>
              <a:rPr lang="en-US" dirty="0"/>
              <a:t>c) “Great. Thanks for identifying that area and thanks for coming today.  Let’s follow-up after the meeting via email.”</a:t>
            </a:r>
          </a:p>
          <a:p>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32</a:t>
            </a:fld>
            <a:endParaRPr lang="en-US"/>
          </a:p>
        </p:txBody>
      </p:sp>
    </p:spTree>
    <p:extLst>
      <p:ext uri="{BB962C8B-B14F-4D97-AF65-F5344CB8AC3E}">
        <p14:creationId xmlns:p14="http://schemas.microsoft.com/office/powerpoint/2010/main" val="259673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a, “Ok. I am hearing that Selection is an area for some action planning. What are some right next steps? Looking at our notes, we identified……” is highlighted&gt;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Fantastic.  </a:t>
            </a:r>
            <a:br>
              <a:rPr lang="en-US" dirty="0">
                <a:solidFill>
                  <a:schemeClr val="tx1"/>
                </a:solidFill>
              </a:rPr>
            </a:br>
            <a:r>
              <a:rPr lang="en-US" dirty="0">
                <a:solidFill>
                  <a:schemeClr val="tx1"/>
                </a:solidFill>
              </a:rPr>
              <a:t>Identifying items and moving into action planning is the ultimate goal of a DSDS planning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sz="1400" dirty="0">
                <a:solidFill>
                  <a:schemeClr val="tx1"/>
                </a:solidFill>
              </a:rPr>
              <a:t>So, you want to guide the team to decision making.  Again, here are 7 questions to guide your process.  These are in the lesson handout as well.</a:t>
            </a:r>
          </a:p>
          <a:p>
            <a:endParaRPr lang="en-US" dirty="0">
              <a:solidFill>
                <a:schemeClr val="tx1"/>
              </a:solidFill>
            </a:endParaRPr>
          </a:p>
          <a:p>
            <a:r>
              <a:rPr lang="en-US" dirty="0">
                <a:solidFill>
                  <a:schemeClr val="tx1"/>
                </a:solidFill>
              </a:rPr>
              <a:t>1.  What does “it” look like now? </a:t>
            </a:r>
          </a:p>
          <a:p>
            <a:r>
              <a:rPr lang="en-US" dirty="0">
                <a:solidFill>
                  <a:schemeClr val="tx1"/>
                </a:solidFill>
              </a:rPr>
              <a:t>2.  Are we satisfied with how “it” looks?</a:t>
            </a:r>
          </a:p>
          <a:p>
            <a:r>
              <a:rPr lang="en-US" dirty="0">
                <a:solidFill>
                  <a:schemeClr val="tx1"/>
                </a:solidFill>
              </a:rPr>
              <a:t>3.  What would we like “it” to look like?</a:t>
            </a:r>
          </a:p>
          <a:p>
            <a:r>
              <a:rPr lang="en-US" dirty="0">
                <a:solidFill>
                  <a:schemeClr val="tx1"/>
                </a:solidFill>
              </a:rPr>
              <a:t>4.  What would we need to do to make “it” look like that? </a:t>
            </a:r>
          </a:p>
          <a:p>
            <a:r>
              <a:rPr lang="en-US" dirty="0">
                <a:solidFill>
                  <a:schemeClr val="tx1"/>
                </a:solidFill>
              </a:rPr>
              <a:t>5.  How would we know if we’ve been successful with “it”? </a:t>
            </a:r>
          </a:p>
          <a:p>
            <a:r>
              <a:rPr lang="en-US" dirty="0">
                <a:solidFill>
                  <a:schemeClr val="tx1"/>
                </a:solidFill>
              </a:rPr>
              <a:t>6.  What can we do to keep “it” like that?</a:t>
            </a:r>
          </a:p>
          <a:p>
            <a:r>
              <a:rPr lang="en-US" dirty="0">
                <a:solidFill>
                  <a:schemeClr val="tx1"/>
                </a:solidFill>
              </a:rPr>
              <a:t>7.  What can we do to make “it” more efficient &amp; durable? </a:t>
            </a:r>
          </a:p>
          <a:p>
            <a:pPr algn="l"/>
            <a:r>
              <a:rPr lang="en-US" dirty="0">
                <a:solidFill>
                  <a:schemeClr val="tx1"/>
                </a:solidFill>
              </a:rPr>
              <a:t>(</a:t>
            </a:r>
            <a:r>
              <a:rPr lang="en-US" dirty="0" err="1">
                <a:solidFill>
                  <a:schemeClr val="tx1"/>
                </a:solidFill>
              </a:rPr>
              <a:t>Sugai</a:t>
            </a:r>
            <a:r>
              <a:rPr lang="en-US" dirty="0">
                <a:solidFill>
                  <a:schemeClr val="tx1"/>
                </a:solidFill>
              </a:rPr>
              <a:t>, 2004)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a:t>
            </a:r>
            <a:endParaRPr lang="en-US" dirty="0"/>
          </a:p>
          <a:p>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33</a:t>
            </a:fld>
            <a:endParaRPr lang="en-US"/>
          </a:p>
        </p:txBody>
      </p:sp>
    </p:spTree>
    <p:extLst>
      <p:ext uri="{BB962C8B-B14F-4D97-AF65-F5344CB8AC3E}">
        <p14:creationId xmlns:p14="http://schemas.microsoft.com/office/powerpoint/2010/main" val="1139992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b, “Are there other areas you would also identify for action planning?” is highlighted&gt;</a:t>
            </a:r>
          </a:p>
          <a:p>
            <a:endParaRPr lang="en-US" dirty="0"/>
          </a:p>
          <a:p>
            <a:r>
              <a:rPr lang="en-US" dirty="0"/>
              <a:t>Almost. You want the team to identify several areas for action planning, but also need to get the specifics of what for the area identified (such as selection here).</a:t>
            </a:r>
          </a:p>
          <a:p>
            <a:endParaRPr lang="en-US" dirty="0"/>
          </a:p>
          <a:p>
            <a:r>
              <a:rPr lang="en-US" dirty="0"/>
              <a:t>Try again.</a:t>
            </a:r>
          </a:p>
        </p:txBody>
      </p:sp>
      <p:sp>
        <p:nvSpPr>
          <p:cNvPr id="4" name="Slide Number Placeholder 3"/>
          <p:cNvSpPr>
            <a:spLocks noGrp="1"/>
          </p:cNvSpPr>
          <p:nvPr>
            <p:ph type="sldNum" sz="quarter" idx="10"/>
          </p:nvPr>
        </p:nvSpPr>
        <p:spPr/>
        <p:txBody>
          <a:bodyPr/>
          <a:lstStyle/>
          <a:p>
            <a:fld id="{67B22CBE-5F6D-4185-84CB-3A64EF387C42}" type="slidenum">
              <a:rPr lang="en-US" smtClean="0"/>
              <a:t>34</a:t>
            </a:fld>
            <a:endParaRPr lang="en-US"/>
          </a:p>
        </p:txBody>
      </p:sp>
    </p:spTree>
    <p:extLst>
      <p:ext uri="{BB962C8B-B14F-4D97-AF65-F5344CB8AC3E}">
        <p14:creationId xmlns:p14="http://schemas.microsoft.com/office/powerpoint/2010/main" val="1239745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US" dirty="0"/>
              <a:t>&lt;option c, “Great. Thanks for identifying that area and thanks for coming today.  Let’s follow-up after the meeting via email.” is highlighted&gt;</a:t>
            </a:r>
          </a:p>
          <a:p>
            <a:pPr defTabSz="906079">
              <a:defRPr/>
            </a:pPr>
            <a:endParaRPr lang="en-US" dirty="0"/>
          </a:p>
          <a:p>
            <a:r>
              <a:rPr lang="en-US" dirty="0">
                <a:solidFill>
                  <a:schemeClr val="tx1"/>
                </a:solidFill>
              </a:rPr>
              <a:t>Oops!  </a:t>
            </a:r>
            <a:br>
              <a:rPr lang="en-US" dirty="0">
                <a:solidFill>
                  <a:schemeClr val="tx1"/>
                </a:solidFill>
              </a:rPr>
            </a:br>
            <a:r>
              <a:rPr lang="en-US" dirty="0">
                <a:solidFill>
                  <a:schemeClr val="tx1"/>
                </a:solidFill>
              </a:rPr>
              <a:t>The goal of the DSDS planning sessions is to facilitate decision making. You need to move the Team into action planning as soon as possible.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Try again.</a:t>
            </a:r>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35</a:t>
            </a:fld>
            <a:endParaRPr lang="en-US"/>
          </a:p>
        </p:txBody>
      </p:sp>
    </p:spTree>
    <p:extLst>
      <p:ext uri="{BB962C8B-B14F-4D97-AF65-F5344CB8AC3E}">
        <p14:creationId xmlns:p14="http://schemas.microsoft.com/office/powerpoint/2010/main" val="1717696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Almost done.  Now it’s time to follow through.</a:t>
            </a:r>
          </a:p>
          <a:p>
            <a:r>
              <a:rPr lang="en-US" sz="1200" kern="1200" dirty="0">
                <a:solidFill>
                  <a:schemeClr val="tx1"/>
                </a:solidFill>
                <a:effectLst/>
                <a:latin typeface="+mn-lt"/>
                <a:ea typeface="+mn-ea"/>
                <a:cs typeface="+mn-cs"/>
              </a:rPr>
              <a:t>Here are some reminders for following up with team members after the meeting.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DSDS Planning Sessions Follow-up Checklist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Summarize notes and observations.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the team of the date set to meet for continued action planning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the team to produce an action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Send data and related notes to the team/respondents no later than 5 business days after the planning session.</a:t>
            </a:r>
          </a:p>
          <a:p>
            <a:endParaRPr lang="en-US" dirty="0"/>
          </a:p>
        </p:txBody>
      </p:sp>
      <p:sp>
        <p:nvSpPr>
          <p:cNvPr id="4" name="Slide Number Placeholder 3"/>
          <p:cNvSpPr>
            <a:spLocks noGrp="1"/>
          </p:cNvSpPr>
          <p:nvPr>
            <p:ph type="sldNum" sz="quarter" idx="10"/>
          </p:nvPr>
        </p:nvSpPr>
        <p:spPr/>
        <p:txBody>
          <a:bodyPr/>
          <a:lstStyle/>
          <a:p>
            <a:fld id="{67B22CBE-5F6D-4185-84CB-3A64EF387C42}" type="slidenum">
              <a:rPr lang="en-US" smtClean="0"/>
              <a:t>36</a:t>
            </a:fld>
            <a:endParaRPr lang="en-US"/>
          </a:p>
        </p:txBody>
      </p:sp>
    </p:spTree>
    <p:extLst>
      <p:ext uri="{BB962C8B-B14F-4D97-AF65-F5344CB8AC3E}">
        <p14:creationId xmlns:p14="http://schemas.microsoft.com/office/powerpoint/2010/main" val="3916254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Handout 28: Decision Support Data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https://nirn.fpg.unc.edu/resources/handout-28-dsds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Module 2: Implementation Drivers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https://nirn.fpg.unc.edu/module-2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C3411A-06D5-4A8B-8010-DD777AB496E1}" type="slidenum">
              <a:rPr lang="en-US" altLang="en-US"/>
              <a:pPr fontAlgn="base">
                <a:spcBef>
                  <a:spcPct val="0"/>
                </a:spcBef>
                <a:spcAft>
                  <a:spcPct val="0"/>
                </a:spcAft>
              </a:pPr>
              <a:t>37</a:t>
            </a:fld>
            <a:endParaRPr lang="en-US" altLang="en-US"/>
          </a:p>
        </p:txBody>
      </p:sp>
    </p:spTree>
    <p:extLst>
      <p:ext uri="{BB962C8B-B14F-4D97-AF65-F5344CB8AC3E}">
        <p14:creationId xmlns:p14="http://schemas.microsoft.com/office/powerpoint/2010/main" val="17095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Decision Support Data Systems (DSDS) enable agencies and organizations to make </a:t>
            </a:r>
            <a:r>
              <a:rPr lang="en-US" sz="1200" b="1" kern="1200" dirty="0">
                <a:solidFill>
                  <a:schemeClr val="tx1"/>
                </a:solidFill>
                <a:effectLst/>
                <a:latin typeface="+mn-lt"/>
                <a:ea typeface="+mn-ea"/>
                <a:cs typeface="+mn-cs"/>
              </a:rPr>
              <a:t>informed</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intentional</a:t>
            </a:r>
            <a:r>
              <a:rPr lang="en-US" sz="1200" kern="1200" dirty="0">
                <a:solidFill>
                  <a:schemeClr val="tx1"/>
                </a:solidFill>
                <a:effectLst/>
                <a:latin typeface="+mn-lt"/>
                <a:ea typeface="+mn-ea"/>
                <a:cs typeface="+mn-cs"/>
              </a:rPr>
              <a:t> decisions about implementation.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Decision Support Data Systems (DSDS) gather fidelity data, outcome data, and programmatic data. Let’s discuss each type of data.</a:t>
            </a:r>
          </a:p>
          <a:p>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4</a:t>
            </a:fld>
            <a:endParaRPr lang="en-US"/>
          </a:p>
        </p:txBody>
      </p:sp>
    </p:spTree>
    <p:extLst>
      <p:ext uri="{BB962C8B-B14F-4D97-AF65-F5344CB8AC3E}">
        <p14:creationId xmlns:p14="http://schemas.microsoft.com/office/powerpoint/2010/main" val="298303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Fidelity data</a:t>
            </a:r>
            <a:r>
              <a:rPr lang="en-US" sz="1200" kern="1200" dirty="0">
                <a:solidFill>
                  <a:schemeClr val="tx1"/>
                </a:solidFill>
                <a:effectLst/>
                <a:latin typeface="+mn-lt"/>
                <a:ea typeface="+mn-ea"/>
                <a:cs typeface="+mn-cs"/>
              </a:rPr>
              <a:t> are </a:t>
            </a:r>
            <a:r>
              <a:rPr lang="en-US" sz="1200" i="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data.  Fidelity data measure content, competence and context.</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Content</a:t>
            </a:r>
            <a:r>
              <a:rPr lang="en-US" sz="1200" kern="1200" dirty="0">
                <a:solidFill>
                  <a:schemeClr val="tx1"/>
                </a:solidFill>
                <a:effectLst/>
                <a:latin typeface="+mn-lt"/>
                <a:ea typeface="+mn-ea"/>
                <a:cs typeface="+mn-cs"/>
              </a:rPr>
              <a:t> data measures whether a practitioner is following the guidelines of the program. For example, compliance to model standards like the number of lessons in a curriculum. The organization uses this data to guide changes in the selection, training and coaching of staff.</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Competence</a:t>
            </a:r>
            <a:r>
              <a:rPr lang="en-US" sz="1200" kern="1200" dirty="0">
                <a:solidFill>
                  <a:schemeClr val="tx1"/>
                </a:solidFill>
                <a:effectLst/>
                <a:latin typeface="+mn-lt"/>
                <a:ea typeface="+mn-ea"/>
                <a:cs typeface="+mn-cs"/>
              </a:rPr>
              <a:t> data measures the extent to which the practitioner demonstrates skill in the delivery of services. For example, whether a teacher demonstrates the ability to monitor student learning and provide feedback.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finally, </a:t>
            </a:r>
            <a:r>
              <a:rPr lang="en-US" sz="1200" b="1" kern="1200" dirty="0">
                <a:solidFill>
                  <a:schemeClr val="tx1"/>
                </a:solidFill>
                <a:effectLst/>
                <a:latin typeface="+mn-lt"/>
                <a:ea typeface="+mn-ea"/>
                <a:cs typeface="+mn-cs"/>
              </a:rPr>
              <a:t>Context</a:t>
            </a:r>
            <a:r>
              <a:rPr lang="en-US" sz="1200" kern="1200" dirty="0">
                <a:solidFill>
                  <a:schemeClr val="tx1"/>
                </a:solidFill>
                <a:effectLst/>
                <a:latin typeface="+mn-lt"/>
                <a:ea typeface="+mn-ea"/>
                <a:cs typeface="+mn-cs"/>
              </a:rPr>
              <a:t> data measures the extent to which the prerequisites and conditions for the program to operate are met (for example, if the program must be delivered in a home setting).</a:t>
            </a:r>
            <a:r>
              <a:rPr lang="en-US" sz="1200" strike="sngStrike"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need fidelity data to help us know if the innovation is being implemented as intended.  </a:t>
            </a:r>
          </a:p>
          <a:p>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5</a:t>
            </a:fld>
            <a:endParaRPr lang="en-US"/>
          </a:p>
        </p:txBody>
      </p:sp>
    </p:spTree>
    <p:extLst>
      <p:ext uri="{BB962C8B-B14F-4D97-AF65-F5344CB8AC3E}">
        <p14:creationId xmlns:p14="http://schemas.microsoft.com/office/powerpoint/2010/main" val="242316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Outcome</a:t>
            </a:r>
            <a:r>
              <a:rPr lang="en-US" sz="1200" kern="1200" dirty="0">
                <a:solidFill>
                  <a:schemeClr val="tx1"/>
                </a:solidFill>
                <a:effectLst/>
                <a:latin typeface="+mn-lt"/>
                <a:ea typeface="+mn-ea"/>
                <a:cs typeface="+mn-cs"/>
              </a:rPr>
              <a:t> data are results data.  They are measures of impacts of the innovation. For example, are children’s literacy scores improving after children receive the innovation? Are parents demonstrating stronger parenting skills after participating in the program? We need outcome data to know if we are producing results, and if so, how much or how little.</a:t>
            </a:r>
          </a:p>
        </p:txBody>
      </p:sp>
      <p:sp>
        <p:nvSpPr>
          <p:cNvPr id="4" name="Slide Number Placeholder 3"/>
          <p:cNvSpPr>
            <a:spLocks noGrp="1"/>
          </p:cNvSpPr>
          <p:nvPr>
            <p:ph type="sldNum" sz="quarter" idx="10"/>
          </p:nvPr>
        </p:nvSpPr>
        <p:spPr/>
        <p:txBody>
          <a:bodyPr/>
          <a:lstStyle/>
          <a:p>
            <a:fld id="{94F3380E-EF08-4D08-A4BC-01976722B272}" type="slidenum">
              <a:rPr lang="en-US" smtClean="0"/>
              <a:t>6</a:t>
            </a:fld>
            <a:endParaRPr lang="en-US"/>
          </a:p>
        </p:txBody>
      </p:sp>
    </p:spTree>
    <p:extLst>
      <p:ext uri="{BB962C8B-B14F-4D97-AF65-F5344CB8AC3E}">
        <p14:creationId xmlns:p14="http://schemas.microsoft.com/office/powerpoint/2010/main" val="210392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a:t>
            </a:r>
            <a:r>
              <a:rPr lang="en-US" sz="1200" b="1" kern="1200" dirty="0">
                <a:solidFill>
                  <a:schemeClr val="tx1"/>
                </a:solidFill>
                <a:effectLst/>
                <a:latin typeface="+mn-lt"/>
                <a:ea typeface="+mn-ea"/>
                <a:cs typeface="+mn-cs"/>
              </a:rPr>
              <a:t>programmatic data</a:t>
            </a:r>
            <a:r>
              <a:rPr lang="en-US" sz="1200" kern="1200" dirty="0">
                <a:solidFill>
                  <a:schemeClr val="tx1"/>
                </a:solidFill>
                <a:effectLst/>
                <a:latin typeface="+mn-lt"/>
                <a:ea typeface="+mn-ea"/>
                <a:cs typeface="+mn-cs"/>
              </a:rPr>
              <a:t> are relevant to administration of the program. For example, numbers related to staffing or budgeting for the program.</a:t>
            </a:r>
          </a:p>
          <a:p>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7</a:t>
            </a:fld>
            <a:endParaRPr lang="en-US"/>
          </a:p>
        </p:txBody>
      </p:sp>
    </p:spTree>
    <p:extLst>
      <p:ext uri="{BB962C8B-B14F-4D97-AF65-F5344CB8AC3E}">
        <p14:creationId xmlns:p14="http://schemas.microsoft.com/office/powerpoint/2010/main" val="150038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Programs need all of these types of data. Likewise, DSDS data and information need to be reliable, valid, and timely, as well as actionable. We use the data to diagnose issues that emerge during implementation, and understand if there is a process or performance issue, or an issue with the program and its fit.  We call this action planning.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8</a:t>
            </a:fld>
            <a:endParaRPr lang="en-US"/>
          </a:p>
        </p:txBody>
      </p:sp>
    </p:spTree>
    <p:extLst>
      <p:ext uri="{BB962C8B-B14F-4D97-AF65-F5344CB8AC3E}">
        <p14:creationId xmlns:p14="http://schemas.microsoft.com/office/powerpoint/2010/main" val="1431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functional DSDS uses data for implementation </a:t>
            </a:r>
            <a:r>
              <a:rPr lang="en-US" sz="1200" b="1" kern="1200" dirty="0">
                <a:solidFill>
                  <a:schemeClr val="tx1"/>
                </a:solidFill>
                <a:effectLst/>
                <a:latin typeface="+mn-lt"/>
                <a:ea typeface="+mn-ea"/>
                <a:cs typeface="+mn-cs"/>
              </a:rPr>
              <a:t>action planning</a:t>
            </a:r>
            <a:r>
              <a:rPr lang="en-US" sz="1200" kern="1200" dirty="0">
                <a:solidFill>
                  <a:schemeClr val="tx1"/>
                </a:solidFill>
                <a:effectLst/>
                <a:latin typeface="+mn-lt"/>
                <a:ea typeface="+mn-ea"/>
                <a:cs typeface="+mn-cs"/>
              </a:rPr>
              <a:t>, not just reporting to funders or legislators. </a:t>
            </a:r>
          </a:p>
          <a:p>
            <a:r>
              <a:rPr lang="en-US" sz="1200" kern="1200" dirty="0">
                <a:solidFill>
                  <a:schemeClr val="tx1"/>
                </a:solidFill>
                <a:effectLst/>
                <a:latin typeface="+mn-lt"/>
                <a:ea typeface="+mn-ea"/>
                <a:cs typeface="+mn-cs"/>
              </a:rPr>
              <a:t>To be useful, data need to be collected, analyzed, and reported over time. In addition, to support decision making throughout the organization, DSDS reports and access should be made available at multiple levels in the organization.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in education: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Teachers could access data to monitor student progress, make educational decisions, and to see how their own practices are improving through the fidelity assessment lens.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Administrators could look across building level, grade level or curriculum area data to detect systemic issues that need to be broadly addressed.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 teams could identify masterful teachers who can support their colleagues by demonstrating excellence in instructional practices.</a:t>
            </a:r>
          </a:p>
          <a:p>
            <a:endParaRPr lang="en-US" dirty="0"/>
          </a:p>
        </p:txBody>
      </p:sp>
      <p:sp>
        <p:nvSpPr>
          <p:cNvPr id="4" name="Slide Number Placeholder 3"/>
          <p:cNvSpPr>
            <a:spLocks noGrp="1"/>
          </p:cNvSpPr>
          <p:nvPr>
            <p:ph type="sldNum" sz="quarter" idx="10"/>
          </p:nvPr>
        </p:nvSpPr>
        <p:spPr/>
        <p:txBody>
          <a:bodyPr/>
          <a:lstStyle/>
          <a:p>
            <a:fld id="{94F3380E-EF08-4D08-A4BC-01976722B272}" type="slidenum">
              <a:rPr lang="en-US" smtClean="0"/>
              <a:t>9</a:t>
            </a:fld>
            <a:endParaRPr lang="en-US"/>
          </a:p>
        </p:txBody>
      </p:sp>
    </p:spTree>
    <p:extLst>
      <p:ext uri="{BB962C8B-B14F-4D97-AF65-F5344CB8AC3E}">
        <p14:creationId xmlns:p14="http://schemas.microsoft.com/office/powerpoint/2010/main" val="40240123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microsoft.com/office/2007/relationships/hdphoto" Target="../media/hdphoto1.wdp"/><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3.xml"/><Relationship Id="rId7" Type="http://schemas.openxmlformats.org/officeDocument/2006/relationships/image" Target="../media/image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gif"/><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tags" Target="../tags/tag64.xml"/><Relationship Id="rId7" Type="http://schemas.microsoft.com/office/2007/relationships/hdphoto" Target="../media/hdphoto4.wdp"/><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png"/><Relationship Id="rId5" Type="http://schemas.openxmlformats.org/officeDocument/2006/relationships/slideMaster" Target="../slideMasters/slideMaster1.xml"/><Relationship Id="rId10" Type="http://schemas.microsoft.com/office/2007/relationships/hdphoto" Target="../media/hdphoto5.wdp"/><Relationship Id="rId4" Type="http://schemas.openxmlformats.org/officeDocument/2006/relationships/tags" Target="../tags/tag65.xml"/><Relationship Id="rId9"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8.xml"/><Relationship Id="rId7" Type="http://schemas.openxmlformats.org/officeDocument/2006/relationships/image" Target="../media/image7.WM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9.png"/><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3.xml"/><Relationship Id="rId7" Type="http://schemas.openxmlformats.org/officeDocument/2006/relationships/image" Target="../media/image2.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Master" Target="../slideMasters/slideMaster2.xml"/><Relationship Id="rId4" Type="http://schemas.openxmlformats.org/officeDocument/2006/relationships/tags" Target="../tags/tag8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12" Type="http://schemas.microsoft.com/office/2007/relationships/hdphoto" Target="../media/hdphoto2.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slideMaster" Target="../slideMasters/slideMaster1.xml"/><Relationship Id="rId4" Type="http://schemas.openxmlformats.org/officeDocument/2006/relationships/tags" Target="../tags/tag20.xml"/><Relationship Id="rId9"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tx2">
            <a:lumMod val="50000"/>
          </a:schemeClr>
        </a:solidFill>
        <a:effectLst/>
      </p:bgPr>
    </p:bg>
    <p:spTree>
      <p:nvGrpSpPr>
        <p:cNvPr id="1" name=""/>
        <p:cNvGrpSpPr/>
        <p:nvPr/>
      </p:nvGrpSpPr>
      <p:grpSpPr>
        <a:xfrm>
          <a:off x="0" y="0"/>
          <a:ext cx="0" cy="0"/>
          <a:chOff x="0" y="0"/>
          <a:chExt cx="0" cy="0"/>
        </a:xfrm>
      </p:grpSpPr>
      <p:pic>
        <p:nvPicPr>
          <p:cNvPr id="20" name="Picture 19"/>
          <p:cNvPicPr/>
          <p:nvPr userDrawn="1"/>
        </p:nvPicPr>
        <p:blipFill>
          <a:blip r:embed="rId6" cstate="print">
            <a:duotone>
              <a:prstClr val="black"/>
              <a:schemeClr val="bg1">
                <a:lumMod val="85000"/>
                <a:tint val="45000"/>
                <a:satMod val="400000"/>
              </a:scheme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61736" y="1147012"/>
            <a:ext cx="4207064" cy="3729789"/>
          </a:xfrm>
          <a:prstGeom prst="rect">
            <a:avLst/>
          </a:prstGeom>
        </p:spPr>
      </p:pic>
      <p:sp>
        <p:nvSpPr>
          <p:cNvPr id="2" name="Title 1"/>
          <p:cNvSpPr>
            <a:spLocks noGrp="1"/>
          </p:cNvSpPr>
          <p:nvPr>
            <p:ph type="ctrTitle"/>
            <p:custDataLst>
              <p:tags r:id="rId1"/>
            </p:custDataLst>
          </p:nvPr>
        </p:nvSpPr>
        <p:spPr>
          <a:xfrm>
            <a:off x="1219200" y="2667416"/>
            <a:ext cx="9753600" cy="640080"/>
          </a:xfrm>
          <a:noFill/>
        </p:spPr>
        <p:txBody>
          <a:bodyPr>
            <a:noAutofit/>
          </a:bodyPr>
          <a:lstStyle>
            <a:lvl1pPr algn="l">
              <a:defRPr sz="4000" baseline="0">
                <a:solidFill>
                  <a:schemeClr val="bg1"/>
                </a:solidFill>
                <a:latin typeface="Myriad Pro"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219200" y="3429000"/>
            <a:ext cx="9753600" cy="1828800"/>
          </a:xfrm>
        </p:spPr>
        <p:txBody>
          <a:bodyPr>
            <a:normAutofit/>
          </a:bodyPr>
          <a:lstStyle>
            <a:lvl1pPr marL="0" indent="0" algn="l">
              <a:buNone/>
              <a:defRPr sz="2400" b="0" baseline="0">
                <a:solidFill>
                  <a:schemeClr val="bg1"/>
                </a:solidFill>
                <a:latin typeface="Myriad Pro"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p:cNvSpPr/>
          <p:nvPr>
            <p:custDataLst>
              <p:tags r:id="rId3"/>
            </p:custDataLst>
          </p:nvPr>
        </p:nvSpPr>
        <p:spPr>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5" name="TextBox 4"/>
          <p:cNvSpPr txBox="1"/>
          <p:nvPr>
            <p:custDataLst>
              <p:tags r:id="rId4"/>
            </p:custDataLst>
          </p:nvPr>
        </p:nvSpPr>
        <p:spPr>
          <a:xfrm>
            <a:off x="1625600" y="6019800"/>
            <a:ext cx="8534400" cy="707886"/>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4">
                    <a:lumMod val="20000"/>
                    <a:lumOff val="80000"/>
                  </a:schemeClr>
                </a:solidFill>
              </a:rPr>
              <a:t>The AI Hub, AI Modules and AI Lessons are an initiative of the </a:t>
            </a:r>
            <a:br>
              <a:rPr lang="en-US" sz="1000" dirty="0">
                <a:solidFill>
                  <a:schemeClr val="accent4">
                    <a:lumMod val="20000"/>
                    <a:lumOff val="80000"/>
                  </a:schemeClr>
                </a:solidFill>
              </a:rPr>
            </a:br>
            <a:r>
              <a:rPr lang="en-US" sz="1000" dirty="0">
                <a:solidFill>
                  <a:schemeClr val="accent4">
                    <a:lumMod val="20000"/>
                    <a:lumOff val="80000"/>
                  </a:schemeClr>
                </a:solidFill>
              </a:rPr>
              <a:t>State Implementation &amp; Scaling-up of Evidence-based Practices Center</a:t>
            </a:r>
            <a:r>
              <a:rPr lang="en-US" sz="1000" baseline="0" dirty="0">
                <a:solidFill>
                  <a:schemeClr val="accent4">
                    <a:lumMod val="20000"/>
                    <a:lumOff val="80000"/>
                  </a:schemeClr>
                </a:solidFill>
              </a:rPr>
              <a:t> (SISEP) and </a:t>
            </a:r>
            <a:br>
              <a:rPr lang="en-US" sz="1000" baseline="0" dirty="0">
                <a:solidFill>
                  <a:schemeClr val="accent4">
                    <a:lumMod val="20000"/>
                    <a:lumOff val="80000"/>
                  </a:schemeClr>
                </a:solidFill>
              </a:rPr>
            </a:br>
            <a:r>
              <a:rPr lang="en-US" sz="1000" baseline="0" dirty="0">
                <a:solidFill>
                  <a:schemeClr val="accent4">
                    <a:lumMod val="20000"/>
                    <a:lumOff val="80000"/>
                  </a:schemeClr>
                </a:solidFill>
              </a:rPr>
              <a:t>The National Implementation Research Network (NIRN) located at </a:t>
            </a:r>
            <a:br>
              <a:rPr lang="en-US" sz="1000" baseline="0" dirty="0">
                <a:solidFill>
                  <a:schemeClr val="accent4">
                    <a:lumMod val="20000"/>
                    <a:lumOff val="80000"/>
                  </a:schemeClr>
                </a:solidFill>
              </a:rPr>
            </a:br>
            <a:r>
              <a:rPr lang="en-US" sz="1000" baseline="0" dirty="0">
                <a:solidFill>
                  <a:schemeClr val="accent4">
                    <a:lumMod val="20000"/>
                    <a:lumOff val="80000"/>
                  </a:schemeClr>
                </a:solidFill>
              </a:rPr>
              <a:t>The University of North Carolina at Chapel Hill’s FPG Child Development Institute. </a:t>
            </a:r>
            <a:endParaRPr lang="en-US" sz="1000" dirty="0">
              <a:solidFill>
                <a:schemeClr val="accent4">
                  <a:lumMod val="20000"/>
                  <a:lumOff val="80000"/>
                </a:schemeClr>
              </a:solidFill>
            </a:endParaRP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6885" y="37884"/>
            <a:ext cx="2095862" cy="838344"/>
          </a:xfrm>
          <a:prstGeom prst="rect">
            <a:avLst/>
          </a:prstGeom>
        </p:spPr>
      </p:pic>
    </p:spTree>
    <p:extLst>
      <p:ext uri="{BB962C8B-B14F-4D97-AF65-F5344CB8AC3E}">
        <p14:creationId xmlns:p14="http://schemas.microsoft.com/office/powerpoint/2010/main" val="261734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4">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8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edia_Clip">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custDataLst>
              <p:tags r:id="rId1"/>
            </p:custDataLst>
          </p:nvPr>
        </p:nvSpPr>
        <p:spPr>
          <a:xfrm>
            <a:off x="274696" y="1092200"/>
            <a:ext cx="11612504" cy="3693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3" name="Rectangle 2"/>
          <p:cNvSpPr/>
          <p:nvPr userDrawn="1">
            <p:custDataLst>
              <p:tags r:id="rId2"/>
            </p:custDataLst>
          </p:nvPr>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custDataLst>
              <p:tags r:id="rId3"/>
            </p:custDataLst>
          </p:nvPr>
        </p:nvSpPr>
        <p:spPr>
          <a:xfrm>
            <a:off x="0" y="594360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5"/>
          <p:cNvSpPr>
            <a:spLocks noGrp="1"/>
          </p:cNvSpPr>
          <p:nvPr>
            <p:ph type="body" sz="quarter" idx="10"/>
          </p:nvPr>
        </p:nvSpPr>
        <p:spPr>
          <a:xfrm>
            <a:off x="508000" y="16764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Media Placeholder 7"/>
          <p:cNvSpPr>
            <a:spLocks noGrp="1"/>
          </p:cNvSpPr>
          <p:nvPr>
            <p:ph type="media" sz="quarter" idx="11"/>
          </p:nvPr>
        </p:nvSpPr>
        <p:spPr>
          <a:xfrm>
            <a:off x="5588000" y="1676400"/>
            <a:ext cx="6299200" cy="3886200"/>
          </a:xfrm>
        </p:spPr>
        <p:txBody>
          <a:bodyPr/>
          <a:lstStyle/>
          <a:p>
            <a:endParaRPr lang="en-US"/>
          </a:p>
        </p:txBody>
      </p:sp>
      <p:sp>
        <p:nvSpPr>
          <p:cNvPr id="9" name="Title 8"/>
          <p:cNvSpPr>
            <a:spLocks noGrp="1"/>
          </p:cNvSpPr>
          <p:nvPr>
            <p:ph type="title"/>
          </p:nvPr>
        </p:nvSpPr>
        <p:spPr>
          <a:xfrm>
            <a:off x="406400" y="1092200"/>
            <a:ext cx="10972800" cy="325438"/>
          </a:xfrm>
        </p:spPr>
        <p:txBody>
          <a:bodyPr>
            <a:normAutofit/>
          </a:bodyPr>
          <a:lstStyle>
            <a:lvl1pPr>
              <a:defRPr sz="2400">
                <a:solidFill>
                  <a:schemeClr val="tx1"/>
                </a:solidFill>
                <a:latin typeface="+mj-lt"/>
              </a:defRPr>
            </a:lvl1pPr>
          </a:lstStyle>
          <a:p>
            <a:r>
              <a:rPr lang="en-US" dirty="0"/>
              <a:t>Click to edit Master title style</a:t>
            </a:r>
          </a:p>
        </p:txBody>
      </p:sp>
    </p:spTree>
    <p:extLst>
      <p:ext uri="{BB962C8B-B14F-4D97-AF65-F5344CB8AC3E}">
        <p14:creationId xmlns:p14="http://schemas.microsoft.com/office/powerpoint/2010/main" val="255850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p:nvPr userDrawn="1"/>
        </p:nvSpPr>
        <p:spPr>
          <a:xfrm>
            <a:off x="0" y="0"/>
            <a:ext cx="1219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914400" y="1752601"/>
            <a:ext cx="10363200" cy="1362075"/>
          </a:xfrm>
        </p:spPr>
        <p:txBody>
          <a:bodyPr anchor="t"/>
          <a:lstStyle>
            <a:lvl1pPr algn="l">
              <a:defRPr sz="4000" b="0" i="1" cap="none">
                <a:solidFill>
                  <a:schemeClr val="tx1">
                    <a:lumMod val="85000"/>
                    <a:lumOff val="15000"/>
                  </a:schemeClr>
                </a:solidFill>
                <a:latin typeface="Calibri" pitchFamily="34" charset="0"/>
                <a:cs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914400" y="3376614"/>
            <a:ext cx="10363200" cy="357187"/>
          </a:xfrm>
        </p:spPr>
        <p:txBody>
          <a:bodyPr anchor="b">
            <a:noAutofit/>
          </a:bodyPr>
          <a:lstStyle>
            <a:lvl1pPr marL="0" indent="0" algn="r">
              <a:buNone/>
              <a:defRPr sz="16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6" name="Straight Connector 5"/>
          <p:cNvCxnSpPr/>
          <p:nvPr userDrawn="1"/>
        </p:nvCxnSpPr>
        <p:spPr>
          <a:xfrm>
            <a:off x="0" y="3200400"/>
            <a:ext cx="121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70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5"/>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78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Rectangle 2"/>
          <p:cNvSpPr/>
          <p:nvPr userDrawn="1">
            <p:custDataLst>
              <p:tags r:id="rId1"/>
            </p:custDataLst>
          </p:nvPr>
        </p:nvSpPr>
        <p:spPr>
          <a:xfrm>
            <a:off x="0" y="0"/>
            <a:ext cx="1219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custDataLst>
              <p:tags r:id="rId2"/>
            </p:custDataLst>
          </p:nvPr>
        </p:nvSpPr>
        <p:spPr>
          <a:xfrm>
            <a:off x="914400" y="1752601"/>
            <a:ext cx="10363200" cy="1362075"/>
          </a:xfrm>
        </p:spPr>
        <p:txBody>
          <a:bodyPr anchor="t"/>
          <a:lstStyle>
            <a:lvl1pPr algn="l">
              <a:defRPr sz="4000" b="0" i="1" cap="none">
                <a:solidFill>
                  <a:schemeClr val="bg2">
                    <a:lumMod val="25000"/>
                  </a:schemeClr>
                </a:solidFill>
                <a:latin typeface="Calibri" pitchFamily="34" charset="0"/>
                <a:cs typeface="Calibri" pitchFamily="34" charset="0"/>
              </a:defRPr>
            </a:lvl1pPr>
          </a:lstStyle>
          <a:p>
            <a:r>
              <a:rPr lang="en-US" dirty="0"/>
              <a:t>Click to edit master title style</a:t>
            </a:r>
          </a:p>
        </p:txBody>
      </p:sp>
      <p:sp>
        <p:nvSpPr>
          <p:cNvPr id="5" name="Text Placeholder 2"/>
          <p:cNvSpPr>
            <a:spLocks noGrp="1"/>
          </p:cNvSpPr>
          <p:nvPr>
            <p:ph type="body" idx="1"/>
            <p:custDataLst>
              <p:tags r:id="rId3"/>
            </p:custDataLst>
          </p:nvPr>
        </p:nvSpPr>
        <p:spPr>
          <a:xfrm>
            <a:off x="914400" y="3376614"/>
            <a:ext cx="10363200" cy="357187"/>
          </a:xfrm>
        </p:spPr>
        <p:txBody>
          <a:bodyPr anchor="b">
            <a:noAutofit/>
          </a:bodyPr>
          <a:lstStyle>
            <a:lvl1pPr marL="0" indent="0" algn="r">
              <a:buNone/>
              <a:defRPr sz="16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6" name="Straight Connector 5"/>
          <p:cNvCxnSpPr/>
          <p:nvPr userDrawn="1"/>
        </p:nvCxnSpPr>
        <p:spPr>
          <a:xfrm>
            <a:off x="0" y="3200400"/>
            <a:ext cx="121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2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wFooter">
    <p:spTree>
      <p:nvGrpSpPr>
        <p:cNvPr id="1" name=""/>
        <p:cNvGrpSpPr/>
        <p:nvPr/>
      </p:nvGrpSpPr>
      <p:grpSpPr>
        <a:xfrm>
          <a:off x="0" y="0"/>
          <a:ext cx="0" cy="0"/>
          <a:chOff x="0" y="0"/>
          <a:chExt cx="0" cy="0"/>
        </a:xfrm>
      </p:grpSpPr>
      <p:sp>
        <p:nvSpPr>
          <p:cNvPr id="3" name="Rectangle 2"/>
          <p:cNvSpPr/>
          <p:nvPr userDrawn="1">
            <p:custDataLst>
              <p:tags r:id="rId1"/>
            </p:custDataLst>
          </p:nvPr>
        </p:nvSpPr>
        <p:spPr>
          <a:xfrm>
            <a:off x="0" y="0"/>
            <a:ext cx="1219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5846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Rectangle 2"/>
          <p:cNvSpPr/>
          <p:nvPr userDrawn="1">
            <p:custDataLst>
              <p:tags r:id="rId1"/>
            </p:custDataLst>
          </p:nvPr>
        </p:nvSpPr>
        <p:spPr>
          <a:xfrm>
            <a:off x="0" y="0"/>
            <a:ext cx="1219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095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ource">
    <p:spTree>
      <p:nvGrpSpPr>
        <p:cNvPr id="1" name=""/>
        <p:cNvGrpSpPr/>
        <p:nvPr/>
      </p:nvGrpSpPr>
      <p:grpSpPr>
        <a:xfrm>
          <a:off x="0" y="0"/>
          <a:ext cx="0" cy="0"/>
          <a:chOff x="0" y="0"/>
          <a:chExt cx="0" cy="0"/>
        </a:xfrm>
      </p:grpSpPr>
      <p:sp>
        <p:nvSpPr>
          <p:cNvPr id="3" name="Rectangle 2"/>
          <p:cNvSpPr/>
          <p:nvPr userDrawn="1"/>
        </p:nvSpPr>
        <p:spPr>
          <a:xfrm>
            <a:off x="0" y="0"/>
            <a:ext cx="1219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und Same Side Corner Rectangle 3"/>
          <p:cNvSpPr/>
          <p:nvPr userDrawn="1"/>
        </p:nvSpPr>
        <p:spPr>
          <a:xfrm>
            <a:off x="812801" y="1676400"/>
            <a:ext cx="2438400" cy="4572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879190" y="1697255"/>
            <a:ext cx="1767343" cy="369332"/>
          </a:xfrm>
          <a:prstGeom prst="rect">
            <a:avLst/>
          </a:prstGeom>
        </p:spPr>
        <p:txBody>
          <a:bodyPr wrap="none">
            <a:spAutoFit/>
          </a:bodyPr>
          <a:lstStyle/>
          <a:p>
            <a:r>
              <a:rPr lang="en-US" sz="1800" b="1" dirty="0">
                <a:solidFill>
                  <a:schemeClr val="bg1"/>
                </a:solidFill>
              </a:rPr>
              <a:t>Resource Library</a:t>
            </a:r>
          </a:p>
        </p:txBody>
      </p:sp>
      <p:sp>
        <p:nvSpPr>
          <p:cNvPr id="6" name="Rounded Rectangle 5"/>
          <p:cNvSpPr/>
          <p:nvPr userDrawn="1"/>
        </p:nvSpPr>
        <p:spPr>
          <a:xfrm>
            <a:off x="609600" y="2057400"/>
            <a:ext cx="10972800" cy="2286000"/>
          </a:xfrm>
          <a:prstGeom prst="roundRect">
            <a:avLst>
              <a:gd name="adj" fmla="val 46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p:nvPr>
        </p:nvSpPr>
        <p:spPr>
          <a:xfrm>
            <a:off x="812801" y="2209800"/>
            <a:ext cx="9956799" cy="457200"/>
          </a:xfrm>
        </p:spPr>
        <p:txBody>
          <a:bodyPr>
            <a:normAutofit/>
          </a:bodyPr>
          <a:lstStyle>
            <a:lvl1pPr marL="0" indent="0">
              <a:buNone/>
              <a:defRPr sz="2000" b="1">
                <a:solidFill>
                  <a:schemeClr val="tx1"/>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812802" y="2743200"/>
            <a:ext cx="8534399" cy="1447800"/>
          </a:xfrm>
        </p:spPr>
        <p:txBody>
          <a:bodyPr>
            <a:normAutofit/>
          </a:bodyPr>
          <a:lstStyle>
            <a:lvl1pPr marL="0" indent="0">
              <a:buNone/>
              <a:defRPr sz="1600">
                <a:solidFill>
                  <a:schemeClr val="tx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52019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ctivity">
    <p:spTree>
      <p:nvGrpSpPr>
        <p:cNvPr id="1" name=""/>
        <p:cNvGrpSpPr/>
        <p:nvPr/>
      </p:nvGrpSpPr>
      <p:grpSpPr>
        <a:xfrm>
          <a:off x="0" y="0"/>
          <a:ext cx="0" cy="0"/>
          <a:chOff x="0" y="0"/>
          <a:chExt cx="0" cy="0"/>
        </a:xfrm>
      </p:grpSpPr>
      <p:sp>
        <p:nvSpPr>
          <p:cNvPr id="4" name="Round Same Side Corner Rectangle 3"/>
          <p:cNvSpPr/>
          <p:nvPr userDrawn="1">
            <p:custDataLst>
              <p:tags r:id="rId1"/>
            </p:custDataLst>
          </p:nvPr>
        </p:nvSpPr>
        <p:spPr>
          <a:xfrm>
            <a:off x="812801" y="609600"/>
            <a:ext cx="2438400" cy="457200"/>
          </a:xfrm>
          <a:prstGeom prst="round2Same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custDataLst>
              <p:tags r:id="rId2"/>
            </p:custDataLst>
          </p:nvPr>
        </p:nvSpPr>
        <p:spPr>
          <a:xfrm>
            <a:off x="879190" y="630455"/>
            <a:ext cx="910827" cy="369332"/>
          </a:xfrm>
          <a:prstGeom prst="rect">
            <a:avLst/>
          </a:prstGeom>
        </p:spPr>
        <p:txBody>
          <a:bodyPr wrap="none">
            <a:spAutoFit/>
          </a:bodyPr>
          <a:lstStyle/>
          <a:p>
            <a:r>
              <a:rPr lang="en-US" sz="1800" b="1" dirty="0">
                <a:solidFill>
                  <a:schemeClr val="bg1"/>
                </a:solidFill>
              </a:rPr>
              <a:t>Activity</a:t>
            </a:r>
          </a:p>
        </p:txBody>
      </p:sp>
      <p:sp>
        <p:nvSpPr>
          <p:cNvPr id="6" name="Rounded Rectangle 5"/>
          <p:cNvSpPr/>
          <p:nvPr userDrawn="1">
            <p:custDataLst>
              <p:tags r:id="rId3"/>
            </p:custDataLst>
          </p:nvPr>
        </p:nvSpPr>
        <p:spPr>
          <a:xfrm>
            <a:off x="609600" y="990600"/>
            <a:ext cx="10972800" cy="4572000"/>
          </a:xfrm>
          <a:prstGeom prst="roundRect">
            <a:avLst>
              <a:gd name="adj" fmla="val 2349"/>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60000"/>
                  <a:lumOff val="40000"/>
                </a:schemeClr>
              </a:solidFill>
            </a:endParaRPr>
          </a:p>
        </p:txBody>
      </p:sp>
      <p:sp>
        <p:nvSpPr>
          <p:cNvPr id="10" name="Text Placeholder 9"/>
          <p:cNvSpPr>
            <a:spLocks noGrp="1"/>
          </p:cNvSpPr>
          <p:nvPr>
            <p:ph type="body" sz="quarter" idx="10"/>
            <p:custDataLst>
              <p:tags r:id="rId4"/>
            </p:custDataLst>
          </p:nvPr>
        </p:nvSpPr>
        <p:spPr>
          <a:xfrm>
            <a:off x="812802" y="2286000"/>
            <a:ext cx="10566399" cy="3124200"/>
          </a:xfrm>
        </p:spPr>
        <p:txBody>
          <a:bodyPr>
            <a:noAutofit/>
          </a:bodyPr>
          <a:lstStyle>
            <a:lvl1pPr marL="0" indent="0">
              <a:buNone/>
              <a:defRPr sz="2800" b="0">
                <a:solidFill>
                  <a:schemeClr val="tx1">
                    <a:lumMod val="75000"/>
                  </a:schemeClr>
                </a:solidFill>
              </a:defRPr>
            </a:lvl1pPr>
          </a:lstStyle>
          <a:p>
            <a:pPr lvl="0"/>
            <a:r>
              <a:rPr lang="en-US" dirty="0"/>
              <a:t>Click to edit Master text styles</a:t>
            </a:r>
          </a:p>
        </p:txBody>
      </p:sp>
      <p:sp>
        <p:nvSpPr>
          <p:cNvPr id="2" name="Title 1"/>
          <p:cNvSpPr>
            <a:spLocks noGrp="1"/>
          </p:cNvSpPr>
          <p:nvPr>
            <p:ph type="title"/>
            <p:custDataLst>
              <p:tags r:id="rId5"/>
            </p:custDataLst>
          </p:nvPr>
        </p:nvSpPr>
        <p:spPr>
          <a:xfrm>
            <a:off x="812801" y="1066800"/>
            <a:ext cx="10566399" cy="1143000"/>
          </a:xfrm>
        </p:spPr>
        <p:txBody>
          <a:bodyPr anchor="t">
            <a:normAutofit/>
          </a:bodyPr>
          <a:lstStyle>
            <a:lvl1pPr>
              <a:defRPr sz="2800" b="1">
                <a:solidFill>
                  <a:schemeClr val="tx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27965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pply It Now">
    <p:spTree>
      <p:nvGrpSpPr>
        <p:cNvPr id="1" name=""/>
        <p:cNvGrpSpPr/>
        <p:nvPr/>
      </p:nvGrpSpPr>
      <p:grpSpPr>
        <a:xfrm>
          <a:off x="0" y="0"/>
          <a:ext cx="0" cy="0"/>
          <a:chOff x="0" y="0"/>
          <a:chExt cx="0" cy="0"/>
        </a:xfrm>
      </p:grpSpPr>
      <p:sp>
        <p:nvSpPr>
          <p:cNvPr id="4" name="Round Same Side Corner Rectangle 3"/>
          <p:cNvSpPr/>
          <p:nvPr userDrawn="1">
            <p:custDataLst>
              <p:tags r:id="rId1"/>
            </p:custDataLst>
          </p:nvPr>
        </p:nvSpPr>
        <p:spPr>
          <a:xfrm>
            <a:off x="812801" y="609600"/>
            <a:ext cx="2438400" cy="457200"/>
          </a:xfrm>
          <a:prstGeom prst="round2Same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custDataLst>
              <p:tags r:id="rId2"/>
            </p:custDataLst>
          </p:nvPr>
        </p:nvSpPr>
        <p:spPr>
          <a:xfrm>
            <a:off x="879189" y="630455"/>
            <a:ext cx="1429750" cy="369332"/>
          </a:xfrm>
          <a:prstGeom prst="rect">
            <a:avLst/>
          </a:prstGeom>
        </p:spPr>
        <p:txBody>
          <a:bodyPr wrap="none">
            <a:spAutoFit/>
          </a:bodyPr>
          <a:lstStyle/>
          <a:p>
            <a:r>
              <a:rPr lang="en-US" sz="1800" b="1" dirty="0">
                <a:solidFill>
                  <a:schemeClr val="bg1"/>
                </a:solidFill>
              </a:rPr>
              <a:t>Apply It Now</a:t>
            </a:r>
          </a:p>
        </p:txBody>
      </p:sp>
      <p:sp>
        <p:nvSpPr>
          <p:cNvPr id="6" name="Rounded Rectangle 5"/>
          <p:cNvSpPr/>
          <p:nvPr userDrawn="1">
            <p:custDataLst>
              <p:tags r:id="rId3"/>
            </p:custDataLst>
          </p:nvPr>
        </p:nvSpPr>
        <p:spPr>
          <a:xfrm>
            <a:off x="609600" y="990600"/>
            <a:ext cx="10972800" cy="3276600"/>
          </a:xfrm>
          <a:prstGeom prst="roundRect">
            <a:avLst>
              <a:gd name="adj" fmla="val 2349"/>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lumMod val="60000"/>
                  <a:lumOff val="40000"/>
                </a:schemeClr>
              </a:solidFill>
            </a:endParaRPr>
          </a:p>
        </p:txBody>
      </p:sp>
      <p:sp>
        <p:nvSpPr>
          <p:cNvPr id="10" name="Text Placeholder 9"/>
          <p:cNvSpPr>
            <a:spLocks noGrp="1"/>
          </p:cNvSpPr>
          <p:nvPr>
            <p:ph type="body" sz="quarter" idx="10"/>
            <p:custDataLst>
              <p:tags r:id="rId4"/>
            </p:custDataLst>
          </p:nvPr>
        </p:nvSpPr>
        <p:spPr>
          <a:xfrm>
            <a:off x="812802" y="2286000"/>
            <a:ext cx="10566399" cy="3124200"/>
          </a:xfrm>
        </p:spPr>
        <p:txBody>
          <a:bodyPr>
            <a:noAutofit/>
          </a:bodyPr>
          <a:lstStyle>
            <a:lvl1pPr marL="0" indent="0">
              <a:buNone/>
              <a:defRPr sz="2800" b="0">
                <a:solidFill>
                  <a:schemeClr val="tx1">
                    <a:lumMod val="75000"/>
                  </a:schemeClr>
                </a:solidFill>
              </a:defRPr>
            </a:lvl1pPr>
          </a:lstStyle>
          <a:p>
            <a:pPr lvl="0"/>
            <a:r>
              <a:rPr lang="en-US" dirty="0"/>
              <a:t>Click to edit Master text styles</a:t>
            </a:r>
          </a:p>
        </p:txBody>
      </p:sp>
      <p:sp>
        <p:nvSpPr>
          <p:cNvPr id="2" name="Title 1"/>
          <p:cNvSpPr>
            <a:spLocks noGrp="1"/>
          </p:cNvSpPr>
          <p:nvPr>
            <p:ph type="title"/>
            <p:custDataLst>
              <p:tags r:id="rId5"/>
            </p:custDataLst>
          </p:nvPr>
        </p:nvSpPr>
        <p:spPr>
          <a:xfrm>
            <a:off x="812801" y="1066800"/>
            <a:ext cx="10566399" cy="1143000"/>
          </a:xfrm>
        </p:spPr>
        <p:txBody>
          <a:bodyPr anchor="t">
            <a:normAutofit/>
          </a:bodyPr>
          <a:lstStyle>
            <a:lvl1pPr>
              <a:defRPr sz="2800" b="1">
                <a:solidFill>
                  <a:schemeClr val="tx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0428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219200" y="2667416"/>
            <a:ext cx="9753600" cy="640080"/>
          </a:xfrm>
          <a:noFill/>
        </p:spPr>
        <p:txBody>
          <a:bodyPr>
            <a:noAutofit/>
          </a:bodyPr>
          <a:lstStyle>
            <a:lvl1pPr algn="l">
              <a:defRPr sz="4000" baseline="0">
                <a:solidFill>
                  <a:schemeClr val="bg1"/>
                </a:solidFill>
                <a:latin typeface="Myriad Pro"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custDataLst>
              <p:tags r:id="rId2"/>
            </p:custDataLst>
          </p:nvPr>
        </p:nvSpPr>
        <p:spPr>
          <a:xfrm>
            <a:off x="1219200" y="3429000"/>
            <a:ext cx="9753600" cy="1828800"/>
          </a:xfrm>
        </p:spPr>
        <p:txBody>
          <a:bodyPr>
            <a:normAutofit/>
          </a:bodyPr>
          <a:lstStyle>
            <a:lvl1pPr marL="0" indent="0" algn="l">
              <a:buNone/>
              <a:defRPr sz="2400" b="0" baseline="0">
                <a:solidFill>
                  <a:schemeClr val="accent4">
                    <a:lumMod val="40000"/>
                    <a:lumOff val="60000"/>
                  </a:schemeClr>
                </a:solidFill>
                <a:latin typeface="Myriad Pro"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1"/>
          <p:cNvSpPr/>
          <p:nvPr>
            <p:custDataLst>
              <p:tags r:id="rId3"/>
            </p:custDataLst>
          </p:nvPr>
        </p:nvSpPr>
        <p:spPr>
          <a:xfrm>
            <a:off x="0" y="0"/>
            <a:ext cx="1219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5" name="TextBox 4"/>
          <p:cNvSpPr txBox="1"/>
          <p:nvPr>
            <p:custDataLst>
              <p:tags r:id="rId4"/>
            </p:custDataLst>
          </p:nvPr>
        </p:nvSpPr>
        <p:spPr>
          <a:xfrm>
            <a:off x="1625600" y="6019800"/>
            <a:ext cx="8534400" cy="707886"/>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accent4">
                    <a:lumMod val="20000"/>
                    <a:lumOff val="80000"/>
                  </a:schemeClr>
                </a:solidFill>
              </a:rPr>
              <a:t>The AI Hub, AI Modules and AI Lessons are an initiative of the </a:t>
            </a:r>
            <a:br>
              <a:rPr lang="en-US" sz="1000" dirty="0">
                <a:solidFill>
                  <a:schemeClr val="accent4">
                    <a:lumMod val="20000"/>
                    <a:lumOff val="80000"/>
                  </a:schemeClr>
                </a:solidFill>
              </a:rPr>
            </a:br>
            <a:r>
              <a:rPr lang="en-US" sz="1000" dirty="0">
                <a:solidFill>
                  <a:schemeClr val="accent4">
                    <a:lumMod val="20000"/>
                    <a:lumOff val="80000"/>
                  </a:schemeClr>
                </a:solidFill>
              </a:rPr>
              <a:t>State Implementation &amp; Scaling-up of Evidence-based Practices Center</a:t>
            </a:r>
            <a:r>
              <a:rPr lang="en-US" sz="1000" baseline="0" dirty="0">
                <a:solidFill>
                  <a:schemeClr val="accent4">
                    <a:lumMod val="20000"/>
                    <a:lumOff val="80000"/>
                  </a:schemeClr>
                </a:solidFill>
              </a:rPr>
              <a:t> (SISEP) and </a:t>
            </a:r>
            <a:br>
              <a:rPr lang="en-US" sz="1000" baseline="0" dirty="0">
                <a:solidFill>
                  <a:schemeClr val="accent4">
                    <a:lumMod val="20000"/>
                    <a:lumOff val="80000"/>
                  </a:schemeClr>
                </a:solidFill>
              </a:rPr>
            </a:br>
            <a:r>
              <a:rPr lang="en-US" sz="1000" baseline="0" dirty="0">
                <a:solidFill>
                  <a:schemeClr val="accent4">
                    <a:lumMod val="20000"/>
                    <a:lumOff val="80000"/>
                  </a:schemeClr>
                </a:solidFill>
              </a:rPr>
              <a:t>The National Implementation Research Network (NIRN) located at </a:t>
            </a:r>
            <a:br>
              <a:rPr lang="en-US" sz="1000" baseline="0" dirty="0">
                <a:solidFill>
                  <a:schemeClr val="accent4">
                    <a:lumMod val="20000"/>
                    <a:lumOff val="80000"/>
                  </a:schemeClr>
                </a:solidFill>
              </a:rPr>
            </a:br>
            <a:r>
              <a:rPr lang="en-US" sz="1000" baseline="0" dirty="0">
                <a:solidFill>
                  <a:schemeClr val="accent4">
                    <a:lumMod val="20000"/>
                    <a:lumOff val="80000"/>
                  </a:schemeClr>
                </a:solidFill>
              </a:rPr>
              <a:t>The University of North Carolina at Chapel Hill’s FPG Child Development Institute. </a:t>
            </a:r>
            <a:endParaRPr lang="en-US" sz="1000" dirty="0">
              <a:solidFill>
                <a:schemeClr val="accent4">
                  <a:lumMod val="20000"/>
                  <a:lumOff val="80000"/>
                </a:schemeClr>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8600" y="243955"/>
            <a:ext cx="2381250" cy="466725"/>
          </a:xfrm>
          <a:prstGeom prst="rect">
            <a:avLst/>
          </a:prstGeom>
        </p:spPr>
      </p:pic>
      <p:pic>
        <p:nvPicPr>
          <p:cNvPr id="10" name="Picture 9"/>
          <p:cNvPicPr/>
          <p:nvPr userDrawn="1"/>
        </p:nvPicPr>
        <p:blipFill>
          <a:blip r:embed="rId7" cstate="print">
            <a:duotone>
              <a:prstClr val="black"/>
              <a:schemeClr val="bg1">
                <a:lumMod val="85000"/>
                <a:tint val="45000"/>
                <a:satMod val="400000"/>
              </a:schemeClr>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61736" y="1147012"/>
            <a:ext cx="4207064" cy="3729789"/>
          </a:xfrm>
          <a:prstGeom prst="rect">
            <a:avLst/>
          </a:prstGeom>
        </p:spPr>
      </p:pic>
    </p:spTree>
    <p:extLst>
      <p:ext uri="{BB962C8B-B14F-4D97-AF65-F5344CB8AC3E}">
        <p14:creationId xmlns:p14="http://schemas.microsoft.com/office/powerpoint/2010/main" val="105316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5"/>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45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Pag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 name="Rectangle 7"/>
          <p:cNvSpPr/>
          <p:nvPr userDrawn="1">
            <p:custDataLst>
              <p:tags r:id="rId1"/>
            </p:custDataLst>
          </p:nvPr>
        </p:nvSpPr>
        <p:spPr>
          <a:xfrm>
            <a:off x="0" y="0"/>
            <a:ext cx="4470400" cy="160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bg1"/>
              </a:solidFill>
            </a:endParaRPr>
          </a:p>
        </p:txBody>
      </p:sp>
      <p:sp>
        <p:nvSpPr>
          <p:cNvPr id="2" name="Title 1"/>
          <p:cNvSpPr>
            <a:spLocks noGrp="1"/>
          </p:cNvSpPr>
          <p:nvPr>
            <p:ph type="title" hasCustomPrompt="1"/>
            <p:custDataLst>
              <p:tags r:id="rId2"/>
            </p:custDataLst>
          </p:nvPr>
        </p:nvSpPr>
        <p:spPr>
          <a:xfrm>
            <a:off x="101602" y="228600"/>
            <a:ext cx="4011084" cy="1162050"/>
          </a:xfrm>
        </p:spPr>
        <p:txBody>
          <a:bodyPr anchor="ctr">
            <a:normAutofit/>
          </a:bodyPr>
          <a:lstStyle>
            <a:lvl1pPr algn="l">
              <a:defRPr sz="4000" b="1">
                <a:solidFill>
                  <a:schemeClr val="bg1"/>
                </a:solidFill>
              </a:defRPr>
            </a:lvl1pPr>
          </a:lstStyle>
          <a:p>
            <a:r>
              <a:rPr lang="en-US" dirty="0"/>
              <a:t>ACTIVITY</a:t>
            </a:r>
          </a:p>
        </p:txBody>
      </p:sp>
      <p:sp>
        <p:nvSpPr>
          <p:cNvPr id="3" name="Content Placeholder 2"/>
          <p:cNvSpPr>
            <a:spLocks noGrp="1"/>
          </p:cNvSpPr>
          <p:nvPr>
            <p:ph idx="1"/>
            <p:custDataLst>
              <p:tags r:id="rId3"/>
            </p:custDataLst>
          </p:nvPr>
        </p:nvSpPr>
        <p:spPr>
          <a:xfrm>
            <a:off x="4673600" y="1752600"/>
            <a:ext cx="690880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4"/>
            </p:custDataLst>
          </p:nvPr>
        </p:nvSpPr>
        <p:spPr>
          <a:xfrm>
            <a:off x="203200" y="1709739"/>
            <a:ext cx="4165600"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7" name="Slide Number Placeholder 6"/>
          <p:cNvSpPr>
            <a:spLocks noGrp="1"/>
          </p:cNvSpPr>
          <p:nvPr>
            <p:ph type="sldNum" sz="quarter" idx="12"/>
            <p:custDataLst>
              <p:tags r:id="rId5"/>
            </p:custDataLst>
          </p:nvPr>
        </p:nvSpPr>
        <p:spPr>
          <a:xfrm>
            <a:off x="11602720" y="6400802"/>
            <a:ext cx="487680" cy="365125"/>
          </a:xfrm>
          <a:prstGeom prst="rect">
            <a:avLst/>
          </a:prstGeom>
        </p:spPr>
        <p:txBody>
          <a:bodyPr lIns="91429" tIns="45714" rIns="91429" bIns="45714"/>
          <a:lstStyle/>
          <a:p>
            <a:fld id="{F03DC7D5-28B6-48DD-963E-4D0DE381EBA8}" type="slidenum">
              <a:rPr lang="en-US" smtClean="0"/>
              <a:t>‹#›</a:t>
            </a:fld>
            <a:endParaRPr lang="en-US"/>
          </a:p>
        </p:txBody>
      </p:sp>
      <p:sp>
        <p:nvSpPr>
          <p:cNvPr id="10" name="Text Placeholder 9"/>
          <p:cNvSpPr>
            <a:spLocks noGrp="1"/>
          </p:cNvSpPr>
          <p:nvPr>
            <p:ph type="body" sz="quarter" idx="13" hasCustomPrompt="1"/>
            <p:custDataLst>
              <p:tags r:id="rId6"/>
            </p:custDataLst>
          </p:nvPr>
        </p:nvSpPr>
        <p:spPr>
          <a:xfrm>
            <a:off x="4775200" y="228600"/>
            <a:ext cx="6908800" cy="1143000"/>
          </a:xfrm>
        </p:spPr>
        <p:txBody>
          <a:bodyPr anchor="ctr">
            <a:normAutofit/>
          </a:bodyPr>
          <a:lstStyle>
            <a:lvl1pPr marL="0" indent="0">
              <a:buNone/>
              <a:defRPr sz="4000">
                <a:solidFill>
                  <a:schemeClr val="bg1"/>
                </a:solidFill>
              </a:defRPr>
            </a:lvl1pPr>
          </a:lstStyle>
          <a:p>
            <a:pPr lvl="0"/>
            <a:r>
              <a:rPr lang="en-US" dirty="0"/>
              <a:t>Apply it Now</a:t>
            </a:r>
          </a:p>
        </p:txBody>
      </p:sp>
    </p:spTree>
    <p:extLst>
      <p:ext uri="{BB962C8B-B14F-4D97-AF65-F5344CB8AC3E}">
        <p14:creationId xmlns:p14="http://schemas.microsoft.com/office/powerpoint/2010/main" val="42856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ffice_wash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0400" y="-1371600"/>
            <a:ext cx="10972800" cy="1143000"/>
          </a:xfrm>
        </p:spPr>
        <p:txBody>
          <a:bodyPr/>
          <a:lstStyle/>
          <a:p>
            <a:r>
              <a:rPr lang="en-US"/>
              <a:t>Click to edit Master title style</a:t>
            </a:r>
          </a:p>
        </p:txBody>
      </p:sp>
      <p:sp>
        <p:nvSpPr>
          <p:cNvPr id="21" name="Freeform 99"/>
          <p:cNvSpPr>
            <a:spLocks/>
          </p:cNvSpPr>
          <p:nvPr userDrawn="1">
            <p:custDataLst>
              <p:tags r:id="rId3"/>
            </p:custDataLst>
          </p:nvPr>
        </p:nvSpPr>
        <p:spPr bwMode="auto">
          <a:xfrm>
            <a:off x="4702107" y="1129775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pic>
        <p:nvPicPr>
          <p:cNvPr id="8" name="Picture 7"/>
          <p:cNvPicPr>
            <a:picLocks/>
          </p:cNvPicPr>
          <p:nvPr userDrawn="1"/>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1141519"/>
            <a:ext cx="12192000" cy="5715741"/>
          </a:xfrm>
          <a:prstGeom prst="rect">
            <a:avLst/>
          </a:prstGeom>
        </p:spPr>
      </p:pic>
    </p:spTree>
    <p:custDataLst>
      <p:tags r:id="rId1"/>
    </p:custDataLst>
    <p:extLst>
      <p:ext uri="{BB962C8B-B14F-4D97-AF65-F5344CB8AC3E}">
        <p14:creationId xmlns:p14="http://schemas.microsoft.com/office/powerpoint/2010/main" val="2273866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eting Room_wash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0400" y="-1371600"/>
            <a:ext cx="10972800" cy="1143000"/>
          </a:xfrm>
        </p:spPr>
        <p:txBody>
          <a:bodyPr/>
          <a:lstStyle/>
          <a:p>
            <a:r>
              <a:rPr lang="en-US"/>
              <a:t>Click to edit Master title style</a:t>
            </a:r>
          </a:p>
        </p:txBody>
      </p:sp>
      <p:sp>
        <p:nvSpPr>
          <p:cNvPr id="21" name="Freeform 99"/>
          <p:cNvSpPr>
            <a:spLocks/>
          </p:cNvSpPr>
          <p:nvPr userDrawn="1">
            <p:custDataLst>
              <p:tags r:id="rId3"/>
            </p:custDataLst>
          </p:nvPr>
        </p:nvSpPr>
        <p:spPr bwMode="auto">
          <a:xfrm>
            <a:off x="4702107" y="1129775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pic>
        <p:nvPicPr>
          <p:cNvPr id="6" name="Picture 5"/>
          <p:cNvPicPr>
            <a:picLocks noChangeAspect="1"/>
          </p:cNvPicPr>
          <p:nvPr userDrawn="1"/>
        </p:nvPicPr>
        <p:blipFill rotWithShape="1">
          <a:blip r:embed="rId6" cstate="print">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15890"/>
          <a:stretch/>
        </p:blipFill>
        <p:spPr>
          <a:xfrm>
            <a:off x="0" y="3227832"/>
            <a:ext cx="12192000" cy="3630168"/>
          </a:xfrm>
          <a:prstGeom prst="rect">
            <a:avLst/>
          </a:prstGeom>
        </p:spPr>
      </p:pic>
      <p:sp>
        <p:nvSpPr>
          <p:cNvPr id="3" name="Rectangle 2"/>
          <p:cNvSpPr/>
          <p:nvPr userDrawn="1">
            <p:custDataLst>
              <p:tags r:id="rId4"/>
            </p:custDataLst>
          </p:nvPr>
        </p:nvSpPr>
        <p:spPr>
          <a:xfrm>
            <a:off x="7416800" y="5557058"/>
            <a:ext cx="1219200" cy="2341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670800" y="5524846"/>
            <a:ext cx="711200" cy="266355"/>
          </a:xfrm>
          <a:prstGeom prst="rect">
            <a:avLst/>
          </a:prstGeom>
        </p:spPr>
      </p:pic>
      <p:pic>
        <p:nvPicPr>
          <p:cNvPr id="7" name="Picture 6"/>
          <p:cNvPicPr>
            <a:picLocks noChangeAspect="1"/>
          </p:cNvPicPr>
          <p:nvPr userDrawn="1"/>
        </p:nvPicPr>
        <p:blipFill>
          <a:blip r:embed="rId9" cstate="print">
            <a:lum bright="70000" contrast="-7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rot="509721" flipH="1">
            <a:off x="8428663" y="5335833"/>
            <a:ext cx="788524" cy="490574"/>
          </a:xfrm>
          <a:prstGeom prst="rect">
            <a:avLst/>
          </a:prstGeom>
        </p:spPr>
      </p:pic>
    </p:spTree>
    <p:custDataLst>
      <p:tags r:id="rId1"/>
    </p:custDataLst>
    <p:extLst>
      <p:ext uri="{BB962C8B-B14F-4D97-AF65-F5344CB8AC3E}">
        <p14:creationId xmlns:p14="http://schemas.microsoft.com/office/powerpoint/2010/main" val="53603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eting Room">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0400" y="-1371600"/>
            <a:ext cx="10972800" cy="1143000"/>
          </a:xfrm>
        </p:spPr>
        <p:txBody>
          <a:bodyPr/>
          <a:lstStyle/>
          <a:p>
            <a:r>
              <a:rPr lang="en-US"/>
              <a:t>Click to edit Master title style</a:t>
            </a:r>
          </a:p>
        </p:txBody>
      </p:sp>
      <p:sp>
        <p:nvSpPr>
          <p:cNvPr id="21" name="Freeform 99"/>
          <p:cNvSpPr>
            <a:spLocks/>
          </p:cNvSpPr>
          <p:nvPr userDrawn="1">
            <p:custDataLst>
              <p:tags r:id="rId3"/>
            </p:custDataLst>
          </p:nvPr>
        </p:nvSpPr>
        <p:spPr bwMode="auto">
          <a:xfrm>
            <a:off x="4702107" y="1129775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val="0"/>
              </a:ext>
            </a:extLst>
          </a:blip>
          <a:srcRect b="15890"/>
          <a:stretch/>
        </p:blipFill>
        <p:spPr>
          <a:xfrm>
            <a:off x="0" y="3227832"/>
            <a:ext cx="12192000" cy="3630168"/>
          </a:xfrm>
          <a:prstGeom prst="rect">
            <a:avLst/>
          </a:prstGeom>
        </p:spPr>
      </p:pic>
      <p:sp>
        <p:nvSpPr>
          <p:cNvPr id="3" name="Rectangle 2"/>
          <p:cNvSpPr/>
          <p:nvPr userDrawn="1">
            <p:custDataLst>
              <p:tags r:id="rId4"/>
            </p:custDataLst>
          </p:nvPr>
        </p:nvSpPr>
        <p:spPr>
          <a:xfrm>
            <a:off x="7416800" y="5557058"/>
            <a:ext cx="1219200" cy="234142"/>
          </a:xfrm>
          <a:prstGeom prst="rect">
            <a:avLst/>
          </a:prstGeom>
          <a:solidFill>
            <a:srgbClr val="E3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7670800" y="5524846"/>
            <a:ext cx="711200" cy="266355"/>
          </a:xfrm>
          <a:prstGeom prst="rect">
            <a:avLst/>
          </a:prstGeom>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09721" flipH="1">
            <a:off x="8428663" y="5335833"/>
            <a:ext cx="788524" cy="490574"/>
          </a:xfrm>
          <a:prstGeom prst="rect">
            <a:avLst/>
          </a:prstGeom>
        </p:spPr>
      </p:pic>
    </p:spTree>
    <p:custDataLst>
      <p:tags r:id="rId1"/>
    </p:custDataLst>
    <p:extLst>
      <p:ext uri="{BB962C8B-B14F-4D97-AF65-F5344CB8AC3E}">
        <p14:creationId xmlns:p14="http://schemas.microsoft.com/office/powerpoint/2010/main" val="1051189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lumMod val="50000"/>
          </a:schemeClr>
        </a:solidFill>
        <a:effectLst/>
      </p:bgPr>
    </p:bg>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5276850"/>
            <a:ext cx="121920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p:cNvSpPr>
            <a:spLocks noGrp="1"/>
          </p:cNvSpPr>
          <p:nvPr>
            <p:ph type="body" sz="quarter" idx="10" hasCustomPrompt="1"/>
            <p:custDataLst>
              <p:tags r:id="rId2"/>
            </p:custDataLst>
          </p:nvPr>
        </p:nvSpPr>
        <p:spPr>
          <a:xfrm>
            <a:off x="5410201" y="461963"/>
            <a:ext cx="6523792" cy="1324108"/>
          </a:xfrm>
          <a:prstGeom prst="rect">
            <a:avLst/>
          </a:prstGeom>
        </p:spPr>
        <p:txBody>
          <a:bodyPr/>
          <a:lstStyle>
            <a:lvl1pPr marL="0" indent="0">
              <a:buNone/>
              <a:defRPr sz="3600" b="1" i="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b="0" i="0">
                <a:latin typeface="Segoe UI Light" charset="0"/>
                <a:ea typeface="Segoe UI Light" charset="0"/>
                <a:cs typeface="Segoe UI Light" charset="0"/>
              </a:defRPr>
            </a:lvl2pPr>
            <a:lvl3pPr marL="914400" indent="0">
              <a:buNone/>
              <a:defRPr b="0" i="0">
                <a:latin typeface="Segoe UI Light" charset="0"/>
                <a:ea typeface="Segoe UI Light" charset="0"/>
                <a:cs typeface="Segoe UI Light" charset="0"/>
              </a:defRPr>
            </a:lvl3pPr>
            <a:lvl4pPr marL="1371600" indent="0">
              <a:buNone/>
              <a:defRPr b="0" i="0">
                <a:latin typeface="Segoe UI Light" charset="0"/>
                <a:ea typeface="Segoe UI Light" charset="0"/>
                <a:cs typeface="Segoe UI Light" charset="0"/>
              </a:defRPr>
            </a:lvl4pPr>
            <a:lvl5pPr marL="1828800" indent="0">
              <a:buNone/>
              <a:defRPr b="0" i="0">
                <a:latin typeface="Segoe UI Light" charset="0"/>
                <a:ea typeface="Segoe UI Light" charset="0"/>
                <a:cs typeface="Segoe UI Light" charset="0"/>
              </a:defRPr>
            </a:lvl5pPr>
          </a:lstStyle>
          <a:p>
            <a:pPr lvl="0"/>
            <a:r>
              <a:rPr lang="en-US" dirty="0"/>
              <a:t>Place title here.</a:t>
            </a:r>
          </a:p>
        </p:txBody>
      </p:sp>
      <p:sp>
        <p:nvSpPr>
          <p:cNvPr id="26" name="Text Placeholder 25"/>
          <p:cNvSpPr>
            <a:spLocks noGrp="1"/>
          </p:cNvSpPr>
          <p:nvPr>
            <p:ph type="body" sz="quarter" idx="11" hasCustomPrompt="1"/>
            <p:custDataLst>
              <p:tags r:id="rId3"/>
            </p:custDataLst>
          </p:nvPr>
        </p:nvSpPr>
        <p:spPr>
          <a:xfrm>
            <a:off x="5410201" y="3406048"/>
            <a:ext cx="6523037" cy="327752"/>
          </a:xfrm>
          <a:prstGeom prst="rect">
            <a:avLst/>
          </a:prstGeom>
        </p:spPr>
        <p:txBody>
          <a:bodyPr/>
          <a:lstStyle>
            <a:lvl1pPr marL="0" indent="0">
              <a:buNone/>
              <a:defRPr sz="1600" b="0" i="0">
                <a:solidFill>
                  <a:schemeClr val="bg1"/>
                </a:solidFill>
                <a:latin typeface="Lucida Sans" panose="020B0602030504020204" pitchFamily="34" charset="0"/>
                <a:ea typeface="Lucida Sans" panose="020B0602030504020204" pitchFamily="34" charset="0"/>
                <a:cs typeface="Arial" panose="020B0604020202020204" pitchFamily="34" charset="0"/>
              </a:defRPr>
            </a:lvl1pPr>
            <a:lvl2pPr marL="457200" indent="0">
              <a:buNone/>
              <a:defRPr sz="1400" b="0" i="0">
                <a:latin typeface="Segoe UI" charset="0"/>
                <a:ea typeface="Segoe UI" charset="0"/>
                <a:cs typeface="Segoe UI" charset="0"/>
              </a:defRPr>
            </a:lvl2pPr>
            <a:lvl3pPr marL="914400" indent="0">
              <a:buNone/>
              <a:defRPr sz="1200" b="0" i="0">
                <a:latin typeface="Segoe UI" charset="0"/>
                <a:ea typeface="Segoe UI" charset="0"/>
                <a:cs typeface="Segoe UI" charset="0"/>
              </a:defRPr>
            </a:lvl3pPr>
            <a:lvl4pPr marL="1371600" indent="0">
              <a:buNone/>
              <a:defRPr sz="1100" b="0" i="0">
                <a:latin typeface="Segoe UI" charset="0"/>
                <a:ea typeface="Segoe UI" charset="0"/>
                <a:cs typeface="Segoe UI" charset="0"/>
              </a:defRPr>
            </a:lvl4pPr>
            <a:lvl5pPr marL="1828800" indent="0">
              <a:buNone/>
              <a:defRPr sz="1100" b="0" i="0">
                <a:latin typeface="Segoe UI" charset="0"/>
                <a:ea typeface="Segoe UI" charset="0"/>
                <a:cs typeface="Segoe UI" charset="0"/>
              </a:defRPr>
            </a:lvl5pPr>
          </a:lstStyle>
          <a:p>
            <a:pPr lvl="0"/>
            <a:r>
              <a:rPr lang="en-US" dirty="0"/>
              <a:t>Date</a:t>
            </a:r>
          </a:p>
        </p:txBody>
      </p:sp>
      <p:sp>
        <p:nvSpPr>
          <p:cNvPr id="27" name="Text Placeholder 25"/>
          <p:cNvSpPr>
            <a:spLocks noGrp="1"/>
          </p:cNvSpPr>
          <p:nvPr>
            <p:ph type="body" sz="quarter" idx="12" hasCustomPrompt="1"/>
            <p:custDataLst>
              <p:tags r:id="rId4"/>
            </p:custDataLst>
          </p:nvPr>
        </p:nvSpPr>
        <p:spPr>
          <a:xfrm>
            <a:off x="5410201" y="1989262"/>
            <a:ext cx="6523037" cy="1187864"/>
          </a:xfrm>
          <a:prstGeom prst="rect">
            <a:avLst/>
          </a:prstGeom>
        </p:spPr>
        <p:txBody>
          <a:bodyPr/>
          <a:lstStyle>
            <a:lvl1pPr marL="0" indent="0">
              <a:buNone/>
              <a:defRPr sz="1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400" b="0" i="0">
                <a:latin typeface="Segoe UI" charset="0"/>
                <a:ea typeface="Segoe UI" charset="0"/>
                <a:cs typeface="Segoe UI" charset="0"/>
              </a:defRPr>
            </a:lvl2pPr>
            <a:lvl3pPr marL="914400" indent="0">
              <a:buNone/>
              <a:defRPr sz="1200" b="0" i="0">
                <a:latin typeface="Segoe UI" charset="0"/>
                <a:ea typeface="Segoe UI" charset="0"/>
                <a:cs typeface="Segoe UI" charset="0"/>
              </a:defRPr>
            </a:lvl3pPr>
            <a:lvl4pPr marL="1371600" indent="0">
              <a:buNone/>
              <a:defRPr sz="1100" b="0" i="0">
                <a:latin typeface="Segoe UI" charset="0"/>
                <a:ea typeface="Segoe UI" charset="0"/>
                <a:cs typeface="Segoe UI" charset="0"/>
              </a:defRPr>
            </a:lvl4pPr>
            <a:lvl5pPr marL="1828800" indent="0">
              <a:buNone/>
              <a:defRPr sz="1100" b="0" i="0">
                <a:latin typeface="Segoe UI" charset="0"/>
                <a:ea typeface="Segoe UI" charset="0"/>
                <a:cs typeface="Segoe UI" charset="0"/>
              </a:defRPr>
            </a:lvl5pPr>
          </a:lstStyle>
          <a:p>
            <a:pPr lvl="0"/>
            <a:r>
              <a:rPr lang="en-US" dirty="0"/>
              <a:t>Presenter Names; Presenter Titles;  Presenter Affiliations</a:t>
            </a:r>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7076" y="5432280"/>
            <a:ext cx="3175724" cy="1270289"/>
          </a:xfrm>
          <a:prstGeom prst="rect">
            <a:avLst/>
          </a:prstGeom>
        </p:spPr>
      </p:pic>
      <p:pic>
        <p:nvPicPr>
          <p:cNvPr id="8" name="Picture 7"/>
          <p:cNvPicPr>
            <a:picLocks noChangeAspect="1"/>
          </p:cNvPicPr>
          <p:nvPr userDrawn="1"/>
        </p:nvPicPr>
        <p:blipFill rotWithShape="1">
          <a:blip r:embed="rId8">
            <a:extLst>
              <a:ext uri="{28A0092B-C50C-407E-A947-70E740481C1C}">
                <a14:useLocalDpi xmlns:a14="http://schemas.microsoft.com/office/drawing/2010/main" val="0"/>
              </a:ext>
            </a:extLst>
          </a:blip>
          <a:srcRect b="38889"/>
          <a:stretch/>
        </p:blipFill>
        <p:spPr>
          <a:xfrm rot="16200000">
            <a:off x="-1047338" y="1034638"/>
            <a:ext cx="5322292" cy="3227615"/>
          </a:xfrm>
          <a:prstGeom prst="rect">
            <a:avLst/>
          </a:prstGeom>
        </p:spPr>
      </p:pic>
      <p:sp>
        <p:nvSpPr>
          <p:cNvPr id="9" name="TextBox 8"/>
          <p:cNvSpPr txBox="1"/>
          <p:nvPr userDrawn="1">
            <p:custDataLst>
              <p:tags r:id="rId5"/>
            </p:custDataLst>
          </p:nvPr>
        </p:nvSpPr>
        <p:spPr>
          <a:xfrm>
            <a:off x="3505200" y="5943600"/>
            <a:ext cx="8534400" cy="70788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rPr>
              <a:t>The AI Hub, AI Modules and AI Lessons are an initiative of the </a:t>
            </a:r>
            <a:br>
              <a:rPr lang="en-US" sz="1000" dirty="0">
                <a:solidFill>
                  <a:schemeClr val="bg1">
                    <a:lumMod val="50000"/>
                  </a:schemeClr>
                </a:solidFill>
              </a:rPr>
            </a:br>
            <a:r>
              <a:rPr lang="en-US" sz="1000" dirty="0">
                <a:solidFill>
                  <a:schemeClr val="bg1">
                    <a:lumMod val="50000"/>
                  </a:schemeClr>
                </a:solidFill>
              </a:rPr>
              <a:t>State Implementation &amp; Scaling-up of Evidence-based Practices Center</a:t>
            </a:r>
            <a:r>
              <a:rPr lang="en-US" sz="1000" baseline="0" dirty="0">
                <a:solidFill>
                  <a:schemeClr val="bg1">
                    <a:lumMod val="50000"/>
                  </a:schemeClr>
                </a:solidFill>
              </a:rPr>
              <a:t> (SISEP) and </a:t>
            </a:r>
            <a:br>
              <a:rPr lang="en-US" sz="1000" baseline="0" dirty="0">
                <a:solidFill>
                  <a:schemeClr val="bg1">
                    <a:lumMod val="50000"/>
                  </a:schemeClr>
                </a:solidFill>
              </a:rPr>
            </a:br>
            <a:r>
              <a:rPr lang="en-US" sz="1000" baseline="0" dirty="0">
                <a:solidFill>
                  <a:schemeClr val="bg1">
                    <a:lumMod val="50000"/>
                  </a:schemeClr>
                </a:solidFill>
              </a:rPr>
              <a:t>The National Implementation Research Network (NIRN) located at </a:t>
            </a:r>
            <a:br>
              <a:rPr lang="en-US" sz="1000" baseline="0" dirty="0">
                <a:solidFill>
                  <a:schemeClr val="bg1">
                    <a:lumMod val="50000"/>
                  </a:schemeClr>
                </a:solidFill>
              </a:rPr>
            </a:br>
            <a:r>
              <a:rPr lang="en-US" sz="1000" baseline="0" dirty="0">
                <a:solidFill>
                  <a:schemeClr val="bg1">
                    <a:lumMod val="50000"/>
                  </a:schemeClr>
                </a:solidFill>
              </a:rPr>
              <a:t>The University of North Carolina at Chapel Hill’s FPG Child Development Institute. </a:t>
            </a:r>
            <a:endParaRPr lang="en-US" sz="1000" dirty="0">
              <a:solidFill>
                <a:schemeClr val="bg1">
                  <a:lumMod val="50000"/>
                </a:schemeClr>
              </a:solidFill>
            </a:endParaRPr>
          </a:p>
        </p:txBody>
      </p:sp>
    </p:spTree>
    <p:extLst>
      <p:ext uri="{BB962C8B-B14F-4D97-AF65-F5344CB8AC3E}">
        <p14:creationId xmlns:p14="http://schemas.microsoft.com/office/powerpoint/2010/main" val="54570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41" name="Rectangle 40"/>
          <p:cNvSpPr/>
          <p:nvPr userDrawn="1"/>
        </p:nvSpPr>
        <p:spPr>
          <a:xfrm>
            <a:off x="0" y="-1"/>
            <a:ext cx="12192000" cy="9608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2"/>
          <p:cNvSpPr>
            <a:spLocks noGrp="1"/>
          </p:cNvSpPr>
          <p:nvPr>
            <p:ph type="body" sz="quarter" idx="14" hasCustomPrompt="1"/>
          </p:nvPr>
        </p:nvSpPr>
        <p:spPr>
          <a:xfrm>
            <a:off x="171450" y="192036"/>
            <a:ext cx="11886232" cy="576820"/>
          </a:xfrm>
          <a:prstGeom prst="rect">
            <a:avLst/>
          </a:prstGeom>
        </p:spPr>
        <p:txBody>
          <a:bodyPr/>
          <a:lstStyle>
            <a:lvl1pPr marL="0" indent="0">
              <a:buNone/>
              <a:defRPr sz="3600" b="0" i="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0" name="Text Placeholder 20"/>
          <p:cNvSpPr>
            <a:spLocks noGrp="1"/>
          </p:cNvSpPr>
          <p:nvPr>
            <p:ph type="body" sz="quarter" idx="10" hasCustomPrompt="1"/>
          </p:nvPr>
        </p:nvSpPr>
        <p:spPr>
          <a:xfrm>
            <a:off x="725844" y="1565330"/>
            <a:ext cx="4590075" cy="3983064"/>
          </a:xfrm>
          <a:prstGeom prst="rect">
            <a:avLst/>
          </a:prstGeom>
        </p:spPr>
        <p:txBody>
          <a:bodyPr/>
          <a:lstStyle>
            <a:lvl1pPr marL="342900" indent="-342900">
              <a:buClr>
                <a:schemeClr val="tx1"/>
              </a:buClr>
              <a:buSzPct val="150000"/>
              <a:buFont typeface="Arial" panose="020B06040202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p>
          <a:p>
            <a:pPr lvl="0"/>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2" name="Text Placeholder 20"/>
          <p:cNvSpPr>
            <a:spLocks noGrp="1"/>
          </p:cNvSpPr>
          <p:nvPr>
            <p:ph type="body" sz="quarter" idx="15" hasCustomPrompt="1"/>
          </p:nvPr>
        </p:nvSpPr>
        <p:spPr>
          <a:xfrm>
            <a:off x="6491213" y="1565330"/>
            <a:ext cx="4590075" cy="3983063"/>
          </a:xfrm>
          <a:prstGeom prst="rect">
            <a:avLst/>
          </a:prstGeom>
        </p:spPr>
        <p:txBody>
          <a:bodyPr/>
          <a:lstStyle>
            <a:lvl1pPr marL="0" indent="0">
              <a:buNone/>
              <a:defRPr sz="2000" b="0" i="0">
                <a:latin typeface="Arial" panose="020B0604020202020204" pitchFamily="34" charset="0"/>
                <a:ea typeface="Arial" panose="020B0604020202020204" pitchFamily="34" charset="0"/>
                <a:cs typeface="Arial" panose="020B0604020202020204" pitchFamily="34" charset="0"/>
              </a:defRPr>
            </a:lvl1pPr>
            <a:lvl2pPr marL="457200" indent="0">
              <a:buNone/>
              <a:defRPr sz="1800" b="0" i="0">
                <a:latin typeface="Segoe UI Light" charset="0"/>
                <a:ea typeface="Segoe UI Light" charset="0"/>
                <a:cs typeface="Segoe UI Light" charset="0"/>
              </a:defRPr>
            </a:lvl2pPr>
            <a:lvl3pPr marL="914400" indent="0">
              <a:buNone/>
              <a:defRPr sz="1600" b="0" i="0">
                <a:latin typeface="Segoe UI Light" charset="0"/>
                <a:ea typeface="Segoe UI Light" charset="0"/>
                <a:cs typeface="Segoe UI Light" charset="0"/>
              </a:defRPr>
            </a:lvl3pPr>
            <a:lvl4pPr marL="1371600" indent="0">
              <a:buNone/>
              <a:defRPr sz="1400" b="0" i="0">
                <a:latin typeface="Segoe UI Light" charset="0"/>
                <a:ea typeface="Segoe UI Light" charset="0"/>
                <a:cs typeface="Segoe UI Light" charset="0"/>
              </a:defRPr>
            </a:lvl4pPr>
            <a:lvl5pPr marL="1828800" indent="0">
              <a:buNone/>
              <a:defRPr sz="1400" b="0" i="0">
                <a:latin typeface="Segoe UI Light" charset="0"/>
                <a:ea typeface="Segoe UI Light" charset="0"/>
                <a:cs typeface="Segoe UI Light" charset="0"/>
              </a:defRPr>
            </a:lvl5pPr>
          </a:lstStyle>
          <a:p>
            <a:pPr lvl="0"/>
            <a:r>
              <a:rPr lang="en-US" dirty="0" err="1"/>
              <a:t>Fusce</a:t>
            </a:r>
            <a:r>
              <a:rPr lang="en-US" dirty="0"/>
              <a:t> </a:t>
            </a:r>
            <a:r>
              <a:rPr lang="en-US" dirty="0" err="1"/>
              <a:t>dapibus</a:t>
            </a:r>
            <a:r>
              <a:rPr lang="en-US" dirty="0"/>
              <a:t>, </a:t>
            </a:r>
            <a:r>
              <a:rPr lang="en-US" dirty="0" err="1"/>
              <a:t>tellus</a:t>
            </a:r>
            <a:r>
              <a:rPr lang="en-US" dirty="0"/>
              <a:t> ac cursus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a:t>
            </a:r>
            <a:r>
              <a:rPr lang="en-US" dirty="0" err="1"/>
              <a:t>Duis</a:t>
            </a:r>
            <a:r>
              <a:rPr lang="en-US" dirty="0"/>
              <a:t> </a:t>
            </a:r>
            <a:r>
              <a:rPr lang="en-US" dirty="0" err="1"/>
              <a:t>mollis</a:t>
            </a:r>
            <a:r>
              <a:rPr lang="en-US" dirty="0"/>
              <a:t>, </a:t>
            </a:r>
            <a:r>
              <a:rPr lang="en-US" dirty="0" err="1"/>
              <a:t>est</a:t>
            </a:r>
            <a:r>
              <a:rPr lang="en-US" dirty="0"/>
              <a:t> non </a:t>
            </a:r>
            <a:r>
              <a:rPr lang="en-US" dirty="0" err="1"/>
              <a:t>commodo</a:t>
            </a:r>
            <a:r>
              <a:rPr lang="en-US" dirty="0"/>
              <a:t> </a:t>
            </a:r>
            <a:r>
              <a:rPr lang="en-US" dirty="0" err="1"/>
              <a:t>luctus</a:t>
            </a:r>
            <a:r>
              <a:rPr lang="en-US" dirty="0"/>
              <a:t>, nisi </a:t>
            </a:r>
            <a:r>
              <a:rPr lang="en-US" dirty="0" err="1"/>
              <a:t>erat</a:t>
            </a:r>
            <a:r>
              <a:rPr lang="en-US" dirty="0"/>
              <a:t> </a:t>
            </a:r>
            <a:r>
              <a:rPr lang="en-US" dirty="0" err="1"/>
              <a:t>porttitor</a:t>
            </a:r>
            <a:r>
              <a:rPr lang="en-US" dirty="0"/>
              <a:t> ligula, </a:t>
            </a:r>
            <a:r>
              <a:rPr lang="en-US" dirty="0" err="1"/>
              <a:t>eget</a:t>
            </a:r>
            <a:r>
              <a:rPr lang="en-US" dirty="0"/>
              <a:t> </a:t>
            </a:r>
            <a:r>
              <a:rPr lang="en-US" dirty="0" err="1"/>
              <a:t>lacinia</a:t>
            </a:r>
            <a:r>
              <a:rPr lang="en-US" dirty="0"/>
              <a:t> </a:t>
            </a:r>
            <a:r>
              <a:rPr lang="en-US" dirty="0" err="1"/>
              <a:t>odio</a:t>
            </a:r>
            <a:r>
              <a:rPr lang="en-US" dirty="0"/>
              <a:t> </a:t>
            </a:r>
            <a:r>
              <a:rPr lang="en-US" dirty="0" err="1"/>
              <a:t>sem</a:t>
            </a:r>
            <a:r>
              <a:rPr lang="en-US" dirty="0"/>
              <a:t> </a:t>
            </a:r>
            <a:r>
              <a:rPr lang="en-US" dirty="0" err="1"/>
              <a:t>nec</a:t>
            </a:r>
            <a:r>
              <a:rPr lang="en-US" dirty="0"/>
              <a:t> </a:t>
            </a:r>
            <a:r>
              <a:rPr lang="en-US" dirty="0" err="1"/>
              <a:t>elit</a:t>
            </a:r>
            <a:r>
              <a:rPr lang="en-US" dirty="0"/>
              <a:t>. Maecenas </a:t>
            </a:r>
            <a:r>
              <a:rPr lang="en-US" dirty="0" err="1"/>
              <a:t>faucibus</a:t>
            </a:r>
            <a:r>
              <a:rPr lang="en-US" dirty="0"/>
              <a:t> </a:t>
            </a:r>
            <a:r>
              <a:rPr lang="en-US" dirty="0" err="1"/>
              <a:t>mollis</a:t>
            </a:r>
            <a:r>
              <a:rPr lang="en-US" dirty="0"/>
              <a:t> </a:t>
            </a:r>
            <a:r>
              <a:rPr lang="en-US" dirty="0" err="1"/>
              <a:t>interdum</a:t>
            </a:r>
            <a:r>
              <a:rPr lang="en-US" dirty="0"/>
              <a:t>. </a:t>
            </a:r>
            <a:r>
              <a:rPr lang="en-US" dirty="0" err="1"/>
              <a:t>Aenean</a:t>
            </a:r>
            <a:r>
              <a:rPr lang="en-US" dirty="0"/>
              <a:t> </a:t>
            </a:r>
            <a:r>
              <a:rPr lang="en-US" dirty="0" err="1"/>
              <a:t>eu</a:t>
            </a:r>
            <a:r>
              <a:rPr lang="en-US" dirty="0"/>
              <a:t> </a:t>
            </a:r>
            <a:r>
              <a:rPr lang="en-US" dirty="0" err="1"/>
              <a:t>leo</a:t>
            </a:r>
            <a:r>
              <a:rPr lang="en-US" dirty="0"/>
              <a:t> quam. </a:t>
            </a: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Integer </a:t>
            </a:r>
            <a:r>
              <a:rPr lang="en-US" dirty="0" err="1"/>
              <a:t>posuere</a:t>
            </a:r>
            <a:r>
              <a:rPr lang="en-US" dirty="0"/>
              <a:t> </a:t>
            </a:r>
            <a:r>
              <a:rPr lang="en-US" dirty="0" err="1"/>
              <a:t>erat</a:t>
            </a:r>
            <a:r>
              <a:rPr lang="en-US" dirty="0"/>
              <a:t> a ante </a:t>
            </a:r>
            <a:r>
              <a:rPr lang="en-US" dirty="0" err="1"/>
              <a:t>venenatis</a:t>
            </a:r>
            <a:r>
              <a:rPr lang="en-US" dirty="0"/>
              <a:t> </a:t>
            </a:r>
            <a:r>
              <a:rPr lang="en-US" dirty="0" err="1"/>
              <a:t>dapibus</a:t>
            </a:r>
            <a:r>
              <a:rPr lang="en-US" dirty="0"/>
              <a:t> </a:t>
            </a:r>
            <a:r>
              <a:rPr lang="en-US" dirty="0" err="1"/>
              <a:t>posuere</a:t>
            </a:r>
            <a:r>
              <a:rPr lang="en-US" dirty="0"/>
              <a:t> </a:t>
            </a:r>
            <a:r>
              <a:rPr lang="en-US" dirty="0" err="1"/>
              <a:t>velit</a:t>
            </a:r>
            <a:r>
              <a:rPr lang="en-US" dirty="0"/>
              <a:t> </a:t>
            </a:r>
            <a:r>
              <a:rPr lang="en-US" dirty="0" err="1"/>
              <a:t>aliquet</a:t>
            </a:r>
            <a:r>
              <a:rPr lang="en-US" dirty="0"/>
              <a:t>.</a:t>
            </a:r>
          </a:p>
        </p:txBody>
      </p:sp>
      <p:sp>
        <p:nvSpPr>
          <p:cNvPr id="44" name="Rectangle 43"/>
          <p:cNvSpPr/>
          <p:nvPr userDrawn="1"/>
        </p:nvSpPr>
        <p:spPr>
          <a:xfrm>
            <a:off x="1" y="6530334"/>
            <a:ext cx="12192000" cy="3276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162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ession Objectives">
    <p:spTree>
      <p:nvGrpSpPr>
        <p:cNvPr id="1" name=""/>
        <p:cNvGrpSpPr/>
        <p:nvPr/>
      </p:nvGrpSpPr>
      <p:grpSpPr>
        <a:xfrm>
          <a:off x="0" y="0"/>
          <a:ext cx="0" cy="0"/>
          <a:chOff x="0" y="0"/>
          <a:chExt cx="0" cy="0"/>
        </a:xfrm>
      </p:grpSpPr>
      <p:sp>
        <p:nvSpPr>
          <p:cNvPr id="10" name="Rectangle 9"/>
          <p:cNvSpPr>
            <a:spLocks/>
          </p:cNvSpPr>
          <p:nvPr userDrawn="1"/>
        </p:nvSpPr>
        <p:spPr>
          <a:xfrm>
            <a:off x="-29997" y="0"/>
            <a:ext cx="12191999"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2938" y="3160126"/>
            <a:ext cx="12189063"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txBox="1">
            <a:spLocks/>
          </p:cNvSpPr>
          <p:nvPr userDrawn="1"/>
        </p:nvSpPr>
        <p:spPr>
          <a:xfrm>
            <a:off x="0" y="785465"/>
            <a:ext cx="5187755" cy="16964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 name="Text Placeholder 2"/>
          <p:cNvSpPr>
            <a:spLocks noGrp="1"/>
          </p:cNvSpPr>
          <p:nvPr>
            <p:ph type="body" sz="quarter" idx="10"/>
          </p:nvPr>
        </p:nvSpPr>
        <p:spPr>
          <a:xfrm>
            <a:off x="5187950" y="381000"/>
            <a:ext cx="6851650" cy="2743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0920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Rows">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custDataLst>
              <p:tags r:id="rId1"/>
            </p:custDataLst>
          </p:nvPr>
        </p:nvSpPr>
        <p:spPr>
          <a:xfrm>
            <a:off x="2938" y="3657600"/>
            <a:ext cx="12189063" cy="3200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p:cNvSpPr>
            <a:spLocks noGrp="1"/>
          </p:cNvSpPr>
          <p:nvPr>
            <p:ph type="body" sz="quarter" idx="10"/>
            <p:custDataLst>
              <p:tags r:id="rId2"/>
            </p:custDataLst>
          </p:nvPr>
        </p:nvSpPr>
        <p:spPr>
          <a:xfrm>
            <a:off x="230069" y="3886200"/>
            <a:ext cx="11734800" cy="2743200"/>
          </a:xfrm>
          <a:prstGeom prst="rect">
            <a:avLst/>
          </a:prstGeom>
        </p:spPr>
        <p:txBody>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custDataLst>
              <p:tags r:id="rId3"/>
            </p:custDataLst>
          </p:nvPr>
        </p:nvSpPr>
        <p:spPr>
          <a:xfrm>
            <a:off x="2938" y="1772444"/>
            <a:ext cx="12189062"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152786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10" name="Rectangle 9"/>
          <p:cNvSpPr>
            <a:spLocks/>
          </p:cNvSpPr>
          <p:nvPr userDrawn="1"/>
        </p:nvSpPr>
        <p:spPr>
          <a:xfrm>
            <a:off x="0" y="0"/>
            <a:ext cx="5187754"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37" y="3160124"/>
            <a:ext cx="5187754"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2937" y="731831"/>
            <a:ext cx="5187753" cy="169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0" i="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3" name="Text Placeholder 32"/>
          <p:cNvSpPr>
            <a:spLocks noGrp="1"/>
          </p:cNvSpPr>
          <p:nvPr>
            <p:ph type="body" sz="quarter" idx="10" hasCustomPrompt="1"/>
          </p:nvPr>
        </p:nvSpPr>
        <p:spPr>
          <a:xfrm>
            <a:off x="420254" y="3783093"/>
            <a:ext cx="3686175" cy="1930400"/>
          </a:xfrm>
          <a:prstGeom prst="rect">
            <a:avLst/>
          </a:prstGeom>
        </p:spPr>
        <p:txBody>
          <a:bodyPr/>
          <a:lstStyle>
            <a:lvl1pPr marL="0" indent="0">
              <a:buNone/>
              <a:defRPr sz="2800" b="0" i="0" baseline="0">
                <a:solidFill>
                  <a:schemeClr val="bg1"/>
                </a:solidFill>
                <a:latin typeface="Arial Narrow" panose="020B0606020202030204" pitchFamily="34" charset="0"/>
                <a:ea typeface="Tahoma" panose="020B0604030504040204" pitchFamily="34" charset="0"/>
                <a:cs typeface="Tahoma" panose="020B060403050404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At the end of this presentation, you should be able to:</a:t>
            </a:r>
          </a:p>
        </p:txBody>
      </p:sp>
      <p:sp>
        <p:nvSpPr>
          <p:cNvPr id="3" name="Text Placeholder 2"/>
          <p:cNvSpPr>
            <a:spLocks noGrp="1"/>
          </p:cNvSpPr>
          <p:nvPr>
            <p:ph type="body" sz="quarter" idx="11"/>
          </p:nvPr>
        </p:nvSpPr>
        <p:spPr>
          <a:xfrm>
            <a:off x="5319426" y="225336"/>
            <a:ext cx="6764534" cy="6553200"/>
          </a:xfrm>
          <a:prstGeom prst="rect">
            <a:avLst/>
          </a:prstGeom>
        </p:spPr>
        <p:txBody>
          <a:bodyPr/>
          <a:lstStyle>
            <a:lvl1pPr>
              <a:buClr>
                <a:schemeClr val="tx2">
                  <a:lumMod val="75000"/>
                </a:schemeClr>
              </a:buClr>
              <a:buSzPct val="150000"/>
              <a:defRPr sz="3200"/>
            </a:lvl1pPr>
            <a:lvl2pPr>
              <a:buClr>
                <a:schemeClr val="tx2">
                  <a:lumMod val="75000"/>
                </a:schemeClr>
              </a:buClr>
              <a:buSzPct val="150000"/>
              <a:defRPr sz="2800"/>
            </a:lvl2pPr>
            <a:lvl3pPr>
              <a:buClr>
                <a:schemeClr val="tx2">
                  <a:lumMod val="75000"/>
                </a:schemeClr>
              </a:buClr>
              <a:buSzPct val="150000"/>
              <a:defRPr sz="2400"/>
            </a:lvl3pPr>
            <a:lvl4pPr>
              <a:buClr>
                <a:schemeClr val="tx2">
                  <a:lumMod val="75000"/>
                </a:schemeClr>
              </a:buClr>
              <a:buSzPct val="150000"/>
              <a:defRPr sz="2000"/>
            </a:lvl4pPr>
            <a:lvl5pPr>
              <a:buClr>
                <a:schemeClr val="tx2">
                  <a:lumMod val="75000"/>
                </a:schemeClr>
              </a:buClr>
              <a:buSzPct val="150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860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609600" y="1600200"/>
            <a:ext cx="10972800" cy="4800600"/>
          </a:xfrm>
        </p:spPr>
        <p:txBody>
          <a:bodyPr/>
          <a:lstStyle>
            <a:lvl1pPr marL="0" indent="0">
              <a:buNone/>
              <a:defRPr>
                <a:solidFill>
                  <a:schemeClr val="tx1">
                    <a:lumMod val="85000"/>
                    <a:lumOff val="15000"/>
                  </a:schemeClr>
                </a:solidFill>
              </a:defRPr>
            </a:lvl1pPr>
            <a:lvl2pPr marL="457200" indent="0">
              <a:buFontTx/>
              <a:buNone/>
              <a:defRPr>
                <a:solidFill>
                  <a:schemeClr val="tx2">
                    <a:lumMod val="75000"/>
                  </a:schemeClr>
                </a:solidFill>
              </a:defRPr>
            </a:lvl2pPr>
            <a:lvl3pPr>
              <a:defRPr>
                <a:solidFill>
                  <a:schemeClr val="tx2">
                    <a:lumMod val="75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91327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ssion Agenda">
    <p:spTree>
      <p:nvGrpSpPr>
        <p:cNvPr id="1" name=""/>
        <p:cNvGrpSpPr/>
        <p:nvPr/>
      </p:nvGrpSpPr>
      <p:grpSpPr>
        <a:xfrm>
          <a:off x="0" y="0"/>
          <a:ext cx="0" cy="0"/>
          <a:chOff x="0" y="0"/>
          <a:chExt cx="0" cy="0"/>
        </a:xfrm>
      </p:grpSpPr>
      <p:sp>
        <p:nvSpPr>
          <p:cNvPr id="10" name="Rectangle 9"/>
          <p:cNvSpPr>
            <a:spLocks/>
          </p:cNvSpPr>
          <p:nvPr userDrawn="1"/>
        </p:nvSpPr>
        <p:spPr>
          <a:xfrm>
            <a:off x="0" y="4180"/>
            <a:ext cx="5187754" cy="6853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37" y="3160124"/>
            <a:ext cx="5187754" cy="36936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108146" y="733921"/>
            <a:ext cx="5187754" cy="169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0" i="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Agenda</a:t>
            </a:r>
          </a:p>
        </p:txBody>
      </p:sp>
      <p:sp>
        <p:nvSpPr>
          <p:cNvPr id="29" name="Text Placeholder 32"/>
          <p:cNvSpPr>
            <a:spLocks noGrp="1"/>
          </p:cNvSpPr>
          <p:nvPr>
            <p:ph type="body" sz="quarter" idx="14" hasCustomPrompt="1"/>
          </p:nvPr>
        </p:nvSpPr>
        <p:spPr>
          <a:xfrm>
            <a:off x="420254" y="3783093"/>
            <a:ext cx="3686175" cy="1930400"/>
          </a:xfrm>
          <a:prstGeom prst="rect">
            <a:avLst/>
          </a:prstGeom>
        </p:spPr>
        <p:txBody>
          <a:bodyPr/>
          <a:lstStyle>
            <a:lvl1pPr marL="0" indent="0">
              <a:buNone/>
              <a:defRPr sz="2800" b="0" i="0" baseline="0">
                <a:solidFill>
                  <a:schemeClr val="bg1"/>
                </a:solidFill>
                <a:latin typeface="+mn-lt"/>
                <a:ea typeface="Segoe UI Light" charset="0"/>
                <a:cs typeface="Segoe UI Light"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Do you need to reiterate anything?</a:t>
            </a:r>
          </a:p>
        </p:txBody>
      </p:sp>
      <p:sp>
        <p:nvSpPr>
          <p:cNvPr id="3" name="Text Placeholder 2"/>
          <p:cNvSpPr>
            <a:spLocks noGrp="1"/>
          </p:cNvSpPr>
          <p:nvPr>
            <p:ph type="body" sz="quarter" idx="15"/>
          </p:nvPr>
        </p:nvSpPr>
        <p:spPr>
          <a:xfrm>
            <a:off x="5295900" y="314326"/>
            <a:ext cx="6648450" cy="6362700"/>
          </a:xfrm>
          <a:prstGeom prst="rect">
            <a:avLst/>
          </a:prstGeom>
        </p:spPr>
        <p:txBody>
          <a:bodyPr/>
          <a:lstStyle>
            <a:lvl1pPr>
              <a:buClr>
                <a:schemeClr val="tx2">
                  <a:lumMod val="75000"/>
                </a:schemeClr>
              </a:buClr>
              <a:buSzPct val="150000"/>
              <a:defRPr sz="3200"/>
            </a:lvl1pPr>
            <a:lvl2pPr>
              <a:buClr>
                <a:schemeClr val="tx2">
                  <a:lumMod val="75000"/>
                </a:schemeClr>
              </a:buClr>
              <a:buSzPct val="150000"/>
              <a:defRPr sz="2800"/>
            </a:lvl2pPr>
            <a:lvl3pPr>
              <a:buClr>
                <a:schemeClr val="tx2">
                  <a:lumMod val="75000"/>
                </a:schemeClr>
              </a:buClr>
              <a:buSzPct val="150000"/>
              <a:defRPr sz="2400"/>
            </a:lvl3pPr>
            <a:lvl4pPr>
              <a:buClr>
                <a:schemeClr val="tx2">
                  <a:lumMod val="75000"/>
                </a:schemeClr>
              </a:buClr>
              <a:buSzPct val="150000"/>
              <a:defRPr sz="2000"/>
            </a:lvl4pPr>
            <a:lvl5pPr>
              <a:buClr>
                <a:schemeClr val="tx2">
                  <a:lumMod val="75000"/>
                </a:schemeClr>
              </a:buClr>
              <a:buSzPct val="150000"/>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0974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Content Title">
    <p:spTree>
      <p:nvGrpSpPr>
        <p:cNvPr id="1" name=""/>
        <p:cNvGrpSpPr/>
        <p:nvPr/>
      </p:nvGrpSpPr>
      <p:grpSpPr>
        <a:xfrm>
          <a:off x="0" y="0"/>
          <a:ext cx="0" cy="0"/>
          <a:chOff x="0" y="0"/>
          <a:chExt cx="0" cy="0"/>
        </a:xfrm>
      </p:grpSpPr>
      <p:sp>
        <p:nvSpPr>
          <p:cNvPr id="10" name="Rectangle 9"/>
          <p:cNvSpPr>
            <a:spLocks/>
          </p:cNvSpPr>
          <p:nvPr userDrawn="1"/>
        </p:nvSpPr>
        <p:spPr>
          <a:xfrm>
            <a:off x="0" y="4180"/>
            <a:ext cx="5187754" cy="68538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37" y="3706002"/>
            <a:ext cx="5187754" cy="31519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1" hasCustomPrompt="1"/>
          </p:nvPr>
        </p:nvSpPr>
        <p:spPr>
          <a:xfrm>
            <a:off x="274580" y="1807711"/>
            <a:ext cx="4596522" cy="1653749"/>
          </a:xfrm>
          <a:prstGeom prst="rect">
            <a:avLst/>
          </a:prstGeom>
        </p:spPr>
        <p:txBody>
          <a:bodyPr/>
          <a:lstStyle>
            <a:lvl1pPr marL="0" indent="0">
              <a:buNone/>
              <a:defRPr sz="3600" b="0" i="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dirty="0"/>
              <a:t>First Agenda Item</a:t>
            </a:r>
          </a:p>
        </p:txBody>
      </p:sp>
      <p:sp>
        <p:nvSpPr>
          <p:cNvPr id="29" name="Text Placeholder 28"/>
          <p:cNvSpPr>
            <a:spLocks noGrp="1"/>
          </p:cNvSpPr>
          <p:nvPr>
            <p:ph type="body" sz="quarter" idx="12" hasCustomPrompt="1"/>
          </p:nvPr>
        </p:nvSpPr>
        <p:spPr>
          <a:xfrm>
            <a:off x="243689" y="278158"/>
            <a:ext cx="4627413" cy="474132"/>
          </a:xfrm>
          <a:prstGeom prst="rect">
            <a:avLst/>
          </a:prstGeom>
        </p:spPr>
        <p:txBody>
          <a:bodyPr/>
          <a:lstStyle>
            <a:lvl1pPr marL="0" indent="0">
              <a:buNone/>
              <a:defRPr sz="1800" b="0" i="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b="0" i="0">
                <a:solidFill>
                  <a:schemeClr val="bg1"/>
                </a:solidFill>
                <a:latin typeface="Segoe UI Light" charset="0"/>
                <a:ea typeface="Segoe UI Light" charset="0"/>
                <a:cs typeface="Segoe UI Light" charset="0"/>
              </a:defRPr>
            </a:lvl2pPr>
            <a:lvl3pPr marL="914400" indent="0">
              <a:buNone/>
              <a:defRPr b="0" i="0">
                <a:solidFill>
                  <a:schemeClr val="bg1"/>
                </a:solidFill>
                <a:latin typeface="Segoe UI Light" charset="0"/>
                <a:ea typeface="Segoe UI Light" charset="0"/>
                <a:cs typeface="Segoe UI Light" charset="0"/>
              </a:defRPr>
            </a:lvl3pPr>
            <a:lvl4pPr marL="1371600" indent="0">
              <a:buNone/>
              <a:defRPr b="0" i="0">
                <a:solidFill>
                  <a:schemeClr val="bg1"/>
                </a:solidFill>
                <a:latin typeface="Segoe UI Light" charset="0"/>
                <a:ea typeface="Segoe UI Light" charset="0"/>
                <a:cs typeface="Segoe UI Light" charset="0"/>
              </a:defRPr>
            </a:lvl4pPr>
            <a:lvl5pPr marL="1828800" indent="0">
              <a:buNone/>
              <a:defRPr b="0" i="0">
                <a:solidFill>
                  <a:schemeClr val="bg1"/>
                </a:solidFill>
                <a:latin typeface="Segoe UI Light" charset="0"/>
                <a:ea typeface="Segoe UI Light" charset="0"/>
                <a:cs typeface="Segoe UI Light" charset="0"/>
              </a:defRPr>
            </a:lvl5pPr>
          </a:lstStyle>
          <a:p>
            <a:pPr lvl="0"/>
            <a:r>
              <a:rPr lang="en-US" dirty="0"/>
              <a:t>SHORT VERSION OF TITLE</a:t>
            </a:r>
          </a:p>
        </p:txBody>
      </p:sp>
    </p:spTree>
    <p:extLst>
      <p:ext uri="{BB962C8B-B14F-4D97-AF65-F5344CB8AC3E}">
        <p14:creationId xmlns:p14="http://schemas.microsoft.com/office/powerpoint/2010/main" val="94327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41" name="Rectangle 40"/>
          <p:cNvSpPr/>
          <p:nvPr userDrawn="1"/>
        </p:nvSpPr>
        <p:spPr>
          <a:xfrm>
            <a:off x="0" y="-1"/>
            <a:ext cx="121920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Sans" panose="020B0602030504020204" pitchFamily="34" charset="0"/>
            </a:endParaRPr>
          </a:p>
        </p:txBody>
      </p:sp>
      <p:sp>
        <p:nvSpPr>
          <p:cNvPr id="39" name="Text Placeholder 32"/>
          <p:cNvSpPr>
            <a:spLocks noGrp="1"/>
          </p:cNvSpPr>
          <p:nvPr>
            <p:ph type="body" sz="quarter" idx="14" hasCustomPrompt="1"/>
          </p:nvPr>
        </p:nvSpPr>
        <p:spPr>
          <a:xfrm>
            <a:off x="163513" y="192036"/>
            <a:ext cx="11894169" cy="576820"/>
          </a:xfrm>
          <a:prstGeom prst="rect">
            <a:avLst/>
          </a:prstGeom>
        </p:spPr>
        <p:txBody>
          <a:bodyPr/>
          <a:lstStyle>
            <a:lvl1pPr marL="0" indent="0">
              <a:buNone/>
              <a:defRPr sz="3600" b="0" i="0" baseline="0">
                <a:solidFill>
                  <a:schemeClr val="bg1"/>
                </a:solidFill>
                <a:latin typeface="Lucida Sans" panose="020B0602030504020204" pitchFamily="34" charset="0"/>
                <a:ea typeface="Lucida Sans" panose="020B0602030504020204" pitchFamily="34" charset="0"/>
                <a:cs typeface="Lucida Sans" panose="020B0602030504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r>
              <a:rPr lang="en-US" dirty="0"/>
              <a:t>This is a slide Title</a:t>
            </a:r>
          </a:p>
        </p:txBody>
      </p:sp>
      <p:sp>
        <p:nvSpPr>
          <p:cNvPr id="44" name="Rectangle 43"/>
          <p:cNvSpPr/>
          <p:nvPr userDrawn="1"/>
        </p:nvSpPr>
        <p:spPr>
          <a:xfrm>
            <a:off x="1" y="6219825"/>
            <a:ext cx="1219200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Text Placeholder 2"/>
          <p:cNvSpPr>
            <a:spLocks noGrp="1"/>
          </p:cNvSpPr>
          <p:nvPr>
            <p:ph type="body" sz="quarter" idx="15"/>
          </p:nvPr>
        </p:nvSpPr>
        <p:spPr>
          <a:xfrm>
            <a:off x="163513" y="1247775"/>
            <a:ext cx="11893550" cy="51530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6053"/>
          <a:stretch/>
        </p:blipFill>
        <p:spPr>
          <a:xfrm>
            <a:off x="10760373" y="6311265"/>
            <a:ext cx="1296690" cy="457200"/>
          </a:xfrm>
          <a:prstGeom prst="rect">
            <a:avLst/>
          </a:prstGeom>
        </p:spPr>
      </p:pic>
    </p:spTree>
    <p:extLst>
      <p:ext uri="{BB962C8B-B14F-4D97-AF65-F5344CB8AC3E}">
        <p14:creationId xmlns:p14="http://schemas.microsoft.com/office/powerpoint/2010/main" val="960626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3108960" y="3108959"/>
            <a:ext cx="6858002" cy="640080"/>
          </a:xfrm>
          <a:solidFill>
            <a:schemeClr val="bg2"/>
          </a:solidFill>
          <a:ln>
            <a:noFill/>
          </a:ln>
        </p:spPr>
        <p:txBody>
          <a:bodyPr>
            <a:noAutofit/>
          </a:bodyPr>
          <a:lstStyle>
            <a:lvl1pPr>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Example </a:t>
            </a:r>
          </a:p>
        </p:txBody>
      </p:sp>
    </p:spTree>
    <p:extLst>
      <p:ext uri="{BB962C8B-B14F-4D97-AF65-F5344CB8AC3E}">
        <p14:creationId xmlns:p14="http://schemas.microsoft.com/office/powerpoint/2010/main" val="1038005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ssion Agenda">
    <p:spTree>
      <p:nvGrpSpPr>
        <p:cNvPr id="1" name=""/>
        <p:cNvGrpSpPr/>
        <p:nvPr/>
      </p:nvGrpSpPr>
      <p:grpSpPr>
        <a:xfrm>
          <a:off x="0" y="0"/>
          <a:ext cx="0" cy="0"/>
          <a:chOff x="0" y="0"/>
          <a:chExt cx="0" cy="0"/>
        </a:xfrm>
      </p:grpSpPr>
      <p:sp>
        <p:nvSpPr>
          <p:cNvPr id="7" name="Rounded Rectangle 6"/>
          <p:cNvSpPr/>
          <p:nvPr userDrawn="1">
            <p:custDataLst>
              <p:tags r:id="rId1"/>
            </p:custDataLst>
          </p:nvPr>
        </p:nvSpPr>
        <p:spPr>
          <a:xfrm>
            <a:off x="5480175" y="1593669"/>
            <a:ext cx="7619816" cy="5155473"/>
          </a:xfrm>
          <a:prstGeom prst="roundRect">
            <a:avLst>
              <a:gd name="adj" fmla="val 567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custDataLst>
              <p:tags r:id="rId2"/>
            </p:custDataLst>
          </p:nvPr>
        </p:nvSpPr>
        <p:spPr>
          <a:xfrm>
            <a:off x="2937" y="1593670"/>
            <a:ext cx="5184817" cy="52601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custDataLst>
              <p:tags r:id="rId3"/>
            </p:custDataLst>
          </p:nvPr>
        </p:nvSpPr>
        <p:spPr>
          <a:xfrm>
            <a:off x="0" y="0"/>
            <a:ext cx="5187754" cy="16964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i="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Activity</a:t>
            </a:r>
          </a:p>
        </p:txBody>
      </p:sp>
      <p:sp>
        <p:nvSpPr>
          <p:cNvPr id="29" name="Text Placeholder 32"/>
          <p:cNvSpPr>
            <a:spLocks noGrp="1"/>
          </p:cNvSpPr>
          <p:nvPr>
            <p:ph type="body" sz="quarter" idx="14"/>
            <p:custDataLst>
              <p:tags r:id="rId4"/>
            </p:custDataLst>
          </p:nvPr>
        </p:nvSpPr>
        <p:spPr>
          <a:xfrm>
            <a:off x="5730237" y="1828799"/>
            <a:ext cx="6007727" cy="4589417"/>
          </a:xfrm>
          <a:prstGeom prst="rect">
            <a:avLst/>
          </a:prstGeom>
        </p:spPr>
        <p:txBody>
          <a:bodyPr/>
          <a:lstStyle>
            <a:lvl1pPr marL="0" indent="0">
              <a:buNone/>
              <a:defRPr sz="2800" b="0" i="0" baseline="0">
                <a:solidFill>
                  <a:schemeClr val="tx1"/>
                </a:solidFill>
                <a:latin typeface="Arial" panose="020B0604020202020204" pitchFamily="34" charset="0"/>
                <a:ea typeface="Segoe UI" panose="020B0502040204020203" pitchFamily="34" charset="0"/>
                <a:cs typeface="Arial" panose="020B0604020202020204" pitchFamily="34" charset="0"/>
              </a:defRPr>
            </a:lvl1pPr>
            <a:lvl2pPr marL="457200" indent="0">
              <a:buNone/>
              <a:defRPr sz="1800" b="0" i="0">
                <a:latin typeface="Segoe UI" charset="0"/>
                <a:ea typeface="Segoe UI" charset="0"/>
                <a:cs typeface="Segoe UI" charset="0"/>
              </a:defRPr>
            </a:lvl2pPr>
            <a:lvl3pPr marL="914400" indent="0">
              <a:buNone/>
              <a:defRPr sz="1600" b="0" i="0">
                <a:latin typeface="Segoe UI" charset="0"/>
                <a:ea typeface="Segoe UI" charset="0"/>
                <a:cs typeface="Segoe UI" charset="0"/>
              </a:defRPr>
            </a:lvl3pPr>
            <a:lvl4pPr marL="1371600" indent="0">
              <a:buNone/>
              <a:defRPr sz="1400" b="0" i="0">
                <a:latin typeface="Segoe UI" charset="0"/>
                <a:ea typeface="Segoe UI" charset="0"/>
                <a:cs typeface="Segoe UI" charset="0"/>
              </a:defRPr>
            </a:lvl4pPr>
            <a:lvl5pPr marL="1828800" indent="0">
              <a:buNone/>
              <a:defRPr sz="1400" b="0" i="0">
                <a:latin typeface="Segoe UI" charset="0"/>
                <a:ea typeface="Segoe UI" charset="0"/>
                <a:cs typeface="Segoe UI" charset="0"/>
              </a:defRPr>
            </a:lvl5pPr>
          </a:lstStyle>
          <a:p>
            <a:pPr lvl="0"/>
            <a:endParaRPr lang="en-US" dirty="0"/>
          </a:p>
        </p:txBody>
      </p:sp>
    </p:spTree>
    <p:extLst>
      <p:ext uri="{BB962C8B-B14F-4D97-AF65-F5344CB8AC3E}">
        <p14:creationId xmlns:p14="http://schemas.microsoft.com/office/powerpoint/2010/main" val="1241549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ssion Agenda">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2937" y="5724525"/>
            <a:ext cx="12189063" cy="1133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2937" y="5724525"/>
            <a:ext cx="2806938" cy="11292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dirty="0">
                <a:solidFill>
                  <a:schemeClr val="bg1"/>
                </a:solidFill>
                <a:latin typeface="Tahoma" panose="020B0604030504040204" pitchFamily="34" charset="0"/>
                <a:ea typeface="Tahoma" panose="020B0604030504040204" pitchFamily="34" charset="0"/>
                <a:cs typeface="Tahoma" panose="020B0604030504040204" pitchFamily="34" charset="0"/>
              </a:rPr>
              <a:t>Activity</a:t>
            </a:r>
          </a:p>
        </p:txBody>
      </p:sp>
      <p:sp>
        <p:nvSpPr>
          <p:cNvPr id="5" name="Content Placeholder 4"/>
          <p:cNvSpPr>
            <a:spLocks noGrp="1"/>
          </p:cNvSpPr>
          <p:nvPr>
            <p:ph sz="quarter" idx="10"/>
          </p:nvPr>
        </p:nvSpPr>
        <p:spPr>
          <a:xfrm>
            <a:off x="1466850" y="219075"/>
            <a:ext cx="8791575" cy="5305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4250" y="5819776"/>
            <a:ext cx="914400" cy="9144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6500" y="5819776"/>
            <a:ext cx="914400" cy="914400"/>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48750" y="5819776"/>
            <a:ext cx="914400" cy="914400"/>
          </a:xfrm>
          <a:prstGeom prst="rect">
            <a:avLst/>
          </a:prstGeom>
        </p:spPr>
      </p:pic>
    </p:spTree>
    <p:extLst>
      <p:ext uri="{BB962C8B-B14F-4D97-AF65-F5344CB8AC3E}">
        <p14:creationId xmlns:p14="http://schemas.microsoft.com/office/powerpoint/2010/main" val="3526920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8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1"/>
            <a:ext cx="10363200" cy="1362075"/>
          </a:xfrm>
        </p:spPr>
        <p:txBody>
          <a:bodyPr anchor="t"/>
          <a:lstStyle>
            <a:lvl1pPr algn="l">
              <a:defRPr sz="4000" b="1" cap="all">
                <a:solidFill>
                  <a:schemeClr val="accent5"/>
                </a:solidFill>
              </a:defRPr>
            </a:lvl1pPr>
          </a:lstStyle>
          <a:p>
            <a:r>
              <a:rPr lang="en-US" dirty="0"/>
              <a:t>Click to edit Master title style</a:t>
            </a:r>
          </a:p>
        </p:txBody>
      </p:sp>
      <p:sp>
        <p:nvSpPr>
          <p:cNvPr id="3" name="Text Placeholder 2"/>
          <p:cNvSpPr>
            <a:spLocks noGrp="1"/>
          </p:cNvSpPr>
          <p:nvPr>
            <p:ph type="body" idx="1"/>
          </p:nvPr>
        </p:nvSpPr>
        <p:spPr>
          <a:xfrm>
            <a:off x="914400" y="3681414"/>
            <a:ext cx="10363200" cy="1500187"/>
          </a:xfrm>
        </p:spPr>
        <p:txBody>
          <a:bodyPr anchor="t">
            <a:normAutofit/>
          </a:bodyPr>
          <a:lstStyle>
            <a:lvl1pPr marL="0" indent="0">
              <a:buNone/>
              <a:defRPr sz="24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4121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78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ubSection-2Column">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custDataLst>
              <p:tags r:id="rId1"/>
            </p:custDataLst>
          </p:nvPr>
        </p:nvSpPr>
        <p:spPr>
          <a:xfrm>
            <a:off x="0" y="1600200"/>
            <a:ext cx="12192000" cy="5257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ounded Rectangle 4"/>
          <p:cNvSpPr/>
          <p:nvPr userDrawn="1">
            <p:custDataLst>
              <p:tags r:id="rId2"/>
            </p:custDataLst>
          </p:nvPr>
        </p:nvSpPr>
        <p:spPr>
          <a:xfrm>
            <a:off x="101600" y="1676400"/>
            <a:ext cx="4165600" cy="4800600"/>
          </a:xfrm>
          <a:prstGeom prst="roundRect">
            <a:avLst>
              <a:gd name="adj" fmla="val 4123"/>
            </a:avLst>
          </a:prstGeom>
          <a:solidFill>
            <a:schemeClr val="accent4">
              <a:lumMod val="40000"/>
              <a:lumOff val="6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custDataLst>
              <p:tags r:id="rId3"/>
            </p:custDataLst>
          </p:nvPr>
        </p:nvSpPr>
        <p:spPr>
          <a:xfrm>
            <a:off x="0" y="0"/>
            <a:ext cx="4267200" cy="1600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custDataLst>
              <p:tags r:id="rId4"/>
            </p:custDataLst>
          </p:nvPr>
        </p:nvSpPr>
        <p:spPr>
          <a:xfrm>
            <a:off x="101601" y="228600"/>
            <a:ext cx="4011084" cy="1162050"/>
          </a:xfrm>
        </p:spPr>
        <p:txBody>
          <a:bodyPr anchor="t"/>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custDataLst>
              <p:tags r:id="rId5"/>
            </p:custDataLst>
          </p:nvPr>
        </p:nvSpPr>
        <p:spPr>
          <a:xfrm>
            <a:off x="4673600" y="1752600"/>
            <a:ext cx="6949440" cy="4572000"/>
          </a:xfrm>
        </p:spPr>
        <p:txBody>
          <a:bodyPr/>
          <a:lstStyle>
            <a:lvl1pPr marL="0" indent="0">
              <a:buNone/>
              <a:defRPr sz="3200">
                <a:solidFill>
                  <a:schemeClr val="tx1"/>
                </a:solidFill>
              </a:defRPr>
            </a:lvl1pPr>
            <a:lvl2pPr marL="182880" indent="0">
              <a:buNone/>
              <a:defRPr sz="2800">
                <a:solidFill>
                  <a:schemeClr val="tx2">
                    <a:lumMod val="75000"/>
                  </a:schemeClr>
                </a:solidFill>
              </a:defRPr>
            </a:lvl2pPr>
            <a:lvl3pPr marL="548640" indent="-182880">
              <a:defRPr sz="2400" baseline="0">
                <a:solidFill>
                  <a:schemeClr val="tx2">
                    <a:lumMod val="75000"/>
                  </a:schemeClr>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3"/>
            <p:custDataLst>
              <p:tags r:id="rId6"/>
            </p:custDataLst>
          </p:nvPr>
        </p:nvSpPr>
        <p:spPr>
          <a:xfrm>
            <a:off x="4470400" y="152400"/>
            <a:ext cx="7213600" cy="1143000"/>
          </a:xfrm>
          <a:ln>
            <a:noFill/>
          </a:ln>
        </p:spPr>
        <p:txBody>
          <a:bodyPr/>
          <a:lstStyle>
            <a:lvl1pPr marL="0" indent="0">
              <a:buNone/>
              <a:defRPr>
                <a:solidFill>
                  <a:schemeClr val="tx2">
                    <a:lumMod val="50000"/>
                  </a:schemeClr>
                </a:solidFill>
              </a:defRPr>
            </a:lvl1pPr>
          </a:lstStyle>
          <a:p>
            <a:pPr lvl="0"/>
            <a:r>
              <a:rPr lang="en-US" dirty="0"/>
              <a:t>Click to edit Master text styles</a:t>
            </a:r>
          </a:p>
        </p:txBody>
      </p:sp>
      <p:cxnSp>
        <p:nvCxnSpPr>
          <p:cNvPr id="12" name="Straight Connector 11"/>
          <p:cNvCxnSpPr/>
          <p:nvPr userDrawn="1"/>
        </p:nvCxnSpPr>
        <p:spPr>
          <a:xfrm>
            <a:off x="0" y="1600200"/>
            <a:ext cx="12192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custDataLst>
              <p:tags r:id="rId7"/>
            </p:custDataLst>
          </p:nvPr>
        </p:nvSpPr>
        <p:spPr>
          <a:xfrm>
            <a:off x="0" y="6553200"/>
            <a:ext cx="12192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lumMod val="50000"/>
                  <a:lumOff val="50000"/>
                </a:schemeClr>
              </a:solidFill>
            </a:endParaRPr>
          </a:p>
        </p:txBody>
      </p:sp>
      <p:pic>
        <p:nvPicPr>
          <p:cNvPr id="9" name="Picture 8" descr="BigTanSpiral.png"/>
          <p:cNvPicPr>
            <a:picLocks noChangeAspect="1"/>
          </p:cNvPicPr>
          <p:nvPr userDrawn="1"/>
        </p:nvPicPr>
        <p:blipFill rotWithShape="1">
          <a:blip r:embed="rId11" cstate="print">
            <a:alphaModFix amt="37000"/>
            <a:extLst>
              <a:ext uri="{BEBA8EAE-BF5A-486C-A8C5-ECC9F3942E4B}">
                <a14:imgProps xmlns:a14="http://schemas.microsoft.com/office/drawing/2010/main">
                  <a14:imgLayer r:embed="rId12">
                    <a14:imgEffect>
                      <a14:backgroundRemoval t="0" b="100000" l="602" r="100000">
                        <a14:foregroundMark x1="84052" y1="5875" x2="84052" y2="5875"/>
                      </a14:backgroundRemoval>
                    </a14:imgEffect>
                    <a14:imgEffect>
                      <a14:saturation sat="66000"/>
                    </a14:imgEffect>
                    <a14:imgEffect>
                      <a14:brightnessContrast contrast="100000"/>
                    </a14:imgEffect>
                  </a14:imgLayer>
                </a14:imgProps>
              </a:ext>
              <a:ext uri="{28A0092B-C50C-407E-A947-70E740481C1C}">
                <a14:useLocalDpi xmlns:a14="http://schemas.microsoft.com/office/drawing/2010/main" val="0"/>
              </a:ext>
            </a:extLst>
          </a:blip>
          <a:srcRect l="28824" t="-714" b="-1"/>
          <a:stretch/>
        </p:blipFill>
        <p:spPr>
          <a:xfrm rot="10800000">
            <a:off x="278951" y="1874129"/>
            <a:ext cx="1339036" cy="1188720"/>
          </a:xfrm>
          <a:prstGeom prst="rect">
            <a:avLst/>
          </a:prstGeom>
        </p:spPr>
      </p:pic>
      <p:sp>
        <p:nvSpPr>
          <p:cNvPr id="4" name="Text Placeholder 3"/>
          <p:cNvSpPr>
            <a:spLocks noGrp="1"/>
          </p:cNvSpPr>
          <p:nvPr>
            <p:ph type="body" sz="half" idx="2"/>
            <p:custDataLst>
              <p:tags r:id="rId8"/>
            </p:custDataLst>
          </p:nvPr>
        </p:nvSpPr>
        <p:spPr>
          <a:xfrm>
            <a:off x="203200" y="1752600"/>
            <a:ext cx="3962400" cy="4572000"/>
          </a:xfrm>
          <a:noFill/>
          <a:ln>
            <a:noFill/>
          </a:ln>
        </p:spPr>
        <p:txBody>
          <a:bodyPr>
            <a:normAutofit/>
          </a:bodyPr>
          <a:lstStyle>
            <a:lvl1pPr marL="0" indent="0">
              <a:buNone/>
              <a:defRPr sz="1600">
                <a:solidFill>
                  <a:schemeClr val="tx1">
                    <a:lumMod val="90000"/>
                    <a:lumOff val="1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TextBox 8"/>
          <p:cNvSpPr txBox="1">
            <a:spLocks noChangeArrowheads="1"/>
          </p:cNvSpPr>
          <p:nvPr userDrawn="1">
            <p:custDataLst>
              <p:tags r:id="rId9"/>
            </p:custDataLst>
          </p:nvPr>
        </p:nvSpPr>
        <p:spPr bwMode="auto">
          <a:xfrm>
            <a:off x="0" y="6583364"/>
            <a:ext cx="4440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85000"/>
                  </a:schemeClr>
                </a:solidFill>
                <a:latin typeface="Calibri" pitchFamily="34" charset="0"/>
                <a:ea typeface="+mn-ea"/>
                <a:cs typeface="+mn-cs"/>
              </a:rPr>
              <a:t>THE</a:t>
            </a:r>
            <a:r>
              <a:rPr lang="en-US" sz="1200" b="1" kern="1200" baseline="0" dirty="0">
                <a:solidFill>
                  <a:schemeClr val="bg1">
                    <a:lumMod val="85000"/>
                  </a:schemeClr>
                </a:solidFill>
                <a:latin typeface="Calibri" pitchFamily="34" charset="0"/>
                <a:ea typeface="+mn-ea"/>
                <a:cs typeface="+mn-cs"/>
              </a:rPr>
              <a:t> ACTIVE IMPLEMENTATION HUB | </a:t>
            </a:r>
            <a:r>
              <a:rPr lang="en-US" sz="1200" b="1" kern="1200" baseline="0" dirty="0">
                <a:solidFill>
                  <a:schemeClr val="accent4">
                    <a:lumMod val="20000"/>
                    <a:lumOff val="80000"/>
                  </a:schemeClr>
                </a:solidFill>
                <a:latin typeface="Calibri" pitchFamily="34" charset="0"/>
                <a:ea typeface="+mn-ea"/>
                <a:cs typeface="+mn-cs"/>
              </a:rPr>
              <a:t>implementation.fpg.unc.edu</a:t>
            </a:r>
            <a:endParaRPr lang="en-US" sz="1200" b="1" kern="1200" dirty="0">
              <a:solidFill>
                <a:schemeClr val="accent4">
                  <a:lumMod val="20000"/>
                  <a:lumOff val="80000"/>
                </a:schemeClr>
              </a:solidFill>
              <a:latin typeface="Calibri" pitchFamily="34" charset="0"/>
              <a:ea typeface="+mn-ea"/>
              <a:cs typeface="+mn-cs"/>
            </a:endParaRPr>
          </a:p>
        </p:txBody>
      </p:sp>
    </p:spTree>
    <p:extLst>
      <p:ext uri="{BB962C8B-B14F-4D97-AF65-F5344CB8AC3E}">
        <p14:creationId xmlns:p14="http://schemas.microsoft.com/office/powerpoint/2010/main" val="40009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1Column">
    <p:spTree>
      <p:nvGrpSpPr>
        <p:cNvPr id="1" name=""/>
        <p:cNvGrpSpPr/>
        <p:nvPr/>
      </p:nvGrpSpPr>
      <p:grpSpPr>
        <a:xfrm>
          <a:off x="0" y="0"/>
          <a:ext cx="0" cy="0"/>
          <a:chOff x="0" y="0"/>
          <a:chExt cx="0" cy="0"/>
        </a:xfrm>
      </p:grpSpPr>
      <p:sp>
        <p:nvSpPr>
          <p:cNvPr id="8" name="Rectangle 7"/>
          <p:cNvSpPr/>
          <p:nvPr>
            <p:custDataLst>
              <p:tags r:id="rId1"/>
            </p:custDataLst>
          </p:nvPr>
        </p:nvSpPr>
        <p:spPr>
          <a:xfrm>
            <a:off x="0" y="0"/>
            <a:ext cx="4470400" cy="1600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custDataLst>
              <p:tags r:id="rId2"/>
            </p:custDataLst>
          </p:nvPr>
        </p:nvSpPr>
        <p:spPr>
          <a:xfrm>
            <a:off x="101601" y="228600"/>
            <a:ext cx="4011084" cy="1162050"/>
          </a:xfrm>
        </p:spPr>
        <p:txBody>
          <a:bodyPr anchor="t"/>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custDataLst>
              <p:tags r:id="rId3"/>
            </p:custDataLst>
          </p:nvPr>
        </p:nvSpPr>
        <p:spPr>
          <a:xfrm>
            <a:off x="203200" y="1752600"/>
            <a:ext cx="11582400" cy="4648200"/>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custDataLst>
              <p:tags r:id="rId4"/>
            </p:custDataLst>
          </p:nvPr>
        </p:nvSpPr>
        <p:spPr>
          <a:xfrm>
            <a:off x="4775200" y="228600"/>
            <a:ext cx="6908800" cy="1143000"/>
          </a:xfrm>
        </p:spPr>
        <p:txBody>
          <a:bodyPr/>
          <a:lstStyle>
            <a:lvl1pPr marL="0" indent="0">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8957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609600" y="1535113"/>
            <a:ext cx="5386917" cy="639762"/>
          </a:xfrm>
          <a:solidFill>
            <a:schemeClr val="bg1">
              <a:lumMod val="95000"/>
            </a:schemeClr>
          </a:solidFill>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3"/>
            </p:custDataLst>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4"/>
            </p:custDataLst>
          </p:nvPr>
        </p:nvSpPr>
        <p:spPr>
          <a:xfrm>
            <a:off x="6193368" y="1535113"/>
            <a:ext cx="5389033" cy="639762"/>
          </a:xfrm>
          <a:solidFill>
            <a:schemeClr val="bg1">
              <a:lumMod val="95000"/>
            </a:schemeClr>
          </a:solidFill>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5"/>
            </p:custDataLst>
          </p:nvPr>
        </p:nvSpPr>
        <p:spPr>
          <a:xfrm>
            <a:off x="6193368"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5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 y="228600"/>
            <a:ext cx="109728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3998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custDataLst>
              <p:tags r:id="rId26"/>
            </p:custDataLst>
          </p:nvPr>
        </p:nvSpPr>
        <p:spPr>
          <a:xfrm>
            <a:off x="0" y="0"/>
            <a:ext cx="12192000" cy="1600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custDataLst>
              <p:tags r:id="rId27"/>
            </p:custDataLst>
          </p:nvPr>
        </p:nvSpPr>
        <p:spPr>
          <a:xfrm>
            <a:off x="101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28"/>
            </p:custDataLst>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custDataLst>
              <p:tags r:id="rId29"/>
            </p:custDataLst>
          </p:nvPr>
        </p:nvSpPr>
        <p:spPr>
          <a:xfrm>
            <a:off x="0" y="6553200"/>
            <a:ext cx="12192000" cy="304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1">
                  <a:lumMod val="50000"/>
                  <a:lumOff val="50000"/>
                </a:schemeClr>
              </a:solidFill>
            </a:endParaRPr>
          </a:p>
        </p:txBody>
      </p:sp>
      <p:sp>
        <p:nvSpPr>
          <p:cNvPr id="8" name="TextBox 8"/>
          <p:cNvSpPr txBox="1">
            <a:spLocks noChangeArrowheads="1"/>
          </p:cNvSpPr>
          <p:nvPr>
            <p:custDataLst>
              <p:tags r:id="rId30"/>
            </p:custDataLst>
          </p:nvPr>
        </p:nvSpPr>
        <p:spPr bwMode="auto">
          <a:xfrm>
            <a:off x="0" y="6583364"/>
            <a:ext cx="4440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85000"/>
                  </a:schemeClr>
                </a:solidFill>
                <a:latin typeface="Calibri" pitchFamily="34" charset="0"/>
                <a:ea typeface="+mn-ea"/>
                <a:cs typeface="+mn-cs"/>
              </a:rPr>
              <a:t>THE</a:t>
            </a:r>
            <a:r>
              <a:rPr lang="en-US" sz="1200" b="1" kern="1200" baseline="0" dirty="0">
                <a:solidFill>
                  <a:schemeClr val="bg1">
                    <a:lumMod val="85000"/>
                  </a:schemeClr>
                </a:solidFill>
                <a:latin typeface="Calibri" pitchFamily="34" charset="0"/>
                <a:ea typeface="+mn-ea"/>
                <a:cs typeface="+mn-cs"/>
              </a:rPr>
              <a:t> ACTIVE IMPLEMENTATION HUB | </a:t>
            </a:r>
            <a:r>
              <a:rPr lang="en-US" sz="1200" b="1" kern="1200" baseline="0" dirty="0">
                <a:solidFill>
                  <a:schemeClr val="accent4">
                    <a:lumMod val="20000"/>
                    <a:lumOff val="80000"/>
                  </a:schemeClr>
                </a:solidFill>
                <a:latin typeface="Calibri" pitchFamily="34" charset="0"/>
                <a:ea typeface="+mn-ea"/>
                <a:cs typeface="+mn-cs"/>
              </a:rPr>
              <a:t>implementation.fpg.unc.edu</a:t>
            </a:r>
            <a:endParaRPr lang="en-US" sz="1200" b="1" kern="1200" dirty="0">
              <a:solidFill>
                <a:schemeClr val="accent4">
                  <a:lumMod val="20000"/>
                  <a:lumOff val="80000"/>
                </a:schemeClr>
              </a:solidFill>
              <a:latin typeface="Calibri" pitchFamily="34" charset="0"/>
              <a:ea typeface="+mn-ea"/>
              <a:cs typeface="+mn-cs"/>
            </a:endParaRPr>
          </a:p>
        </p:txBody>
      </p:sp>
      <p:cxnSp>
        <p:nvCxnSpPr>
          <p:cNvPr id="13" name="Straight Connector 12"/>
          <p:cNvCxnSpPr/>
          <p:nvPr/>
        </p:nvCxnSpPr>
        <p:spPr>
          <a:xfrm>
            <a:off x="0" y="1600200"/>
            <a:ext cx="121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35682"/>
      </p:ext>
    </p:extLst>
  </p:cSld>
  <p:clrMap bg1="lt1" tx1="dk1" bg2="lt2" tx2="dk2" accent1="accent1" accent2="accent2" accent3="accent3" accent4="accent4" accent5="accent5" accent6="accent6" hlink="hlink" folHlink="folHlink"/>
  <p:sldLayoutIdLst>
    <p:sldLayoutId id="2147483742" r:id="rId1"/>
    <p:sldLayoutId id="2147483750"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743" r:id="rId11"/>
    <p:sldLayoutId id="2147483736" r:id="rId12"/>
    <p:sldLayoutId id="2147483695" r:id="rId13"/>
    <p:sldLayoutId id="2147483744" r:id="rId14"/>
    <p:sldLayoutId id="2147483745" r:id="rId15"/>
    <p:sldLayoutId id="2147483751" r:id="rId16"/>
    <p:sldLayoutId id="2147483746" r:id="rId17"/>
    <p:sldLayoutId id="2147483747" r:id="rId18"/>
    <p:sldLayoutId id="2147483752" r:id="rId19"/>
    <p:sldLayoutId id="2147483748" r:id="rId20"/>
    <p:sldLayoutId id="2147483749" r:id="rId21"/>
    <p:sldLayoutId id="2147483778" r:id="rId22"/>
    <p:sldLayoutId id="2147483779" r:id="rId23"/>
    <p:sldLayoutId id="2147483780" r:id="rId24"/>
  </p:sldLayoutIdLst>
  <p:txStyles>
    <p:titleStyle>
      <a:lvl1pPr algn="l" defTabSz="914400" rtl="0" eaLnBrk="1" latinLnBrk="0" hangingPunct="1">
        <a:spcBef>
          <a:spcPct val="0"/>
        </a:spcBef>
        <a:buNone/>
        <a:defRPr sz="4400" b="0" i="0" u="none" kern="1200">
          <a:solidFill>
            <a:schemeClr val="bg1"/>
          </a:solidFill>
          <a:latin typeface="Myriad Web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024987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56" r:id="rId3"/>
    <p:sldLayoutId id="2147483777"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image" Target="../media/image34.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33.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notesSlide" Target="../notesSlides/notesSlide10.xml"/><Relationship Id="rId5" Type="http://schemas.openxmlformats.org/officeDocument/2006/relationships/tags" Target="../tags/tag165.xml"/><Relationship Id="rId15" Type="http://schemas.openxmlformats.org/officeDocument/2006/relationships/image" Target="../media/image36.png"/><Relationship Id="rId10" Type="http://schemas.openxmlformats.org/officeDocument/2006/relationships/slideLayout" Target="../slideLayouts/slideLayout16.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 Target="slide1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notesSlide" Target="../notesSlides/notesSlide11.xml"/><Relationship Id="rId5" Type="http://schemas.openxmlformats.org/officeDocument/2006/relationships/slideLayout" Target="../slideLayouts/slideLayout34.xml"/><Relationship Id="rId4" Type="http://schemas.openxmlformats.org/officeDocument/2006/relationships/tags" Target="../tags/tag173.xml"/></Relationships>
</file>

<file path=ppt/slides/_rels/slide12.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12.xml"/><Relationship Id="rId4"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79.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13.xml"/><Relationship Id="rId11" Type="http://schemas.openxmlformats.org/officeDocument/2006/relationships/image" Target="../media/image41.png"/><Relationship Id="rId5" Type="http://schemas.openxmlformats.org/officeDocument/2006/relationships/slideLayout" Target="../slideLayouts/slideLayout6.xml"/><Relationship Id="rId10" Type="http://schemas.openxmlformats.org/officeDocument/2006/relationships/image" Target="../media/image40.png"/><Relationship Id="rId4" Type="http://schemas.openxmlformats.org/officeDocument/2006/relationships/tags" Target="../tags/tag180.xml"/><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image" Target="../media/image43.png"/><Relationship Id="rId4" Type="http://schemas.openxmlformats.org/officeDocument/2006/relationships/tags" Target="../tags/tag184.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90.xml"/><Relationship Id="rId7" Type="http://schemas.openxmlformats.org/officeDocument/2006/relationships/tags" Target="../tags/tag194.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10" Type="http://schemas.openxmlformats.org/officeDocument/2006/relationships/image" Target="../media/image43.png"/><Relationship Id="rId4" Type="http://schemas.openxmlformats.org/officeDocument/2006/relationships/tags" Target="../tags/tag19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image" Target="../media/image18.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33.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image" Target="../media/image44.png"/><Relationship Id="rId5" Type="http://schemas.openxmlformats.org/officeDocument/2006/relationships/tags" Target="../tags/tag199.xml"/><Relationship Id="rId10" Type="http://schemas.openxmlformats.org/officeDocument/2006/relationships/notesSlide" Target="../notesSlides/notesSlide16.xml"/><Relationship Id="rId4" Type="http://schemas.openxmlformats.org/officeDocument/2006/relationships/tags" Target="../tags/tag198.xml"/><Relationship Id="rId9"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20.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slide" Target="slide18.xml"/><Relationship Id="rId5" Type="http://schemas.openxmlformats.org/officeDocument/2006/relationships/tags" Target="../tags/tag207.xml"/><Relationship Id="rId10" Type="http://schemas.openxmlformats.org/officeDocument/2006/relationships/notesSlide" Target="../notesSlides/notesSlide17.xml"/><Relationship Id="rId4" Type="http://schemas.openxmlformats.org/officeDocument/2006/relationships/tags" Target="../tags/tag206.xml"/><Relationship Id="rId9"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notesSlide" Target="../notesSlides/notesSlide18.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slideLayout" Target="../slideLayouts/slideLayout16.xml"/><Relationship Id="rId17" Type="http://schemas.openxmlformats.org/officeDocument/2006/relationships/slide" Target="slide19.xml"/><Relationship Id="rId2" Type="http://schemas.openxmlformats.org/officeDocument/2006/relationships/tags" Target="../tags/tag212.xml"/><Relationship Id="rId16" Type="http://schemas.openxmlformats.org/officeDocument/2006/relationships/slide" Target="slide37.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hyperlink" Target="http://implementation.fpg.unc.edu/module-2" TargetMode="Externa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image" Target="../media/image46.png"/><Relationship Id="rId3" Type="http://schemas.openxmlformats.org/officeDocument/2006/relationships/tags" Target="../tags/tag224.xml"/><Relationship Id="rId21" Type="http://schemas.openxmlformats.org/officeDocument/2006/relationships/slide" Target="slide21.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notesSlide" Target="../notesSlides/notesSlide19.xml"/><Relationship Id="rId2" Type="http://schemas.openxmlformats.org/officeDocument/2006/relationships/tags" Target="../tags/tag223.xml"/><Relationship Id="rId16" Type="http://schemas.openxmlformats.org/officeDocument/2006/relationships/slideLayout" Target="../slideLayouts/slideLayout22.xml"/><Relationship Id="rId20" Type="http://schemas.openxmlformats.org/officeDocument/2006/relationships/slide" Target="slide20.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5" Type="http://schemas.openxmlformats.org/officeDocument/2006/relationships/tags" Target="../tags/tag236.xml"/><Relationship Id="rId10" Type="http://schemas.openxmlformats.org/officeDocument/2006/relationships/tags" Target="../tags/tag231.xml"/><Relationship Id="rId19" Type="http://schemas.openxmlformats.org/officeDocument/2006/relationships/image" Target="../media/image47.png"/><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6.png"/><Relationship Id="rId5" Type="http://schemas.openxmlformats.org/officeDocument/2006/relationships/tags" Target="../tags/tag89.xml"/><Relationship Id="rId10" Type="http://schemas.openxmlformats.org/officeDocument/2006/relationships/notesSlide" Target="../notesSlides/notesSlide2.xml"/><Relationship Id="rId4" Type="http://schemas.openxmlformats.org/officeDocument/2006/relationships/tags" Target="../tags/tag88.xml"/><Relationship Id="rId9"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39.xml"/><Relationship Id="rId7" Type="http://schemas.openxmlformats.org/officeDocument/2006/relationships/tags" Target="../tags/tag243.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48.png"/><Relationship Id="rId5" Type="http://schemas.openxmlformats.org/officeDocument/2006/relationships/tags" Target="../tags/tag241.xml"/><Relationship Id="rId10" Type="http://schemas.openxmlformats.org/officeDocument/2006/relationships/slide" Target="slide19.xml"/><Relationship Id="rId4" Type="http://schemas.openxmlformats.org/officeDocument/2006/relationships/tags" Target="../tags/tag240.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48.png"/><Relationship Id="rId5" Type="http://schemas.openxmlformats.org/officeDocument/2006/relationships/tags" Target="../tags/tag248.xml"/><Relationship Id="rId10" Type="http://schemas.openxmlformats.org/officeDocument/2006/relationships/slide" Target="slide19.xml"/><Relationship Id="rId4" Type="http://schemas.openxmlformats.org/officeDocument/2006/relationships/tags" Target="../tags/tag24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46.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49.png"/><Relationship Id="rId5" Type="http://schemas.openxmlformats.org/officeDocument/2006/relationships/tags" Target="../tags/tag255.xml"/><Relationship Id="rId10" Type="http://schemas.openxmlformats.org/officeDocument/2006/relationships/slide" Target="slide23.xml"/><Relationship Id="rId4" Type="http://schemas.openxmlformats.org/officeDocument/2006/relationships/tags" Target="../tags/tag254.xml"/><Relationship Id="rId9"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slideLayout" Target="../slideLayouts/slideLayout22.xml"/><Relationship Id="rId18" Type="http://schemas.openxmlformats.org/officeDocument/2006/relationships/slide" Target="slide25.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slide" Target="slide24.xml"/><Relationship Id="rId2" Type="http://schemas.openxmlformats.org/officeDocument/2006/relationships/tags" Target="../tags/tag259.xml"/><Relationship Id="rId16" Type="http://schemas.openxmlformats.org/officeDocument/2006/relationships/image" Target="../media/image47.png"/><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image" Target="../media/image46.png"/><Relationship Id="rId10" Type="http://schemas.openxmlformats.org/officeDocument/2006/relationships/tags" Target="../tags/tag267.xml"/><Relationship Id="rId19" Type="http://schemas.openxmlformats.org/officeDocument/2006/relationships/slide" Target="slide2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image" Target="../media/image48.png"/><Relationship Id="rId5" Type="http://schemas.openxmlformats.org/officeDocument/2006/relationships/tags" Target="../tags/tag274.xml"/><Relationship Id="rId10" Type="http://schemas.openxmlformats.org/officeDocument/2006/relationships/slide" Target="slide23.xml"/><Relationship Id="rId4" Type="http://schemas.openxmlformats.org/officeDocument/2006/relationships/tags" Target="../tags/tag273.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image" Target="../media/image48.png"/><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slide" Target="slide23.xml"/><Relationship Id="rId5" Type="http://schemas.openxmlformats.org/officeDocument/2006/relationships/tags" Target="../tags/tag281.xml"/><Relationship Id="rId10" Type="http://schemas.openxmlformats.org/officeDocument/2006/relationships/slide" Target="slide2.xml"/><Relationship Id="rId4" Type="http://schemas.openxmlformats.org/officeDocument/2006/relationships/tags" Target="../tags/tag280.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286.xml"/><Relationship Id="rId7" Type="http://schemas.openxmlformats.org/officeDocument/2006/relationships/tags" Target="../tags/tag290.xml"/><Relationship Id="rId12" Type="http://schemas.openxmlformats.org/officeDocument/2006/relationships/image" Target="../media/image46.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image" Target="../media/image49.png"/><Relationship Id="rId5" Type="http://schemas.openxmlformats.org/officeDocument/2006/relationships/tags" Target="../tags/tag288.xml"/><Relationship Id="rId10" Type="http://schemas.openxmlformats.org/officeDocument/2006/relationships/slide" Target="slide27.xml"/><Relationship Id="rId4" Type="http://schemas.openxmlformats.org/officeDocument/2006/relationships/tags" Target="../tags/tag287.xml"/><Relationship Id="rId9"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notesSlide" Target="../notesSlides/notesSlide27.xml"/><Relationship Id="rId18" Type="http://schemas.openxmlformats.org/officeDocument/2006/relationships/image" Target="../media/image51.png"/><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slideLayout" Target="../slideLayouts/slideLayout23.xml"/><Relationship Id="rId17" Type="http://schemas.openxmlformats.org/officeDocument/2006/relationships/image" Target="../media/image50.png"/><Relationship Id="rId2" Type="http://schemas.openxmlformats.org/officeDocument/2006/relationships/tags" Target="../tags/tag292.xml"/><Relationship Id="rId16" Type="http://schemas.openxmlformats.org/officeDocument/2006/relationships/slide" Target="slide30.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5" Type="http://schemas.openxmlformats.org/officeDocument/2006/relationships/tags" Target="../tags/tag295.xml"/><Relationship Id="rId15" Type="http://schemas.openxmlformats.org/officeDocument/2006/relationships/slide" Target="slide29.xml"/><Relationship Id="rId10" Type="http://schemas.openxmlformats.org/officeDocument/2006/relationships/tags" Target="../tags/tag300.xml"/><Relationship Id="rId19" Type="http://schemas.openxmlformats.org/officeDocument/2006/relationships/image" Target="../media/image7.WMF"/><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304.xml"/><Relationship Id="rId7" Type="http://schemas.openxmlformats.org/officeDocument/2006/relationships/slideLayout" Target="../slideLayouts/slideLayout23.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5" Type="http://schemas.openxmlformats.org/officeDocument/2006/relationships/tags" Target="../tags/tag306.xml"/><Relationship Id="rId10" Type="http://schemas.openxmlformats.org/officeDocument/2006/relationships/image" Target="../media/image50.png"/><Relationship Id="rId4" Type="http://schemas.openxmlformats.org/officeDocument/2006/relationships/tags" Target="../tags/tag305.xml"/><Relationship Id="rId9"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310.xml"/><Relationship Id="rId7" Type="http://schemas.openxmlformats.org/officeDocument/2006/relationships/slideLayout" Target="../slideLayouts/slideLayout23.xml"/><Relationship Id="rId12" Type="http://schemas.openxmlformats.org/officeDocument/2006/relationships/image" Target="../media/image49.png"/><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image" Target="../media/image50.png"/><Relationship Id="rId5" Type="http://schemas.openxmlformats.org/officeDocument/2006/relationships/tags" Target="../tags/tag312.xml"/><Relationship Id="rId10" Type="http://schemas.openxmlformats.org/officeDocument/2006/relationships/slide" Target="slide31.xml"/><Relationship Id="rId4" Type="http://schemas.openxmlformats.org/officeDocument/2006/relationships/tags" Target="../tags/tag311.xml"/><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notesSlide" Target="../notesSlides/notesSlide3.xml"/><Relationship Id="rId18" Type="http://schemas.openxmlformats.org/officeDocument/2006/relationships/image" Target="../media/image21.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slideLayout" Target="../slideLayouts/slideLayout36.xml"/><Relationship Id="rId17" Type="http://schemas.openxmlformats.org/officeDocument/2006/relationships/image" Target="../media/image20.png"/><Relationship Id="rId2" Type="http://schemas.openxmlformats.org/officeDocument/2006/relationships/tags" Target="../tags/tag94.xml"/><Relationship Id="rId16" Type="http://schemas.openxmlformats.org/officeDocument/2006/relationships/image" Target="../media/image19.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image" Target="../media/image18.png"/><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316.xml"/><Relationship Id="rId7" Type="http://schemas.openxmlformats.org/officeDocument/2006/relationships/slideLayout" Target="../slideLayouts/slideLayout23.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10" Type="http://schemas.openxmlformats.org/officeDocument/2006/relationships/image" Target="../media/image50.png"/><Relationship Id="rId4" Type="http://schemas.openxmlformats.org/officeDocument/2006/relationships/tags" Target="../tags/tag317.xml"/><Relationship Id="rId9" Type="http://schemas.openxmlformats.org/officeDocument/2006/relationships/slide" Target="slide27.xml"/></Relationships>
</file>

<file path=ppt/slides/_rels/slide31.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image" Target="../media/image54.png"/><Relationship Id="rId18" Type="http://schemas.openxmlformats.org/officeDocument/2006/relationships/image" Target="../media/image57.png"/><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image" Target="../media/image53.png"/><Relationship Id="rId17" Type="http://schemas.openxmlformats.org/officeDocument/2006/relationships/slide" Target="slide32.xml"/><Relationship Id="rId2" Type="http://schemas.openxmlformats.org/officeDocument/2006/relationships/tags" Target="../tags/tag321.xml"/><Relationship Id="rId16" Type="http://schemas.openxmlformats.org/officeDocument/2006/relationships/image" Target="../media/image50.png"/><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image" Target="../media/image52.png"/><Relationship Id="rId5" Type="http://schemas.openxmlformats.org/officeDocument/2006/relationships/tags" Target="../tags/tag324.xml"/><Relationship Id="rId15" Type="http://schemas.openxmlformats.org/officeDocument/2006/relationships/image" Target="../media/image56.png"/><Relationship Id="rId10" Type="http://schemas.openxmlformats.org/officeDocument/2006/relationships/notesSlide" Target="../notesSlides/notesSlide31.xml"/><Relationship Id="rId19" Type="http://schemas.openxmlformats.org/officeDocument/2006/relationships/image" Target="../media/image7.WMF"/><Relationship Id="rId4" Type="http://schemas.openxmlformats.org/officeDocument/2006/relationships/tags" Target="../tags/tag323.xml"/><Relationship Id="rId9" Type="http://schemas.openxmlformats.org/officeDocument/2006/relationships/slideLayout" Target="../slideLayouts/slideLayout24.xml"/><Relationship Id="rId1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notesSlide" Target="../notesSlides/notesSlide32.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slideLayout" Target="../slideLayouts/slideLayout23.xml"/><Relationship Id="rId17" Type="http://schemas.openxmlformats.org/officeDocument/2006/relationships/image" Target="../media/image50.png"/><Relationship Id="rId2" Type="http://schemas.openxmlformats.org/officeDocument/2006/relationships/tags" Target="../tags/tag329.xml"/><Relationship Id="rId16" Type="http://schemas.openxmlformats.org/officeDocument/2006/relationships/slide" Target="slide35.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slide" Target="slide34.xml"/><Relationship Id="rId10" Type="http://schemas.openxmlformats.org/officeDocument/2006/relationships/tags" Target="../tags/tag337.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slide" Target="slide36.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image" Target="../media/image49.png"/><Relationship Id="rId5" Type="http://schemas.openxmlformats.org/officeDocument/2006/relationships/tags" Target="../tags/tag343.xml"/><Relationship Id="rId10" Type="http://schemas.openxmlformats.org/officeDocument/2006/relationships/image" Target="../media/image50.png"/><Relationship Id="rId4" Type="http://schemas.openxmlformats.org/officeDocument/2006/relationships/tags" Target="../tags/tag342.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348.xml"/><Relationship Id="rId7" Type="http://schemas.openxmlformats.org/officeDocument/2006/relationships/slideLayout" Target="../slideLayouts/slideLayout23.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image" Target="../media/image50.png"/><Relationship Id="rId5" Type="http://schemas.openxmlformats.org/officeDocument/2006/relationships/tags" Target="../tags/tag350.xml"/><Relationship Id="rId10" Type="http://schemas.openxmlformats.org/officeDocument/2006/relationships/slide" Target="slide32.xml"/><Relationship Id="rId4" Type="http://schemas.openxmlformats.org/officeDocument/2006/relationships/tags" Target="../tags/tag349.xml"/><Relationship Id="rId9"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354.xml"/><Relationship Id="rId7" Type="http://schemas.openxmlformats.org/officeDocument/2006/relationships/slideLayout" Target="../slideLayouts/slideLayout23.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5" Type="http://schemas.openxmlformats.org/officeDocument/2006/relationships/tags" Target="../tags/tag356.xml"/><Relationship Id="rId10" Type="http://schemas.openxmlformats.org/officeDocument/2006/relationships/image" Target="../media/image50.png"/><Relationship Id="rId4" Type="http://schemas.openxmlformats.org/officeDocument/2006/relationships/tags" Target="../tags/tag355.xml"/><Relationship Id="rId9" Type="http://schemas.openxmlformats.org/officeDocument/2006/relationships/slide" Target="slide32.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360.xml"/><Relationship Id="rId7" Type="http://schemas.openxmlformats.org/officeDocument/2006/relationships/notesSlide" Target="../notesSlides/notesSlide36.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slideLayout" Target="../slideLayouts/slideLayout23.xml"/><Relationship Id="rId5" Type="http://schemas.openxmlformats.org/officeDocument/2006/relationships/tags" Target="../tags/tag362.xml"/><Relationship Id="rId4" Type="http://schemas.openxmlformats.org/officeDocument/2006/relationships/tags" Target="../tags/tag361.xml"/><Relationship Id="rId9"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hyperlink" Target="http://implementation.fpg.unc.edu/resources/activity-7-1-designing-fidelity-assessment" TargetMode="Externa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hyperlink" Target="https://nirn.fpg.unc.edu/resources/handout-28-dsds" TargetMode="Externa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image" Target="../media/image45.png"/><Relationship Id="rId5" Type="http://schemas.openxmlformats.org/officeDocument/2006/relationships/tags" Target="../tags/tag367.xml"/><Relationship Id="rId15" Type="http://schemas.openxmlformats.org/officeDocument/2006/relationships/hyperlink" Target="http://implementation.fpg.unc.edu/module-2" TargetMode="External"/><Relationship Id="rId10" Type="http://schemas.openxmlformats.org/officeDocument/2006/relationships/notesSlide" Target="../notesSlides/notesSlide37.xml"/><Relationship Id="rId4" Type="http://schemas.openxmlformats.org/officeDocument/2006/relationships/tags" Target="../tags/tag366.xml"/><Relationship Id="rId9" Type="http://schemas.openxmlformats.org/officeDocument/2006/relationships/slideLayout" Target="../slideLayouts/slideLayout16.xml"/><Relationship Id="rId14" Type="http://schemas.openxmlformats.org/officeDocument/2006/relationships/hyperlink" Target="https://nirn.fpg.unc.edu/module-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06.xml"/><Relationship Id="rId7" Type="http://schemas.openxmlformats.org/officeDocument/2006/relationships/notesSlide" Target="../notesSlides/notesSlide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16.xml"/><Relationship Id="rId5" Type="http://schemas.openxmlformats.org/officeDocument/2006/relationships/tags" Target="../tags/tag108.xml"/><Relationship Id="rId4" Type="http://schemas.openxmlformats.org/officeDocument/2006/relationships/tags" Target="../tags/tag107.xml"/></Relationships>
</file>

<file path=ppt/slides/_rels/slide5.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notesSlide" Target="../notesSlides/notesSlide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16.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s/_rels/slide6.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image" Target="../media/image25.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image" Target="../media/image24.png"/><Relationship Id="rId2" Type="http://schemas.openxmlformats.org/officeDocument/2006/relationships/tags" Target="../tags/tag120.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notesSlide" Target="../notesSlides/notesSlide6.xml"/><Relationship Id="rId10" Type="http://schemas.openxmlformats.org/officeDocument/2006/relationships/tags" Target="../tags/tag128.xml"/><Relationship Id="rId19" Type="http://schemas.openxmlformats.org/officeDocument/2006/relationships/image" Target="../media/image26.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28.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8.png"/><Relationship Id="rId5" Type="http://schemas.openxmlformats.org/officeDocument/2006/relationships/notesSlide" Target="../notesSlides/notesSlide7.xml"/><Relationship Id="rId4"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image" Target="../media/image19.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image" Target="../media/image18.png"/><Relationship Id="rId2" Type="http://schemas.openxmlformats.org/officeDocument/2006/relationships/tags" Target="../tags/tag136.xml"/><Relationship Id="rId16" Type="http://schemas.openxmlformats.org/officeDocument/2006/relationships/image" Target="../media/image17.png"/><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notesSlide" Target="../notesSlides/notesSlide8.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31.png"/><Relationship Id="rId3" Type="http://schemas.openxmlformats.org/officeDocument/2006/relationships/tags" Target="../tags/tag150.xml"/><Relationship Id="rId21" Type="http://schemas.openxmlformats.org/officeDocument/2006/relationships/image" Target="../media/image17.png"/><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image" Target="../media/image30.png"/><Relationship Id="rId2" Type="http://schemas.openxmlformats.org/officeDocument/2006/relationships/tags" Target="../tags/tag149.xml"/><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notesSlide" Target="../notesSlides/notesSlide9.xml"/><Relationship Id="rId23" Type="http://schemas.openxmlformats.org/officeDocument/2006/relationships/image" Target="../media/image19.png"/><Relationship Id="rId10" Type="http://schemas.openxmlformats.org/officeDocument/2006/relationships/tags" Target="../tags/tag157.xml"/><Relationship Id="rId19" Type="http://schemas.openxmlformats.org/officeDocument/2006/relationships/image" Target="../media/image20.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slideLayout" Target="../slideLayouts/slideLayout36.xml"/><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tags r:id="rId2"/>
            </p:custDataLst>
          </p:nvPr>
        </p:nvSpPr>
        <p:spPr>
          <a:xfrm>
            <a:off x="3505200" y="461962"/>
            <a:ext cx="8428793" cy="2586037"/>
          </a:xfrm>
        </p:spPr>
        <p:txBody>
          <a:bodyPr>
            <a:noAutofit/>
          </a:bodyPr>
          <a:lstStyle/>
          <a:p>
            <a:r>
              <a:rPr lang="en-US" sz="4400" b="1" dirty="0">
                <a:latin typeface="Segoe UI" panose="020B0502040204020203" pitchFamily="34" charset="0"/>
                <a:ea typeface="Segoe UI" panose="020B0502040204020203" pitchFamily="34" charset="0"/>
                <a:cs typeface="Segoe UI" panose="020B0502040204020203" pitchFamily="34" charset="0"/>
              </a:rPr>
              <a:t>Drivers Ed:</a:t>
            </a:r>
          </a:p>
          <a:p>
            <a:r>
              <a:rPr lang="en-US" dirty="0">
                <a:latin typeface="Segoe UI" panose="020B0502040204020203" pitchFamily="34" charset="0"/>
                <a:ea typeface="Segoe UI" panose="020B0502040204020203" pitchFamily="34" charset="0"/>
                <a:cs typeface="Segoe UI" panose="020B0502040204020203" pitchFamily="34" charset="0"/>
              </a:rPr>
              <a:t>Decision Support Data Systems</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(DSDS)</a:t>
            </a:r>
          </a:p>
        </p:txBody>
      </p:sp>
    </p:spTree>
    <p:custDataLst>
      <p:tags r:id="rId1"/>
    </p:custDataLst>
    <p:extLst>
      <p:ext uri="{BB962C8B-B14F-4D97-AF65-F5344CB8AC3E}">
        <p14:creationId xmlns:p14="http://schemas.microsoft.com/office/powerpoint/2010/main" val="157476008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0903" y="0"/>
            <a:ext cx="6858000" cy="6858000"/>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5832210" y="3159545"/>
            <a:ext cx="994300" cy="538911"/>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948536" y="2814783"/>
            <a:ext cx="1111368" cy="1111368"/>
          </a:xfrm>
          <a:prstGeom prst="rect">
            <a:avLst/>
          </a:prstGeom>
        </p:spPr>
      </p:pic>
      <p:cxnSp>
        <p:nvCxnSpPr>
          <p:cNvPr id="13" name="Straight Arrow Connector 12"/>
          <p:cNvCxnSpPr/>
          <p:nvPr/>
        </p:nvCxnSpPr>
        <p:spPr>
          <a:xfrm>
            <a:off x="4948536" y="914400"/>
            <a:ext cx="206186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131088" y="3685674"/>
            <a:ext cx="206186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876800" y="5029200"/>
            <a:ext cx="1102668" cy="4572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29360" y="2057400"/>
            <a:ext cx="1290640" cy="9906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3065" y="1676400"/>
            <a:ext cx="1554480" cy="1554480"/>
          </a:xfrm>
          <a:prstGeom prst="rect">
            <a:avLst/>
          </a:prstGeom>
        </p:spPr>
      </p:pic>
      <p:cxnSp>
        <p:nvCxnSpPr>
          <p:cNvPr id="22" name="Straight Arrow Connector 21"/>
          <p:cNvCxnSpPr/>
          <p:nvPr/>
        </p:nvCxnSpPr>
        <p:spPr>
          <a:xfrm>
            <a:off x="3408378" y="1219200"/>
            <a:ext cx="401622" cy="1524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09189" y="1734475"/>
            <a:ext cx="350523" cy="32292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218788" y="1048675"/>
            <a:ext cx="350523" cy="32292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218787" y="1722600"/>
            <a:ext cx="350524" cy="28763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3478913" y="2901696"/>
            <a:ext cx="144626" cy="51014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181600" y="914400"/>
            <a:ext cx="433818" cy="18661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custDataLst>
              <p:tags r:id="rId2"/>
            </p:custDataLst>
          </p:nvPr>
        </p:nvSpPr>
        <p:spPr>
          <a:xfrm>
            <a:off x="2590800" y="233976"/>
            <a:ext cx="2737824" cy="273782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custDataLst>
              <p:tags r:id="rId3"/>
            </p:custDataLst>
          </p:nvPr>
        </p:nvSpPr>
        <p:spPr>
          <a:xfrm>
            <a:off x="6750277" y="228600"/>
            <a:ext cx="2546123" cy="2546123"/>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custDataLst>
              <p:tags r:id="rId4"/>
            </p:custDataLst>
          </p:nvPr>
        </p:nvSpPr>
        <p:spPr>
          <a:xfrm>
            <a:off x="6788975" y="2654742"/>
            <a:ext cx="2943621" cy="2943621"/>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custDataLst>
              <p:tags r:id="rId5"/>
            </p:custDataLst>
          </p:nvPr>
        </p:nvSpPr>
        <p:spPr>
          <a:xfrm>
            <a:off x="2577371" y="3859345"/>
            <a:ext cx="2943621" cy="2943621"/>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custDataLst>
              <p:tags r:id="rId6"/>
            </p:custDataLst>
          </p:nvPr>
        </p:nvSpPr>
        <p:spPr>
          <a:xfrm>
            <a:off x="5328624" y="4385845"/>
            <a:ext cx="2300352" cy="2300352"/>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custDataLst>
              <p:tags r:id="rId7"/>
            </p:custDataLst>
          </p:nvPr>
        </p:nvSpPr>
        <p:spPr>
          <a:xfrm>
            <a:off x="4749424" y="2453436"/>
            <a:ext cx="2077629" cy="2077629"/>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custDataLst>
              <p:tags r:id="rId8"/>
            </p:custDataLst>
          </p:nvPr>
        </p:nvSpPr>
        <p:spPr>
          <a:xfrm>
            <a:off x="5261352" y="913621"/>
            <a:ext cx="1522155" cy="1522155"/>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custDataLst>
              <p:tags r:id="rId9"/>
            </p:custDataLst>
          </p:nvPr>
        </p:nvSpPr>
        <p:spPr>
          <a:xfrm>
            <a:off x="3445735" y="3035906"/>
            <a:ext cx="1103179" cy="1103179"/>
          </a:xfrm>
          <a:prstGeom prst="ellipse">
            <a:avLst/>
          </a:prstGeom>
          <a:solidFill>
            <a:schemeClr val="bg1">
              <a:lumMod val="95000"/>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18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par>
                                <p:cTn id="84" presetID="10" presetClass="entr" presetSubtype="0"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xit" presetSubtype="0" fill="hold" grpId="1" nodeType="with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par>
                                <p:cTn id="106" presetID="10" presetClass="exit" presetSubtype="0" fill="hold" grpId="1" nodeType="withEffect">
                                  <p:stCondLst>
                                    <p:cond delay="0"/>
                                  </p:stCondLst>
                                  <p:childTnLst>
                                    <p:animEffect transition="out" filter="fade">
                                      <p:cBhvr>
                                        <p:cTn id="107" dur="500"/>
                                        <p:tgtEl>
                                          <p:spTgt spid="34"/>
                                        </p:tgtEl>
                                      </p:cBhvr>
                                    </p:animEffect>
                                    <p:set>
                                      <p:cBhvr>
                                        <p:cTn id="108"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26" grpId="0" animBg="1"/>
      <p:bldP spid="28" grpId="0" animBg="1"/>
      <p:bldP spid="29" grpId="0" animBg="1"/>
      <p:bldP spid="32" grpId="0" animBg="1"/>
      <p:bldP spid="34" grpId="0" animBg="1"/>
      <p:bldP spid="34" grpId="1" animBg="1"/>
      <p:bldP spid="35" grpId="0" animBg="1"/>
      <p:bldP spid="3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custDataLst>
              <p:tags r:id="rId2"/>
            </p:custDataLst>
          </p:nvPr>
        </p:nvSpPr>
        <p:spPr/>
        <p:txBody>
          <a:bodyPr/>
          <a:lstStyle/>
          <a:p>
            <a:pPr marL="457200" indent="-457200">
              <a:buFont typeface="Arial" panose="020B0604020202020204" pitchFamily="34" charset="0"/>
              <a:buChar char="•"/>
            </a:pPr>
            <a:r>
              <a:rPr lang="en-US" dirty="0"/>
              <a:t>How does your organization currently use data to drive decision-making?</a:t>
            </a:r>
          </a:p>
          <a:p>
            <a:pPr marL="457200" indent="-457200">
              <a:buFont typeface="Arial" panose="020B0604020202020204" pitchFamily="34" charset="0"/>
              <a:buChar char="•"/>
            </a:pPr>
            <a:r>
              <a:rPr lang="en-US" dirty="0"/>
              <a:t>What type of data do you review? Who reviews this data and how often?</a:t>
            </a:r>
          </a:p>
          <a:p>
            <a:pPr marL="457200" indent="-457200">
              <a:buFont typeface="Arial" panose="020B0604020202020204" pitchFamily="34" charset="0"/>
              <a:buChar char="•"/>
            </a:pPr>
            <a:r>
              <a:rPr lang="en-US" dirty="0"/>
              <a:t>Are the data and information useful? Does it assist with decision making? </a:t>
            </a:r>
          </a:p>
        </p:txBody>
      </p:sp>
      <p:sp>
        <p:nvSpPr>
          <p:cNvPr id="3" name="TextBox 2"/>
          <p:cNvSpPr txBox="1"/>
          <p:nvPr>
            <p:custDataLst>
              <p:tags r:id="rId3"/>
            </p:custDataLst>
          </p:nvPr>
        </p:nvSpPr>
        <p:spPr>
          <a:xfrm>
            <a:off x="228600" y="1600200"/>
            <a:ext cx="4038600" cy="914400"/>
          </a:xfrm>
          <a:prstGeom prst="rect">
            <a:avLst/>
          </a:prstGeom>
        </p:spPr>
        <p:txBody>
          <a:bodyPr vert="horz" wrap="none" lIns="91440" tIns="45720" rIns="91440" bIns="45720" rtlCol="0" anchor="t">
            <a:normAutofit/>
          </a:bodyPr>
          <a:lstStyle/>
          <a:p>
            <a:r>
              <a:rPr lang="en-US" sz="4000" b="1" i="0" dirty="0">
                <a:solidFill>
                  <a:schemeClr val="bg1"/>
                </a:solidFill>
                <a:latin typeface="+mj-lt"/>
                <a:ea typeface="Segoe UI Light" charset="0"/>
                <a:cs typeface="Segoe UI Light" charset="0"/>
              </a:rPr>
              <a:t>Quick Reflection</a:t>
            </a:r>
          </a:p>
        </p:txBody>
      </p:sp>
      <p:sp>
        <p:nvSpPr>
          <p:cNvPr id="4" name="Rounded Rectangle 3">
            <a:hlinkClick r:id="rId7" action="ppaction://hlinksldjump"/>
          </p:cNvPr>
          <p:cNvSpPr/>
          <p:nvPr>
            <p:custDataLst>
              <p:tags r:id="rId4"/>
            </p:custDataLst>
          </p:nvPr>
        </p:nvSpPr>
        <p:spPr>
          <a:xfrm>
            <a:off x="9829800" y="6019800"/>
            <a:ext cx="1908164" cy="60960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&gt;</a:t>
            </a:r>
          </a:p>
        </p:txBody>
      </p:sp>
    </p:spTree>
    <p:custDataLst>
      <p:tags r:id="rId1"/>
    </p:custDataLst>
    <p:extLst>
      <p:ext uri="{BB962C8B-B14F-4D97-AF65-F5344CB8AC3E}">
        <p14:creationId xmlns:p14="http://schemas.microsoft.com/office/powerpoint/2010/main" val="20347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custDataLst>
              <p:tags r:id="rId2"/>
            </p:custDataLst>
          </p:nvPr>
        </p:nvSpPr>
        <p:spPr/>
        <p:txBody>
          <a:bodyPr/>
          <a:lstStyle/>
          <a:p>
            <a:pPr marL="0" indent="0" algn="ctr">
              <a:buNone/>
            </a:pPr>
            <a:r>
              <a:rPr lang="en-US" sz="4400" dirty="0"/>
              <a:t>DSDS Best Practices</a:t>
            </a:r>
          </a:p>
        </p:txBody>
      </p:sp>
      <p:sp>
        <p:nvSpPr>
          <p:cNvPr id="3" name="Title 2"/>
          <p:cNvSpPr>
            <a:spLocks noGrp="1"/>
          </p:cNvSpPr>
          <p:nvPr>
            <p:ph type="title"/>
            <p:custDataLst>
              <p:tags r:id="rId3"/>
            </p:custDataLst>
          </p:nvPr>
        </p:nvSpPr>
        <p:spPr>
          <a:xfrm>
            <a:off x="0" y="2438400"/>
            <a:ext cx="12189062" cy="1325563"/>
          </a:xfrm>
        </p:spPr>
        <p:txBody>
          <a:bodyPr>
            <a:normAutofit/>
          </a:bodyPr>
          <a:lstStyle/>
          <a:p>
            <a:r>
              <a:rPr lang="en-US" sz="4800" dirty="0"/>
              <a:t>Making it Happen</a:t>
            </a:r>
          </a:p>
        </p:txBody>
      </p:sp>
    </p:spTree>
    <p:custDataLst>
      <p:tags r:id="rId1"/>
    </p:custDataLst>
    <p:extLst>
      <p:ext uri="{BB962C8B-B14F-4D97-AF65-F5344CB8AC3E}">
        <p14:creationId xmlns:p14="http://schemas.microsoft.com/office/powerpoint/2010/main" val="262437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52400"/>
            <a:ext cx="4165600" cy="1162050"/>
          </a:xfrm>
        </p:spPr>
        <p:txBody>
          <a:bodyPr anchor="ctr">
            <a:normAutofit/>
          </a:bodyPr>
          <a:lstStyle/>
          <a:p>
            <a:pPr algn="ctr"/>
            <a:r>
              <a:rPr lang="en-US" sz="2800" b="0" dirty="0"/>
              <a:t>Making It Happen</a:t>
            </a:r>
          </a:p>
        </p:txBody>
      </p:sp>
      <p:sp>
        <p:nvSpPr>
          <p:cNvPr id="4" name="Text Placeholder 3"/>
          <p:cNvSpPr>
            <a:spLocks noGrp="1"/>
          </p:cNvSpPr>
          <p:nvPr>
            <p:ph type="body" sz="half" idx="2"/>
            <p:custDataLst>
              <p:tags r:id="rId3"/>
            </p:custDataLst>
          </p:nvPr>
        </p:nvSpPr>
        <p:spPr/>
        <p:txBody>
          <a:bodyPr>
            <a:normAutofit/>
          </a:bodyPr>
          <a:lstStyle/>
          <a:p>
            <a:r>
              <a:rPr lang="en-US" sz="2400" b="1" dirty="0">
                <a:solidFill>
                  <a:schemeClr val="tx1"/>
                </a:solidFill>
              </a:rPr>
              <a:t>Step 1: Develop the DSDS</a:t>
            </a:r>
          </a:p>
          <a:p>
            <a:pPr lvl="1" indent="-182880">
              <a:buFont typeface="Arial" panose="020B0604020202020204" pitchFamily="34" charset="0"/>
              <a:buChar char="•"/>
            </a:pPr>
            <a:r>
              <a:rPr lang="en-US" sz="1800" b="1" dirty="0">
                <a:solidFill>
                  <a:schemeClr val="tx1"/>
                </a:solidFill>
              </a:rPr>
              <a:t>Ensure there is someone accountable for the DSDS, and they are supported.</a:t>
            </a:r>
          </a:p>
          <a:p>
            <a:pPr lvl="1" indent="-182880">
              <a:buFont typeface="Arial" panose="020B0604020202020204" pitchFamily="34" charset="0"/>
              <a:buChar char="•"/>
            </a:pPr>
            <a:r>
              <a:rPr lang="en-US" sz="1800" b="1" dirty="0">
                <a:solidFill>
                  <a:schemeClr val="tx1"/>
                </a:solidFill>
              </a:rPr>
              <a:t>Build DSDS use into the organization. </a:t>
            </a:r>
          </a:p>
        </p:txBody>
      </p:sp>
      <p:sp>
        <p:nvSpPr>
          <p:cNvPr id="5" name="Text Placeholder 4"/>
          <p:cNvSpPr>
            <a:spLocks noGrp="1"/>
          </p:cNvSpPr>
          <p:nvPr>
            <p:ph type="body" sz="quarter" idx="13"/>
            <p:custDataLst>
              <p:tags r:id="rId4"/>
            </p:custDataLst>
          </p:nvPr>
        </p:nvSpPr>
        <p:spPr>
          <a:xfrm>
            <a:off x="4470400" y="152400"/>
            <a:ext cx="7213600" cy="1143000"/>
          </a:xfrm>
        </p:spPr>
        <p:txBody>
          <a:bodyPr anchor="ctr">
            <a:normAutofit/>
          </a:bodyPr>
          <a:lstStyle/>
          <a:p>
            <a:r>
              <a:rPr lang="en-US" dirty="0">
                <a:latin typeface="Myriad Pro" panose="020B0503030403020204" pitchFamily="34" charset="0"/>
              </a:rPr>
              <a:t>DSDS Best Practices</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800" y="1752600"/>
            <a:ext cx="1319857" cy="4572000"/>
          </a:xfrm>
          <a:prstGeom prst="rect">
            <a:avLst/>
          </a:prstGeom>
        </p:spPr>
      </p:pic>
      <p:pic>
        <p:nvPicPr>
          <p:cNvPr id="6" name="Content Placeholder 7"/>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5624352" y="1752600"/>
            <a:ext cx="771632" cy="2286000"/>
          </a:xfr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8407" y="1776369"/>
            <a:ext cx="606938" cy="2286000"/>
          </a:xfrm>
          <a:prstGeom prst="rect">
            <a:avLst/>
          </a:prstGeom>
        </p:spPr>
      </p:pic>
      <p:pic>
        <p:nvPicPr>
          <p:cNvPr id="9"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50623" y="4023360"/>
            <a:ext cx="771632" cy="228600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05345" y="2362200"/>
            <a:ext cx="856300" cy="2286000"/>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01115" y="4275908"/>
            <a:ext cx="570238" cy="2286000"/>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5716" y="2246966"/>
            <a:ext cx="1160366" cy="2468880"/>
          </a:xfrm>
          <a:prstGeom prst="rect">
            <a:avLst/>
          </a:prstGeom>
        </p:spPr>
      </p:pic>
    </p:spTree>
    <p:custDataLst>
      <p:tags r:id="rId1"/>
    </p:custDataLst>
    <p:extLst>
      <p:ext uri="{BB962C8B-B14F-4D97-AF65-F5344CB8AC3E}">
        <p14:creationId xmlns:p14="http://schemas.microsoft.com/office/powerpoint/2010/main" val="390430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par>
                                <p:cTn id="23" presetID="10" presetClass="exit" presetSubtype="0" fill="hold"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7"/>
          <p:cNvPicPr>
            <a:picLocks noGrp="1" noChangeAspect="1"/>
          </p:cNvPicPr>
          <p:nvPr>
            <p:ph idx="1"/>
          </p:nvPr>
        </p:nvPicPr>
        <p:blipFill rotWithShape="1">
          <a:blip r:embed="rId10" cstate="print">
            <a:extLst>
              <a:ext uri="{28A0092B-C50C-407E-A947-70E740481C1C}">
                <a14:useLocalDpi xmlns:a14="http://schemas.microsoft.com/office/drawing/2010/main" val="0"/>
              </a:ext>
            </a:extLst>
          </a:blip>
          <a:srcRect b="37121"/>
          <a:stretch/>
        </p:blipFill>
        <p:spPr>
          <a:xfrm>
            <a:off x="6324600" y="533400"/>
            <a:ext cx="5497595" cy="6324600"/>
          </a:xfrm>
        </p:spPr>
      </p:pic>
      <p:sp>
        <p:nvSpPr>
          <p:cNvPr id="19" name="Rectangle 18"/>
          <p:cNvSpPr/>
          <p:nvPr>
            <p:custDataLst>
              <p:tags r:id="rId2"/>
            </p:custDataLst>
          </p:nvPr>
        </p:nvSpPr>
        <p:spPr>
          <a:xfrm>
            <a:off x="4484076" y="2590800"/>
            <a:ext cx="6412524" cy="30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custDataLst>
              <p:tags r:id="rId3"/>
            </p:custDataLst>
          </p:nvPr>
        </p:nvSpPr>
        <p:spPr/>
        <p:txBody>
          <a:bodyPr>
            <a:normAutofit/>
          </a:bodyPr>
          <a:lstStyle/>
          <a:p>
            <a:r>
              <a:rPr lang="en-US" sz="2400" b="1" dirty="0">
                <a:solidFill>
                  <a:schemeClr val="tx1"/>
                </a:solidFill>
              </a:rPr>
              <a:t>Step 1: Develop the DSDS</a:t>
            </a:r>
          </a:p>
          <a:p>
            <a:pPr lvl="1" indent="-182880">
              <a:buFont typeface="Arial" panose="020B0604020202020204" pitchFamily="34" charset="0"/>
              <a:buChar char="•"/>
            </a:pPr>
            <a:r>
              <a:rPr lang="en-US" sz="1800" b="1" dirty="0">
                <a:solidFill>
                  <a:schemeClr val="tx1"/>
                </a:solidFill>
              </a:rPr>
              <a:t>Ensure there is someone accountable for the DSDS, and they are supported.</a:t>
            </a:r>
          </a:p>
          <a:p>
            <a:pPr lvl="1" indent="-182880">
              <a:buFont typeface="Arial" panose="020B0604020202020204" pitchFamily="34" charset="0"/>
              <a:buChar char="•"/>
            </a:pPr>
            <a:r>
              <a:rPr lang="en-US" sz="1800" b="1" dirty="0">
                <a:solidFill>
                  <a:schemeClr val="tx1"/>
                </a:solidFill>
              </a:rPr>
              <a:t>Build DSDS use into the organization. </a:t>
            </a:r>
          </a:p>
        </p:txBody>
      </p:sp>
      <p:sp>
        <p:nvSpPr>
          <p:cNvPr id="6" name="Title 1"/>
          <p:cNvSpPr>
            <a:spLocks noGrp="1"/>
          </p:cNvSpPr>
          <p:nvPr>
            <p:ph type="title"/>
            <p:custDataLst>
              <p:tags r:id="rId4"/>
            </p:custDataLst>
          </p:nvPr>
        </p:nvSpPr>
        <p:spPr>
          <a:xfrm>
            <a:off x="0" y="152400"/>
            <a:ext cx="4165600" cy="1162050"/>
          </a:xfrm>
        </p:spPr>
        <p:txBody>
          <a:bodyPr anchor="ctr">
            <a:normAutofit/>
          </a:bodyPr>
          <a:lstStyle/>
          <a:p>
            <a:pPr algn="ctr"/>
            <a:r>
              <a:rPr lang="en-US" sz="2800" b="0" dirty="0"/>
              <a:t>Making It Happen</a:t>
            </a:r>
          </a:p>
        </p:txBody>
      </p:sp>
      <p:sp>
        <p:nvSpPr>
          <p:cNvPr id="5" name="Rectangle 4"/>
          <p:cNvSpPr/>
          <p:nvPr>
            <p:custDataLst>
              <p:tags r:id="rId5"/>
            </p:custDataLst>
          </p:nvPr>
        </p:nvSpPr>
        <p:spPr>
          <a:xfrm>
            <a:off x="4439920" y="3299192"/>
            <a:ext cx="6375400" cy="1938992"/>
          </a:xfrm>
          <a:prstGeom prst="rect">
            <a:avLst/>
          </a:prstGeom>
        </p:spPr>
        <p:txBody>
          <a:bodyPr wrap="square">
            <a:spAutoFit/>
          </a:bodyPr>
          <a:lstStyle/>
          <a:p>
            <a:pPr marL="342900" indent="-342900">
              <a:buFont typeface="+mj-lt"/>
              <a:buAutoNum type="arabicParenR"/>
            </a:pPr>
            <a:r>
              <a:rPr lang="en-US" sz="2000" dirty="0"/>
              <a:t>Determine what questions and decisions need to be  answered.</a:t>
            </a:r>
          </a:p>
          <a:p>
            <a:pPr marL="342900" indent="-342900">
              <a:buFont typeface="+mj-lt"/>
              <a:buAutoNum type="arabicParenR"/>
            </a:pPr>
            <a:r>
              <a:rPr lang="en-US" sz="2000" dirty="0"/>
              <a:t>Identify what data will help to answer the questions. </a:t>
            </a:r>
          </a:p>
          <a:p>
            <a:pPr marL="342900" indent="-342900">
              <a:buFont typeface="+mj-lt"/>
              <a:buAutoNum type="arabicParenR"/>
            </a:pPr>
            <a:r>
              <a:rPr lang="en-US" sz="2000" dirty="0"/>
              <a:t>Determine the simplest way to get the data.</a:t>
            </a:r>
          </a:p>
          <a:p>
            <a:pPr marL="342900" indent="-342900">
              <a:buFont typeface="+mj-lt"/>
              <a:buAutoNum type="arabicParenR"/>
            </a:pPr>
            <a:r>
              <a:rPr lang="en-US" sz="2000" dirty="0"/>
              <a:t>Develop systems to collect the data and make the data accessible to support decision making.</a:t>
            </a:r>
          </a:p>
        </p:txBody>
      </p:sp>
      <p:sp>
        <p:nvSpPr>
          <p:cNvPr id="13" name="Text Placeholder 4"/>
          <p:cNvSpPr>
            <a:spLocks noGrp="1"/>
          </p:cNvSpPr>
          <p:nvPr>
            <p:ph type="body" sz="quarter" idx="13"/>
            <p:custDataLst>
              <p:tags r:id="rId6"/>
            </p:custDataLst>
          </p:nvPr>
        </p:nvSpPr>
        <p:spPr>
          <a:xfrm>
            <a:off x="4470400" y="152400"/>
            <a:ext cx="7213600" cy="1143000"/>
          </a:xfrm>
        </p:spPr>
        <p:txBody>
          <a:bodyPr anchor="ctr">
            <a:normAutofit/>
          </a:bodyPr>
          <a:lstStyle/>
          <a:p>
            <a:r>
              <a:rPr lang="en-US" dirty="0">
                <a:latin typeface="Myriad Pro" panose="020B0503030403020204" pitchFamily="34" charset="0"/>
              </a:rPr>
              <a:t>DSDS Best Practices</a:t>
            </a:r>
          </a:p>
        </p:txBody>
      </p:sp>
      <p:sp>
        <p:nvSpPr>
          <p:cNvPr id="16" name="TextBox 15"/>
          <p:cNvSpPr txBox="1"/>
          <p:nvPr>
            <p:custDataLst>
              <p:tags r:id="rId7"/>
            </p:custDataLst>
          </p:nvPr>
        </p:nvSpPr>
        <p:spPr>
          <a:xfrm>
            <a:off x="7326296" y="2616200"/>
            <a:ext cx="728084" cy="461665"/>
          </a:xfrm>
          <a:prstGeom prst="rect">
            <a:avLst/>
          </a:prstGeom>
          <a:noFill/>
        </p:spPr>
        <p:txBody>
          <a:bodyPr wrap="none" rtlCol="0">
            <a:spAutoFit/>
          </a:bodyPr>
          <a:lstStyle/>
          <a:p>
            <a:r>
              <a:rPr lang="en-US" sz="2400" b="1" dirty="0"/>
              <a:t>TIPS</a:t>
            </a:r>
          </a:p>
        </p:txBody>
      </p:sp>
    </p:spTree>
    <p:custDataLst>
      <p:tags r:id="rId1"/>
    </p:custDataLst>
    <p:extLst>
      <p:ext uri="{BB962C8B-B14F-4D97-AF65-F5344CB8AC3E}">
        <p14:creationId xmlns:p14="http://schemas.microsoft.com/office/powerpoint/2010/main" val="42417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52400"/>
            <a:ext cx="4165600" cy="1162050"/>
          </a:xfrm>
        </p:spPr>
        <p:txBody>
          <a:bodyPr anchor="ctr">
            <a:normAutofit/>
          </a:bodyPr>
          <a:lstStyle/>
          <a:p>
            <a:pPr algn="ctr"/>
            <a:r>
              <a:rPr lang="en-US" sz="2800" b="0" dirty="0"/>
              <a:t>Making It Happen</a:t>
            </a:r>
          </a:p>
        </p:txBody>
      </p:sp>
      <p:sp>
        <p:nvSpPr>
          <p:cNvPr id="4" name="Text Placeholder 3"/>
          <p:cNvSpPr>
            <a:spLocks noGrp="1"/>
          </p:cNvSpPr>
          <p:nvPr>
            <p:ph type="body" sz="half" idx="2"/>
            <p:custDataLst>
              <p:tags r:id="rId3"/>
            </p:custDataLst>
          </p:nvPr>
        </p:nvSpPr>
        <p:spPr/>
        <p:txBody>
          <a:bodyPr>
            <a:normAutofit/>
          </a:bodyPr>
          <a:lstStyle/>
          <a:p>
            <a:r>
              <a:rPr lang="en-US" sz="2400" b="1" dirty="0">
                <a:solidFill>
                  <a:schemeClr val="bg1">
                    <a:lumMod val="50000"/>
                  </a:schemeClr>
                </a:solidFill>
              </a:rPr>
              <a:t>Step 1: Develop the DSDS</a:t>
            </a:r>
          </a:p>
          <a:p>
            <a:r>
              <a:rPr lang="en-US" sz="2400" b="1" dirty="0">
                <a:solidFill>
                  <a:schemeClr val="tx1"/>
                </a:solidFill>
              </a:rPr>
              <a:t>Step 2: Gather the Data and Improve the DSDS</a:t>
            </a:r>
          </a:p>
          <a:p>
            <a:endParaRPr lang="en-US" sz="2400" b="1" dirty="0">
              <a:solidFill>
                <a:schemeClr val="tx1"/>
              </a:solidFill>
            </a:endParaRPr>
          </a:p>
          <a:p>
            <a:endParaRPr lang="en-US" sz="2400" b="1" dirty="0">
              <a:solidFill>
                <a:schemeClr val="tx1"/>
              </a:solidFill>
            </a:endParaRPr>
          </a:p>
        </p:txBody>
      </p:sp>
      <p:pic>
        <p:nvPicPr>
          <p:cNvPr id="13" name="Content Placeholder 7"/>
          <p:cNvPicPr>
            <a:picLocks noGrp="1" noChangeAspect="1"/>
          </p:cNvPicPr>
          <p:nvPr>
            <p:ph idx="1"/>
          </p:nvPr>
        </p:nvPicPr>
        <p:blipFill rotWithShape="1">
          <a:blip r:embed="rId10" cstate="print">
            <a:extLst>
              <a:ext uri="{28A0092B-C50C-407E-A947-70E740481C1C}">
                <a14:useLocalDpi xmlns:a14="http://schemas.microsoft.com/office/drawing/2010/main" val="0"/>
              </a:ext>
            </a:extLst>
          </a:blip>
          <a:srcRect b="37121"/>
          <a:stretch/>
        </p:blipFill>
        <p:spPr>
          <a:xfrm>
            <a:off x="6324600" y="533400"/>
            <a:ext cx="5497595" cy="6324600"/>
          </a:xfrm>
        </p:spPr>
      </p:pic>
      <p:sp>
        <p:nvSpPr>
          <p:cNvPr id="14" name="Rectangle 13"/>
          <p:cNvSpPr/>
          <p:nvPr>
            <p:custDataLst>
              <p:tags r:id="rId4"/>
            </p:custDataLst>
          </p:nvPr>
        </p:nvSpPr>
        <p:spPr>
          <a:xfrm>
            <a:off x="4484076" y="2575560"/>
            <a:ext cx="6412524" cy="3063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5"/>
            </p:custDataLst>
          </p:nvPr>
        </p:nvSpPr>
        <p:spPr>
          <a:xfrm>
            <a:off x="4640873" y="3033347"/>
            <a:ext cx="5856654" cy="2677656"/>
          </a:xfrm>
          <a:prstGeom prst="rect">
            <a:avLst/>
          </a:prstGeom>
        </p:spPr>
        <p:txBody>
          <a:bodyPr wrap="square">
            <a:spAutoFit/>
          </a:bodyPr>
          <a:lstStyle/>
          <a:p>
            <a:pPr marL="342900" indent="-342900">
              <a:buFont typeface="+mj-lt"/>
              <a:buAutoNum type="arabicParenR"/>
            </a:pPr>
            <a:r>
              <a:rPr lang="en-US" b="1" i="1" dirty="0"/>
              <a:t>Get Organized </a:t>
            </a:r>
            <a:r>
              <a:rPr lang="en-US" sz="1600" dirty="0"/>
              <a:t>- Organize and streamline data collection procedures as you go. </a:t>
            </a:r>
          </a:p>
          <a:p>
            <a:pPr marL="342900" indent="-342900">
              <a:buFont typeface="+mj-lt"/>
              <a:buAutoNum type="arabicParenR"/>
            </a:pPr>
            <a:r>
              <a:rPr lang="en-US" b="1" i="1" dirty="0"/>
              <a:t>Be Iterative </a:t>
            </a:r>
            <a:r>
              <a:rPr lang="en-US" sz="1600" dirty="0"/>
              <a:t>– If possible, build on existing systems. Then add components overtime.  And, continue to improve how data are assessed.</a:t>
            </a:r>
          </a:p>
          <a:p>
            <a:pPr marL="342900" indent="-342900">
              <a:buFont typeface="+mj-lt"/>
              <a:buAutoNum type="arabicParenR"/>
            </a:pPr>
            <a:r>
              <a:rPr lang="en-US" b="1" i="1" dirty="0"/>
              <a:t>Do Testing </a:t>
            </a:r>
            <a:r>
              <a:rPr lang="en-US" sz="1600" dirty="0"/>
              <a:t>- Pay attention to usability. Access to data, reporting and analysis should be user-friendly. Test your DSDS with the staff who will use the system. </a:t>
            </a:r>
          </a:p>
          <a:p>
            <a:pPr marL="342900" indent="-342900">
              <a:buFont typeface="+mj-lt"/>
              <a:buAutoNum type="arabicParenR"/>
            </a:pPr>
            <a:r>
              <a:rPr lang="en-US" b="1" i="1" dirty="0"/>
              <a:t>Keep it Simple </a:t>
            </a:r>
            <a:r>
              <a:rPr lang="en-US" sz="1600" dirty="0"/>
              <a:t>- Continue developing simple questions and simple answers.  The best data are data that are used.</a:t>
            </a:r>
          </a:p>
        </p:txBody>
      </p:sp>
      <p:sp>
        <p:nvSpPr>
          <p:cNvPr id="16" name="Text Placeholder 15"/>
          <p:cNvSpPr>
            <a:spLocks noGrp="1"/>
          </p:cNvSpPr>
          <p:nvPr>
            <p:ph type="body" sz="quarter" idx="13"/>
            <p:custDataLst>
              <p:tags r:id="rId6"/>
            </p:custDataLst>
          </p:nvPr>
        </p:nvSpPr>
        <p:spPr/>
        <p:txBody>
          <a:bodyPr anchor="ctr"/>
          <a:lstStyle/>
          <a:p>
            <a:r>
              <a:rPr lang="en-US" dirty="0">
                <a:latin typeface="Myriad Pro" panose="020B0503030403020204" pitchFamily="34" charset="0"/>
              </a:rPr>
              <a:t>DSDS Best Practices</a:t>
            </a:r>
          </a:p>
        </p:txBody>
      </p:sp>
      <p:sp>
        <p:nvSpPr>
          <p:cNvPr id="19" name="TextBox 18"/>
          <p:cNvSpPr txBox="1"/>
          <p:nvPr>
            <p:custDataLst>
              <p:tags r:id="rId7"/>
            </p:custDataLst>
          </p:nvPr>
        </p:nvSpPr>
        <p:spPr>
          <a:xfrm>
            <a:off x="7326296" y="2616200"/>
            <a:ext cx="728084" cy="461665"/>
          </a:xfrm>
          <a:prstGeom prst="rect">
            <a:avLst/>
          </a:prstGeom>
          <a:noFill/>
        </p:spPr>
        <p:txBody>
          <a:bodyPr wrap="none" rtlCol="0">
            <a:spAutoFit/>
          </a:bodyPr>
          <a:lstStyle/>
          <a:p>
            <a:r>
              <a:rPr lang="en-US" sz="2400" b="1" dirty="0"/>
              <a:t>TIPS</a:t>
            </a:r>
          </a:p>
        </p:txBody>
      </p:sp>
    </p:spTree>
    <p:custDataLst>
      <p:tags r:id="rId1"/>
    </p:custDataLst>
    <p:extLst>
      <p:ext uri="{BB962C8B-B14F-4D97-AF65-F5344CB8AC3E}">
        <p14:creationId xmlns:p14="http://schemas.microsoft.com/office/powerpoint/2010/main" val="25585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left)">
                                      <p:cBhvr>
                                        <p:cTn id="31" dur="500"/>
                                        <p:tgtEl>
                                          <p:spTgt spid="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xEl>
                                              <p:pRg st="2" end="2"/>
                                            </p:txEl>
                                          </p:spTgt>
                                        </p:tgtEl>
                                        <p:attrNameLst>
                                          <p:attrName>style.visibility</p:attrName>
                                        </p:attrNameLst>
                                      </p:cBhvr>
                                      <p:to>
                                        <p:strVal val="visible"/>
                                      </p:to>
                                    </p:set>
                                    <p:animEffect transition="in" filter="wipe(left)">
                                      <p:cBhvr>
                                        <p:cTn id="36" dur="500"/>
                                        <p:tgtEl>
                                          <p:spTgt spid="1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Effect transition="in" filter="wipe(left)">
                                      <p:cBhvr>
                                        <p:cTn id="4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2"/>
            </p:custDataLst>
          </p:nvPr>
        </p:nvSpPr>
        <p:spPr>
          <a:xfrm>
            <a:off x="4419600" y="1676400"/>
            <a:ext cx="77724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custDataLst>
              <p:tags r:id="rId3"/>
            </p:custDataLst>
          </p:nvPr>
        </p:nvSpPr>
        <p:spPr/>
        <p:txBody>
          <a:bodyPr>
            <a:normAutofit/>
          </a:bodyPr>
          <a:lstStyle/>
          <a:p>
            <a:r>
              <a:rPr lang="en-US" sz="2400" b="1" dirty="0">
                <a:solidFill>
                  <a:schemeClr val="bg1">
                    <a:lumMod val="50000"/>
                  </a:schemeClr>
                </a:solidFill>
              </a:rPr>
              <a:t>Step 1: Develop the DSDS</a:t>
            </a:r>
          </a:p>
          <a:p>
            <a:r>
              <a:rPr lang="en-US" sz="2400" b="1" dirty="0">
                <a:solidFill>
                  <a:schemeClr val="bg1">
                    <a:lumMod val="50000"/>
                  </a:schemeClr>
                </a:solidFill>
              </a:rPr>
              <a:t>Step 2: Gather the Data and Improve the DSDS</a:t>
            </a:r>
          </a:p>
          <a:p>
            <a:r>
              <a:rPr lang="en-US" sz="2400" b="1" dirty="0">
                <a:solidFill>
                  <a:schemeClr val="tx1"/>
                </a:solidFill>
              </a:rPr>
              <a:t>Step 3: Use the Data</a:t>
            </a:r>
          </a:p>
          <a:p>
            <a:pPr marL="457200" indent="-182880"/>
            <a:r>
              <a:rPr lang="en-US" sz="1800" b="1" dirty="0">
                <a:solidFill>
                  <a:schemeClr val="tx1"/>
                </a:solidFill>
              </a:rPr>
              <a:t>•Summarizing </a:t>
            </a:r>
          </a:p>
          <a:p>
            <a:pPr marL="457200" indent="-182880"/>
            <a:r>
              <a:rPr lang="en-US" sz="1800" b="1" dirty="0">
                <a:solidFill>
                  <a:schemeClr val="tx1"/>
                </a:solidFill>
              </a:rPr>
              <a:t>•Communicating </a:t>
            </a:r>
          </a:p>
          <a:p>
            <a:pPr marL="457200" indent="-182880"/>
            <a:r>
              <a:rPr lang="en-US" sz="1800" b="1" dirty="0">
                <a:solidFill>
                  <a:schemeClr val="tx1"/>
                </a:solidFill>
              </a:rPr>
              <a:t>•Sharing</a:t>
            </a:r>
          </a:p>
          <a:p>
            <a:pPr marL="457200" indent="-182880"/>
            <a:r>
              <a:rPr lang="en-US" sz="1800" b="1" dirty="0">
                <a:solidFill>
                  <a:schemeClr val="tx1"/>
                </a:solidFill>
              </a:rPr>
              <a:t>•Analyzing and action planning</a:t>
            </a:r>
          </a:p>
          <a:p>
            <a:endParaRPr lang="en-US" sz="2400" b="1" dirty="0">
              <a:solidFill>
                <a:schemeClr val="bg1">
                  <a:lumMod val="50000"/>
                </a:schemeClr>
              </a:solidFill>
            </a:endParaRPr>
          </a:p>
          <a:p>
            <a:pPr marL="342900" indent="-342900">
              <a:buFont typeface="+mj-lt"/>
              <a:buAutoNum type="arabicPeriod"/>
            </a:pPr>
            <a:endParaRPr lang="en-US" sz="1600" b="1" dirty="0">
              <a:solidFill>
                <a:schemeClr val="tx1"/>
              </a:solidFill>
            </a:endParaRPr>
          </a:p>
        </p:txBody>
      </p:sp>
      <p:sp>
        <p:nvSpPr>
          <p:cNvPr id="6" name="Title 1"/>
          <p:cNvSpPr>
            <a:spLocks noGrp="1"/>
          </p:cNvSpPr>
          <p:nvPr>
            <p:ph type="title"/>
            <p:custDataLst>
              <p:tags r:id="rId4"/>
            </p:custDataLst>
          </p:nvPr>
        </p:nvSpPr>
        <p:spPr>
          <a:xfrm>
            <a:off x="0" y="142875"/>
            <a:ext cx="4165600" cy="1162050"/>
          </a:xfrm>
        </p:spPr>
        <p:txBody>
          <a:bodyPr anchor="ctr">
            <a:normAutofit/>
          </a:bodyPr>
          <a:lstStyle/>
          <a:p>
            <a:pPr algn="ctr"/>
            <a:r>
              <a:rPr lang="en-US" sz="2800" b="0" dirty="0"/>
              <a:t>Making It Happen</a:t>
            </a:r>
          </a:p>
        </p:txBody>
      </p:sp>
      <p:sp>
        <p:nvSpPr>
          <p:cNvPr id="7" name="Text Placeholder 4"/>
          <p:cNvSpPr>
            <a:spLocks noGrp="1"/>
          </p:cNvSpPr>
          <p:nvPr>
            <p:ph type="body" sz="quarter" idx="13"/>
            <p:custDataLst>
              <p:tags r:id="rId5"/>
            </p:custDataLst>
          </p:nvPr>
        </p:nvSpPr>
        <p:spPr>
          <a:xfrm>
            <a:off x="4419599" y="152400"/>
            <a:ext cx="7672277" cy="1143000"/>
          </a:xfrm>
        </p:spPr>
        <p:txBody>
          <a:bodyPr anchor="ctr">
            <a:normAutofit/>
          </a:bodyPr>
          <a:lstStyle/>
          <a:p>
            <a:r>
              <a:rPr lang="en-US" dirty="0">
                <a:latin typeface="Myriad Pro" panose="020B0503030403020204" pitchFamily="34" charset="0"/>
              </a:rPr>
              <a:t>DSDS Best Practices</a:t>
            </a:r>
          </a:p>
        </p:txBody>
      </p:sp>
      <p:pic>
        <p:nvPicPr>
          <p:cNvPr id="12" name="Picture 11"/>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85510" y="1752600"/>
            <a:ext cx="1036395" cy="1036395"/>
          </a:xfrm>
          <a:prstGeom prst="rect">
            <a:avLst/>
          </a:prstGeom>
        </p:spPr>
      </p:pic>
      <p:sp>
        <p:nvSpPr>
          <p:cNvPr id="18" name="Right Arrow 17"/>
          <p:cNvSpPr/>
          <p:nvPr>
            <p:custDataLst>
              <p:tags r:id="rId6"/>
            </p:custDataLst>
          </p:nvPr>
        </p:nvSpPr>
        <p:spPr>
          <a:xfrm rot="16200000">
            <a:off x="5467027" y="2696098"/>
            <a:ext cx="54282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custDataLst>
              <p:tags r:id="rId7"/>
            </p:custDataLst>
          </p:nvPr>
        </p:nvSpPr>
        <p:spPr>
          <a:xfrm>
            <a:off x="4876800" y="1953768"/>
            <a:ext cx="54282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custDataLst>
              <p:tags r:id="rId8"/>
            </p:custDataLst>
          </p:nvPr>
        </p:nvSpPr>
        <p:spPr>
          <a:xfrm flipH="1">
            <a:off x="6172200" y="1912657"/>
            <a:ext cx="54282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r="38889" b="40000"/>
          <a:stretch/>
        </p:blipFill>
        <p:spPr>
          <a:xfrm>
            <a:off x="7900877" y="2438400"/>
            <a:ext cx="4191000" cy="4114800"/>
          </a:xfrm>
          <a:prstGeom prst="rect">
            <a:avLst/>
          </a:prstGeom>
        </p:spPr>
      </p:pic>
      <p:cxnSp>
        <p:nvCxnSpPr>
          <p:cNvPr id="25" name="Straight Arrow Connector 24"/>
          <p:cNvCxnSpPr/>
          <p:nvPr/>
        </p:nvCxnSpPr>
        <p:spPr>
          <a:xfrm>
            <a:off x="8686800" y="3581400"/>
            <a:ext cx="401622" cy="1524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901961" y="4172876"/>
            <a:ext cx="287762" cy="32292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448800" y="3410875"/>
            <a:ext cx="350523" cy="32292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497209" y="4131963"/>
            <a:ext cx="350524" cy="28763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8757335" y="5181600"/>
            <a:ext cx="144626" cy="51014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0287000" y="3276600"/>
            <a:ext cx="433818" cy="186619"/>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94605" y="4419600"/>
            <a:ext cx="1418203" cy="1418203"/>
          </a:xfrm>
          <a:prstGeom prst="rect">
            <a:avLst/>
          </a:prstGeom>
        </p:spPr>
      </p:pic>
    </p:spTree>
    <p:custDataLst>
      <p:tags r:id="rId1"/>
    </p:custDataLst>
    <p:extLst>
      <p:ext uri="{BB962C8B-B14F-4D97-AF65-F5344CB8AC3E}">
        <p14:creationId xmlns:p14="http://schemas.microsoft.com/office/powerpoint/2010/main" val="30804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wipe(left)">
                                      <p:cBhvr>
                                        <p:cTn id="56" dur="500"/>
                                        <p:tgtEl>
                                          <p:spTgt spid="4">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wipe(left)">
                                      <p:cBhvr>
                                        <p:cTn id="69" dur="500"/>
                                        <p:tgtEl>
                                          <p:spTgt spid="4">
                                            <p:txEl>
                                              <p:pRg st="6" end="6"/>
                                            </p:txEl>
                                          </p:spTgt>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txBox="1">
            <a:spLocks/>
          </p:cNvSpPr>
          <p:nvPr>
            <p:custDataLst>
              <p:tags r:id="rId2"/>
            </p:custDataLst>
          </p:nvPr>
        </p:nvSpPr>
        <p:spPr>
          <a:xfrm>
            <a:off x="5145488" y="348343"/>
            <a:ext cx="6970312" cy="39830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latin typeface="Arial" panose="020B0604020202020204" pitchFamily="34" charset="0"/>
                <a:ea typeface="Calibri" pitchFamily="34" charset="0"/>
                <a:cs typeface="Arial" panose="020B0604020202020204" pitchFamily="34" charset="0"/>
              </a:rPr>
              <a:t>What data are we looking at today?</a:t>
            </a:r>
          </a:p>
          <a:p>
            <a:pPr>
              <a:defRPr/>
            </a:pPr>
            <a:r>
              <a:rPr lang="en-US" sz="2400" dirty="0">
                <a:latin typeface="Arial" panose="020B0604020202020204" pitchFamily="34" charset="0"/>
                <a:ea typeface="Calibri" pitchFamily="34" charset="0"/>
                <a:cs typeface="Arial" panose="020B0604020202020204" pitchFamily="34" charset="0"/>
              </a:rPr>
              <a:t>What are the data telling us?</a:t>
            </a:r>
            <a:br>
              <a:rPr lang="en-US" sz="2400" dirty="0">
                <a:latin typeface="Arial" panose="020B0604020202020204" pitchFamily="34" charset="0"/>
                <a:ea typeface="Calibri" pitchFamily="34" charset="0"/>
                <a:cs typeface="Arial" panose="020B0604020202020204" pitchFamily="34" charset="0"/>
              </a:rPr>
            </a:br>
            <a:endParaRPr lang="en-US" sz="2400" dirty="0">
              <a:latin typeface="Arial" panose="020B0604020202020204" pitchFamily="34" charset="0"/>
              <a:ea typeface="Calibri" pitchFamily="34" charset="0"/>
              <a:cs typeface="Arial" panose="020B0604020202020204" pitchFamily="34" charset="0"/>
            </a:endParaRPr>
          </a:p>
          <a:p>
            <a:pPr>
              <a:defRPr/>
            </a:pPr>
            <a:r>
              <a:rPr lang="en-US" sz="2400" dirty="0">
                <a:latin typeface="Arial" panose="020B0604020202020204" pitchFamily="34" charset="0"/>
                <a:ea typeface="Calibri" pitchFamily="34" charset="0"/>
                <a:cs typeface="Arial" panose="020B0604020202020204" pitchFamily="34" charset="0"/>
              </a:rPr>
              <a:t>How might we need to adjust or pivot our strategy based on this data?</a:t>
            </a:r>
            <a:br>
              <a:rPr lang="en-US" sz="2400" dirty="0">
                <a:latin typeface="Arial" panose="020B0604020202020204" pitchFamily="34" charset="0"/>
                <a:ea typeface="Calibri" pitchFamily="34" charset="0"/>
                <a:cs typeface="Arial" panose="020B0604020202020204" pitchFamily="34" charset="0"/>
              </a:rPr>
            </a:br>
            <a:endParaRPr lang="en-US" sz="2400" dirty="0">
              <a:latin typeface="Arial" panose="020B0604020202020204" pitchFamily="34" charset="0"/>
              <a:ea typeface="Calibri" pitchFamily="34" charset="0"/>
              <a:cs typeface="Arial" panose="020B0604020202020204" pitchFamily="34" charset="0"/>
            </a:endParaRPr>
          </a:p>
          <a:p>
            <a:pPr>
              <a:defRPr/>
            </a:pPr>
            <a:r>
              <a:rPr lang="en-US" sz="2400" dirty="0">
                <a:latin typeface="Arial" panose="020B0604020202020204" pitchFamily="34" charset="0"/>
                <a:ea typeface="Calibri" pitchFamily="34" charset="0"/>
                <a:cs typeface="Arial" panose="020B0604020202020204" pitchFamily="34" charset="0"/>
              </a:rPr>
              <a:t>How will we know these adjustments had the intended effect or benefit?</a:t>
            </a:r>
          </a:p>
          <a:p>
            <a:pPr>
              <a:defRPr/>
            </a:pPr>
            <a:r>
              <a:rPr lang="en-US" sz="2400" dirty="0">
                <a:latin typeface="Arial" panose="020B0604020202020204" pitchFamily="34" charset="0"/>
                <a:ea typeface="Calibri" pitchFamily="34" charset="0"/>
                <a:cs typeface="Arial" panose="020B0604020202020204" pitchFamily="34" charset="0"/>
              </a:rPr>
              <a:t>Who will be responsible for making this adjustment and in what timeframe?</a:t>
            </a:r>
          </a:p>
          <a:p>
            <a:pPr>
              <a:defRPr/>
            </a:pPr>
            <a:endParaRPr lang="en-US" sz="2400" dirty="0">
              <a:latin typeface="+mj-lt"/>
              <a:ea typeface="Calibri" pitchFamily="34" charset="0"/>
            </a:endParaRPr>
          </a:p>
        </p:txBody>
      </p:sp>
      <p:sp>
        <p:nvSpPr>
          <p:cNvPr id="11" name="Pentagon 10"/>
          <p:cNvSpPr/>
          <p:nvPr>
            <p:custDataLst>
              <p:tags r:id="rId3"/>
            </p:custDataLst>
          </p:nvPr>
        </p:nvSpPr>
        <p:spPr>
          <a:xfrm>
            <a:off x="2813285" y="304800"/>
            <a:ext cx="2217738" cy="10287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FF"/>
                </a:solidFill>
                <a:latin typeface="Arial" panose="020B0604020202020204" pitchFamily="34" charset="0"/>
                <a:cs typeface="Arial" panose="020B0604020202020204" pitchFamily="34" charset="0"/>
              </a:rPr>
              <a:t>Look</a:t>
            </a:r>
          </a:p>
        </p:txBody>
      </p:sp>
      <p:sp>
        <p:nvSpPr>
          <p:cNvPr id="12" name="Pentagon 11"/>
          <p:cNvSpPr/>
          <p:nvPr>
            <p:custDataLst>
              <p:tags r:id="rId4"/>
            </p:custDataLst>
          </p:nvPr>
        </p:nvSpPr>
        <p:spPr>
          <a:xfrm>
            <a:off x="2813285" y="1600200"/>
            <a:ext cx="2217738" cy="10287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FF"/>
                </a:solidFill>
                <a:latin typeface="Arial" panose="020B0604020202020204" pitchFamily="34" charset="0"/>
                <a:cs typeface="Arial" panose="020B0604020202020204" pitchFamily="34" charset="0"/>
              </a:rPr>
              <a:t>Think</a:t>
            </a:r>
          </a:p>
        </p:txBody>
      </p:sp>
      <p:sp>
        <p:nvSpPr>
          <p:cNvPr id="15" name="Pentagon 14"/>
          <p:cNvSpPr/>
          <p:nvPr>
            <p:custDataLst>
              <p:tags r:id="rId5"/>
            </p:custDataLst>
          </p:nvPr>
        </p:nvSpPr>
        <p:spPr>
          <a:xfrm>
            <a:off x="2845942" y="3048000"/>
            <a:ext cx="2217738" cy="10287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FF"/>
                </a:solidFill>
                <a:latin typeface="Arial" panose="020B0604020202020204" pitchFamily="34" charset="0"/>
                <a:cs typeface="Arial" panose="020B0604020202020204" pitchFamily="34" charset="0"/>
              </a:rPr>
              <a:t>Act</a:t>
            </a:r>
          </a:p>
        </p:txBody>
      </p:sp>
      <p:sp>
        <p:nvSpPr>
          <p:cNvPr id="17" name="Rounded Rectangle 16">
            <a:hlinkClick r:id="rId11" action="ppaction://hlinksldjump"/>
          </p:cNvPr>
          <p:cNvSpPr/>
          <p:nvPr>
            <p:custDataLst>
              <p:tags r:id="rId6"/>
            </p:custDataLst>
          </p:nvPr>
        </p:nvSpPr>
        <p:spPr>
          <a:xfrm>
            <a:off x="9906000" y="5638800"/>
            <a:ext cx="1908164" cy="60960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 &gt;</a:t>
            </a:r>
          </a:p>
        </p:txBody>
      </p:sp>
      <p:sp>
        <p:nvSpPr>
          <p:cNvPr id="14" name="Oval 13"/>
          <p:cNvSpPr/>
          <p:nvPr>
            <p:custDataLst>
              <p:tags r:id="rId7"/>
            </p:custDataLst>
          </p:nvPr>
        </p:nvSpPr>
        <p:spPr>
          <a:xfrm>
            <a:off x="228600" y="3733800"/>
            <a:ext cx="2540001" cy="2540001"/>
          </a:xfrm>
          <a:prstGeom prst="ellipse">
            <a:avLst/>
          </a:prstGeom>
          <a:solidFill>
            <a:schemeClr val="bg1"/>
          </a:solidFill>
          <a:ln w="190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923" y="3803078"/>
            <a:ext cx="2215356" cy="1200723"/>
          </a:xfrm>
          <a:prstGeom prst="rect">
            <a:avLst/>
          </a:prstGeom>
        </p:spPr>
      </p:pic>
      <p:sp>
        <p:nvSpPr>
          <p:cNvPr id="18" name="Rounded Rectangle 17"/>
          <p:cNvSpPr/>
          <p:nvPr>
            <p:custDataLst>
              <p:tags r:id="rId8"/>
            </p:custDataLst>
          </p:nvPr>
        </p:nvSpPr>
        <p:spPr>
          <a:xfrm>
            <a:off x="660400" y="5027863"/>
            <a:ext cx="1676400" cy="685800"/>
          </a:xfrm>
          <a:prstGeom prst="roundRect">
            <a:avLst>
              <a:gd name="adj" fmla="val 157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Action Plan</a:t>
            </a:r>
          </a:p>
        </p:txBody>
      </p:sp>
    </p:spTree>
    <p:custDataLst>
      <p:tags r:id="rId1"/>
    </p:custDataLst>
    <p:extLst>
      <p:ext uri="{BB962C8B-B14F-4D97-AF65-F5344CB8AC3E}">
        <p14:creationId xmlns:p14="http://schemas.microsoft.com/office/powerpoint/2010/main" val="13937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2"/>
            </p:custDataLst>
          </p:nvPr>
        </p:nvSpPr>
        <p:spPr>
          <a:xfrm>
            <a:off x="152400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95000"/>
                </a:schemeClr>
              </a:solidFill>
            </a:endParaRPr>
          </a:p>
        </p:txBody>
      </p:sp>
      <p:sp>
        <p:nvSpPr>
          <p:cNvPr id="10" name="Round Diagonal Corner Rectangle 9"/>
          <p:cNvSpPr/>
          <p:nvPr>
            <p:custDataLst>
              <p:tags r:id="rId3"/>
            </p:custDataLst>
          </p:nvPr>
        </p:nvSpPr>
        <p:spPr>
          <a:xfrm>
            <a:off x="2743200" y="1676400"/>
            <a:ext cx="6781800" cy="3276600"/>
          </a:xfrm>
          <a:prstGeom prst="round2Diag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068294" y="1229542"/>
            <a:ext cx="3155298" cy="3729789"/>
          </a:xfrm>
          <a:prstGeom prst="rect">
            <a:avLst/>
          </a:prstGeom>
        </p:spPr>
      </p:pic>
      <p:sp>
        <p:nvSpPr>
          <p:cNvPr id="14" name="Rectangle 13"/>
          <p:cNvSpPr/>
          <p:nvPr>
            <p:custDataLst>
              <p:tags r:id="rId4"/>
            </p:custDataLst>
          </p:nvPr>
        </p:nvSpPr>
        <p:spPr>
          <a:xfrm>
            <a:off x="0" y="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dirty="0"/>
              <a:t>Next Up</a:t>
            </a:r>
          </a:p>
        </p:txBody>
      </p:sp>
      <p:sp>
        <p:nvSpPr>
          <p:cNvPr id="17" name="Rectangle 16"/>
          <p:cNvSpPr/>
          <p:nvPr>
            <p:custDataLst>
              <p:tags r:id="rId5"/>
            </p:custDataLst>
          </p:nvPr>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35" name="TextBox 14"/>
          <p:cNvSpPr txBox="1">
            <a:spLocks noChangeArrowheads="1"/>
          </p:cNvSpPr>
          <p:nvPr>
            <p:custDataLst>
              <p:tags r:id="rId6"/>
            </p:custDataLst>
          </p:nvPr>
        </p:nvSpPr>
        <p:spPr bwMode="auto">
          <a:xfrm>
            <a:off x="6829426" y="5988050"/>
            <a:ext cx="360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bg1"/>
                </a:solidFill>
              </a:rPr>
              <a:t>http://implementation.fpg.unc.edu</a:t>
            </a:r>
          </a:p>
        </p:txBody>
      </p:sp>
      <p:sp>
        <p:nvSpPr>
          <p:cNvPr id="18" name="TextBox 17"/>
          <p:cNvSpPr txBox="1"/>
          <p:nvPr>
            <p:custDataLst>
              <p:tags r:id="rId7"/>
            </p:custDataLst>
          </p:nvPr>
        </p:nvSpPr>
        <p:spPr>
          <a:xfrm>
            <a:off x="1909764" y="5802314"/>
            <a:ext cx="4643437" cy="739775"/>
          </a:xfrm>
          <a:prstGeom prst="rect">
            <a:avLst/>
          </a:prstGeom>
          <a:noFill/>
        </p:spPr>
        <p:txBody>
          <a:bodyPr>
            <a:spAutoFit/>
          </a:bodyPr>
          <a:lstStyle/>
          <a:p>
            <a:pPr algn="r">
              <a:defRPr/>
            </a:pPr>
            <a:r>
              <a:rPr lang="en-US" sz="1050" dirty="0">
                <a:solidFill>
                  <a:schemeClr val="bg1"/>
                </a:solidFill>
              </a:rPr>
              <a:t>The Active Implementation Hub, AI Modules and AI Lessons are an initiative of the </a:t>
            </a:r>
            <a:br>
              <a:rPr lang="en-US" sz="1050" dirty="0">
                <a:solidFill>
                  <a:schemeClr val="bg1"/>
                </a:solidFill>
              </a:rPr>
            </a:br>
            <a:r>
              <a:rPr lang="en-US" sz="1050" dirty="0">
                <a:solidFill>
                  <a:schemeClr val="bg1"/>
                </a:solidFill>
              </a:rPr>
              <a:t>State Implementation &amp; Scaling-up of Evidence-based Practices Center (SISEP) and </a:t>
            </a:r>
            <a:br>
              <a:rPr lang="en-US" sz="1050" dirty="0">
                <a:solidFill>
                  <a:schemeClr val="bg1"/>
                </a:solidFill>
              </a:rPr>
            </a:br>
            <a:r>
              <a:rPr lang="en-US" sz="1050" dirty="0">
                <a:solidFill>
                  <a:schemeClr val="bg1"/>
                </a:solidFill>
              </a:rPr>
              <a:t>The National Implementation Research Network (NIRN) located at </a:t>
            </a:r>
            <a:br>
              <a:rPr lang="en-US" sz="1050" dirty="0">
                <a:solidFill>
                  <a:schemeClr val="bg1"/>
                </a:solidFill>
              </a:rPr>
            </a:br>
            <a:r>
              <a:rPr lang="en-US" sz="1050" dirty="0">
                <a:solidFill>
                  <a:schemeClr val="bg1"/>
                </a:solidFill>
              </a:rPr>
              <a:t>The University of North Carolina at Chapel Hill’s FPG Child Development Institute. </a:t>
            </a:r>
          </a:p>
        </p:txBody>
      </p:sp>
      <p:sp>
        <p:nvSpPr>
          <p:cNvPr id="4" name="Rectangle 3">
            <a:hlinkClick r:id="rId15"/>
          </p:cNvPr>
          <p:cNvSpPr/>
          <p:nvPr>
            <p:custDataLst>
              <p:tags r:id="rId8"/>
            </p:custDataLst>
          </p:nvPr>
        </p:nvSpPr>
        <p:spPr>
          <a:xfrm>
            <a:off x="6829426" y="5988050"/>
            <a:ext cx="3609975"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custDataLst>
              <p:tags r:id="rId9"/>
            </p:custDataLst>
          </p:nvPr>
        </p:nvSpPr>
        <p:spPr>
          <a:xfrm>
            <a:off x="4341160" y="2678937"/>
            <a:ext cx="3509679" cy="830997"/>
          </a:xfrm>
          <a:prstGeom prst="rect">
            <a:avLst/>
          </a:prstGeom>
          <a:noFill/>
        </p:spPr>
        <p:txBody>
          <a:bodyPr wrap="none" rtlCol="0">
            <a:spAutoFit/>
          </a:bodyPr>
          <a:lstStyle/>
          <a:p>
            <a:r>
              <a:rPr lang="en-US" sz="4800" b="1" dirty="0"/>
              <a:t>Apply It Now</a:t>
            </a:r>
          </a:p>
        </p:txBody>
      </p:sp>
      <p:sp>
        <p:nvSpPr>
          <p:cNvPr id="13" name="Rounded Rectangle 12">
            <a:hlinkClick r:id="rId16" action="ppaction://hlinksldjump"/>
          </p:cNvPr>
          <p:cNvSpPr/>
          <p:nvPr>
            <p:custDataLst>
              <p:tags r:id="rId10"/>
            </p:custDataLst>
          </p:nvPr>
        </p:nvSpPr>
        <p:spPr>
          <a:xfrm>
            <a:off x="6520544" y="4469643"/>
            <a:ext cx="1908164" cy="60960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Skip Simulation</a:t>
            </a:r>
          </a:p>
        </p:txBody>
      </p:sp>
      <p:sp>
        <p:nvSpPr>
          <p:cNvPr id="15" name="Rounded Rectangle 14">
            <a:hlinkClick r:id="rId17" action="ppaction://hlinksldjump"/>
          </p:cNvPr>
          <p:cNvSpPr/>
          <p:nvPr>
            <p:custDataLst>
              <p:tags r:id="rId11"/>
            </p:custDataLst>
          </p:nvPr>
        </p:nvSpPr>
        <p:spPr>
          <a:xfrm>
            <a:off x="4114800" y="4469643"/>
            <a:ext cx="1908164" cy="60960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Goto</a:t>
            </a:r>
            <a:r>
              <a:rPr lang="en-US" dirty="0"/>
              <a:t> Simulation</a:t>
            </a:r>
          </a:p>
        </p:txBody>
      </p:sp>
    </p:spTree>
    <p:custDataLst>
      <p:tags r:id="rId1"/>
    </p:custDataLst>
    <p:extLst>
      <p:ext uri="{BB962C8B-B14F-4D97-AF65-F5344CB8AC3E}">
        <p14:creationId xmlns:p14="http://schemas.microsoft.com/office/powerpoint/2010/main" val="163849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custDataLst>
              <p:tags r:id="rId2"/>
            </p:custDataLst>
          </p:nvPr>
        </p:nvSpPr>
        <p:spPr>
          <a:xfrm>
            <a:off x="3418940" y="1861441"/>
            <a:ext cx="5257800" cy="914400"/>
          </a:xfrm>
          <a:prstGeom prst="roundRect">
            <a:avLst>
              <a:gd name="adj" fmla="val 6932"/>
            </a:avLst>
          </a:prstGeom>
          <a:solidFill>
            <a:schemeClr val="accent1"/>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000" i="1" dirty="0">
                <a:solidFill>
                  <a:schemeClr val="bg1"/>
                </a:solidFill>
              </a:rPr>
              <a:t>“Who all is needed for the planning session?” </a:t>
            </a:r>
          </a:p>
        </p:txBody>
      </p:sp>
      <p:sp>
        <p:nvSpPr>
          <p:cNvPr id="2" name="Title 1"/>
          <p:cNvSpPr>
            <a:spLocks noGrp="1"/>
          </p:cNvSpPr>
          <p:nvPr>
            <p:ph type="title"/>
            <p:custDataLst>
              <p:tags r:id="rId3"/>
            </p:custDataLst>
          </p:nvPr>
        </p:nvSpPr>
        <p:spPr/>
        <p:txBody>
          <a:bodyPr/>
          <a:lstStyle/>
          <a:p>
            <a:r>
              <a:rPr lang="en-US" dirty="0"/>
              <a:t>Before: branch1</a:t>
            </a:r>
          </a:p>
        </p:txBody>
      </p:sp>
      <p:sp>
        <p:nvSpPr>
          <p:cNvPr id="3" name="Rectangle 2"/>
          <p:cNvSpPr/>
          <p:nvPr>
            <p:custDataLst>
              <p:tags r:id="rId4"/>
            </p:custDataLst>
          </p:nvPr>
        </p:nvSpPr>
        <p:spPr>
          <a:xfrm>
            <a:off x="0" y="0"/>
            <a:ext cx="8839200" cy="882678"/>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are having a phone conversation to set an action planning session with the District leader.  Select the best response:</a:t>
            </a:r>
          </a:p>
        </p:txBody>
      </p:sp>
      <p:sp>
        <p:nvSpPr>
          <p:cNvPr id="35" name="Rectangle 34" title="Click here to select option A"/>
          <p:cNvSpPr/>
          <p:nvPr>
            <p:custDataLst>
              <p:tags r:id="rId5"/>
            </p:custDataLst>
          </p:nvPr>
        </p:nvSpPr>
        <p:spPr>
          <a:xfrm>
            <a:off x="1958485" y="3581400"/>
            <a:ext cx="4800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title="Click here to select option A"/>
          <p:cNvSpPr/>
          <p:nvPr>
            <p:custDataLst>
              <p:tags r:id="rId6"/>
            </p:custDataLst>
          </p:nvPr>
        </p:nvSpPr>
        <p:spPr>
          <a:xfrm>
            <a:off x="1819078" y="3597926"/>
            <a:ext cx="7315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title="Click here to select option C"/>
          <p:cNvSpPr/>
          <p:nvPr>
            <p:custDataLst>
              <p:tags r:id="rId7"/>
            </p:custDataLst>
          </p:nvPr>
        </p:nvSpPr>
        <p:spPr>
          <a:xfrm>
            <a:off x="1836980" y="4246451"/>
            <a:ext cx="8386244" cy="464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title="A text bubble"/>
          <p:cNvGrpSpPr/>
          <p:nvPr/>
        </p:nvGrpSpPr>
        <p:grpSpPr>
          <a:xfrm>
            <a:off x="1752600" y="3428756"/>
            <a:ext cx="8686800" cy="2133845"/>
            <a:chOff x="182880" y="1341120"/>
            <a:chExt cx="8686800" cy="2133845"/>
          </a:xfrm>
        </p:grpSpPr>
        <p:sp>
          <p:nvSpPr>
            <p:cNvPr id="20" name="Isosceles Triangle 19"/>
            <p:cNvSpPr/>
            <p:nvPr>
              <p:custDataLst>
                <p:tags r:id="rId14"/>
              </p:custDataLst>
            </p:nvPr>
          </p:nvSpPr>
          <p:spPr>
            <a:xfrm flipV="1">
              <a:off x="8031480" y="2493543"/>
              <a:ext cx="838200" cy="981422"/>
            </a:xfrm>
            <a:prstGeom prst="triangle">
              <a:avLst>
                <a:gd name="adj" fmla="val 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Rounded Rectangle 20"/>
            <p:cNvSpPr/>
            <p:nvPr>
              <p:custDataLst>
                <p:tags r:id="rId15"/>
              </p:custDataLst>
            </p:nvPr>
          </p:nvSpPr>
          <p:spPr>
            <a:xfrm>
              <a:off x="182880" y="1341120"/>
              <a:ext cx="8686800" cy="1371600"/>
            </a:xfrm>
            <a:prstGeom prst="roundRect">
              <a:avLst/>
            </a:prstGeom>
            <a:solidFill>
              <a:schemeClr val="bg2">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Please schedule it with your district leadership team.”</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“Please schedule it with your district implementation team.”</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“We need individuals who are knowledgeable about the current uses of innovations and supports for innovations in schools in the district, including representatives of district leadership”</a:t>
              </a:r>
            </a:p>
          </p:txBody>
        </p:sp>
      </p:grpSp>
      <p:grpSp>
        <p:nvGrpSpPr>
          <p:cNvPr id="23" name="Group 22" title="a box for layout purposes only"/>
          <p:cNvGrpSpPr/>
          <p:nvPr/>
        </p:nvGrpSpPr>
        <p:grpSpPr>
          <a:xfrm>
            <a:off x="7848600" y="5084799"/>
            <a:ext cx="1645920" cy="1522389"/>
            <a:chOff x="5185804" y="4596471"/>
            <a:chExt cx="1645920" cy="1522389"/>
          </a:xfrm>
        </p:grpSpPr>
        <p:sp>
          <p:nvSpPr>
            <p:cNvPr id="24" name="Rounded Rectangle 23"/>
            <p:cNvSpPr/>
            <p:nvPr>
              <p:custDataLst>
                <p:tags r:id="rId13"/>
              </p:custDataLst>
            </p:nvPr>
          </p:nvSpPr>
          <p:spPr>
            <a:xfrm>
              <a:off x="5185804" y="483870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title="The DCA facilitator"/>
            <p:cNvPicPr>
              <a:picLocks noChangeAspect="1"/>
            </p:cNvPicPr>
            <p:nvPr/>
          </p:nvPicPr>
          <p:blipFill rotWithShape="1">
            <a:blip r:embed="rId18">
              <a:extLst>
                <a:ext uri="{28A0092B-C50C-407E-A947-70E740481C1C}">
                  <a14:useLocalDpi xmlns:a14="http://schemas.microsoft.com/office/drawing/2010/main" val="0"/>
                </a:ext>
              </a:extLst>
            </a:blip>
            <a:srcRect b="66499"/>
            <a:stretch/>
          </p:blipFill>
          <p:spPr>
            <a:xfrm>
              <a:off x="5410200" y="4596471"/>
              <a:ext cx="1235248" cy="1522389"/>
            </a:xfrm>
            <a:prstGeom prst="rect">
              <a:avLst/>
            </a:prstGeom>
          </p:spPr>
        </p:pic>
      </p:grpSp>
      <p:grpSp>
        <p:nvGrpSpPr>
          <p:cNvPr id="26" name="Group 25" title="a box for layout purposes only"/>
          <p:cNvGrpSpPr/>
          <p:nvPr/>
        </p:nvGrpSpPr>
        <p:grpSpPr>
          <a:xfrm>
            <a:off x="1819078" y="1420340"/>
            <a:ext cx="1645920" cy="1570192"/>
            <a:chOff x="472440" y="3255021"/>
            <a:chExt cx="1645920" cy="1570192"/>
          </a:xfrm>
        </p:grpSpPr>
        <p:sp>
          <p:nvSpPr>
            <p:cNvPr id="27" name="Rounded Rectangle 26"/>
            <p:cNvSpPr/>
            <p:nvPr>
              <p:custDataLst>
                <p:tags r:id="rId12"/>
              </p:custDataLst>
            </p:nvPr>
          </p:nvSpPr>
          <p:spPr>
            <a:xfrm>
              <a:off x="472440" y="3545053"/>
              <a:ext cx="1645920" cy="1280160"/>
            </a:xfrm>
            <a:prstGeom prst="roundRect">
              <a:avLst>
                <a:gd name="adj" fmla="val 9249"/>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title="A district adminstrator on a phone"/>
            <p:cNvPicPr>
              <a:picLocks noChangeAspect="1"/>
            </p:cNvPicPr>
            <p:nvPr/>
          </p:nvPicPr>
          <p:blipFill rotWithShape="1">
            <a:blip r:embed="rId19">
              <a:extLst>
                <a:ext uri="{28A0092B-C50C-407E-A947-70E740481C1C}">
                  <a14:useLocalDpi xmlns:a14="http://schemas.microsoft.com/office/drawing/2010/main" val="0"/>
                </a:ext>
              </a:extLst>
            </a:blip>
            <a:srcRect b="66667"/>
            <a:stretch/>
          </p:blipFill>
          <p:spPr>
            <a:xfrm flipH="1">
              <a:off x="823877" y="3255021"/>
              <a:ext cx="1083906" cy="1562100"/>
            </a:xfrm>
            <a:prstGeom prst="rect">
              <a:avLst/>
            </a:prstGeom>
          </p:spPr>
        </p:pic>
      </p:grpSp>
      <p:sp>
        <p:nvSpPr>
          <p:cNvPr id="12" name="Rectangle 11" title="click here for option a">
            <a:hlinkClick r:id="rId20" action="ppaction://hlinksldjump"/>
          </p:cNvPr>
          <p:cNvSpPr/>
          <p:nvPr>
            <p:custDataLst>
              <p:tags r:id="rId8"/>
            </p:custDataLst>
          </p:nvPr>
        </p:nvSpPr>
        <p:spPr>
          <a:xfrm>
            <a:off x="1836981" y="3505200"/>
            <a:ext cx="4623451" cy="31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title="Click here to select option B">
            <a:hlinkClick r:id="rId21" action="ppaction://hlinksldjump"/>
          </p:cNvPr>
          <p:cNvSpPr/>
          <p:nvPr>
            <p:custDataLst>
              <p:tags r:id="rId9"/>
            </p:custDataLst>
          </p:nvPr>
        </p:nvSpPr>
        <p:spPr>
          <a:xfrm>
            <a:off x="1836980" y="3886200"/>
            <a:ext cx="5097221" cy="31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title="click here for option c">
            <a:hlinkClick r:id="rId22" action="ppaction://hlinksldjump"/>
          </p:cNvPr>
          <p:cNvSpPr/>
          <p:nvPr>
            <p:custDataLst>
              <p:tags r:id="rId10"/>
            </p:custDataLst>
          </p:nvPr>
        </p:nvSpPr>
        <p:spPr>
          <a:xfrm>
            <a:off x="1836980" y="4243338"/>
            <a:ext cx="8421720" cy="48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 action="ppaction://noaction"/>
          </p:cNvPr>
          <p:cNvSpPr/>
          <p:nvPr>
            <p:custDataLst>
              <p:tags r:id="rId11"/>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19636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p:bldP spid="12"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1"/>
          <a:stretch>
            <a:fillRect/>
          </a:stretch>
        </p:blipFill>
        <p:spPr>
          <a:xfrm>
            <a:off x="1600200" y="381000"/>
            <a:ext cx="8797290" cy="5060119"/>
          </a:xfrm>
          <a:prstGeom prst="rect">
            <a:avLst/>
          </a:prstGeom>
        </p:spPr>
      </p:pic>
      <p:sp>
        <p:nvSpPr>
          <p:cNvPr id="2" name="Oval 1"/>
          <p:cNvSpPr/>
          <p:nvPr>
            <p:custDataLst>
              <p:tags r:id="rId2"/>
            </p:custDataLst>
          </p:nvPr>
        </p:nvSpPr>
        <p:spPr>
          <a:xfrm rot="2232786">
            <a:off x="3686632" y="1561499"/>
            <a:ext cx="1913435" cy="35814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3"/>
            </p:custDataLst>
          </p:nvPr>
        </p:nvSpPr>
        <p:spPr>
          <a:xfrm rot="19367214" flipV="1">
            <a:off x="5944383" y="1607478"/>
            <a:ext cx="1913435" cy="35814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4"/>
            </p:custDataLst>
          </p:nvPr>
        </p:nvSpPr>
        <p:spPr>
          <a:xfrm rot="16359315" flipV="1">
            <a:off x="4883620" y="3302007"/>
            <a:ext cx="1913435" cy="35814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custDataLst>
              <p:tags r:id="rId5"/>
            </p:custDataLst>
          </p:nvPr>
        </p:nvSpPr>
        <p:spPr>
          <a:xfrm flipH="1">
            <a:off x="10168890" y="4205280"/>
            <a:ext cx="457200" cy="22860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p:cNvSpPr txBox="1">
            <a:spLocks noChangeArrowheads="1"/>
          </p:cNvSpPr>
          <p:nvPr>
            <p:custDataLst>
              <p:tags r:id="rId6"/>
            </p:custDataLst>
          </p:nvPr>
        </p:nvSpPr>
        <p:spPr bwMode="auto">
          <a:xfrm>
            <a:off x="6794911" y="2091910"/>
            <a:ext cx="1663290" cy="6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ea typeface="MS PGothic" pitchFamily="34" charset="-128"/>
              </a:rPr>
              <a:t>Systems           </a:t>
            </a:r>
          </a:p>
          <a:p>
            <a:pPr eaLnBrk="1" hangingPunct="1"/>
            <a:r>
              <a:rPr lang="en-US" b="1" dirty="0">
                <a:latin typeface="+mn-lt"/>
                <a:ea typeface="MS PGothic" pitchFamily="34" charset="-128"/>
              </a:rPr>
              <a:t>   Intervention</a:t>
            </a:r>
          </a:p>
        </p:txBody>
      </p:sp>
      <p:sp>
        <p:nvSpPr>
          <p:cNvPr id="15" name="Text Box 15"/>
          <p:cNvSpPr txBox="1">
            <a:spLocks noChangeArrowheads="1"/>
          </p:cNvSpPr>
          <p:nvPr>
            <p:custDataLst>
              <p:tags r:id="rId7"/>
            </p:custDataLst>
          </p:nvPr>
        </p:nvSpPr>
        <p:spPr bwMode="auto">
          <a:xfrm>
            <a:off x="7352027" y="3015675"/>
            <a:ext cx="1872925" cy="6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ea typeface="MS PGothic" pitchFamily="34" charset="-128"/>
              </a:rPr>
              <a:t>Facilitative</a:t>
            </a:r>
            <a:r>
              <a:rPr lang="en-US" dirty="0">
                <a:latin typeface="+mn-lt"/>
                <a:ea typeface="MS PGothic" pitchFamily="34" charset="-128"/>
              </a:rPr>
              <a:t>  </a:t>
            </a:r>
          </a:p>
          <a:p>
            <a:pPr eaLnBrk="1" hangingPunct="1"/>
            <a:r>
              <a:rPr lang="en-US" dirty="0">
                <a:latin typeface="+mn-lt"/>
                <a:ea typeface="MS PGothic" pitchFamily="34" charset="-128"/>
              </a:rPr>
              <a:t>   </a:t>
            </a:r>
            <a:r>
              <a:rPr lang="en-US" b="1" dirty="0">
                <a:latin typeface="+mn-lt"/>
                <a:ea typeface="MS PGothic" pitchFamily="34" charset="-128"/>
              </a:rPr>
              <a:t>Administration</a:t>
            </a:r>
          </a:p>
        </p:txBody>
      </p:sp>
      <p:sp>
        <p:nvSpPr>
          <p:cNvPr id="16" name="Text Box 16"/>
          <p:cNvSpPr txBox="1">
            <a:spLocks noChangeArrowheads="1"/>
          </p:cNvSpPr>
          <p:nvPr>
            <p:custDataLst>
              <p:tags r:id="rId8"/>
            </p:custDataLst>
          </p:nvPr>
        </p:nvSpPr>
        <p:spPr bwMode="auto">
          <a:xfrm>
            <a:off x="8048817" y="3996580"/>
            <a:ext cx="1856971" cy="6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latin typeface="+mn-lt"/>
                <a:ea typeface="MS PGothic" pitchFamily="34" charset="-128"/>
              </a:rPr>
              <a:t>Decision</a:t>
            </a:r>
            <a:r>
              <a:rPr lang="en-US" dirty="0">
                <a:latin typeface="+mn-lt"/>
                <a:ea typeface="MS PGothic" pitchFamily="34" charset="-128"/>
              </a:rPr>
              <a:t> </a:t>
            </a:r>
            <a:r>
              <a:rPr lang="en-US" b="1" dirty="0">
                <a:latin typeface="+mn-lt"/>
                <a:ea typeface="MS PGothic" pitchFamily="34" charset="-128"/>
              </a:rPr>
              <a:t>Support</a:t>
            </a:r>
            <a:r>
              <a:rPr lang="en-US" dirty="0">
                <a:latin typeface="+mn-lt"/>
                <a:ea typeface="MS PGothic" pitchFamily="34" charset="-128"/>
              </a:rPr>
              <a:t> </a:t>
            </a:r>
          </a:p>
          <a:p>
            <a:pPr eaLnBrk="1" hangingPunct="1"/>
            <a:r>
              <a:rPr lang="en-US" dirty="0">
                <a:latin typeface="+mn-lt"/>
                <a:ea typeface="MS PGothic" pitchFamily="34" charset="-128"/>
              </a:rPr>
              <a:t>   </a:t>
            </a:r>
            <a:r>
              <a:rPr lang="en-US" b="1" dirty="0">
                <a:latin typeface="+mn-lt"/>
                <a:ea typeface="MS PGothic" pitchFamily="34" charset="-128"/>
              </a:rPr>
              <a:t>Data</a:t>
            </a:r>
            <a:r>
              <a:rPr lang="en-US" dirty="0">
                <a:latin typeface="+mn-lt"/>
                <a:ea typeface="MS PGothic" pitchFamily="34" charset="-128"/>
              </a:rPr>
              <a:t> </a:t>
            </a:r>
            <a:r>
              <a:rPr lang="en-US" b="1" dirty="0">
                <a:latin typeface="+mn-lt"/>
                <a:ea typeface="MS PGothic" pitchFamily="34" charset="-128"/>
              </a:rPr>
              <a:t>System</a:t>
            </a:r>
          </a:p>
        </p:txBody>
      </p:sp>
    </p:spTree>
    <p:custDataLst>
      <p:tags r:id="rId1"/>
    </p:custDataLst>
    <p:extLst>
      <p:ext uri="{BB962C8B-B14F-4D97-AF65-F5344CB8AC3E}">
        <p14:creationId xmlns:p14="http://schemas.microsoft.com/office/powerpoint/2010/main" val="383090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 presetClass="exit" presetSubtype="0" fill="hold" grpId="3" nodeType="withEffect">
                                  <p:stCondLst>
                                    <p:cond delay="0"/>
                                  </p:stCondLst>
                                  <p:childTnLst>
                                    <p:set>
                                      <p:cBhvr>
                                        <p:cTn id="5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3" animBg="1"/>
      <p:bldP spid="6" grpId="0" animBg="1"/>
      <p:bldP spid="6" grpId="1" animBg="1"/>
      <p:bldP spid="6" grpId="2" animBg="1"/>
      <p:bldP spid="6" grpId="3" animBg="1"/>
      <p:bldP spid="8" grpId="0" animBg="1"/>
      <p:bldP spid="8" grpId="1" animBg="1"/>
      <p:bldP spid="3" grpId="0" animBg="1"/>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title="a box for layout purposes only"/>
          <p:cNvSpPr/>
          <p:nvPr>
            <p:custDataLst>
              <p:tags r:id="rId2"/>
            </p:custDataLst>
          </p:nvPr>
        </p:nvSpPr>
        <p:spPr>
          <a:xfrm>
            <a:off x="9807007" y="557784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branch1a</a:t>
            </a:r>
          </a:p>
        </p:txBody>
      </p:sp>
      <p:sp>
        <p:nvSpPr>
          <p:cNvPr id="31" name="Rounded Rectangle 30"/>
          <p:cNvSpPr/>
          <p:nvPr>
            <p:custDataLst>
              <p:tags r:id="rId4"/>
            </p:custDataLst>
          </p:nvPr>
        </p:nvSpPr>
        <p:spPr>
          <a:xfrm>
            <a:off x="125260" y="1578028"/>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Close. </a:t>
            </a:r>
            <a:br>
              <a:rPr lang="en-US" dirty="0">
                <a:solidFill>
                  <a:schemeClr val="tx1"/>
                </a:solidFill>
              </a:rPr>
            </a:br>
            <a:r>
              <a:rPr lang="en-US" dirty="0">
                <a:solidFill>
                  <a:schemeClr val="tx1"/>
                </a:solidFill>
              </a:rPr>
              <a:t>You want to ensure that individuals knowledgeable about the current uses of and supports for innovations in schools are the respondents. </a:t>
            </a:r>
          </a:p>
        </p:txBody>
      </p:sp>
      <p:sp>
        <p:nvSpPr>
          <p:cNvPr id="17" name="Rounded Rectangle 16">
            <a:hlinkClick r:id="rId10" action="ppaction://hlinksldjump"/>
          </p:cNvPr>
          <p:cNvSpPr/>
          <p:nvPr>
            <p:custDataLst>
              <p:tags r:id="rId5"/>
            </p:custDataLst>
          </p:nvPr>
        </p:nvSpPr>
        <p:spPr>
          <a:xfrm>
            <a:off x="9944167" y="2035228"/>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5" name="Picture 4" title="The DCA facilitator"/>
          <p:cNvPicPr>
            <a:picLocks noChangeAspect="1"/>
          </p:cNvPicPr>
          <p:nvPr/>
        </p:nvPicPr>
        <p:blipFill rotWithShape="1">
          <a:blip r:embed="rId11">
            <a:extLst>
              <a:ext uri="{28A0092B-C50C-407E-A947-70E740481C1C}">
                <a14:useLocalDpi xmlns:a14="http://schemas.microsoft.com/office/drawing/2010/main" val="0"/>
              </a:ext>
            </a:extLst>
          </a:blip>
          <a:srcRect b="61379"/>
          <a:stretch/>
        </p:blipFill>
        <p:spPr>
          <a:xfrm>
            <a:off x="9982200" y="4761812"/>
            <a:ext cx="1447800" cy="2096188"/>
          </a:xfrm>
          <a:prstGeom prst="rect">
            <a:avLst/>
          </a:prstGeom>
        </p:spPr>
      </p:pic>
      <p:sp>
        <p:nvSpPr>
          <p:cNvPr id="12" name="Rectangle 11">
            <a:hlinkClick r:id="" action="ppaction://noaction"/>
          </p:cNvPr>
          <p:cNvSpPr/>
          <p:nvPr>
            <p:custDataLst>
              <p:tags r:id="rId6"/>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
        <p:nvSpPr>
          <p:cNvPr id="15" name="Rounded Rectangle 14"/>
          <p:cNvSpPr/>
          <p:nvPr>
            <p:custDataLst>
              <p:tags r:id="rId7"/>
            </p:custDataLst>
          </p:nvPr>
        </p:nvSpPr>
        <p:spPr>
          <a:xfrm>
            <a:off x="73375" y="76200"/>
            <a:ext cx="8686800" cy="1371600"/>
          </a:xfrm>
          <a:prstGeom prst="roundRect">
            <a:avLst/>
          </a:prstGeom>
          <a:solidFill>
            <a:schemeClr val="bg2">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Please schedule it with your district leadership team.”</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“Please schedule it with your district implementation team.”</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“We need individuals who are knowledgeable about the current uses of innovations and supports for innovations in schools in the district, including representatives of district leadership”</a:t>
            </a:r>
          </a:p>
        </p:txBody>
      </p:sp>
    </p:spTree>
    <p:custDataLst>
      <p:tags r:id="rId1"/>
    </p:custDataLst>
    <p:extLst>
      <p:ext uri="{BB962C8B-B14F-4D97-AF65-F5344CB8AC3E}">
        <p14:creationId xmlns:p14="http://schemas.microsoft.com/office/powerpoint/2010/main" val="242466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title="a box for layout purposes only"/>
          <p:cNvSpPr/>
          <p:nvPr>
            <p:custDataLst>
              <p:tags r:id="rId2"/>
            </p:custDataLst>
          </p:nvPr>
        </p:nvSpPr>
        <p:spPr>
          <a:xfrm>
            <a:off x="9654607" y="557784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branch1b</a:t>
            </a:r>
          </a:p>
        </p:txBody>
      </p:sp>
      <p:sp>
        <p:nvSpPr>
          <p:cNvPr id="31" name="Rounded Rectangle 30"/>
          <p:cNvSpPr/>
          <p:nvPr>
            <p:custDataLst>
              <p:tags r:id="rId4"/>
            </p:custDataLst>
          </p:nvPr>
        </p:nvSpPr>
        <p:spPr>
          <a:xfrm>
            <a:off x="62937" y="1571816"/>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Close. </a:t>
            </a:r>
          </a:p>
          <a:p>
            <a:r>
              <a:rPr lang="en-US" dirty="0">
                <a:solidFill>
                  <a:schemeClr val="tx1"/>
                </a:solidFill>
              </a:rPr>
              <a:t>It is also important to note that representatives from district leadership are needed.</a:t>
            </a:r>
            <a:endParaRPr lang="en-US" dirty="0">
              <a:solidFill>
                <a:schemeClr val="tx1"/>
              </a:solidFill>
              <a:hlinkClick r:id="rId10" action="ppaction://hlinksldjump"/>
            </a:endParaRPr>
          </a:p>
        </p:txBody>
      </p:sp>
      <p:sp>
        <p:nvSpPr>
          <p:cNvPr id="15" name="Rounded Rectangle 14">
            <a:hlinkClick r:id="rId10" action="ppaction://hlinksldjump"/>
          </p:cNvPr>
          <p:cNvSpPr/>
          <p:nvPr>
            <p:custDataLst>
              <p:tags r:id="rId5"/>
            </p:custDataLst>
          </p:nvPr>
        </p:nvSpPr>
        <p:spPr>
          <a:xfrm>
            <a:off x="9829800" y="2086822"/>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11" name="Picture 10" title="The DCA facilitator"/>
          <p:cNvPicPr>
            <a:picLocks noChangeAspect="1"/>
          </p:cNvPicPr>
          <p:nvPr/>
        </p:nvPicPr>
        <p:blipFill rotWithShape="1">
          <a:blip r:embed="rId11">
            <a:extLst>
              <a:ext uri="{28A0092B-C50C-407E-A947-70E740481C1C}">
                <a14:useLocalDpi xmlns:a14="http://schemas.microsoft.com/office/drawing/2010/main" val="0"/>
              </a:ext>
            </a:extLst>
          </a:blip>
          <a:srcRect b="61379"/>
          <a:stretch/>
        </p:blipFill>
        <p:spPr>
          <a:xfrm>
            <a:off x="9829800" y="4761812"/>
            <a:ext cx="1447800" cy="2096188"/>
          </a:xfrm>
          <a:prstGeom prst="rect">
            <a:avLst/>
          </a:prstGeom>
        </p:spPr>
      </p:pic>
      <p:sp>
        <p:nvSpPr>
          <p:cNvPr id="13" name="Rectangle 12">
            <a:hlinkClick r:id="" action="ppaction://noaction"/>
          </p:cNvPr>
          <p:cNvSpPr/>
          <p:nvPr>
            <p:custDataLst>
              <p:tags r:id="rId6"/>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
        <p:nvSpPr>
          <p:cNvPr id="14" name="Rounded Rectangle 13"/>
          <p:cNvSpPr/>
          <p:nvPr>
            <p:custDataLst>
              <p:tags r:id="rId7"/>
            </p:custDataLst>
          </p:nvPr>
        </p:nvSpPr>
        <p:spPr>
          <a:xfrm>
            <a:off x="53542" y="114299"/>
            <a:ext cx="8686800" cy="1371600"/>
          </a:xfrm>
          <a:prstGeom prst="roundRect">
            <a:avLst/>
          </a:prstGeom>
          <a:solidFill>
            <a:schemeClr val="bg2">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Please schedule it with your district leadership team.”</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“Please schedule it with your district implementation team.”</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“We need individuals who are knowledgeable about the current uses of innovations and supports for innovations in schools in the district, including representatives of district leadership”</a:t>
            </a:r>
          </a:p>
        </p:txBody>
      </p:sp>
    </p:spTree>
    <p:custDataLst>
      <p:tags r:id="rId1"/>
    </p:custDataLst>
    <p:extLst>
      <p:ext uri="{BB962C8B-B14F-4D97-AF65-F5344CB8AC3E}">
        <p14:creationId xmlns:p14="http://schemas.microsoft.com/office/powerpoint/2010/main" val="338454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title="a box for layout purposes only"/>
          <p:cNvSpPr/>
          <p:nvPr>
            <p:custDataLst>
              <p:tags r:id="rId2"/>
            </p:custDataLst>
          </p:nvPr>
        </p:nvSpPr>
        <p:spPr>
          <a:xfrm>
            <a:off x="9730942" y="5600803"/>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branch1c</a:t>
            </a:r>
          </a:p>
        </p:txBody>
      </p:sp>
      <p:sp>
        <p:nvSpPr>
          <p:cNvPr id="31" name="Rounded Rectangle 30"/>
          <p:cNvSpPr/>
          <p:nvPr>
            <p:custDataLst>
              <p:tags r:id="rId4"/>
            </p:custDataLst>
          </p:nvPr>
        </p:nvSpPr>
        <p:spPr>
          <a:xfrm>
            <a:off x="171189" y="1669146"/>
            <a:ext cx="8686800" cy="1371600"/>
          </a:xfrm>
          <a:prstGeom prst="round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Yes.  </a:t>
            </a:r>
          </a:p>
          <a:p>
            <a:r>
              <a:rPr lang="en-US" dirty="0">
                <a:solidFill>
                  <a:schemeClr val="tx1"/>
                </a:solidFill>
              </a:rPr>
              <a:t>Good job emphasizing the need of individuals who are knowledgeable about </a:t>
            </a:r>
            <a:br>
              <a:rPr lang="en-US" dirty="0">
                <a:solidFill>
                  <a:schemeClr val="tx1"/>
                </a:solidFill>
              </a:rPr>
            </a:br>
            <a:r>
              <a:rPr lang="en-US" dirty="0">
                <a:solidFill>
                  <a:schemeClr val="tx1"/>
                </a:solidFill>
              </a:rPr>
              <a:t>the current uses of and supports for innovations in schools. </a:t>
            </a:r>
          </a:p>
        </p:txBody>
      </p:sp>
      <p:sp>
        <p:nvSpPr>
          <p:cNvPr id="20" name="Rounded Rectangle 19">
            <a:hlinkClick r:id="rId10" action="ppaction://hlinksldjump"/>
          </p:cNvPr>
          <p:cNvSpPr/>
          <p:nvPr>
            <p:custDataLst>
              <p:tags r:id="rId5"/>
            </p:custDataLst>
          </p:nvPr>
        </p:nvSpPr>
        <p:spPr>
          <a:xfrm>
            <a:off x="9829800" y="2079894"/>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pic>
        <p:nvPicPr>
          <p:cNvPr id="4" name="Picture 3" title="a thumbs u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24008" y="2298162"/>
            <a:ext cx="638254" cy="742584"/>
          </a:xfrm>
          <a:prstGeom prst="rect">
            <a:avLst/>
          </a:prstGeom>
        </p:spPr>
      </p:pic>
      <p:pic>
        <p:nvPicPr>
          <p:cNvPr id="14" name="Picture 13" title="The DCA facilitator"/>
          <p:cNvPicPr>
            <a:picLocks noChangeAspect="1"/>
          </p:cNvPicPr>
          <p:nvPr/>
        </p:nvPicPr>
        <p:blipFill rotWithShape="1">
          <a:blip r:embed="rId12">
            <a:extLst>
              <a:ext uri="{28A0092B-C50C-407E-A947-70E740481C1C}">
                <a14:useLocalDpi xmlns:a14="http://schemas.microsoft.com/office/drawing/2010/main" val="0"/>
              </a:ext>
            </a:extLst>
          </a:blip>
          <a:srcRect b="62777"/>
          <a:stretch/>
        </p:blipFill>
        <p:spPr>
          <a:xfrm>
            <a:off x="9829800" y="4789621"/>
            <a:ext cx="1554480" cy="2091343"/>
          </a:xfrm>
          <a:prstGeom prst="rect">
            <a:avLst/>
          </a:prstGeom>
        </p:spPr>
      </p:pic>
      <p:sp>
        <p:nvSpPr>
          <p:cNvPr id="12" name="Rectangle 11">
            <a:hlinkClick r:id="" action="ppaction://noaction"/>
          </p:cNvPr>
          <p:cNvSpPr/>
          <p:nvPr>
            <p:custDataLst>
              <p:tags r:id="rId6"/>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
        <p:nvSpPr>
          <p:cNvPr id="13" name="Rounded Rectangle 12"/>
          <p:cNvSpPr/>
          <p:nvPr>
            <p:custDataLst>
              <p:tags r:id="rId7"/>
            </p:custDataLst>
          </p:nvPr>
        </p:nvSpPr>
        <p:spPr>
          <a:xfrm>
            <a:off x="65024" y="114300"/>
            <a:ext cx="8686800" cy="1371600"/>
          </a:xfrm>
          <a:prstGeom prst="roundRect">
            <a:avLst/>
          </a:prstGeom>
          <a:solidFill>
            <a:schemeClr val="bg2">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Please schedule it with your district leadership team.”</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“Please schedule it with your district implementation team.”</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“We need individuals who are knowledgeable about the current uses of innovations and supports for innovations in schools in the district, including representatives of district leadership”</a:t>
            </a:r>
          </a:p>
        </p:txBody>
      </p:sp>
    </p:spTree>
    <p:custDataLst>
      <p:tags r:id="rId1"/>
    </p:custDataLst>
    <p:extLst>
      <p:ext uri="{BB962C8B-B14F-4D97-AF65-F5344CB8AC3E}">
        <p14:creationId xmlns:p14="http://schemas.microsoft.com/office/powerpoint/2010/main" val="23393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custDataLst>
              <p:tags r:id="rId2"/>
            </p:custDataLst>
          </p:nvPr>
        </p:nvSpPr>
        <p:spPr>
          <a:xfrm>
            <a:off x="3429000" y="1893252"/>
            <a:ext cx="5843246" cy="914400"/>
          </a:xfrm>
          <a:prstGeom prst="roundRect">
            <a:avLst>
              <a:gd name="adj" fmla="val 6932"/>
            </a:avLst>
          </a:prstGeom>
          <a:solidFill>
            <a:schemeClr val="accent1"/>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i="1" dirty="0">
                <a:solidFill>
                  <a:schemeClr val="bg1"/>
                </a:solidFill>
              </a:rPr>
              <a:t>“Do I need to prepare anything for this meeting?”</a:t>
            </a:r>
          </a:p>
        </p:txBody>
      </p:sp>
      <p:sp>
        <p:nvSpPr>
          <p:cNvPr id="2" name="Title 1"/>
          <p:cNvSpPr>
            <a:spLocks noGrp="1"/>
          </p:cNvSpPr>
          <p:nvPr>
            <p:ph type="title"/>
            <p:custDataLst>
              <p:tags r:id="rId3"/>
            </p:custDataLst>
          </p:nvPr>
        </p:nvSpPr>
        <p:spPr/>
        <p:txBody>
          <a:bodyPr/>
          <a:lstStyle/>
          <a:p>
            <a:r>
              <a:rPr lang="en-US" dirty="0"/>
              <a:t>Before: branch2</a:t>
            </a:r>
          </a:p>
        </p:txBody>
      </p:sp>
      <p:grpSp>
        <p:nvGrpSpPr>
          <p:cNvPr id="6" name="Group 5" title="a text bubble"/>
          <p:cNvGrpSpPr/>
          <p:nvPr/>
        </p:nvGrpSpPr>
        <p:grpSpPr>
          <a:xfrm>
            <a:off x="1752600" y="3448574"/>
            <a:ext cx="8686800" cy="2342627"/>
            <a:chOff x="182880" y="1341120"/>
            <a:chExt cx="8686800" cy="2342627"/>
          </a:xfrm>
        </p:grpSpPr>
        <p:sp>
          <p:nvSpPr>
            <p:cNvPr id="34" name="Isosceles Triangle 33"/>
            <p:cNvSpPr/>
            <p:nvPr>
              <p:custDataLst>
                <p:tags r:id="rId11"/>
              </p:custDataLst>
            </p:nvPr>
          </p:nvSpPr>
          <p:spPr>
            <a:xfrm flipV="1">
              <a:off x="7924800" y="2637958"/>
              <a:ext cx="838200" cy="1045789"/>
            </a:xfrm>
            <a:prstGeom prst="triangle">
              <a:avLst>
                <a:gd name="adj" fmla="val 31299"/>
              </a:avLst>
            </a:prstGeom>
            <a:solidFill>
              <a:schemeClr val="bg2">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3" name="Rounded Rectangle 32"/>
            <p:cNvSpPr/>
            <p:nvPr>
              <p:custDataLst>
                <p:tags r:id="rId12"/>
              </p:custDataLst>
            </p:nvPr>
          </p:nvSpPr>
          <p:spPr>
            <a:xfrm>
              <a:off x="182880" y="1341120"/>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“Yes, please do so.”</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“No. No preparation is necessary.”</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p>
          </p:txBody>
        </p:sp>
      </p:grpSp>
      <p:grpSp>
        <p:nvGrpSpPr>
          <p:cNvPr id="12" name="Group 11" title="a box for layout purposes only"/>
          <p:cNvGrpSpPr/>
          <p:nvPr/>
        </p:nvGrpSpPr>
        <p:grpSpPr>
          <a:xfrm>
            <a:off x="7848600" y="5084799"/>
            <a:ext cx="1645920" cy="1522389"/>
            <a:chOff x="5185804" y="4596471"/>
            <a:chExt cx="1645920" cy="1522389"/>
          </a:xfrm>
        </p:grpSpPr>
        <p:sp>
          <p:nvSpPr>
            <p:cNvPr id="13" name="Rounded Rectangle 12"/>
            <p:cNvSpPr/>
            <p:nvPr>
              <p:custDataLst>
                <p:tags r:id="rId10"/>
              </p:custDataLst>
            </p:nvPr>
          </p:nvSpPr>
          <p:spPr>
            <a:xfrm>
              <a:off x="5185804" y="483870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title="The DCA facilitator"/>
            <p:cNvPicPr>
              <a:picLocks noChangeAspect="1"/>
            </p:cNvPicPr>
            <p:nvPr/>
          </p:nvPicPr>
          <p:blipFill rotWithShape="1">
            <a:blip r:embed="rId15">
              <a:extLst>
                <a:ext uri="{28A0092B-C50C-407E-A947-70E740481C1C}">
                  <a14:useLocalDpi xmlns:a14="http://schemas.microsoft.com/office/drawing/2010/main" val="0"/>
                </a:ext>
              </a:extLst>
            </a:blip>
            <a:srcRect b="66499"/>
            <a:stretch/>
          </p:blipFill>
          <p:spPr>
            <a:xfrm>
              <a:off x="5410200" y="4596471"/>
              <a:ext cx="1235248" cy="1522389"/>
            </a:xfrm>
            <a:prstGeom prst="rect">
              <a:avLst/>
            </a:prstGeom>
          </p:spPr>
        </p:pic>
      </p:grpSp>
      <p:grpSp>
        <p:nvGrpSpPr>
          <p:cNvPr id="15" name="Group 14" title="a box for layout purposes only"/>
          <p:cNvGrpSpPr/>
          <p:nvPr/>
        </p:nvGrpSpPr>
        <p:grpSpPr>
          <a:xfrm>
            <a:off x="1819078" y="1420340"/>
            <a:ext cx="1645920" cy="1570192"/>
            <a:chOff x="472440" y="3255021"/>
            <a:chExt cx="1645920" cy="1570192"/>
          </a:xfrm>
        </p:grpSpPr>
        <p:sp>
          <p:nvSpPr>
            <p:cNvPr id="16" name="Rounded Rectangle 15"/>
            <p:cNvSpPr/>
            <p:nvPr>
              <p:custDataLst>
                <p:tags r:id="rId9"/>
              </p:custDataLst>
            </p:nvPr>
          </p:nvSpPr>
          <p:spPr>
            <a:xfrm>
              <a:off x="472440" y="3545053"/>
              <a:ext cx="1645920" cy="1280160"/>
            </a:xfrm>
            <a:prstGeom prst="roundRect">
              <a:avLst>
                <a:gd name="adj" fmla="val 9249"/>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title="A district adminstrator on a phone"/>
            <p:cNvPicPr>
              <a:picLocks noChangeAspect="1"/>
            </p:cNvPicPr>
            <p:nvPr/>
          </p:nvPicPr>
          <p:blipFill rotWithShape="1">
            <a:blip r:embed="rId16">
              <a:extLst>
                <a:ext uri="{28A0092B-C50C-407E-A947-70E740481C1C}">
                  <a14:useLocalDpi xmlns:a14="http://schemas.microsoft.com/office/drawing/2010/main" val="0"/>
                </a:ext>
              </a:extLst>
            </a:blip>
            <a:srcRect b="66667"/>
            <a:stretch/>
          </p:blipFill>
          <p:spPr>
            <a:xfrm flipH="1">
              <a:off x="823877" y="3255021"/>
              <a:ext cx="1083906" cy="1562100"/>
            </a:xfrm>
            <a:prstGeom prst="rect">
              <a:avLst/>
            </a:prstGeom>
          </p:spPr>
        </p:pic>
      </p:grpSp>
      <p:sp>
        <p:nvSpPr>
          <p:cNvPr id="18" name="Rectangle 17" title="click here for option a">
            <a:hlinkClick r:id="rId17" action="ppaction://hlinksldjump"/>
          </p:cNvPr>
          <p:cNvSpPr/>
          <p:nvPr>
            <p:custDataLst>
              <p:tags r:id="rId4"/>
            </p:custDataLst>
          </p:nvPr>
        </p:nvSpPr>
        <p:spPr>
          <a:xfrm>
            <a:off x="1861256" y="3443442"/>
            <a:ext cx="4623451" cy="31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title="click here for option b">
            <a:hlinkClick r:id="rId18" action="ppaction://hlinksldjump"/>
          </p:cNvPr>
          <p:cNvSpPr/>
          <p:nvPr>
            <p:custDataLst>
              <p:tags r:id="rId5"/>
            </p:custDataLst>
          </p:nvPr>
        </p:nvSpPr>
        <p:spPr>
          <a:xfrm>
            <a:off x="1819079" y="3773033"/>
            <a:ext cx="5097221" cy="31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title="click here for option c">
            <a:hlinkClick r:id="rId19" action="ppaction://hlinksldjump"/>
          </p:cNvPr>
          <p:cNvSpPr/>
          <p:nvPr>
            <p:custDataLst>
              <p:tags r:id="rId6"/>
            </p:custDataLst>
          </p:nvPr>
        </p:nvSpPr>
        <p:spPr>
          <a:xfrm>
            <a:off x="1819078" y="4116979"/>
            <a:ext cx="8421720" cy="70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custDataLst>
              <p:tags r:id="rId7"/>
            </p:custDataLst>
          </p:nvPr>
        </p:nvSpPr>
        <p:spPr>
          <a:xfrm>
            <a:off x="0" y="0"/>
            <a:ext cx="8839200" cy="882678"/>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District leader continues. </a:t>
            </a:r>
            <a:b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Select the best response:</a:t>
            </a:r>
          </a:p>
        </p:txBody>
      </p:sp>
      <p:sp>
        <p:nvSpPr>
          <p:cNvPr id="24" name="Rectangle 23">
            <a:hlinkClick r:id="" action="ppaction://noaction"/>
          </p:cNvPr>
          <p:cNvSpPr/>
          <p:nvPr>
            <p:custDataLst>
              <p:tags r:id="rId8"/>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3808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title="a box for layout purposes only"/>
          <p:cNvSpPr/>
          <p:nvPr>
            <p:custDataLst>
              <p:tags r:id="rId2"/>
            </p:custDataLst>
          </p:nvPr>
        </p:nvSpPr>
        <p:spPr>
          <a:xfrm>
            <a:off x="9654607" y="557784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branch2a</a:t>
            </a:r>
          </a:p>
        </p:txBody>
      </p:sp>
      <p:sp>
        <p:nvSpPr>
          <p:cNvPr id="31" name="Rounded Rectangle 30"/>
          <p:cNvSpPr/>
          <p:nvPr>
            <p:custDataLst>
              <p:tags r:id="rId4"/>
            </p:custDataLst>
          </p:nvPr>
        </p:nvSpPr>
        <p:spPr>
          <a:xfrm>
            <a:off x="62937" y="1627609"/>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Close.  </a:t>
            </a:r>
            <a:br>
              <a:rPr lang="en-US" dirty="0">
                <a:solidFill>
                  <a:schemeClr val="tx1"/>
                </a:solidFill>
              </a:rPr>
            </a:br>
            <a:r>
              <a:rPr lang="en-US" dirty="0">
                <a:solidFill>
                  <a:schemeClr val="tx1"/>
                </a:solidFill>
              </a:rPr>
              <a:t>It is important to say that data will be needed for action planning. More guidance about what to prepare will be helpful.</a:t>
            </a:r>
          </a:p>
        </p:txBody>
      </p:sp>
      <p:sp>
        <p:nvSpPr>
          <p:cNvPr id="17" name="Rounded Rectangle 16">
            <a:hlinkClick r:id="rId10" action="ppaction://hlinksldjump"/>
          </p:cNvPr>
          <p:cNvSpPr/>
          <p:nvPr>
            <p:custDataLst>
              <p:tags r:id="rId5"/>
            </p:custDataLst>
          </p:nvPr>
        </p:nvSpPr>
        <p:spPr>
          <a:xfrm>
            <a:off x="9700462" y="2121431"/>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10" name="Picture 9" title="The DCA facilitator"/>
          <p:cNvPicPr>
            <a:picLocks noChangeAspect="1"/>
          </p:cNvPicPr>
          <p:nvPr/>
        </p:nvPicPr>
        <p:blipFill rotWithShape="1">
          <a:blip r:embed="rId11">
            <a:extLst>
              <a:ext uri="{28A0092B-C50C-407E-A947-70E740481C1C}">
                <a14:useLocalDpi xmlns:a14="http://schemas.microsoft.com/office/drawing/2010/main" val="0"/>
              </a:ext>
            </a:extLst>
          </a:blip>
          <a:srcRect b="61379"/>
          <a:stretch/>
        </p:blipFill>
        <p:spPr>
          <a:xfrm>
            <a:off x="9829800" y="4761812"/>
            <a:ext cx="1447800" cy="2096188"/>
          </a:xfrm>
          <a:prstGeom prst="rect">
            <a:avLst/>
          </a:prstGeom>
        </p:spPr>
      </p:pic>
      <p:sp>
        <p:nvSpPr>
          <p:cNvPr id="14" name="Rounded Rectangle 13"/>
          <p:cNvSpPr/>
          <p:nvPr>
            <p:custDataLst>
              <p:tags r:id="rId6"/>
            </p:custDataLst>
          </p:nvPr>
        </p:nvSpPr>
        <p:spPr>
          <a:xfrm>
            <a:off x="53542" y="125781"/>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“Yes, please do so.”</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“No. No preparation is necessary.”</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p>
        </p:txBody>
      </p:sp>
      <p:sp>
        <p:nvSpPr>
          <p:cNvPr id="16" name="Rectangle 15">
            <a:hlinkClick r:id="" action="ppaction://noaction"/>
          </p:cNvPr>
          <p:cNvSpPr/>
          <p:nvPr>
            <p:custDataLst>
              <p:tags r:id="rId7"/>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419640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title="a box for layout purposes only"/>
          <p:cNvSpPr/>
          <p:nvPr>
            <p:custDataLst>
              <p:tags r:id="rId2"/>
            </p:custDataLst>
          </p:nvPr>
        </p:nvSpPr>
        <p:spPr>
          <a:xfrm>
            <a:off x="9654607" y="5577840"/>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branch2b</a:t>
            </a:r>
          </a:p>
        </p:txBody>
      </p:sp>
      <p:sp>
        <p:nvSpPr>
          <p:cNvPr id="31" name="Rounded Rectangle 30"/>
          <p:cNvSpPr/>
          <p:nvPr>
            <p:custDataLst>
              <p:tags r:id="rId4"/>
            </p:custDataLst>
          </p:nvPr>
        </p:nvSpPr>
        <p:spPr>
          <a:xfrm>
            <a:off x="53542" y="1576984"/>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Close.  </a:t>
            </a:r>
            <a:br>
              <a:rPr lang="en-US" dirty="0">
                <a:solidFill>
                  <a:schemeClr val="tx1"/>
                </a:solidFill>
              </a:rPr>
            </a:br>
            <a:r>
              <a:rPr lang="en-US" dirty="0">
                <a:solidFill>
                  <a:schemeClr val="tx1"/>
                </a:solidFill>
              </a:rPr>
              <a:t>Action Planning cannot take place without data to inform decisions. Data from the DSDS is needed for this school system to participate in action planning.</a:t>
            </a:r>
            <a:endParaRPr lang="en-US" dirty="0">
              <a:solidFill>
                <a:schemeClr val="tx1"/>
              </a:solidFill>
              <a:hlinkClick r:id="rId10" action="ppaction://hlinksldjump"/>
            </a:endParaRPr>
          </a:p>
        </p:txBody>
      </p:sp>
      <p:sp>
        <p:nvSpPr>
          <p:cNvPr id="15" name="Rounded Rectangle 14">
            <a:hlinkClick r:id="rId11" action="ppaction://hlinksldjump"/>
          </p:cNvPr>
          <p:cNvSpPr/>
          <p:nvPr>
            <p:custDataLst>
              <p:tags r:id="rId5"/>
            </p:custDataLst>
          </p:nvPr>
        </p:nvSpPr>
        <p:spPr>
          <a:xfrm>
            <a:off x="9829800" y="2086822"/>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10" name="Picture 9" title="The DCA facilitator"/>
          <p:cNvPicPr>
            <a:picLocks noChangeAspect="1"/>
          </p:cNvPicPr>
          <p:nvPr/>
        </p:nvPicPr>
        <p:blipFill rotWithShape="1">
          <a:blip r:embed="rId12">
            <a:extLst>
              <a:ext uri="{28A0092B-C50C-407E-A947-70E740481C1C}">
                <a14:useLocalDpi xmlns:a14="http://schemas.microsoft.com/office/drawing/2010/main" val="0"/>
              </a:ext>
            </a:extLst>
          </a:blip>
          <a:srcRect b="61379"/>
          <a:stretch/>
        </p:blipFill>
        <p:spPr>
          <a:xfrm>
            <a:off x="9829800" y="4761812"/>
            <a:ext cx="1447800" cy="2096188"/>
          </a:xfrm>
          <a:prstGeom prst="rect">
            <a:avLst/>
          </a:prstGeom>
        </p:spPr>
      </p:pic>
      <p:sp>
        <p:nvSpPr>
          <p:cNvPr id="12" name="Rounded Rectangle 11"/>
          <p:cNvSpPr/>
          <p:nvPr>
            <p:custDataLst>
              <p:tags r:id="rId6"/>
            </p:custDataLst>
          </p:nvPr>
        </p:nvSpPr>
        <p:spPr>
          <a:xfrm>
            <a:off x="31315" y="75156"/>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“Yes, please do so.”</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“No. No preparation is necessary.”</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p>
        </p:txBody>
      </p:sp>
      <p:sp>
        <p:nvSpPr>
          <p:cNvPr id="14" name="Rectangle 13">
            <a:hlinkClick r:id="" action="ppaction://noaction"/>
          </p:cNvPr>
          <p:cNvSpPr/>
          <p:nvPr>
            <p:custDataLst>
              <p:tags r:id="rId7"/>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184955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title="a box for layout purposes only"/>
          <p:cNvSpPr/>
          <p:nvPr>
            <p:custDataLst>
              <p:tags r:id="rId2"/>
            </p:custDataLst>
          </p:nvPr>
        </p:nvSpPr>
        <p:spPr>
          <a:xfrm>
            <a:off x="9836063" y="5592674"/>
            <a:ext cx="1645920" cy="1280160"/>
          </a:xfrm>
          <a:prstGeom prst="roundRect">
            <a:avLst>
              <a:gd name="adj" fmla="val 9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dirty="0"/>
              <a:t>Before: branch2c</a:t>
            </a:r>
          </a:p>
        </p:txBody>
      </p:sp>
      <p:sp>
        <p:nvSpPr>
          <p:cNvPr id="31" name="Rounded Rectangle 30"/>
          <p:cNvSpPr/>
          <p:nvPr>
            <p:custDataLst>
              <p:tags r:id="rId4"/>
            </p:custDataLst>
          </p:nvPr>
        </p:nvSpPr>
        <p:spPr>
          <a:xfrm>
            <a:off x="135699" y="1626117"/>
            <a:ext cx="8686800" cy="1371600"/>
          </a:xfrm>
          <a:prstGeom prst="round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Good job.  </a:t>
            </a:r>
            <a:br>
              <a:rPr lang="en-US" dirty="0">
                <a:solidFill>
                  <a:schemeClr val="tx1"/>
                </a:solidFill>
              </a:rPr>
            </a:br>
            <a:r>
              <a:rPr lang="en-US" dirty="0">
                <a:solidFill>
                  <a:schemeClr val="tx1"/>
                </a:solidFill>
              </a:rPr>
              <a:t>Data from the DSDS is needed for this school system to participate in action planning. Action planning cannot take place without data to inform decisions.</a:t>
            </a:r>
          </a:p>
        </p:txBody>
      </p:sp>
      <p:sp>
        <p:nvSpPr>
          <p:cNvPr id="20" name="Rounded Rectangle 19">
            <a:hlinkClick r:id="rId10" action="ppaction://hlinksldjump"/>
          </p:cNvPr>
          <p:cNvSpPr/>
          <p:nvPr>
            <p:custDataLst>
              <p:tags r:id="rId5"/>
            </p:custDataLst>
          </p:nvPr>
        </p:nvSpPr>
        <p:spPr>
          <a:xfrm>
            <a:off x="9829800" y="2083317"/>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pic>
        <p:nvPicPr>
          <p:cNvPr id="4" name="Picture 3" title="a thumbs u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8622" y="2246174"/>
            <a:ext cx="638254" cy="742584"/>
          </a:xfrm>
          <a:prstGeom prst="rect">
            <a:avLst/>
          </a:prstGeom>
        </p:spPr>
      </p:pic>
      <p:pic>
        <p:nvPicPr>
          <p:cNvPr id="10" name="Picture 9" title="The DCA facilitator"/>
          <p:cNvPicPr>
            <a:picLocks noChangeAspect="1"/>
          </p:cNvPicPr>
          <p:nvPr/>
        </p:nvPicPr>
        <p:blipFill rotWithShape="1">
          <a:blip r:embed="rId12">
            <a:extLst>
              <a:ext uri="{28A0092B-C50C-407E-A947-70E740481C1C}">
                <a14:useLocalDpi xmlns:a14="http://schemas.microsoft.com/office/drawing/2010/main" val="0"/>
              </a:ext>
            </a:extLst>
          </a:blip>
          <a:srcRect b="62777"/>
          <a:stretch/>
        </p:blipFill>
        <p:spPr>
          <a:xfrm>
            <a:off x="9934921" y="4766657"/>
            <a:ext cx="1554480" cy="2091343"/>
          </a:xfrm>
          <a:prstGeom prst="rect">
            <a:avLst/>
          </a:prstGeom>
        </p:spPr>
      </p:pic>
      <p:sp>
        <p:nvSpPr>
          <p:cNvPr id="13" name="Rounded Rectangle 12"/>
          <p:cNvSpPr/>
          <p:nvPr>
            <p:custDataLst>
              <p:tags r:id="rId6"/>
            </p:custDataLst>
          </p:nvPr>
        </p:nvSpPr>
        <p:spPr>
          <a:xfrm>
            <a:off x="53542" y="114300"/>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“Yes, please do so.”</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“No. No preparation is necessary.”</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“Yes, we will need information from the Decision Support Data System that your school system uses. We will want to consider fidelity data related to the program, any data available about student outcomes, and implementation data.”</a:t>
            </a:r>
          </a:p>
        </p:txBody>
      </p:sp>
      <p:sp>
        <p:nvSpPr>
          <p:cNvPr id="15" name="Rectangle 14">
            <a:hlinkClick r:id="" action="ppaction://noaction"/>
          </p:cNvPr>
          <p:cNvSpPr/>
          <p:nvPr>
            <p:custDataLst>
              <p:tags r:id="rId7"/>
            </p:custDataLst>
          </p:nvPr>
        </p:nvSpPr>
        <p:spPr>
          <a:xfrm>
            <a:off x="8839200" y="0"/>
            <a:ext cx="3352800" cy="11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BEFORE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317373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title="a text bubble"/>
          <p:cNvGrpSpPr/>
          <p:nvPr/>
        </p:nvGrpSpPr>
        <p:grpSpPr>
          <a:xfrm>
            <a:off x="1676401" y="4479509"/>
            <a:ext cx="8717278" cy="1155547"/>
            <a:chOff x="6470992" y="2762418"/>
            <a:chExt cx="2398688" cy="4471303"/>
          </a:xfrm>
        </p:grpSpPr>
        <p:sp>
          <p:nvSpPr>
            <p:cNvPr id="17" name="Isosceles Triangle 16"/>
            <p:cNvSpPr/>
            <p:nvPr>
              <p:custDataLst>
                <p:tags r:id="rId10"/>
              </p:custDataLst>
            </p:nvPr>
          </p:nvSpPr>
          <p:spPr>
            <a:xfrm flipV="1">
              <a:off x="8734274" y="6083298"/>
              <a:ext cx="90030" cy="1150423"/>
            </a:xfrm>
            <a:prstGeom prst="triangle">
              <a:avLst>
                <a:gd name="adj" fmla="val 31299"/>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custDataLst>
                <p:tags r:id="rId11"/>
              </p:custDataLst>
            </p:nvPr>
          </p:nvSpPr>
          <p:spPr>
            <a:xfrm>
              <a:off x="6470992" y="2762418"/>
              <a:ext cx="2398688" cy="3306393"/>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Myriad Pro" panose="020B0503030403020204" pitchFamily="34" charset="0"/>
                </a:rPr>
                <a:t>“Thank you for joining today. Let’s take a look at our current data </a:t>
              </a:r>
              <a:br>
                <a:rPr lang="en-US" sz="1600" i="1" dirty="0">
                  <a:solidFill>
                    <a:schemeClr val="tx1"/>
                  </a:solidFill>
                  <a:latin typeface="Myriad Pro" panose="020B0503030403020204" pitchFamily="34" charset="0"/>
                </a:rPr>
              </a:br>
              <a:r>
                <a:rPr lang="en-US" sz="1600" i="1" dirty="0">
                  <a:solidFill>
                    <a:schemeClr val="tx1"/>
                  </a:solidFill>
                  <a:latin typeface="Myriad Pro" panose="020B0503030403020204" pitchFamily="34" charset="0"/>
                </a:rPr>
                <a:t>  and put some action planning together.</a:t>
              </a:r>
            </a:p>
          </p:txBody>
        </p:sp>
      </p:grpSp>
      <p:sp>
        <p:nvSpPr>
          <p:cNvPr id="2" name="Title 1"/>
          <p:cNvSpPr>
            <a:spLocks noGrp="1"/>
          </p:cNvSpPr>
          <p:nvPr>
            <p:ph type="title"/>
            <p:custDataLst>
              <p:tags r:id="rId2"/>
            </p:custDataLst>
          </p:nvPr>
        </p:nvSpPr>
        <p:spPr/>
        <p:txBody>
          <a:bodyPr/>
          <a:lstStyle/>
          <a:p>
            <a:r>
              <a:rPr lang="en-US" dirty="0" err="1"/>
              <a:t>Wrapup</a:t>
            </a:r>
            <a:r>
              <a:rPr lang="en-US" dirty="0"/>
              <a:t>: branch1p2</a:t>
            </a:r>
          </a:p>
        </p:txBody>
      </p:sp>
      <p:sp>
        <p:nvSpPr>
          <p:cNvPr id="33" name="Rounded Rectangle 32"/>
          <p:cNvSpPr/>
          <p:nvPr>
            <p:custDataLst>
              <p:tags r:id="rId3"/>
            </p:custDataLst>
          </p:nvPr>
        </p:nvSpPr>
        <p:spPr>
          <a:xfrm>
            <a:off x="1676400" y="5486400"/>
            <a:ext cx="6629400" cy="12192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“Great results, as you can see on this graph.”</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“Note some of the strengths seen in the data; for example, the DSDS </a:t>
            </a:r>
            <a:br>
              <a:rPr lang="en-US" sz="1600" i="1" dirty="0">
                <a:solidFill>
                  <a:schemeClr val="tx1"/>
                </a:solidFill>
                <a:latin typeface="Myriad Pro" panose="020B0503030403020204" pitchFamily="34" charset="0"/>
              </a:rPr>
            </a:br>
            <a:r>
              <a:rPr lang="en-US" sz="1600" i="1" dirty="0">
                <a:solidFill>
                  <a:schemeClr val="tx1"/>
                </a:solidFill>
                <a:latin typeface="Myriad Pro" panose="020B0503030403020204" pitchFamily="34" charset="0"/>
              </a:rPr>
              <a:t>      subscale.  What are areas of opportunity for action planning?”</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“Let’s first look for areas of weaknesses.”</a:t>
            </a:r>
          </a:p>
        </p:txBody>
      </p:sp>
      <p:sp>
        <p:nvSpPr>
          <p:cNvPr id="35" name="Rectangle 34" title="click here for option a">
            <a:hlinkClick r:id="rId14" action="ppaction://hlinksldjump"/>
          </p:cNvPr>
          <p:cNvSpPr/>
          <p:nvPr>
            <p:custDataLst>
              <p:tags r:id="rId4"/>
            </p:custDataLst>
          </p:nvPr>
        </p:nvSpPr>
        <p:spPr>
          <a:xfrm>
            <a:off x="1752601" y="5590960"/>
            <a:ext cx="3782015" cy="20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title="click here for option b">
            <a:hlinkClick r:id="rId15" action="ppaction://hlinksldjump"/>
          </p:cNvPr>
          <p:cNvSpPr/>
          <p:nvPr>
            <p:custDataLst>
              <p:tags r:id="rId5"/>
            </p:custDataLst>
          </p:nvPr>
        </p:nvSpPr>
        <p:spPr>
          <a:xfrm>
            <a:off x="1752600" y="5847936"/>
            <a:ext cx="5687014" cy="552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title="click here for option c">
            <a:hlinkClick r:id="rId16" action="ppaction://hlinksldjump"/>
          </p:cNvPr>
          <p:cNvSpPr/>
          <p:nvPr>
            <p:custDataLst>
              <p:tags r:id="rId6"/>
            </p:custDataLst>
          </p:nvPr>
        </p:nvSpPr>
        <p:spPr>
          <a:xfrm>
            <a:off x="1856786" y="6400800"/>
            <a:ext cx="340101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title="the DCA facilitator"/>
          <p:cNvPicPr>
            <a:picLocks noChangeAspect="1"/>
          </p:cNvPicPr>
          <p:nvPr/>
        </p:nvPicPr>
        <p:blipFill rotWithShape="1">
          <a:blip r:embed="rId17">
            <a:extLst>
              <a:ext uri="{28A0092B-C50C-407E-A947-70E740481C1C}">
                <a14:useLocalDpi xmlns:a14="http://schemas.microsoft.com/office/drawing/2010/main" val="0"/>
              </a:ext>
            </a:extLst>
          </a:blip>
          <a:srcRect t="1" b="60208"/>
          <a:stretch/>
        </p:blipFill>
        <p:spPr>
          <a:xfrm>
            <a:off x="10518732" y="4906755"/>
            <a:ext cx="1378531" cy="1968621"/>
          </a:xfrm>
          <a:prstGeom prst="rect">
            <a:avLst/>
          </a:prstGeom>
        </p:spPr>
      </p:pic>
      <p:pic>
        <p:nvPicPr>
          <p:cNvPr id="4" name="Picture 3" title="a bar chart showing district-level data from the DCA"/>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0080" y="817301"/>
            <a:ext cx="5562600" cy="3147587"/>
          </a:xfrm>
          <a:prstGeom prst="rect">
            <a:avLst/>
          </a:prstGeom>
        </p:spPr>
      </p:pic>
      <p:sp>
        <p:nvSpPr>
          <p:cNvPr id="12" name="Isosceles Triangle 11" title="a box for layout purposes only"/>
          <p:cNvSpPr/>
          <p:nvPr>
            <p:custDataLst>
              <p:tags r:id="rId7"/>
            </p:custDataLst>
          </p:nvPr>
        </p:nvSpPr>
        <p:spPr>
          <a:xfrm rot="5400000">
            <a:off x="5384181" y="1608694"/>
            <a:ext cx="3137263" cy="15544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title="an overhead projector projecting a bar chart"/>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7879549" y="2182497"/>
            <a:ext cx="761533" cy="380274"/>
          </a:xfrm>
          <a:prstGeom prst="rect">
            <a:avLst/>
          </a:prstGeom>
        </p:spPr>
      </p:pic>
      <p:sp>
        <p:nvSpPr>
          <p:cNvPr id="15" name="Rectangle 14"/>
          <p:cNvSpPr/>
          <p:nvPr>
            <p:custDataLst>
              <p:tags r:id="rId8"/>
            </p:custDataLst>
          </p:nvPr>
        </p:nvSpPr>
        <p:spPr>
          <a:xfrm>
            <a:off x="0" y="0"/>
            <a:ext cx="8839200" cy="865173"/>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are now in the Action Planning session and facilitating the data analysis and decision making process. Select the best response:</a:t>
            </a:r>
          </a:p>
        </p:txBody>
      </p:sp>
      <p:sp>
        <p:nvSpPr>
          <p:cNvPr id="19" name="Rectangle 18">
            <a:hlinkClick r:id="" action="ppaction://noaction"/>
          </p:cNvPr>
          <p:cNvSpPr/>
          <p:nvPr>
            <p:custDataLst>
              <p:tags r:id="rId9"/>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39369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branch1p2a</a:t>
            </a:r>
          </a:p>
        </p:txBody>
      </p:sp>
      <p:sp>
        <p:nvSpPr>
          <p:cNvPr id="31" name="Rounded Rectangle 30"/>
          <p:cNvSpPr/>
          <p:nvPr>
            <p:custDataLst>
              <p:tags r:id="rId3"/>
            </p:custDataLst>
          </p:nvPr>
        </p:nvSpPr>
        <p:spPr>
          <a:xfrm>
            <a:off x="152400" y="2019300"/>
            <a:ext cx="8686800" cy="700454"/>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Almost.  </a:t>
            </a:r>
            <a:br>
              <a:rPr lang="en-US" dirty="0">
                <a:solidFill>
                  <a:schemeClr val="tx1"/>
                </a:solidFill>
              </a:rPr>
            </a:br>
            <a:r>
              <a:rPr lang="en-US" dirty="0">
                <a:solidFill>
                  <a:schemeClr val="tx1"/>
                </a:solidFill>
              </a:rPr>
              <a:t>General praise is recommended first, followed by specific behavioral descriptions.</a:t>
            </a:r>
          </a:p>
        </p:txBody>
      </p:sp>
      <p:sp>
        <p:nvSpPr>
          <p:cNvPr id="17" name="Rounded Rectangle 16">
            <a:hlinkClick r:id="rId9" action="ppaction://hlinksldjump"/>
          </p:cNvPr>
          <p:cNvSpPr/>
          <p:nvPr>
            <p:custDataLst>
              <p:tags r:id="rId4"/>
            </p:custDataLst>
          </p:nvPr>
        </p:nvSpPr>
        <p:spPr>
          <a:xfrm>
            <a:off x="9829800" y="2140927"/>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19" name="Picture 18" title="the DCA facilitator"/>
          <p:cNvPicPr>
            <a:picLocks noChangeAspect="1"/>
          </p:cNvPicPr>
          <p:nvPr/>
        </p:nvPicPr>
        <p:blipFill rotWithShape="1">
          <a:blip r:embed="rId10">
            <a:extLst>
              <a:ext uri="{28A0092B-C50C-407E-A947-70E740481C1C}">
                <a14:useLocalDpi xmlns:a14="http://schemas.microsoft.com/office/drawing/2010/main" val="0"/>
              </a:ext>
            </a:extLst>
          </a:blip>
          <a:srcRect t="1" b="60208"/>
          <a:stretch/>
        </p:blipFill>
        <p:spPr>
          <a:xfrm>
            <a:off x="9829800" y="4889379"/>
            <a:ext cx="1378531" cy="1968621"/>
          </a:xfrm>
          <a:prstGeom prst="rect">
            <a:avLst/>
          </a:prstGeom>
        </p:spPr>
      </p:pic>
      <p:sp>
        <p:nvSpPr>
          <p:cNvPr id="7" name="Rounded Rectangle 6"/>
          <p:cNvSpPr/>
          <p:nvPr>
            <p:custDataLst>
              <p:tags r:id="rId5"/>
            </p:custDataLst>
          </p:nvPr>
        </p:nvSpPr>
        <p:spPr>
          <a:xfrm>
            <a:off x="118475" y="190500"/>
            <a:ext cx="6629400" cy="12192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“Great results, as you can see on this graph.”</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“Note some of the strengths seen in the data; for example, the DSDS subscale.  What are areas of opportunity for action planning?”</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“Let’s first look for areas of weaknesses.”</a:t>
            </a:r>
          </a:p>
        </p:txBody>
      </p:sp>
      <p:sp>
        <p:nvSpPr>
          <p:cNvPr id="8" name="Rectangle 7">
            <a:hlinkClick r:id="" action="ppaction://noaction"/>
          </p:cNvPr>
          <p:cNvSpPr/>
          <p:nvPr>
            <p:custDataLst>
              <p:tags r:id="rId6"/>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36979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branch1p2b</a:t>
            </a:r>
          </a:p>
        </p:txBody>
      </p:sp>
      <p:sp>
        <p:nvSpPr>
          <p:cNvPr id="31" name="Rounded Rectangle 30"/>
          <p:cNvSpPr/>
          <p:nvPr>
            <p:custDataLst>
              <p:tags r:id="rId3"/>
            </p:custDataLst>
          </p:nvPr>
        </p:nvSpPr>
        <p:spPr>
          <a:xfrm>
            <a:off x="114300" y="1729374"/>
            <a:ext cx="8686800" cy="1371600"/>
          </a:xfrm>
          <a:prstGeom prst="round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Good.  </a:t>
            </a:r>
            <a:br>
              <a:rPr lang="en-US" dirty="0">
                <a:solidFill>
                  <a:schemeClr val="tx1"/>
                </a:solidFill>
              </a:rPr>
            </a:br>
            <a:r>
              <a:rPr lang="en-US" dirty="0">
                <a:solidFill>
                  <a:schemeClr val="tx1"/>
                </a:solidFill>
              </a:rPr>
              <a:t>You provided general and specific praise, and at the same time </a:t>
            </a:r>
            <a:br>
              <a:rPr lang="en-US" dirty="0">
                <a:solidFill>
                  <a:schemeClr val="tx1"/>
                </a:solidFill>
              </a:rPr>
            </a:br>
            <a:r>
              <a:rPr lang="en-US" dirty="0">
                <a:solidFill>
                  <a:schemeClr val="tx1"/>
                </a:solidFill>
              </a:rPr>
              <a:t>moved the group to action planning in a positive manner. </a:t>
            </a:r>
          </a:p>
          <a:p>
            <a:endParaRPr lang="en-US" dirty="0">
              <a:solidFill>
                <a:schemeClr val="tx1"/>
              </a:solidFill>
              <a:hlinkClick r:id="rId9" action="ppaction://hlinksldjump"/>
            </a:endParaRPr>
          </a:p>
        </p:txBody>
      </p:sp>
      <p:sp>
        <p:nvSpPr>
          <p:cNvPr id="15" name="Rounded Rectangle 14">
            <a:hlinkClick r:id="rId10" action="ppaction://hlinksldjump"/>
          </p:cNvPr>
          <p:cNvSpPr/>
          <p:nvPr>
            <p:custDataLst>
              <p:tags r:id="rId4"/>
            </p:custDataLst>
          </p:nvPr>
        </p:nvSpPr>
        <p:spPr>
          <a:xfrm>
            <a:off x="9829800" y="2186574"/>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pic>
        <p:nvPicPr>
          <p:cNvPr id="19" name="Picture 18" title="the DCA facilitator"/>
          <p:cNvPicPr>
            <a:picLocks noChangeAspect="1"/>
          </p:cNvPicPr>
          <p:nvPr/>
        </p:nvPicPr>
        <p:blipFill rotWithShape="1">
          <a:blip r:embed="rId11">
            <a:extLst>
              <a:ext uri="{28A0092B-C50C-407E-A947-70E740481C1C}">
                <a14:useLocalDpi xmlns:a14="http://schemas.microsoft.com/office/drawing/2010/main" val="0"/>
              </a:ext>
            </a:extLst>
          </a:blip>
          <a:srcRect t="1" b="60208"/>
          <a:stretch/>
        </p:blipFill>
        <p:spPr>
          <a:xfrm>
            <a:off x="9829800" y="4889379"/>
            <a:ext cx="1378531" cy="1968621"/>
          </a:xfrm>
          <a:prstGeom prst="rect">
            <a:avLst/>
          </a:prstGeom>
        </p:spPr>
      </p:pic>
      <p:pic>
        <p:nvPicPr>
          <p:cNvPr id="9" name="Picture 8" title="a thumbs up"/>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72400" y="2043882"/>
            <a:ext cx="638254" cy="742584"/>
          </a:xfrm>
          <a:prstGeom prst="rect">
            <a:avLst/>
          </a:prstGeom>
        </p:spPr>
      </p:pic>
      <p:sp>
        <p:nvSpPr>
          <p:cNvPr id="11" name="Rounded Rectangle 10"/>
          <p:cNvSpPr/>
          <p:nvPr>
            <p:custDataLst>
              <p:tags r:id="rId5"/>
            </p:custDataLst>
          </p:nvPr>
        </p:nvSpPr>
        <p:spPr>
          <a:xfrm>
            <a:off x="114300" y="190500"/>
            <a:ext cx="6629400" cy="12192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“Great results, as you can see on this graph.”</a:t>
            </a:r>
          </a:p>
          <a:p>
            <a:pPr>
              <a:spcBef>
                <a:spcPts val="600"/>
              </a:spcBef>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“Note some of the strengths seen in the data; for example, the DSDS subscale.  What are areas of opportunity for action planning?”</a:t>
            </a:r>
          </a:p>
          <a:p>
            <a:pPr>
              <a:spcBef>
                <a:spcPts val="600"/>
              </a:spcBef>
            </a:pPr>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“Let’s first look for areas of weaknesses.”</a:t>
            </a:r>
          </a:p>
        </p:txBody>
      </p:sp>
      <p:sp>
        <p:nvSpPr>
          <p:cNvPr id="8" name="Rectangle 7">
            <a:hlinkClick r:id="" action="ppaction://noaction"/>
          </p:cNvPr>
          <p:cNvSpPr/>
          <p:nvPr>
            <p:custDataLst>
              <p:tags r:id="rId6"/>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40486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custDataLst>
              <p:tags r:id="rId2"/>
            </p:custDataLst>
          </p:nvPr>
        </p:nvSpPr>
        <p:spPr>
          <a:xfrm>
            <a:off x="-457200" y="4365447"/>
            <a:ext cx="6781800" cy="81615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custDataLst>
              <p:tags r:id="rId3"/>
            </p:custDataLst>
          </p:nvPr>
        </p:nvSpPr>
        <p:spPr>
          <a:xfrm>
            <a:off x="-37523" y="4522204"/>
            <a:ext cx="6324601" cy="597956"/>
          </a:xfrm>
          <a:prstGeom prst="rect">
            <a:avLst/>
          </a:prstGeom>
        </p:spPr>
        <p:txBody>
          <a:bodyPr anchor="t"/>
          <a:lstStyle/>
          <a:p>
            <a:pPr marL="0" indent="0">
              <a:buNone/>
            </a:pPr>
            <a:r>
              <a:rPr lang="en-US" sz="2800" b="1" dirty="0"/>
              <a:t>DECISION SUPPORT DATA SYSTEM</a:t>
            </a:r>
            <a:endParaRPr lang="en-US" sz="2800" b="1" i="1" dirty="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4199" y="826423"/>
            <a:ext cx="2540579" cy="2540579"/>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41819" y="826423"/>
            <a:ext cx="2540579" cy="2540579"/>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13009" y="826423"/>
            <a:ext cx="2540579" cy="2540579"/>
          </a:xfrm>
          <a:prstGeom prst="rect">
            <a:avLst/>
          </a:prstGeom>
        </p:spPr>
      </p:pic>
      <p:sp>
        <p:nvSpPr>
          <p:cNvPr id="7" name="TextBox 6"/>
          <p:cNvSpPr txBox="1"/>
          <p:nvPr>
            <p:custDataLst>
              <p:tags r:id="rId4"/>
            </p:custDataLst>
          </p:nvPr>
        </p:nvSpPr>
        <p:spPr>
          <a:xfrm>
            <a:off x="596900" y="26686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identifying</a:t>
            </a:r>
            <a:endParaRPr lang="en-US" sz="2800" b="0" i="0" dirty="0">
              <a:solidFill>
                <a:schemeClr val="tx1"/>
              </a:solidFill>
              <a:ea typeface="Segoe UI Light" charset="0"/>
              <a:cs typeface="Segoe UI Light" charset="0"/>
            </a:endParaRPr>
          </a:p>
        </p:txBody>
      </p:sp>
      <p:sp>
        <p:nvSpPr>
          <p:cNvPr id="8" name="TextBox 7"/>
          <p:cNvSpPr txBox="1"/>
          <p:nvPr>
            <p:custDataLst>
              <p:tags r:id="rId5"/>
            </p:custDataLst>
          </p:nvPr>
        </p:nvSpPr>
        <p:spPr>
          <a:xfrm>
            <a:off x="4813009" y="26686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collecting</a:t>
            </a:r>
            <a:endParaRPr lang="en-US" sz="2800" b="0" i="0" dirty="0">
              <a:solidFill>
                <a:schemeClr val="tx1"/>
              </a:solidFill>
              <a:ea typeface="Segoe UI Light" charset="0"/>
              <a:cs typeface="Segoe UI Light" charset="0"/>
            </a:endParaRPr>
          </a:p>
        </p:txBody>
      </p:sp>
      <p:sp>
        <p:nvSpPr>
          <p:cNvPr id="9" name="TextBox 8"/>
          <p:cNvSpPr txBox="1"/>
          <p:nvPr>
            <p:custDataLst>
              <p:tags r:id="rId6"/>
            </p:custDataLst>
          </p:nvPr>
        </p:nvSpPr>
        <p:spPr>
          <a:xfrm>
            <a:off x="9029119" y="26686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analyzing</a:t>
            </a:r>
            <a:endParaRPr lang="en-US" sz="2800" b="0" i="0" dirty="0">
              <a:solidFill>
                <a:schemeClr val="tx1"/>
              </a:solidFill>
              <a:ea typeface="Segoe UI Light" charset="0"/>
              <a:cs typeface="Segoe UI Light" charset="0"/>
            </a:endParaRPr>
          </a:p>
        </p:txBody>
      </p:sp>
      <p:sp>
        <p:nvSpPr>
          <p:cNvPr id="11" name="Oval 10"/>
          <p:cNvSpPr/>
          <p:nvPr>
            <p:custDataLst>
              <p:tags r:id="rId7"/>
            </p:custDataLst>
          </p:nvPr>
        </p:nvSpPr>
        <p:spPr>
          <a:xfrm>
            <a:off x="9220200" y="4028678"/>
            <a:ext cx="2540001" cy="2540001"/>
          </a:xfrm>
          <a:prstGeom prst="ellipse">
            <a:avLst/>
          </a:prstGeom>
          <a:solidFill>
            <a:schemeClr val="bg1"/>
          </a:solidFill>
          <a:ln w="190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custDataLst>
              <p:tags r:id="rId8"/>
            </p:custDataLst>
          </p:nvPr>
        </p:nvSpPr>
        <p:spPr>
          <a:xfrm>
            <a:off x="9848275" y="4859178"/>
            <a:ext cx="381000" cy="533400"/>
          </a:xfrm>
          <a:prstGeom prst="rect">
            <a:avLst/>
          </a:prstGeom>
        </p:spPr>
        <p:txBody>
          <a:bodyPr vert="horz" wrap="none" lIns="91440" tIns="45720" rIns="91440" bIns="45720" rtlCol="0" anchor="t">
            <a:normAutofit/>
          </a:bodyPr>
          <a:lstStyle/>
          <a:p>
            <a:r>
              <a:rPr lang="en-US" sz="2800" b="0" i="0" dirty="0">
                <a:solidFill>
                  <a:schemeClr val="tx2">
                    <a:lumMod val="75000"/>
                  </a:schemeClr>
                </a:solidFill>
                <a:ea typeface="Segoe UI Light" charset="0"/>
                <a:cs typeface="Segoe UI Light" charset="0"/>
                <a:sym typeface="Wingdings" panose="05000000000000000000" pitchFamily="2" charset="2"/>
              </a:rPr>
              <a:t></a:t>
            </a:r>
            <a:endParaRPr lang="en-US" sz="2800" b="0" i="0" dirty="0">
              <a:solidFill>
                <a:schemeClr val="tx2">
                  <a:lumMod val="75000"/>
                </a:schemeClr>
              </a:solidFill>
              <a:ea typeface="Segoe UI Light" charset="0"/>
              <a:cs typeface="Segoe UI Light" charset="0"/>
            </a:endParaRPr>
          </a:p>
        </p:txBody>
      </p:sp>
      <p:sp>
        <p:nvSpPr>
          <p:cNvPr id="18" name="TextBox 17"/>
          <p:cNvSpPr txBox="1"/>
          <p:nvPr>
            <p:custDataLst>
              <p:tags r:id="rId9"/>
            </p:custDataLst>
          </p:nvPr>
        </p:nvSpPr>
        <p:spPr>
          <a:xfrm>
            <a:off x="9848275" y="4549953"/>
            <a:ext cx="533400" cy="457200"/>
          </a:xfrm>
          <a:prstGeom prst="rect">
            <a:avLst/>
          </a:prstGeom>
        </p:spPr>
        <p:txBody>
          <a:bodyPr vert="horz" wrap="none" lIns="91440" tIns="45720" rIns="91440" bIns="45720" rtlCol="0" anchor="t">
            <a:normAutofit fontScale="92500" lnSpcReduction="10000"/>
          </a:bodyPr>
          <a:lstStyle/>
          <a:p>
            <a:r>
              <a:rPr lang="en-US" sz="2800" b="0" i="0" dirty="0">
                <a:solidFill>
                  <a:schemeClr val="tx2">
                    <a:lumMod val="75000"/>
                  </a:schemeClr>
                </a:solidFill>
                <a:ea typeface="Segoe UI Light" charset="0"/>
                <a:cs typeface="Segoe UI Light" charset="0"/>
                <a:sym typeface="Wingdings" panose="05000000000000000000" pitchFamily="2" charset="2"/>
              </a:rPr>
              <a:t></a:t>
            </a:r>
            <a:endParaRPr lang="en-US" sz="2800" b="0" i="0" dirty="0">
              <a:solidFill>
                <a:schemeClr val="tx2">
                  <a:lumMod val="75000"/>
                </a:schemeClr>
              </a:solidFill>
              <a:ea typeface="Segoe UI Light" charset="0"/>
              <a:cs typeface="Segoe UI Light" charset="0"/>
            </a:endParaRPr>
          </a:p>
        </p:txBody>
      </p:sp>
      <p:sp>
        <p:nvSpPr>
          <p:cNvPr id="19" name="TextBox 18"/>
          <p:cNvSpPr txBox="1"/>
          <p:nvPr>
            <p:custDataLst>
              <p:tags r:id="rId10"/>
            </p:custDataLst>
          </p:nvPr>
        </p:nvSpPr>
        <p:spPr>
          <a:xfrm>
            <a:off x="9848275" y="5244603"/>
            <a:ext cx="381000" cy="533400"/>
          </a:xfrm>
          <a:prstGeom prst="rect">
            <a:avLst/>
          </a:prstGeom>
        </p:spPr>
        <p:txBody>
          <a:bodyPr vert="horz" wrap="none" lIns="91440" tIns="45720" rIns="91440" bIns="45720" rtlCol="0" anchor="t">
            <a:normAutofit/>
          </a:bodyPr>
          <a:lstStyle/>
          <a:p>
            <a:r>
              <a:rPr lang="en-US" sz="2400" b="1" i="0" dirty="0">
                <a:solidFill>
                  <a:schemeClr val="tx2">
                    <a:lumMod val="75000"/>
                  </a:schemeClr>
                </a:solidFill>
                <a:ea typeface="Segoe UI Light" charset="0"/>
                <a:cs typeface="Segoe UI Light" charset="0"/>
                <a:sym typeface="Wingdings" panose="05000000000000000000" pitchFamily="2" charset="2"/>
              </a:rPr>
              <a:t>?</a:t>
            </a:r>
            <a:endParaRPr lang="en-US" sz="2400" b="1" i="0" dirty="0">
              <a:solidFill>
                <a:schemeClr val="tx2">
                  <a:lumMod val="75000"/>
                </a:schemeClr>
              </a:solidFill>
              <a:ea typeface="Segoe UI Light" charset="0"/>
              <a:cs typeface="Segoe UI Light" charset="0"/>
            </a:endParaRPr>
          </a:p>
        </p:txBody>
      </p:sp>
      <p:sp>
        <p:nvSpPr>
          <p:cNvPr id="21" name="TextBox 20"/>
          <p:cNvSpPr txBox="1"/>
          <p:nvPr>
            <p:custDataLst>
              <p:tags r:id="rId11"/>
            </p:custDataLst>
          </p:nvPr>
        </p:nvSpPr>
        <p:spPr>
          <a:xfrm>
            <a:off x="9848275" y="5630028"/>
            <a:ext cx="533400" cy="457200"/>
          </a:xfrm>
          <a:prstGeom prst="rect">
            <a:avLst/>
          </a:prstGeom>
        </p:spPr>
        <p:txBody>
          <a:bodyPr vert="horz" wrap="none" lIns="91440" tIns="45720" rIns="91440" bIns="45720" rtlCol="0" anchor="t">
            <a:normAutofit fontScale="92500" lnSpcReduction="10000"/>
          </a:bodyPr>
          <a:lstStyle/>
          <a:p>
            <a:r>
              <a:rPr lang="en-US" sz="2800" b="0" i="0" dirty="0">
                <a:solidFill>
                  <a:schemeClr val="tx2">
                    <a:lumMod val="75000"/>
                  </a:schemeClr>
                </a:solidFill>
                <a:ea typeface="Segoe UI Light" charset="0"/>
                <a:cs typeface="Segoe UI Light" charset="0"/>
                <a:sym typeface="Wingdings" panose="05000000000000000000" pitchFamily="2" charset="2"/>
              </a:rPr>
              <a:t></a:t>
            </a:r>
            <a:endParaRPr lang="en-US" sz="2800" b="0" i="0" dirty="0">
              <a:solidFill>
                <a:schemeClr val="tx2">
                  <a:lumMod val="75000"/>
                </a:schemeClr>
              </a:solidFill>
              <a:ea typeface="Segoe UI Light" charset="0"/>
              <a:cs typeface="Segoe UI Light" charset="0"/>
            </a:endParaRP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9874358" y="4698317"/>
            <a:ext cx="2215356" cy="1200723"/>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45454" y="0"/>
            <a:ext cx="6686673" cy="6506257"/>
          </a:xfrm>
          <a:prstGeom prst="rect">
            <a:avLst/>
          </a:prstGeom>
        </p:spPr>
      </p:pic>
    </p:spTree>
    <p:custDataLst>
      <p:tags r:id="rId1"/>
    </p:custDataLst>
    <p:extLst>
      <p:ext uri="{BB962C8B-B14F-4D97-AF65-F5344CB8AC3E}">
        <p14:creationId xmlns:p14="http://schemas.microsoft.com/office/powerpoint/2010/main" val="13131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
                                        </p:tgtEl>
                                      </p:cBhvr>
                                    </p:animEffect>
                                    <p:set>
                                      <p:cBhvr>
                                        <p:cTn id="78" dur="1" fill="hold">
                                          <p:stCondLst>
                                            <p:cond delay="499"/>
                                          </p:stCondLst>
                                        </p:cTn>
                                        <p:tgtEl>
                                          <p:spTgt spid="5"/>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build="p"/>
      <p:bldP spid="7" grpId="0"/>
      <p:bldP spid="7" grpId="1"/>
      <p:bldP spid="8" grpId="0"/>
      <p:bldP spid="8" grpId="1"/>
      <p:bldP spid="9" grpId="0"/>
      <p:bldP spid="9" grpId="1"/>
      <p:bldP spid="11" grpId="1" animBg="1"/>
      <p:bldP spid="16" grpId="0"/>
      <p:bldP spid="18" grpId="0"/>
      <p:bldP spid="19"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branch1p2c</a:t>
            </a:r>
          </a:p>
        </p:txBody>
      </p:sp>
      <p:sp>
        <p:nvSpPr>
          <p:cNvPr id="31" name="Rounded Rectangle 30"/>
          <p:cNvSpPr/>
          <p:nvPr>
            <p:custDataLst>
              <p:tags r:id="rId3"/>
            </p:custDataLst>
          </p:nvPr>
        </p:nvSpPr>
        <p:spPr>
          <a:xfrm>
            <a:off x="152400" y="1828800"/>
            <a:ext cx="8686800" cy="1079379"/>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Oops.  </a:t>
            </a:r>
            <a:br>
              <a:rPr lang="en-US" dirty="0">
                <a:solidFill>
                  <a:schemeClr val="tx1"/>
                </a:solidFill>
              </a:rPr>
            </a:br>
            <a:r>
              <a:rPr lang="en-US" dirty="0">
                <a:solidFill>
                  <a:schemeClr val="tx1"/>
                </a:solidFill>
              </a:rPr>
              <a:t>General praise is recommended first, followed by specific behavioral descriptions.</a:t>
            </a:r>
          </a:p>
          <a:p>
            <a:pPr algn="ctr"/>
            <a:endParaRPr lang="en-US" dirty="0">
              <a:solidFill>
                <a:schemeClr val="tx1"/>
              </a:solidFill>
            </a:endParaRPr>
          </a:p>
        </p:txBody>
      </p:sp>
      <p:sp>
        <p:nvSpPr>
          <p:cNvPr id="20" name="Rounded Rectangle 19">
            <a:hlinkClick r:id="rId9" action="ppaction://hlinksldjump"/>
          </p:cNvPr>
          <p:cNvSpPr/>
          <p:nvPr>
            <p:custDataLst>
              <p:tags r:id="rId4"/>
            </p:custDataLst>
          </p:nvPr>
        </p:nvSpPr>
        <p:spPr>
          <a:xfrm>
            <a:off x="9906000" y="2139889"/>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21" name="Picture 20" title="the DCA facilitator"/>
          <p:cNvPicPr>
            <a:picLocks noChangeAspect="1"/>
          </p:cNvPicPr>
          <p:nvPr/>
        </p:nvPicPr>
        <p:blipFill rotWithShape="1">
          <a:blip r:embed="rId10">
            <a:extLst>
              <a:ext uri="{28A0092B-C50C-407E-A947-70E740481C1C}">
                <a14:useLocalDpi xmlns:a14="http://schemas.microsoft.com/office/drawing/2010/main" val="0"/>
              </a:ext>
            </a:extLst>
          </a:blip>
          <a:srcRect t="1" b="60208"/>
          <a:stretch/>
        </p:blipFill>
        <p:spPr>
          <a:xfrm>
            <a:off x="9826334" y="4889379"/>
            <a:ext cx="1378531" cy="1968621"/>
          </a:xfrm>
          <a:prstGeom prst="rect">
            <a:avLst/>
          </a:prstGeom>
        </p:spPr>
      </p:pic>
      <p:sp>
        <p:nvSpPr>
          <p:cNvPr id="11" name="Rounded Rectangle 10"/>
          <p:cNvSpPr/>
          <p:nvPr>
            <p:custDataLst>
              <p:tags r:id="rId5"/>
            </p:custDataLst>
          </p:nvPr>
        </p:nvSpPr>
        <p:spPr>
          <a:xfrm>
            <a:off x="179540" y="228599"/>
            <a:ext cx="6629400" cy="12192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“Great results, as you can see on this graph.”</a:t>
            </a:r>
          </a:p>
          <a:p>
            <a:pPr>
              <a:spcBef>
                <a:spcPts val="600"/>
              </a:spcBef>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“Note some of the strengths seen in the data; for example, the DSDS subscale.  What are areas of opportunity for action planning?”</a:t>
            </a:r>
          </a:p>
          <a:p>
            <a:pPr>
              <a:spcBef>
                <a:spcPts val="600"/>
              </a:spcBef>
            </a:pPr>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“Let’s first look for areas of weaknesses.”</a:t>
            </a:r>
          </a:p>
        </p:txBody>
      </p:sp>
      <p:sp>
        <p:nvSpPr>
          <p:cNvPr id="8" name="Rectangle 7">
            <a:hlinkClick r:id="" action="ppaction://noaction"/>
          </p:cNvPr>
          <p:cNvSpPr/>
          <p:nvPr>
            <p:custDataLst>
              <p:tags r:id="rId6"/>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503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Elbow Connector 30" title="a text bubble"/>
          <p:cNvCxnSpPr>
            <a:stCxn id="18" idx="3"/>
            <a:endCxn id="10" idx="0"/>
          </p:cNvCxnSpPr>
          <p:nvPr/>
        </p:nvCxnSpPr>
        <p:spPr>
          <a:xfrm flipH="1">
            <a:off x="5141026" y="3598995"/>
            <a:ext cx="1564575" cy="698625"/>
          </a:xfrm>
          <a:prstGeom prst="bentConnector4">
            <a:avLst>
              <a:gd name="adj1" fmla="val -14611"/>
              <a:gd name="adj2" fmla="val 81462"/>
            </a:avLst>
          </a:prstGeom>
          <a:ln w="127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22" title="a text bubble"/>
          <p:cNvCxnSpPr>
            <a:stCxn id="17" idx="1"/>
          </p:cNvCxnSpPr>
          <p:nvPr/>
        </p:nvCxnSpPr>
        <p:spPr>
          <a:xfrm rot="10800000" flipV="1">
            <a:off x="7225570" y="3581400"/>
            <a:ext cx="12700" cy="685800"/>
          </a:xfrm>
          <a:prstGeom prst="bentConnector4">
            <a:avLst>
              <a:gd name="adj1" fmla="val 1449559"/>
              <a:gd name="adj2" fmla="val 83333"/>
            </a:avLst>
          </a:prstGeom>
          <a:ln w="127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2"/>
            </p:custDataLst>
          </p:nvPr>
        </p:nvSpPr>
        <p:spPr/>
        <p:txBody>
          <a:bodyPr/>
          <a:lstStyle/>
          <a:p>
            <a:r>
              <a:rPr lang="en-US" dirty="0" err="1"/>
              <a:t>Wrapup</a:t>
            </a:r>
            <a:r>
              <a:rPr lang="en-US" dirty="0"/>
              <a:t>: branch2</a:t>
            </a:r>
          </a:p>
        </p:txBody>
      </p:sp>
      <p:pic>
        <p:nvPicPr>
          <p:cNvPr id="5" name="Picture 4" title="DCA participant 3 of 5"/>
          <p:cNvPicPr>
            <a:picLocks noChangeAspect="1"/>
          </p:cNvPicPr>
          <p:nvPr/>
        </p:nvPicPr>
        <p:blipFill rotWithShape="1">
          <a:blip r:embed="rId11" cstate="print">
            <a:extLst>
              <a:ext uri="{28A0092B-C50C-407E-A947-70E740481C1C}">
                <a14:useLocalDpi xmlns:a14="http://schemas.microsoft.com/office/drawing/2010/main" val="0"/>
              </a:ext>
            </a:extLst>
          </a:blip>
          <a:srcRect b="62174"/>
          <a:stretch/>
        </p:blipFill>
        <p:spPr>
          <a:xfrm>
            <a:off x="5769540" y="4299959"/>
            <a:ext cx="936061" cy="1051598"/>
          </a:xfrm>
          <a:prstGeom prst="rect">
            <a:avLst/>
          </a:prstGeom>
        </p:spPr>
      </p:pic>
      <p:pic>
        <p:nvPicPr>
          <p:cNvPr id="7" name="Picture 6" title="DCA participant 1 of 5"/>
          <p:cNvPicPr>
            <a:picLocks noChangeAspect="1"/>
          </p:cNvPicPr>
          <p:nvPr/>
        </p:nvPicPr>
        <p:blipFill rotWithShape="1">
          <a:blip r:embed="rId12" cstate="print">
            <a:extLst>
              <a:ext uri="{28A0092B-C50C-407E-A947-70E740481C1C}">
                <a14:useLocalDpi xmlns:a14="http://schemas.microsoft.com/office/drawing/2010/main" val="0"/>
              </a:ext>
            </a:extLst>
          </a:blip>
          <a:srcRect b="60367"/>
          <a:stretch/>
        </p:blipFill>
        <p:spPr>
          <a:xfrm>
            <a:off x="3505200" y="4287321"/>
            <a:ext cx="990600" cy="1076874"/>
          </a:xfrm>
          <a:prstGeom prst="rect">
            <a:avLst/>
          </a:prstGeom>
        </p:spPr>
      </p:pic>
      <p:pic>
        <p:nvPicPr>
          <p:cNvPr id="9" name="Picture 8" title="DCA participant 5 of 5"/>
          <p:cNvPicPr>
            <a:picLocks noChangeAspect="1"/>
          </p:cNvPicPr>
          <p:nvPr/>
        </p:nvPicPr>
        <p:blipFill rotWithShape="1">
          <a:blip r:embed="rId13" cstate="print">
            <a:extLst>
              <a:ext uri="{28A0092B-C50C-407E-A947-70E740481C1C}">
                <a14:useLocalDpi xmlns:a14="http://schemas.microsoft.com/office/drawing/2010/main" val="0"/>
              </a:ext>
            </a:extLst>
          </a:blip>
          <a:srcRect b="60208"/>
          <a:stretch/>
        </p:blipFill>
        <p:spPr>
          <a:xfrm>
            <a:off x="8162904" y="4282428"/>
            <a:ext cx="822960" cy="1076731"/>
          </a:xfrm>
          <a:prstGeom prst="rect">
            <a:avLst/>
          </a:prstGeom>
        </p:spPr>
      </p:pic>
      <p:pic>
        <p:nvPicPr>
          <p:cNvPr id="10" name="Picture 9" title="DCA participant 2 of 5"/>
          <p:cNvPicPr>
            <a:picLocks noChangeAspect="1"/>
          </p:cNvPicPr>
          <p:nvPr/>
        </p:nvPicPr>
        <p:blipFill rotWithShape="1">
          <a:blip r:embed="rId14" cstate="print">
            <a:extLst>
              <a:ext uri="{28A0092B-C50C-407E-A947-70E740481C1C}">
                <a14:useLocalDpi xmlns:a14="http://schemas.microsoft.com/office/drawing/2010/main" val="0"/>
              </a:ext>
            </a:extLst>
          </a:blip>
          <a:srcRect b="61503"/>
          <a:stretch/>
        </p:blipFill>
        <p:spPr>
          <a:xfrm>
            <a:off x="4719450" y="4297619"/>
            <a:ext cx="843150" cy="1053938"/>
          </a:xfrm>
          <a:prstGeom prst="rect">
            <a:avLst/>
          </a:prstGeom>
        </p:spPr>
      </p:pic>
      <p:pic>
        <p:nvPicPr>
          <p:cNvPr id="13" name="Picture 12" title="DCA participant 4 of 5"/>
          <p:cNvPicPr>
            <a:picLocks noChangeAspect="1"/>
          </p:cNvPicPr>
          <p:nvPr/>
        </p:nvPicPr>
        <p:blipFill rotWithShape="1">
          <a:blip r:embed="rId15" cstate="print">
            <a:extLst>
              <a:ext uri="{28A0092B-C50C-407E-A947-70E740481C1C}">
                <a14:useLocalDpi xmlns:a14="http://schemas.microsoft.com/office/drawing/2010/main" val="0"/>
              </a:ext>
            </a:extLst>
          </a:blip>
          <a:srcRect b="61461"/>
          <a:stretch/>
        </p:blipFill>
        <p:spPr>
          <a:xfrm>
            <a:off x="6896862" y="4267200"/>
            <a:ext cx="1005840" cy="1091958"/>
          </a:xfrm>
          <a:prstGeom prst="rect">
            <a:avLst/>
          </a:prstGeom>
        </p:spPr>
      </p:pic>
      <p:sp>
        <p:nvSpPr>
          <p:cNvPr id="3" name="Rectangle 2"/>
          <p:cNvSpPr/>
          <p:nvPr>
            <p:custDataLst>
              <p:tags r:id="rId3"/>
            </p:custDataLst>
          </p:nvPr>
        </p:nvSpPr>
        <p:spPr>
          <a:xfrm>
            <a:off x="0" y="0"/>
            <a:ext cx="8839200" cy="487506"/>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Additional results are displayed from ‘Selection’.”</a:t>
            </a:r>
          </a:p>
        </p:txBody>
      </p:sp>
      <p:pic>
        <p:nvPicPr>
          <p:cNvPr id="41" name="Picture 40" title="the DCA facilitator"/>
          <p:cNvPicPr>
            <a:picLocks noChangeAspect="1"/>
          </p:cNvPicPr>
          <p:nvPr/>
        </p:nvPicPr>
        <p:blipFill rotWithShape="1">
          <a:blip r:embed="rId16">
            <a:extLst>
              <a:ext uri="{28A0092B-C50C-407E-A947-70E740481C1C}">
                <a14:useLocalDpi xmlns:a14="http://schemas.microsoft.com/office/drawing/2010/main" val="0"/>
              </a:ext>
            </a:extLst>
          </a:blip>
          <a:srcRect t="1" b="60208"/>
          <a:stretch/>
        </p:blipFill>
        <p:spPr>
          <a:xfrm>
            <a:off x="9906000" y="4889379"/>
            <a:ext cx="1378531" cy="1968621"/>
          </a:xfrm>
          <a:prstGeom prst="rect">
            <a:avLst/>
          </a:prstGeom>
        </p:spPr>
      </p:pic>
      <p:sp>
        <p:nvSpPr>
          <p:cNvPr id="17" name="Rounded Rectangle 16"/>
          <p:cNvSpPr/>
          <p:nvPr>
            <p:custDataLst>
              <p:tags r:id="rId4"/>
            </p:custDataLst>
          </p:nvPr>
        </p:nvSpPr>
        <p:spPr>
          <a:xfrm>
            <a:off x="7225570" y="3124200"/>
            <a:ext cx="3520588" cy="914400"/>
          </a:xfrm>
          <a:prstGeom prst="roundRect">
            <a:avLst>
              <a:gd name="adj" fmla="val 7817"/>
            </a:avLst>
          </a:prstGeom>
          <a:solidFill>
            <a:schemeClr val="tx2">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i="1" dirty="0">
                <a:solidFill>
                  <a:schemeClr val="bg1"/>
                </a:solidFill>
              </a:rPr>
              <a:t>“I agree. It’s a good place to start.”</a:t>
            </a:r>
          </a:p>
        </p:txBody>
      </p:sp>
      <p:sp>
        <p:nvSpPr>
          <p:cNvPr id="18" name="Rounded Rectangle 17"/>
          <p:cNvSpPr/>
          <p:nvPr>
            <p:custDataLst>
              <p:tags r:id="rId5"/>
            </p:custDataLst>
          </p:nvPr>
        </p:nvSpPr>
        <p:spPr>
          <a:xfrm>
            <a:off x="1600200" y="3159388"/>
            <a:ext cx="5105400" cy="879212"/>
          </a:xfrm>
          <a:prstGeom prst="roundRect">
            <a:avLst>
              <a:gd name="adj" fmla="val 7463"/>
            </a:avLst>
          </a:prstGeom>
          <a:solidFill>
            <a:schemeClr val="tx2">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i="1" dirty="0">
                <a:solidFill>
                  <a:schemeClr val="bg1"/>
                </a:solidFill>
              </a:rPr>
              <a:t>“In looking at this data and thinking about our work, I recommend that we start with some action planning around our selection practices.”</a:t>
            </a:r>
          </a:p>
        </p:txBody>
      </p:sp>
      <p:sp>
        <p:nvSpPr>
          <p:cNvPr id="24" name="Rounded Rectangle 23">
            <a:hlinkClick r:id="rId17" action="ppaction://hlinksldjump"/>
          </p:cNvPr>
          <p:cNvSpPr/>
          <p:nvPr>
            <p:custDataLst>
              <p:tags r:id="rId6"/>
            </p:custDataLst>
          </p:nvPr>
        </p:nvSpPr>
        <p:spPr>
          <a:xfrm>
            <a:off x="9829800" y="2133600"/>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pic>
        <p:nvPicPr>
          <p:cNvPr id="4" name="Picture 3" title="a table displaying scores for DCA items in section E. Implementation Drivers: Selection"/>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76400" y="1066801"/>
            <a:ext cx="4760776" cy="1886345"/>
          </a:xfrm>
          <a:prstGeom prst="rect">
            <a:avLst/>
          </a:prstGeom>
        </p:spPr>
      </p:pic>
      <p:sp>
        <p:nvSpPr>
          <p:cNvPr id="19" name="Isosceles Triangle 18" title="a box for layout purposes only"/>
          <p:cNvSpPr/>
          <p:nvPr>
            <p:custDataLst>
              <p:tags r:id="rId7"/>
            </p:custDataLst>
          </p:nvPr>
        </p:nvSpPr>
        <p:spPr>
          <a:xfrm rot="5400000">
            <a:off x="6433171" y="1141292"/>
            <a:ext cx="1855499" cy="17373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title="a projector projecting a DCA table with scores from section E."/>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8305801" y="1812505"/>
            <a:ext cx="761533" cy="380274"/>
          </a:xfrm>
          <a:prstGeom prst="rect">
            <a:avLst/>
          </a:prstGeom>
        </p:spPr>
      </p:pic>
      <p:sp>
        <p:nvSpPr>
          <p:cNvPr id="22" name="Rectangle 21">
            <a:hlinkClick r:id="" action="ppaction://noaction"/>
          </p:cNvPr>
          <p:cNvSpPr/>
          <p:nvPr>
            <p:custDataLst>
              <p:tags r:id="rId8"/>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16990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branch2p2</a:t>
            </a:r>
          </a:p>
        </p:txBody>
      </p:sp>
      <p:sp>
        <p:nvSpPr>
          <p:cNvPr id="3" name="Rectangle 2"/>
          <p:cNvSpPr/>
          <p:nvPr>
            <p:custDataLst>
              <p:tags r:id="rId3"/>
            </p:custDataLst>
          </p:nvPr>
        </p:nvSpPr>
        <p:spPr>
          <a:xfrm>
            <a:off x="0" y="-17900"/>
            <a:ext cx="9144000" cy="470000"/>
          </a:xfrm>
          <a:prstGeom prst="rect">
            <a:avLst/>
          </a:prstGeom>
          <a:noFill/>
        </p:spPr>
        <p:txBody>
          <a:bodyPr wrap="square">
            <a:spAutoFit/>
          </a:bodyPr>
          <a:lstStyle/>
          <a:p>
            <a:pPr>
              <a:lnSpc>
                <a:spcPct val="107000"/>
              </a:lnSpc>
              <a:spcAft>
                <a:spcPts val="8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Select the best response:</a:t>
            </a:r>
          </a:p>
        </p:txBody>
      </p:sp>
      <p:grpSp>
        <p:nvGrpSpPr>
          <p:cNvPr id="6" name="Group 5" title="a tesxt bubble"/>
          <p:cNvGrpSpPr/>
          <p:nvPr/>
        </p:nvGrpSpPr>
        <p:grpSpPr>
          <a:xfrm>
            <a:off x="1696091" y="3307080"/>
            <a:ext cx="8686800" cy="1798320"/>
            <a:chOff x="172091" y="1828799"/>
            <a:chExt cx="8686800" cy="1798320"/>
          </a:xfr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p:grpSpPr>
        <p:sp>
          <p:nvSpPr>
            <p:cNvPr id="34" name="Isosceles Triangle 33"/>
            <p:cNvSpPr/>
            <p:nvPr>
              <p:custDataLst>
                <p:tags r:id="rId10"/>
              </p:custDataLst>
            </p:nvPr>
          </p:nvSpPr>
          <p:spPr>
            <a:xfrm flipV="1">
              <a:off x="7924800" y="2637958"/>
              <a:ext cx="838200" cy="989161"/>
            </a:xfrm>
            <a:prstGeom prst="triangle">
              <a:avLst>
                <a:gd name="adj" fmla="val 31299"/>
              </a:avLst>
            </a:prstGeom>
            <a:grp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p:cNvSpPr/>
            <p:nvPr>
              <p:custDataLst>
                <p:tags r:id="rId11"/>
              </p:custDataLst>
            </p:nvPr>
          </p:nvSpPr>
          <p:spPr>
            <a:xfrm>
              <a:off x="172091" y="1828799"/>
              <a:ext cx="8686800" cy="1371600"/>
            </a:xfrm>
            <a:prstGeom prst="roundRect">
              <a:avLst/>
            </a:prstGeom>
            <a:grp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“OK. I am hearing that Selection is an area for some action planning. What are some right next steps? Looking at our notes, we identified...”</a:t>
              </a:r>
            </a:p>
            <a:p>
              <a:pPr>
                <a:lnSpc>
                  <a:spcPct val="150000"/>
                </a:lnSpc>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“Are there other areas you would also identify for action planning?”</a:t>
              </a:r>
            </a:p>
            <a:p>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“Great. Thanks for identifying that area and thanks for coming today. Let’s follow-up after the meeting via email.”</a:t>
              </a:r>
            </a:p>
          </p:txBody>
        </p:sp>
      </p:grpSp>
      <p:sp>
        <p:nvSpPr>
          <p:cNvPr id="35" name="Rectangle 34" title="click here for option a">
            <a:hlinkClick r:id="rId14" action="ppaction://hlinksldjump"/>
          </p:cNvPr>
          <p:cNvSpPr/>
          <p:nvPr>
            <p:custDataLst>
              <p:tags r:id="rId4"/>
            </p:custDataLst>
          </p:nvPr>
        </p:nvSpPr>
        <p:spPr>
          <a:xfrm>
            <a:off x="1835345" y="3283082"/>
            <a:ext cx="8413555" cy="450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title="click here for option b">
            <a:hlinkClick r:id="rId15" action="ppaction://hlinksldjump"/>
          </p:cNvPr>
          <p:cNvSpPr/>
          <p:nvPr>
            <p:custDataLst>
              <p:tags r:id="rId5"/>
            </p:custDataLst>
          </p:nvPr>
        </p:nvSpPr>
        <p:spPr>
          <a:xfrm>
            <a:off x="1824556" y="3886200"/>
            <a:ext cx="7315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title="click here for option c">
            <a:hlinkClick r:id="rId16" action="ppaction://hlinksldjump"/>
          </p:cNvPr>
          <p:cNvSpPr/>
          <p:nvPr>
            <p:custDataLst>
              <p:tags r:id="rId6"/>
            </p:custDataLst>
          </p:nvPr>
        </p:nvSpPr>
        <p:spPr>
          <a:xfrm>
            <a:off x="1830083" y="4114800"/>
            <a:ext cx="8418816" cy="49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title="the DCA facilitator"/>
          <p:cNvPicPr>
            <a:picLocks noChangeAspect="1"/>
          </p:cNvPicPr>
          <p:nvPr/>
        </p:nvPicPr>
        <p:blipFill rotWithShape="1">
          <a:blip r:embed="rId17">
            <a:extLst>
              <a:ext uri="{28A0092B-C50C-407E-A947-70E740481C1C}">
                <a14:useLocalDpi xmlns:a14="http://schemas.microsoft.com/office/drawing/2010/main" val="0"/>
              </a:ext>
            </a:extLst>
          </a:blip>
          <a:srcRect t="1" b="60208"/>
          <a:stretch/>
        </p:blipFill>
        <p:spPr>
          <a:xfrm>
            <a:off x="9906778" y="4905192"/>
            <a:ext cx="1378531" cy="1968621"/>
          </a:xfrm>
          <a:prstGeom prst="rect">
            <a:avLst/>
          </a:prstGeom>
        </p:spPr>
      </p:pic>
      <p:sp>
        <p:nvSpPr>
          <p:cNvPr id="22" name="Rounded Rectangle 21"/>
          <p:cNvSpPr/>
          <p:nvPr>
            <p:custDataLst>
              <p:tags r:id="rId7"/>
            </p:custDataLst>
          </p:nvPr>
        </p:nvSpPr>
        <p:spPr>
          <a:xfrm>
            <a:off x="6926506" y="2192545"/>
            <a:ext cx="3520588" cy="914400"/>
          </a:xfrm>
          <a:prstGeom prst="roundRect">
            <a:avLst>
              <a:gd name="adj" fmla="val 7817"/>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i="1" dirty="0">
                <a:solidFill>
                  <a:schemeClr val="bg1"/>
                </a:solidFill>
              </a:rPr>
              <a:t>“I agree. It’s a good place to start.”</a:t>
            </a:r>
          </a:p>
        </p:txBody>
      </p:sp>
      <p:sp>
        <p:nvSpPr>
          <p:cNvPr id="24" name="Rounded Rectangle 23"/>
          <p:cNvSpPr/>
          <p:nvPr>
            <p:custDataLst>
              <p:tags r:id="rId8"/>
            </p:custDataLst>
          </p:nvPr>
        </p:nvSpPr>
        <p:spPr>
          <a:xfrm>
            <a:off x="1661026" y="2227733"/>
            <a:ext cx="5105400" cy="879212"/>
          </a:xfrm>
          <a:prstGeom prst="roundRect">
            <a:avLst>
              <a:gd name="adj" fmla="val 7463"/>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i="1" dirty="0">
                <a:solidFill>
                  <a:schemeClr val="bg1"/>
                </a:solidFill>
              </a:rPr>
              <a:t>“In looking at this data and thinking about our work, I recommend that we start with some action planning around our selection practices.”</a:t>
            </a:r>
          </a:p>
        </p:txBody>
      </p:sp>
      <p:sp>
        <p:nvSpPr>
          <p:cNvPr id="14" name="Rectangle 13">
            <a:hlinkClick r:id="" action="ppaction://noaction"/>
          </p:cNvPr>
          <p:cNvSpPr/>
          <p:nvPr>
            <p:custDataLst>
              <p:tags r:id="rId9"/>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400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branch2a</a:t>
            </a:r>
          </a:p>
        </p:txBody>
      </p:sp>
      <p:sp>
        <p:nvSpPr>
          <p:cNvPr id="31" name="Rounded Rectangle 30"/>
          <p:cNvSpPr/>
          <p:nvPr>
            <p:custDataLst>
              <p:tags r:id="rId3"/>
            </p:custDataLst>
          </p:nvPr>
        </p:nvSpPr>
        <p:spPr>
          <a:xfrm>
            <a:off x="115643" y="1731099"/>
            <a:ext cx="5760720" cy="1371600"/>
          </a:xfrm>
          <a:prstGeom prst="roundRect">
            <a:avLst>
              <a:gd name="adj" fmla="val 11188"/>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Fantastic.  </a:t>
            </a:r>
            <a:br>
              <a:rPr lang="en-US" dirty="0">
                <a:solidFill>
                  <a:schemeClr val="tx1"/>
                </a:solidFill>
              </a:rPr>
            </a:br>
            <a:r>
              <a:rPr lang="en-US" dirty="0">
                <a:solidFill>
                  <a:schemeClr val="tx1"/>
                </a:solidFill>
              </a:rPr>
              <a:t>Identifying items and moving into action planning </a:t>
            </a:r>
            <a:br>
              <a:rPr lang="en-US" dirty="0">
                <a:solidFill>
                  <a:schemeClr val="tx1"/>
                </a:solidFill>
              </a:rPr>
            </a:br>
            <a:r>
              <a:rPr lang="en-US" dirty="0">
                <a:solidFill>
                  <a:schemeClr val="tx1"/>
                </a:solidFill>
              </a:rPr>
              <a:t>is the ultimate goal of a DSDS planning session.  </a:t>
            </a:r>
          </a:p>
        </p:txBody>
      </p:sp>
      <p:pic>
        <p:nvPicPr>
          <p:cNvPr id="19" name="Picture 18" title="the DCA facilitator"/>
          <p:cNvPicPr>
            <a:picLocks noChangeAspect="1"/>
          </p:cNvPicPr>
          <p:nvPr/>
        </p:nvPicPr>
        <p:blipFill rotWithShape="1">
          <a:blip r:embed="rId10">
            <a:extLst>
              <a:ext uri="{28A0092B-C50C-407E-A947-70E740481C1C}">
                <a14:useLocalDpi xmlns:a14="http://schemas.microsoft.com/office/drawing/2010/main" val="0"/>
              </a:ext>
            </a:extLst>
          </a:blip>
          <a:srcRect t="1" b="60208"/>
          <a:stretch/>
        </p:blipFill>
        <p:spPr>
          <a:xfrm>
            <a:off x="9822869" y="4940324"/>
            <a:ext cx="1378531" cy="1968621"/>
          </a:xfrm>
          <a:prstGeom prst="rect">
            <a:avLst/>
          </a:prstGeom>
        </p:spPr>
      </p:pic>
      <p:pic>
        <p:nvPicPr>
          <p:cNvPr id="9" name="Picture 8" title="a thumbs up"/>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2973" y="2067761"/>
            <a:ext cx="638254" cy="742584"/>
          </a:xfrm>
          <a:prstGeom prst="rect">
            <a:avLst/>
          </a:prstGeom>
        </p:spPr>
      </p:pic>
      <p:sp>
        <p:nvSpPr>
          <p:cNvPr id="13" name="Rounded Rectangle 12"/>
          <p:cNvSpPr/>
          <p:nvPr>
            <p:custDataLst>
              <p:tags r:id="rId4"/>
            </p:custDataLst>
          </p:nvPr>
        </p:nvSpPr>
        <p:spPr>
          <a:xfrm>
            <a:off x="35491" y="144048"/>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yriad Pro" panose="020B0503030403020204" pitchFamily="34" charset="0"/>
              </a:rPr>
              <a:t>a) </a:t>
            </a:r>
            <a:r>
              <a:rPr lang="en-US" sz="1600" i="1" dirty="0">
                <a:solidFill>
                  <a:schemeClr val="tx1"/>
                </a:solidFill>
                <a:latin typeface="Myriad Pro" panose="020B0503030403020204" pitchFamily="34" charset="0"/>
              </a:rPr>
              <a:t>“OK. I am hearing that Selection is an area for some action planning. What are some right next steps? Looking at our notes, we identified...”</a:t>
            </a:r>
          </a:p>
          <a:p>
            <a:pPr>
              <a:lnSpc>
                <a:spcPct val="150000"/>
              </a:lnSpc>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“Are there other areas you would also identify for action planning?”</a:t>
            </a:r>
          </a:p>
          <a:p>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“Great. Thanks for identifying that area and thanks for coming today. Let’s follow-up after the meeting via email.”</a:t>
            </a:r>
          </a:p>
        </p:txBody>
      </p:sp>
      <p:sp>
        <p:nvSpPr>
          <p:cNvPr id="14" name="Rectangle 13">
            <a:hlinkClick r:id="" action="ppaction://noaction"/>
          </p:cNvPr>
          <p:cNvSpPr/>
          <p:nvPr>
            <p:custDataLst>
              <p:tags r:id="rId5"/>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
        <p:nvSpPr>
          <p:cNvPr id="4" name="Rounded Rectangle 3"/>
          <p:cNvSpPr/>
          <p:nvPr>
            <p:custDataLst>
              <p:tags r:id="rId6"/>
            </p:custDataLst>
          </p:nvPr>
        </p:nvSpPr>
        <p:spPr>
          <a:xfrm>
            <a:off x="115643" y="3318150"/>
            <a:ext cx="8229600" cy="3581400"/>
          </a:xfrm>
          <a:prstGeom prst="roundRect">
            <a:avLst>
              <a:gd name="adj" fmla="val 6170"/>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So, you want to guide the team to decision making.  Again, here are 7 questions to guide your process.  These are in the lesson handout as well.</a:t>
            </a:r>
          </a:p>
          <a:p>
            <a:endParaRPr lang="en-US" dirty="0">
              <a:solidFill>
                <a:schemeClr val="tx1"/>
              </a:solidFill>
            </a:endParaRPr>
          </a:p>
          <a:p>
            <a:r>
              <a:rPr lang="en-US" dirty="0">
                <a:solidFill>
                  <a:schemeClr val="tx1"/>
                </a:solidFill>
              </a:rPr>
              <a:t>1.  What does “it” look like now? </a:t>
            </a:r>
          </a:p>
          <a:p>
            <a:r>
              <a:rPr lang="en-US" dirty="0">
                <a:solidFill>
                  <a:schemeClr val="tx1"/>
                </a:solidFill>
              </a:rPr>
              <a:t>2.  Are we satisfied with how “it” looks?</a:t>
            </a:r>
          </a:p>
          <a:p>
            <a:r>
              <a:rPr lang="en-US" dirty="0">
                <a:solidFill>
                  <a:schemeClr val="tx1"/>
                </a:solidFill>
              </a:rPr>
              <a:t>3.  What would we like “it” to look like?</a:t>
            </a:r>
          </a:p>
          <a:p>
            <a:r>
              <a:rPr lang="en-US" dirty="0">
                <a:solidFill>
                  <a:schemeClr val="tx1"/>
                </a:solidFill>
              </a:rPr>
              <a:t>4.  What would we need to do to make “it” look like that? </a:t>
            </a:r>
          </a:p>
          <a:p>
            <a:r>
              <a:rPr lang="en-US" dirty="0">
                <a:solidFill>
                  <a:schemeClr val="tx1"/>
                </a:solidFill>
              </a:rPr>
              <a:t>5.  How would we know if we’ve been successful with “it”? </a:t>
            </a:r>
          </a:p>
          <a:p>
            <a:r>
              <a:rPr lang="en-US" dirty="0">
                <a:solidFill>
                  <a:schemeClr val="tx1"/>
                </a:solidFill>
              </a:rPr>
              <a:t>6.  What can we do to keep “it” like that?</a:t>
            </a:r>
          </a:p>
          <a:p>
            <a:r>
              <a:rPr lang="en-US" dirty="0">
                <a:solidFill>
                  <a:schemeClr val="tx1"/>
                </a:solidFill>
              </a:rPr>
              <a:t>7.  What can we do to make “it” more efficient &amp; durable? </a:t>
            </a:r>
          </a:p>
          <a:p>
            <a:pPr algn="r"/>
            <a:r>
              <a:rPr lang="en-US" dirty="0">
                <a:solidFill>
                  <a:schemeClr val="tx1"/>
                </a:solidFill>
              </a:rPr>
              <a:t>  					(</a:t>
            </a:r>
            <a:r>
              <a:rPr lang="en-US" dirty="0" err="1">
                <a:solidFill>
                  <a:schemeClr val="tx1"/>
                </a:solidFill>
              </a:rPr>
              <a:t>Sugai</a:t>
            </a:r>
            <a:r>
              <a:rPr lang="en-US" dirty="0">
                <a:solidFill>
                  <a:schemeClr val="tx1"/>
                </a:solidFill>
              </a:rPr>
              <a:t>, 2004)</a:t>
            </a:r>
          </a:p>
          <a:p>
            <a:endParaRPr lang="en-US" dirty="0">
              <a:solidFill>
                <a:schemeClr val="tx1"/>
              </a:solidFill>
            </a:endParaRPr>
          </a:p>
        </p:txBody>
      </p:sp>
      <p:sp>
        <p:nvSpPr>
          <p:cNvPr id="10" name="Rounded Rectangle 9">
            <a:hlinkClick r:id="rId12" action="ppaction://hlinksldjump"/>
          </p:cNvPr>
          <p:cNvSpPr/>
          <p:nvPr>
            <p:custDataLst>
              <p:tags r:id="rId7"/>
            </p:custDataLst>
          </p:nvPr>
        </p:nvSpPr>
        <p:spPr>
          <a:xfrm>
            <a:off x="9829800" y="2133600"/>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Continue</a:t>
            </a:r>
          </a:p>
        </p:txBody>
      </p:sp>
    </p:spTree>
    <p:custDataLst>
      <p:tags r:id="rId1"/>
    </p:custDataLst>
    <p:extLst>
      <p:ext uri="{BB962C8B-B14F-4D97-AF65-F5344CB8AC3E}">
        <p14:creationId xmlns:p14="http://schemas.microsoft.com/office/powerpoint/2010/main" val="2947795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branch2b</a:t>
            </a:r>
          </a:p>
        </p:txBody>
      </p:sp>
      <p:sp>
        <p:nvSpPr>
          <p:cNvPr id="31" name="Rounded Rectangle 30"/>
          <p:cNvSpPr/>
          <p:nvPr>
            <p:custDataLst>
              <p:tags r:id="rId3"/>
            </p:custDataLst>
          </p:nvPr>
        </p:nvSpPr>
        <p:spPr>
          <a:xfrm>
            <a:off x="88960" y="1676400"/>
            <a:ext cx="676904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Almost.  </a:t>
            </a:r>
            <a:br>
              <a:rPr lang="en-US" dirty="0">
                <a:solidFill>
                  <a:schemeClr val="tx1"/>
                </a:solidFill>
              </a:rPr>
            </a:br>
            <a:r>
              <a:rPr lang="en-US" dirty="0">
                <a:solidFill>
                  <a:schemeClr val="tx1"/>
                </a:solidFill>
              </a:rPr>
              <a:t>You want the team to identify several areas for action planning, but also need to get the specifics for the area identified (such as the selection here).</a:t>
            </a:r>
            <a:endParaRPr lang="en-US" dirty="0">
              <a:solidFill>
                <a:schemeClr val="tx1"/>
              </a:solidFill>
              <a:hlinkClick r:id="rId9" action="ppaction://hlinksldjump"/>
            </a:endParaRPr>
          </a:p>
        </p:txBody>
      </p:sp>
      <p:sp>
        <p:nvSpPr>
          <p:cNvPr id="15" name="Rounded Rectangle 14">
            <a:hlinkClick r:id="rId10" action="ppaction://hlinksldjump"/>
          </p:cNvPr>
          <p:cNvSpPr/>
          <p:nvPr>
            <p:custDataLst>
              <p:tags r:id="rId4"/>
            </p:custDataLst>
          </p:nvPr>
        </p:nvSpPr>
        <p:spPr>
          <a:xfrm>
            <a:off x="9829800" y="2133600"/>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19" name="Picture 18" title="the DCA facilitator"/>
          <p:cNvPicPr>
            <a:picLocks noChangeAspect="1"/>
          </p:cNvPicPr>
          <p:nvPr/>
        </p:nvPicPr>
        <p:blipFill rotWithShape="1">
          <a:blip r:embed="rId11">
            <a:extLst>
              <a:ext uri="{28A0092B-C50C-407E-A947-70E740481C1C}">
                <a14:useLocalDpi xmlns:a14="http://schemas.microsoft.com/office/drawing/2010/main" val="0"/>
              </a:ext>
            </a:extLst>
          </a:blip>
          <a:srcRect t="1" b="60208"/>
          <a:stretch/>
        </p:blipFill>
        <p:spPr>
          <a:xfrm>
            <a:off x="8686801" y="4889380"/>
            <a:ext cx="1378531" cy="1968621"/>
          </a:xfrm>
          <a:prstGeom prst="rect">
            <a:avLst/>
          </a:prstGeom>
        </p:spPr>
      </p:pic>
      <p:sp>
        <p:nvSpPr>
          <p:cNvPr id="12" name="Rounded Rectangle 11"/>
          <p:cNvSpPr/>
          <p:nvPr>
            <p:custDataLst>
              <p:tags r:id="rId5"/>
            </p:custDataLst>
          </p:nvPr>
        </p:nvSpPr>
        <p:spPr>
          <a:xfrm>
            <a:off x="76200" y="76200"/>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“OK. I am hearing that Selection is an area for some action planning. What are some right next steps? Looking at our notes, we identified...”</a:t>
            </a:r>
          </a:p>
          <a:p>
            <a:pPr>
              <a:lnSpc>
                <a:spcPct val="150000"/>
              </a:lnSpc>
            </a:pPr>
            <a:r>
              <a:rPr lang="en-US" sz="1600" dirty="0">
                <a:solidFill>
                  <a:schemeClr val="tx1"/>
                </a:solidFill>
                <a:latin typeface="Myriad Pro" panose="020B0503030403020204" pitchFamily="34" charset="0"/>
              </a:rPr>
              <a:t>b) </a:t>
            </a:r>
            <a:r>
              <a:rPr lang="en-US" sz="1600" i="1" dirty="0">
                <a:solidFill>
                  <a:schemeClr val="tx1"/>
                </a:solidFill>
                <a:latin typeface="Myriad Pro" panose="020B0503030403020204" pitchFamily="34" charset="0"/>
              </a:rPr>
              <a:t>“Are there other areas you would also identify for action planning?”</a:t>
            </a:r>
          </a:p>
          <a:p>
            <a:r>
              <a:rPr lang="en-US" sz="1600" dirty="0">
                <a:solidFill>
                  <a:schemeClr val="bg1">
                    <a:lumMod val="75000"/>
                  </a:schemeClr>
                </a:solidFill>
                <a:latin typeface="Myriad Pro" panose="020B0503030403020204" pitchFamily="34" charset="0"/>
              </a:rPr>
              <a:t>c) </a:t>
            </a:r>
            <a:r>
              <a:rPr lang="en-US" sz="1600" i="1" dirty="0">
                <a:solidFill>
                  <a:schemeClr val="bg1">
                    <a:lumMod val="75000"/>
                  </a:schemeClr>
                </a:solidFill>
                <a:latin typeface="Myriad Pro" panose="020B0503030403020204" pitchFamily="34" charset="0"/>
              </a:rPr>
              <a:t>“Great. Thanks for identifying that area and thanks for coming today. Let’s follow-up after the meeting via email.”</a:t>
            </a:r>
          </a:p>
        </p:txBody>
      </p:sp>
      <p:sp>
        <p:nvSpPr>
          <p:cNvPr id="13" name="Rectangle 12">
            <a:hlinkClick r:id="" action="ppaction://noaction"/>
          </p:cNvPr>
          <p:cNvSpPr/>
          <p:nvPr>
            <p:custDataLst>
              <p:tags r:id="rId6"/>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2920368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a:t>Wrapup</a:t>
            </a:r>
            <a:r>
              <a:rPr lang="en-US" dirty="0"/>
              <a:t>: branch2c</a:t>
            </a:r>
          </a:p>
        </p:txBody>
      </p:sp>
      <p:sp>
        <p:nvSpPr>
          <p:cNvPr id="31" name="Rounded Rectangle 30"/>
          <p:cNvSpPr/>
          <p:nvPr>
            <p:custDataLst>
              <p:tags r:id="rId3"/>
            </p:custDataLst>
          </p:nvPr>
        </p:nvSpPr>
        <p:spPr>
          <a:xfrm>
            <a:off x="112734" y="1770084"/>
            <a:ext cx="7111888"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Oops!  </a:t>
            </a:r>
            <a:br>
              <a:rPr lang="en-US" dirty="0">
                <a:solidFill>
                  <a:schemeClr val="tx1"/>
                </a:solidFill>
              </a:rPr>
            </a:br>
            <a:r>
              <a:rPr lang="en-US" dirty="0">
                <a:solidFill>
                  <a:schemeClr val="tx1"/>
                </a:solidFill>
              </a:rPr>
              <a:t>The goal of the DSDS planning sessions is to facilitate decision making. You need to move the Team into action planning as soon as possible. </a:t>
            </a:r>
          </a:p>
        </p:txBody>
      </p:sp>
      <p:sp>
        <p:nvSpPr>
          <p:cNvPr id="20" name="Rounded Rectangle 19">
            <a:hlinkClick r:id="rId9" action="ppaction://hlinksldjump"/>
          </p:cNvPr>
          <p:cNvSpPr/>
          <p:nvPr>
            <p:custDataLst>
              <p:tags r:id="rId4"/>
            </p:custDataLst>
          </p:nvPr>
        </p:nvSpPr>
        <p:spPr>
          <a:xfrm>
            <a:off x="9829800" y="2227284"/>
            <a:ext cx="1371600" cy="457200"/>
          </a:xfrm>
          <a:prstGeom prst="roundRect">
            <a:avLst/>
          </a:prstGeom>
          <a:solidFill>
            <a:srgbClr val="E84C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Try Again</a:t>
            </a:r>
          </a:p>
        </p:txBody>
      </p:sp>
      <p:pic>
        <p:nvPicPr>
          <p:cNvPr id="21" name="Picture 20" title="the DCA facilitator"/>
          <p:cNvPicPr>
            <a:picLocks noChangeAspect="1"/>
          </p:cNvPicPr>
          <p:nvPr/>
        </p:nvPicPr>
        <p:blipFill rotWithShape="1">
          <a:blip r:embed="rId10">
            <a:extLst>
              <a:ext uri="{28A0092B-C50C-407E-A947-70E740481C1C}">
                <a14:useLocalDpi xmlns:a14="http://schemas.microsoft.com/office/drawing/2010/main" val="0"/>
              </a:ext>
            </a:extLst>
          </a:blip>
          <a:srcRect t="1" b="60208"/>
          <a:stretch/>
        </p:blipFill>
        <p:spPr>
          <a:xfrm>
            <a:off x="9808923" y="4889379"/>
            <a:ext cx="1378531" cy="1968621"/>
          </a:xfrm>
          <a:prstGeom prst="rect">
            <a:avLst/>
          </a:prstGeom>
        </p:spPr>
      </p:pic>
      <p:sp>
        <p:nvSpPr>
          <p:cNvPr id="12" name="Rounded Rectangle 11"/>
          <p:cNvSpPr/>
          <p:nvPr>
            <p:custDataLst>
              <p:tags r:id="rId5"/>
            </p:custDataLst>
          </p:nvPr>
        </p:nvSpPr>
        <p:spPr>
          <a:xfrm>
            <a:off x="76200" y="114300"/>
            <a:ext cx="8686800" cy="137160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w="3175">
            <a:solidFill>
              <a:srgbClr val="F69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75000"/>
                  </a:schemeClr>
                </a:solidFill>
                <a:latin typeface="Myriad Pro" panose="020B0503030403020204" pitchFamily="34" charset="0"/>
              </a:rPr>
              <a:t>a) </a:t>
            </a:r>
            <a:r>
              <a:rPr lang="en-US" sz="1600" i="1" dirty="0">
                <a:solidFill>
                  <a:schemeClr val="bg1">
                    <a:lumMod val="75000"/>
                  </a:schemeClr>
                </a:solidFill>
                <a:latin typeface="Myriad Pro" panose="020B0503030403020204" pitchFamily="34" charset="0"/>
              </a:rPr>
              <a:t>“OK. I am hearing that Selection is an area for some action planning. What are some right next steps? Looking at our notes, we identified...”</a:t>
            </a:r>
          </a:p>
          <a:p>
            <a:pPr>
              <a:lnSpc>
                <a:spcPct val="150000"/>
              </a:lnSpc>
            </a:pPr>
            <a:r>
              <a:rPr lang="en-US" sz="1600" dirty="0">
                <a:solidFill>
                  <a:schemeClr val="bg1">
                    <a:lumMod val="75000"/>
                  </a:schemeClr>
                </a:solidFill>
                <a:latin typeface="Myriad Pro" panose="020B0503030403020204" pitchFamily="34" charset="0"/>
              </a:rPr>
              <a:t>b) </a:t>
            </a:r>
            <a:r>
              <a:rPr lang="en-US" sz="1600" i="1" dirty="0">
                <a:solidFill>
                  <a:schemeClr val="bg1">
                    <a:lumMod val="75000"/>
                  </a:schemeClr>
                </a:solidFill>
                <a:latin typeface="Myriad Pro" panose="020B0503030403020204" pitchFamily="34" charset="0"/>
              </a:rPr>
              <a:t>“Are there other areas you would also identify for action planning?”</a:t>
            </a:r>
          </a:p>
          <a:p>
            <a:r>
              <a:rPr lang="en-US" sz="1600" dirty="0">
                <a:solidFill>
                  <a:schemeClr val="tx1"/>
                </a:solidFill>
                <a:latin typeface="Myriad Pro" panose="020B0503030403020204" pitchFamily="34" charset="0"/>
              </a:rPr>
              <a:t>c) </a:t>
            </a:r>
            <a:r>
              <a:rPr lang="en-US" sz="1600" i="1" dirty="0">
                <a:solidFill>
                  <a:schemeClr val="tx1"/>
                </a:solidFill>
                <a:latin typeface="Myriad Pro" panose="020B0503030403020204" pitchFamily="34" charset="0"/>
              </a:rPr>
              <a:t>“Great. Thanks for identifying that area and thanks for coming today. Let’s follow-up after the meeting via email.”</a:t>
            </a:r>
          </a:p>
        </p:txBody>
      </p:sp>
      <p:sp>
        <p:nvSpPr>
          <p:cNvPr id="13" name="Rectangle 12">
            <a:hlinkClick r:id="" action="ppaction://noaction"/>
          </p:cNvPr>
          <p:cNvSpPr/>
          <p:nvPr>
            <p:custDataLst>
              <p:tags r:id="rId6"/>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Tree>
    <p:custDataLst>
      <p:tags r:id="rId1"/>
    </p:custDataLst>
    <p:extLst>
      <p:ext uri="{BB962C8B-B14F-4D97-AF65-F5344CB8AC3E}">
        <p14:creationId xmlns:p14="http://schemas.microsoft.com/office/powerpoint/2010/main" val="19645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hlinkClick r:id="" action="ppaction://noaction"/>
          </p:cNvPr>
          <p:cNvSpPr/>
          <p:nvPr>
            <p:custDataLst>
              <p:tags r:id="rId2"/>
            </p:custDataLst>
          </p:nvPr>
        </p:nvSpPr>
        <p:spPr>
          <a:xfrm>
            <a:off x="8839200" y="0"/>
            <a:ext cx="33528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ea typeface="Kozuka Gothic Pro M" pitchFamily="34" charset="-128"/>
              </a:rPr>
              <a:t>DURING THE </a:t>
            </a:r>
            <a:br>
              <a:rPr lang="en-US" sz="1600" b="1" dirty="0">
                <a:ea typeface="Kozuka Gothic Pro M" pitchFamily="34" charset="-128"/>
              </a:rPr>
            </a:br>
            <a:r>
              <a:rPr lang="en-US" sz="1600" b="1" dirty="0">
                <a:ea typeface="Kozuka Gothic Pro M" pitchFamily="34" charset="-128"/>
              </a:rPr>
              <a:t>ACTION PLANNING</a:t>
            </a:r>
            <a:br>
              <a:rPr lang="en-US" sz="1600" b="1" dirty="0">
                <a:ea typeface="Kozuka Gothic Pro M" pitchFamily="34" charset="-128"/>
              </a:rPr>
            </a:br>
            <a:r>
              <a:rPr lang="en-US" sz="1600" b="1" dirty="0">
                <a:ea typeface="Kozuka Gothic Pro M" pitchFamily="34" charset="-128"/>
              </a:rPr>
              <a:t>SESSSION</a:t>
            </a:r>
          </a:p>
        </p:txBody>
      </p:sp>
      <p:sp>
        <p:nvSpPr>
          <p:cNvPr id="2" name="Title 1"/>
          <p:cNvSpPr>
            <a:spLocks noGrp="1"/>
          </p:cNvSpPr>
          <p:nvPr>
            <p:ph type="title"/>
            <p:custDataLst>
              <p:tags r:id="rId3"/>
            </p:custDataLst>
          </p:nvPr>
        </p:nvSpPr>
        <p:spPr/>
        <p:txBody>
          <a:bodyPr/>
          <a:lstStyle/>
          <a:p>
            <a:r>
              <a:rPr lang="en-US" dirty="0" err="1"/>
              <a:t>Followup</a:t>
            </a:r>
            <a:endParaRPr lang="en-US" dirty="0"/>
          </a:p>
        </p:txBody>
      </p:sp>
      <p:sp>
        <p:nvSpPr>
          <p:cNvPr id="8" name="Rounded Rectangle 7"/>
          <p:cNvSpPr/>
          <p:nvPr>
            <p:custDataLst>
              <p:tags r:id="rId4"/>
            </p:custDataLst>
          </p:nvPr>
        </p:nvSpPr>
        <p:spPr>
          <a:xfrm>
            <a:off x="152400" y="1295400"/>
            <a:ext cx="8294938" cy="3037210"/>
          </a:xfrm>
          <a:prstGeom prst="roundRect">
            <a:avLst/>
          </a:prstGeom>
          <a:gradFill flip="none" rotWithShape="1">
            <a:gsLst>
              <a:gs pos="0">
                <a:srgbClr val="FFBE86">
                  <a:tint val="66000"/>
                  <a:satMod val="160000"/>
                </a:srgbClr>
              </a:gs>
              <a:gs pos="50000">
                <a:srgbClr val="FFBE86">
                  <a:tint val="44500"/>
                  <a:satMod val="160000"/>
                </a:srgbClr>
              </a:gs>
              <a:gs pos="100000">
                <a:srgbClr val="FFBE86">
                  <a:tint val="23500"/>
                  <a:satMod val="160000"/>
                </a:srgbClr>
              </a:gs>
            </a:gsLst>
            <a:lin ang="16200000" scaled="1"/>
            <a:tileRect/>
          </a:gradFill>
          <a:ln>
            <a:solidFill>
              <a:srgbClr val="F6924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dirty="0">
                <a:solidFill>
                  <a:schemeClr val="tx1"/>
                </a:solidFill>
              </a:rPr>
              <a:t>Almost done.  Now it’s time to follow through.</a:t>
            </a:r>
          </a:p>
          <a:p>
            <a:r>
              <a:rPr lang="en-US" dirty="0">
                <a:solidFill>
                  <a:schemeClr val="tx1"/>
                </a:solidFill>
              </a:rPr>
              <a:t>Here are some reminders for following up with team members after the meeting.</a:t>
            </a:r>
          </a:p>
          <a:p>
            <a:endParaRPr lang="en-US" dirty="0">
              <a:solidFill>
                <a:schemeClr val="tx1"/>
              </a:solidFill>
            </a:endParaRPr>
          </a:p>
          <a:p>
            <a:pPr algn="ctr"/>
            <a:r>
              <a:rPr lang="en-US" b="1" dirty="0">
                <a:solidFill>
                  <a:schemeClr val="tx1"/>
                </a:solidFill>
              </a:rPr>
              <a:t>DSDS Planning Sessions Follow-up Checklist</a:t>
            </a:r>
          </a:p>
          <a:p>
            <a:pPr algn="ctr"/>
            <a:endParaRPr lang="en-US" b="1" dirty="0">
              <a:solidFill>
                <a:schemeClr val="tx1"/>
              </a:solidFill>
            </a:endParaRPr>
          </a:p>
          <a:p>
            <a:pPr marL="285750" indent="-285750">
              <a:buFont typeface="Arial" panose="020B0604020202020204" pitchFamily="34" charset="0"/>
              <a:buChar char="•"/>
            </a:pPr>
            <a:r>
              <a:rPr lang="en-US" dirty="0">
                <a:solidFill>
                  <a:schemeClr val="tx1"/>
                </a:solidFill>
              </a:rPr>
              <a:t>Summarize notes and observations.</a:t>
            </a:r>
          </a:p>
          <a:p>
            <a:pPr marL="285750" indent="-285750">
              <a:buFont typeface="Arial" panose="020B0604020202020204" pitchFamily="34" charset="0"/>
              <a:buChar char="•"/>
            </a:pPr>
            <a:r>
              <a:rPr lang="en-US" dirty="0">
                <a:solidFill>
                  <a:schemeClr val="tx1"/>
                </a:solidFill>
              </a:rPr>
              <a:t>Remind the team of the date set to meet for continued action planning.</a:t>
            </a:r>
          </a:p>
          <a:p>
            <a:pPr marL="285750" indent="-285750">
              <a:buFont typeface="Arial" panose="020B0604020202020204" pitchFamily="34" charset="0"/>
              <a:buChar char="•"/>
            </a:pPr>
            <a:r>
              <a:rPr lang="en-US" dirty="0">
                <a:solidFill>
                  <a:schemeClr val="tx1"/>
                </a:solidFill>
              </a:rPr>
              <a:t>Remind the team to produce an action plan.</a:t>
            </a:r>
          </a:p>
          <a:p>
            <a:pPr marL="285750" indent="-285750">
              <a:buFont typeface="Arial" panose="020B0604020202020204" pitchFamily="34" charset="0"/>
              <a:buChar char="•"/>
            </a:pPr>
            <a:r>
              <a:rPr lang="en-US" dirty="0">
                <a:solidFill>
                  <a:schemeClr val="tx1"/>
                </a:solidFill>
              </a:rPr>
              <a:t>Send data and related notes to the team/respondents no later than </a:t>
            </a:r>
            <a:br>
              <a:rPr lang="en-US" dirty="0">
                <a:solidFill>
                  <a:schemeClr val="tx1"/>
                </a:solidFill>
              </a:rPr>
            </a:br>
            <a:r>
              <a:rPr lang="en-US" dirty="0">
                <a:solidFill>
                  <a:schemeClr val="tx1"/>
                </a:solidFill>
              </a:rPr>
              <a:t>5 business days after the planning session.</a:t>
            </a:r>
          </a:p>
        </p:txBody>
      </p:sp>
      <p:sp>
        <p:nvSpPr>
          <p:cNvPr id="91" name="Rounded Rectangle 90">
            <a:hlinkClick r:id="rId8" action="ppaction://hlinksldjump"/>
          </p:cNvPr>
          <p:cNvSpPr/>
          <p:nvPr>
            <p:custDataLst>
              <p:tags r:id="rId5"/>
            </p:custDataLst>
          </p:nvPr>
        </p:nvSpPr>
        <p:spPr>
          <a:xfrm>
            <a:off x="9982200" y="2204576"/>
            <a:ext cx="1371600" cy="457200"/>
          </a:xfrm>
          <a:prstGeom prst="roundRect">
            <a:avLst/>
          </a:prstGeom>
          <a:solidFill>
            <a:srgbClr val="E84C3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pic>
        <p:nvPicPr>
          <p:cNvPr id="6" name="Picture 5" title="the DCA facilitator"/>
          <p:cNvPicPr>
            <a:picLocks noChangeAspect="1"/>
          </p:cNvPicPr>
          <p:nvPr/>
        </p:nvPicPr>
        <p:blipFill rotWithShape="1">
          <a:blip r:embed="rId9">
            <a:extLst>
              <a:ext uri="{28A0092B-C50C-407E-A947-70E740481C1C}">
                <a14:useLocalDpi xmlns:a14="http://schemas.microsoft.com/office/drawing/2010/main" val="0"/>
              </a:ext>
            </a:extLst>
          </a:blip>
          <a:srcRect b="37161"/>
          <a:stretch/>
        </p:blipFill>
        <p:spPr>
          <a:xfrm>
            <a:off x="6818025" y="3259889"/>
            <a:ext cx="3606647" cy="3924490"/>
          </a:xfrm>
          <a:prstGeom prst="rect">
            <a:avLst/>
          </a:prstGeom>
        </p:spPr>
      </p:pic>
    </p:spTree>
    <p:custDataLst>
      <p:tags r:id="rId1"/>
    </p:custDataLst>
    <p:extLst>
      <p:ext uri="{BB962C8B-B14F-4D97-AF65-F5344CB8AC3E}">
        <p14:creationId xmlns:p14="http://schemas.microsoft.com/office/powerpoint/2010/main" val="3938547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2"/>
            </p:custDataLst>
          </p:nvPr>
        </p:nvSpPr>
        <p:spPr>
          <a:xfrm>
            <a:off x="152400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95000"/>
                </a:schemeClr>
              </a:solidFill>
            </a:endParaRPr>
          </a:p>
        </p:txBody>
      </p:sp>
      <p:pic>
        <p:nvPicPr>
          <p:cNvPr id="11" name="Picture 10"/>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068294" y="1229542"/>
            <a:ext cx="3155298" cy="3729789"/>
          </a:xfrm>
          <a:prstGeom prst="rect">
            <a:avLst/>
          </a:prstGeom>
        </p:spPr>
      </p:pic>
      <p:sp>
        <p:nvSpPr>
          <p:cNvPr id="14" name="Rectangle 13"/>
          <p:cNvSpPr/>
          <p:nvPr>
            <p:custDataLst>
              <p:tags r:id="rId3"/>
            </p:custDataLst>
          </p:nvPr>
        </p:nvSpPr>
        <p:spPr>
          <a:xfrm>
            <a:off x="0" y="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dirty="0"/>
              <a:t>Learn More</a:t>
            </a:r>
          </a:p>
        </p:txBody>
      </p:sp>
      <p:sp>
        <p:nvSpPr>
          <p:cNvPr id="17" name="Rectangle 16"/>
          <p:cNvSpPr/>
          <p:nvPr>
            <p:custDataLst>
              <p:tags r:id="rId4"/>
            </p:custDataLst>
          </p:nvPr>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35" name="TextBox 14"/>
          <p:cNvSpPr txBox="1">
            <a:spLocks noChangeArrowheads="1"/>
          </p:cNvSpPr>
          <p:nvPr>
            <p:custDataLst>
              <p:tags r:id="rId5"/>
            </p:custDataLst>
          </p:nvPr>
        </p:nvSpPr>
        <p:spPr bwMode="auto">
          <a:xfrm>
            <a:off x="6829426" y="5988050"/>
            <a:ext cx="360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chemeClr val="bg1"/>
                </a:solidFill>
              </a:rPr>
              <a:t>https://nirn.fpg.unc.edu/ai-hub</a:t>
            </a:r>
          </a:p>
        </p:txBody>
      </p:sp>
      <p:graphicFrame>
        <p:nvGraphicFramePr>
          <p:cNvPr id="19" name="Table 18"/>
          <p:cNvGraphicFramePr>
            <a:graphicFrameLocks noGrp="1"/>
          </p:cNvGraphicFramePr>
          <p:nvPr>
            <p:custDataLst>
              <p:tags r:id="rId6"/>
            </p:custDataLst>
            <p:extLst>
              <p:ext uri="{D42A27DB-BD31-4B8C-83A1-F6EECF244321}">
                <p14:modId xmlns:p14="http://schemas.microsoft.com/office/powerpoint/2010/main" val="1074031384"/>
              </p:ext>
            </p:extLst>
          </p:nvPr>
        </p:nvGraphicFramePr>
        <p:xfrm>
          <a:off x="1828800" y="2227264"/>
          <a:ext cx="8682038" cy="1630505"/>
        </p:xfrm>
        <a:graphic>
          <a:graphicData uri="http://schemas.openxmlformats.org/drawingml/2006/table">
            <a:tbl>
              <a:tblPr>
                <a:tableStyleId>{8EC20E35-A176-4012-BC5E-935CFFF8708E}</a:tableStyleId>
              </a:tblPr>
              <a:tblGrid>
                <a:gridCol w="4343400">
                  <a:extLst>
                    <a:ext uri="{9D8B030D-6E8A-4147-A177-3AD203B41FA5}">
                      <a16:colId xmlns:a16="http://schemas.microsoft.com/office/drawing/2014/main" val="20000"/>
                    </a:ext>
                  </a:extLst>
                </a:gridCol>
                <a:gridCol w="4338638">
                  <a:extLst>
                    <a:ext uri="{9D8B030D-6E8A-4147-A177-3AD203B41FA5}">
                      <a16:colId xmlns:a16="http://schemas.microsoft.com/office/drawing/2014/main" val="20001"/>
                    </a:ext>
                  </a:extLst>
                </a:gridCol>
              </a:tblGrid>
              <a:tr h="7313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effectLst/>
                          <a:latin typeface="Myriad Pro" panose="020B0503030403020204" pitchFamily="34" charset="0"/>
                        </a:rPr>
                        <a:t>Get Started</a:t>
                      </a:r>
                    </a:p>
                    <a:p>
                      <a:pPr marL="0" marR="0" algn="ctr">
                        <a:spcBef>
                          <a:spcPts val="0"/>
                        </a:spcBef>
                        <a:spcAft>
                          <a:spcPts val="0"/>
                        </a:spcAft>
                      </a:pPr>
                      <a:endParaRPr lang="en-US" sz="2400" b="1" dirty="0">
                        <a:effectLst/>
                        <a:latin typeface="Myriad Pro" panose="020B0503030403020204" pitchFamily="34" charset="0"/>
                        <a:ea typeface="MS Mincho" panose="02020609040205080304" pitchFamily="49" charset="-128"/>
                        <a:cs typeface="Times New Roman" panose="02020603050405020304" pitchFamily="18" charset="0"/>
                      </a:endParaRPr>
                    </a:p>
                  </a:txBody>
                  <a:tcPr marL="68579" marR="68579" marT="0" marB="0">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effectLst/>
                          <a:latin typeface="Myriad Pro" panose="020B0503030403020204" pitchFamily="34" charset="0"/>
                        </a:rPr>
                        <a:t>Get Better</a:t>
                      </a:r>
                    </a:p>
                    <a:p>
                      <a:pPr marL="609600" marR="0" algn="ctr">
                        <a:spcBef>
                          <a:spcPts val="0"/>
                        </a:spcBef>
                        <a:spcAft>
                          <a:spcPts val="0"/>
                        </a:spcAft>
                      </a:pPr>
                      <a:endParaRPr lang="en-US" sz="2400" b="1" dirty="0">
                        <a:effectLst/>
                        <a:latin typeface="Myriad Pro" panose="020B0503030403020204" pitchFamily="34" charset="0"/>
                        <a:ea typeface="MS Mincho" panose="02020609040205080304" pitchFamily="49" charset="-128"/>
                        <a:cs typeface="Times New Roman" panose="02020603050405020304" pitchFamily="18" charset="0"/>
                      </a:endParaRPr>
                    </a:p>
                  </a:txBody>
                  <a:tcPr marL="68579" marR="68579" marT="0" marB="0">
                    <a:noFill/>
                  </a:tcPr>
                </a:tc>
                <a:extLst>
                  <a:ext uri="{0D108BD9-81ED-4DB2-BD59-A6C34878D82A}">
                    <a16:rowId xmlns:a16="http://schemas.microsoft.com/office/drawing/2014/main" val="10000"/>
                  </a:ext>
                </a:extLst>
              </a:tr>
              <a:tr h="898985">
                <a:tc>
                  <a:txBody>
                    <a:bodyPr/>
                    <a:lstStyle/>
                    <a:p>
                      <a:pPr marL="0" indent="0" algn="ctr">
                        <a:buFont typeface="Arial" panose="020B0604020202020204" pitchFamily="34" charset="0"/>
                        <a:buNone/>
                      </a:pPr>
                      <a:r>
                        <a:rPr lang="en-US" sz="1800" u="none" dirty="0">
                          <a:solidFill>
                            <a:schemeClr val="tx2"/>
                          </a:solidFill>
                          <a:hlinkClick r:id="rId12"/>
                        </a:rPr>
                        <a:t>Handout 28: Decision</a:t>
                      </a:r>
                      <a:r>
                        <a:rPr lang="en-US" sz="1800" u="none" baseline="0" dirty="0">
                          <a:solidFill>
                            <a:schemeClr val="tx2"/>
                          </a:solidFill>
                          <a:hlinkClick r:id="rId12"/>
                        </a:rPr>
                        <a:t> Support Data Systems</a:t>
                      </a:r>
                      <a:endParaRPr lang="en-US" sz="1800" u="none" dirty="0">
                        <a:solidFill>
                          <a:schemeClr val="tx2"/>
                        </a:solidFill>
                        <a:hlinkClick r:id="rId13"/>
                      </a:endParaRPr>
                    </a:p>
                  </a:txBody>
                  <a:tcPr marL="68579" marR="68579" marT="0" marB="0">
                    <a:noFill/>
                  </a:tcPr>
                </a:tc>
                <a:tc>
                  <a:txBody>
                    <a:bodyPr/>
                    <a:lstStyle/>
                    <a:p>
                      <a:pPr marL="0" marR="0" indent="0" algn="ctr">
                        <a:spcBef>
                          <a:spcPts val="0"/>
                        </a:spcBef>
                        <a:spcAft>
                          <a:spcPts val="0"/>
                        </a:spcAft>
                        <a:buFont typeface="Arial" panose="020B0604020202020204" pitchFamily="34" charset="0"/>
                        <a:buNone/>
                      </a:pPr>
                      <a:r>
                        <a:rPr lang="en-US" sz="1800" b="0" dirty="0">
                          <a:effectLst/>
                          <a:latin typeface="+mn-lt"/>
                          <a:ea typeface="MS Mincho" panose="02020609040205080304" pitchFamily="49" charset="-128"/>
                          <a:cs typeface="Times New Roman" panose="02020603050405020304" pitchFamily="18" charset="0"/>
                          <a:hlinkClick r:id="rId14"/>
                        </a:rPr>
                        <a:t>Module 2: Implementation Drivers</a:t>
                      </a:r>
                      <a:endParaRPr lang="en-US" sz="1800" b="0" dirty="0">
                        <a:effectLst/>
                        <a:latin typeface="+mn-lt"/>
                        <a:ea typeface="MS Mincho" panose="02020609040205080304" pitchFamily="49" charset="-128"/>
                        <a:cs typeface="Times New Roman" panose="02020603050405020304" pitchFamily="18" charset="0"/>
                      </a:endParaRPr>
                    </a:p>
                  </a:txBody>
                  <a:tcPr marL="68579" marR="68579" marT="0" marB="0">
                    <a:noFill/>
                  </a:tcPr>
                </a:tc>
                <a:extLst>
                  <a:ext uri="{0D108BD9-81ED-4DB2-BD59-A6C34878D82A}">
                    <a16:rowId xmlns:a16="http://schemas.microsoft.com/office/drawing/2014/main" val="10001"/>
                  </a:ext>
                </a:extLst>
              </a:tr>
            </a:tbl>
          </a:graphicData>
        </a:graphic>
      </p:graphicFrame>
      <p:sp>
        <p:nvSpPr>
          <p:cNvPr id="18" name="TextBox 17"/>
          <p:cNvSpPr txBox="1"/>
          <p:nvPr>
            <p:custDataLst>
              <p:tags r:id="rId7"/>
            </p:custDataLst>
          </p:nvPr>
        </p:nvSpPr>
        <p:spPr>
          <a:xfrm>
            <a:off x="1909764" y="5802314"/>
            <a:ext cx="4643437" cy="739775"/>
          </a:xfrm>
          <a:prstGeom prst="rect">
            <a:avLst/>
          </a:prstGeom>
          <a:noFill/>
        </p:spPr>
        <p:txBody>
          <a:bodyPr>
            <a:spAutoFit/>
          </a:bodyPr>
          <a:lstStyle/>
          <a:p>
            <a:pPr algn="r">
              <a:defRPr/>
            </a:pPr>
            <a:r>
              <a:rPr lang="en-US" sz="1050" dirty="0">
                <a:solidFill>
                  <a:schemeClr val="bg1"/>
                </a:solidFill>
              </a:rPr>
              <a:t>The Active Implementation Hub, AI Modules and AI Lessons are an initiative of the </a:t>
            </a:r>
            <a:br>
              <a:rPr lang="en-US" sz="1050" dirty="0">
                <a:solidFill>
                  <a:schemeClr val="bg1"/>
                </a:solidFill>
              </a:rPr>
            </a:br>
            <a:r>
              <a:rPr lang="en-US" sz="1050" dirty="0">
                <a:solidFill>
                  <a:schemeClr val="bg1"/>
                </a:solidFill>
              </a:rPr>
              <a:t>State Implementation &amp; Scaling-up of Evidence-based Practices Center (SISEP) and </a:t>
            </a:r>
            <a:br>
              <a:rPr lang="en-US" sz="1050" dirty="0">
                <a:solidFill>
                  <a:schemeClr val="bg1"/>
                </a:solidFill>
              </a:rPr>
            </a:br>
            <a:r>
              <a:rPr lang="en-US" sz="1050" dirty="0">
                <a:solidFill>
                  <a:schemeClr val="bg1"/>
                </a:solidFill>
              </a:rPr>
              <a:t>The National Implementation Research Network (NIRN) located at </a:t>
            </a:r>
            <a:br>
              <a:rPr lang="en-US" sz="1050" dirty="0">
                <a:solidFill>
                  <a:schemeClr val="bg1"/>
                </a:solidFill>
              </a:rPr>
            </a:br>
            <a:r>
              <a:rPr lang="en-US" sz="1050" dirty="0">
                <a:solidFill>
                  <a:schemeClr val="bg1"/>
                </a:solidFill>
              </a:rPr>
              <a:t>The University of North Carolina at Chapel Hill’s FPG Child Development Institute. </a:t>
            </a:r>
          </a:p>
        </p:txBody>
      </p:sp>
      <p:sp>
        <p:nvSpPr>
          <p:cNvPr id="4" name="Rectangle 3">
            <a:hlinkClick r:id="rId15"/>
          </p:cNvPr>
          <p:cNvSpPr/>
          <p:nvPr>
            <p:custDataLst>
              <p:tags r:id="rId8"/>
            </p:custDataLst>
          </p:nvPr>
        </p:nvSpPr>
        <p:spPr>
          <a:xfrm>
            <a:off x="6781048" y="5619750"/>
            <a:ext cx="3609975"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466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117740" y="93774"/>
            <a:ext cx="5925405" cy="1200329"/>
          </a:xfrm>
          <a:prstGeom prst="rect">
            <a:avLst/>
          </a:prstGeom>
          <a:noFill/>
        </p:spPr>
        <p:txBody>
          <a:bodyPr wrap="none" rtlCol="0">
            <a:spAutoFit/>
          </a:bodyPr>
          <a:lstStyle/>
          <a:p>
            <a:r>
              <a:rPr lang="en-US" sz="7200" b="1" i="1" dirty="0">
                <a:cs typeface="MV Boli" panose="02000500030200090000" pitchFamily="2" charset="0"/>
              </a:rPr>
              <a:t>1) Fidelity data</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468" y="809264"/>
            <a:ext cx="3810868" cy="2553282"/>
          </a:xfrm>
          <a:prstGeom prst="rect">
            <a:avLst/>
          </a:prstGeom>
        </p:spPr>
      </p:pic>
      <p:sp>
        <p:nvSpPr>
          <p:cNvPr id="10" name="TextBox 9"/>
          <p:cNvSpPr txBox="1"/>
          <p:nvPr>
            <p:custDataLst>
              <p:tags r:id="rId3"/>
            </p:custDataLst>
          </p:nvPr>
        </p:nvSpPr>
        <p:spPr>
          <a:xfrm>
            <a:off x="117740" y="1133118"/>
            <a:ext cx="6597768" cy="1200329"/>
          </a:xfrm>
          <a:prstGeom prst="rect">
            <a:avLst/>
          </a:prstGeom>
          <a:noFill/>
        </p:spPr>
        <p:txBody>
          <a:bodyPr wrap="none" rtlCol="0">
            <a:spAutoFit/>
          </a:bodyPr>
          <a:lstStyle/>
          <a:p>
            <a:r>
              <a:rPr lang="en-US" sz="7200" b="1" i="1" dirty="0">
                <a:cs typeface="MV Boli" panose="02000500030200090000" pitchFamily="2" charset="0"/>
              </a:rPr>
              <a:t>2) Outcome data</a:t>
            </a:r>
          </a:p>
        </p:txBody>
      </p:sp>
      <p:sp>
        <p:nvSpPr>
          <p:cNvPr id="11" name="TextBox 10"/>
          <p:cNvSpPr txBox="1"/>
          <p:nvPr>
            <p:custDataLst>
              <p:tags r:id="rId4"/>
            </p:custDataLst>
          </p:nvPr>
        </p:nvSpPr>
        <p:spPr>
          <a:xfrm>
            <a:off x="117740" y="2276118"/>
            <a:ext cx="8631274" cy="1200329"/>
          </a:xfrm>
          <a:prstGeom prst="rect">
            <a:avLst/>
          </a:prstGeom>
          <a:noFill/>
        </p:spPr>
        <p:txBody>
          <a:bodyPr wrap="none" rtlCol="0">
            <a:spAutoFit/>
          </a:bodyPr>
          <a:lstStyle/>
          <a:p>
            <a:r>
              <a:rPr lang="en-US" sz="7200" b="1" i="1" dirty="0">
                <a:cs typeface="MV Boli" panose="02000500030200090000" pitchFamily="2" charset="0"/>
              </a:rPr>
              <a:t>3) Programmatic data</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765" y="1858962"/>
            <a:ext cx="3810868" cy="255328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251" y="3090482"/>
            <a:ext cx="3810868" cy="2553282"/>
          </a:xfrm>
          <a:prstGeom prst="rect">
            <a:avLst/>
          </a:prstGeom>
        </p:spPr>
      </p:pic>
      <p:sp>
        <p:nvSpPr>
          <p:cNvPr id="4" name="TextBox 3"/>
          <p:cNvSpPr txBox="1"/>
          <p:nvPr>
            <p:custDataLst>
              <p:tags r:id="rId5"/>
            </p:custDataLst>
          </p:nvPr>
        </p:nvSpPr>
        <p:spPr>
          <a:xfrm>
            <a:off x="4343400" y="4458462"/>
            <a:ext cx="7624203" cy="2308324"/>
          </a:xfrm>
          <a:prstGeom prst="rect">
            <a:avLst/>
          </a:prstGeom>
          <a:noFill/>
        </p:spPr>
        <p:txBody>
          <a:bodyPr wrap="none" rtlCol="0">
            <a:spAutoFit/>
          </a:bodyPr>
          <a:lstStyle/>
          <a:p>
            <a:pPr algn="r"/>
            <a:r>
              <a:rPr lang="en-US" sz="7200" b="1" dirty="0">
                <a:solidFill>
                  <a:schemeClr val="tx1">
                    <a:lumMod val="60000"/>
                    <a:lumOff val="40000"/>
                  </a:schemeClr>
                </a:solidFill>
              </a:rPr>
              <a:t>Getting Started</a:t>
            </a:r>
          </a:p>
          <a:p>
            <a:pPr algn="r"/>
            <a:r>
              <a:rPr lang="en-US" sz="7200" b="1" dirty="0">
                <a:solidFill>
                  <a:schemeClr val="tx1">
                    <a:lumMod val="60000"/>
                    <a:lumOff val="40000"/>
                  </a:schemeClr>
                </a:solidFill>
              </a:rPr>
              <a:t>Types of DSDS Data</a:t>
            </a:r>
          </a:p>
        </p:txBody>
      </p:sp>
    </p:spTree>
    <p:custDataLst>
      <p:tags r:id="rId1"/>
    </p:custDataLst>
    <p:extLst>
      <p:ext uri="{BB962C8B-B14F-4D97-AF65-F5344CB8AC3E}">
        <p14:creationId xmlns:p14="http://schemas.microsoft.com/office/powerpoint/2010/main" val="32167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0.00013 0.00602 L 0.37513 0.01435 " pathEditMode="relative" rAng="0" ptsTypes="AA">
                                      <p:cBhvr>
                                        <p:cTn id="13" dur="500" fill="hold"/>
                                        <p:tgtEl>
                                          <p:spTgt spid="6"/>
                                        </p:tgtEl>
                                        <p:attrNameLst>
                                          <p:attrName>ppt_x</p:attrName>
                                          <p:attrName>ppt_y</p:attrName>
                                        </p:attrNameLst>
                                      </p:cBhvr>
                                      <p:rCtr x="18750" y="417"/>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 presetClass="exit" presetSubtype="0" fill="hold"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42" presetClass="path" presetSubtype="0" accel="50000" decel="50000" fill="hold" nodeType="withEffect">
                                  <p:stCondLst>
                                    <p:cond delay="0"/>
                                  </p:stCondLst>
                                  <p:childTnLst>
                                    <p:animMotion origin="layout" path="M 3.54167E-6 4.07407E-6 L 0.42721 0.01296 " pathEditMode="relative" rAng="0" ptsTypes="AA">
                                      <p:cBhvr>
                                        <p:cTn id="25" dur="500" fill="hold"/>
                                        <p:tgtEl>
                                          <p:spTgt spid="12"/>
                                        </p:tgtEl>
                                        <p:attrNameLst>
                                          <p:attrName>ppt_x</p:attrName>
                                          <p:attrName>ppt_y</p:attrName>
                                        </p:attrNameLst>
                                      </p:cBhvr>
                                      <p:rCtr x="21354" y="648"/>
                                    </p:animMotion>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42" presetClass="path" presetSubtype="0" accel="50000" decel="50000" fill="hold" nodeType="withEffect">
                                  <p:stCondLst>
                                    <p:cond delay="0"/>
                                  </p:stCondLst>
                                  <p:childTnLst>
                                    <p:animMotion origin="layout" path="M -4.16667E-6 4.44444E-6 L 0.59115 0.00509 " pathEditMode="relative" rAng="0" ptsTypes="AA">
                                      <p:cBhvr>
                                        <p:cTn id="36" dur="500" fill="hold"/>
                                        <p:tgtEl>
                                          <p:spTgt spid="13"/>
                                        </p:tgtEl>
                                        <p:attrNameLst>
                                          <p:attrName>ppt_x</p:attrName>
                                          <p:attrName>ppt_y</p:attrName>
                                        </p:attrNameLst>
                                      </p:cBhvr>
                                      <p:rCtr x="29557" y="255"/>
                                    </p:animMotion>
                                  </p:childTnLst>
                                </p:cTn>
                              </p:par>
                            </p:childTnLst>
                          </p:cTn>
                        </p:par>
                        <p:par>
                          <p:cTn id="37" fill="hold">
                            <p:stCondLst>
                              <p:cond delay="500"/>
                            </p:stCondLst>
                            <p:childTnLst>
                              <p:par>
                                <p:cTn id="38" presetID="1" presetClass="exit" presetSubtype="0" fill="hold" nodeType="afterEffect">
                                  <p:stCondLst>
                                    <p:cond delay="0"/>
                                  </p:stCondLst>
                                  <p:childTnLst>
                                    <p:set>
                                      <p:cBhvr>
                                        <p:cTn id="3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2"/>
            </p:custDataLst>
          </p:nvPr>
        </p:nvGraphicFramePr>
        <p:xfrm>
          <a:off x="533400" y="1981200"/>
          <a:ext cx="11125200" cy="3153102"/>
        </p:xfrm>
        <a:graphic>
          <a:graphicData uri="http://schemas.openxmlformats.org/drawingml/2006/table">
            <a:tbl>
              <a:tblPr firstRow="1" bandRow="1">
                <a:tableStyleId>{93296810-A885-4BE3-A3E7-6D5BEEA58F35}</a:tableStyleId>
              </a:tblPr>
              <a:tblGrid>
                <a:gridCol w="3708400">
                  <a:extLst>
                    <a:ext uri="{9D8B030D-6E8A-4147-A177-3AD203B41FA5}">
                      <a16:colId xmlns:a16="http://schemas.microsoft.com/office/drawing/2014/main" val="3630205213"/>
                    </a:ext>
                  </a:extLst>
                </a:gridCol>
                <a:gridCol w="3708400">
                  <a:extLst>
                    <a:ext uri="{9D8B030D-6E8A-4147-A177-3AD203B41FA5}">
                      <a16:colId xmlns:a16="http://schemas.microsoft.com/office/drawing/2014/main" val="1757002481"/>
                    </a:ext>
                  </a:extLst>
                </a:gridCol>
                <a:gridCol w="3708400">
                  <a:extLst>
                    <a:ext uri="{9D8B030D-6E8A-4147-A177-3AD203B41FA5}">
                      <a16:colId xmlns:a16="http://schemas.microsoft.com/office/drawing/2014/main" val="1623156395"/>
                    </a:ext>
                  </a:extLst>
                </a:gridCol>
              </a:tblGrid>
              <a:tr h="1576551">
                <a:tc>
                  <a:txBody>
                    <a:bodyPr/>
                    <a:lstStyle/>
                    <a:p>
                      <a:pPr marL="0" indent="0" algn="ctr">
                        <a:buFont typeface="Arial" panose="020B0604020202020204" pitchFamily="34" charset="0"/>
                        <a:buNone/>
                      </a:pPr>
                      <a:endParaRPr lang="en-US" sz="3200" dirty="0"/>
                    </a:p>
                  </a:txBody>
                  <a:tcPr anchor="ctr"/>
                </a:tc>
                <a:tc>
                  <a:txBody>
                    <a:bodyPr/>
                    <a:lstStyle/>
                    <a:p>
                      <a:pPr marL="0" indent="0" algn="ctr">
                        <a:buFont typeface="Arial" panose="020B0604020202020204" pitchFamily="34" charset="0"/>
                        <a:buNone/>
                      </a:pPr>
                      <a:r>
                        <a:rPr lang="en-US" sz="3200" dirty="0"/>
                        <a:t> </a:t>
                      </a:r>
                    </a:p>
                  </a:txBody>
                  <a:tcPr anchor="ctr"/>
                </a:tc>
                <a:tc>
                  <a:txBody>
                    <a:bodyPr/>
                    <a:lstStyle/>
                    <a:p>
                      <a:pPr marL="0" indent="0" algn="ctr">
                        <a:buFont typeface="Arial" panose="020B0604020202020204" pitchFamily="34" charset="0"/>
                        <a:buNone/>
                      </a:pPr>
                      <a:r>
                        <a:rPr lang="en-US" sz="3200" dirty="0"/>
                        <a:t> </a:t>
                      </a:r>
                    </a:p>
                  </a:txBody>
                  <a:tcPr anchor="ctr"/>
                </a:tc>
                <a:extLst>
                  <a:ext uri="{0D108BD9-81ED-4DB2-BD59-A6C34878D82A}">
                    <a16:rowId xmlns:a16="http://schemas.microsoft.com/office/drawing/2014/main" val="946067363"/>
                  </a:ext>
                </a:extLst>
              </a:tr>
              <a:tr h="1576551">
                <a:tc>
                  <a:txBody>
                    <a:bodyPr/>
                    <a:lstStyle/>
                    <a:p>
                      <a:pPr algn="ctr"/>
                      <a:endParaRPr lang="en-US" sz="2400" dirty="0"/>
                    </a:p>
                  </a:txBody>
                  <a:tcPr anchor="ctr"/>
                </a:tc>
                <a:tc>
                  <a:txBody>
                    <a:bodyPr/>
                    <a:lstStyle/>
                    <a:p>
                      <a:endParaRPr lang="en-US" dirty="0"/>
                    </a:p>
                  </a:txBody>
                  <a:tcPr anchor="ctr"/>
                </a:tc>
                <a:tc>
                  <a:txBody>
                    <a:bodyPr/>
                    <a:lstStyle/>
                    <a:p>
                      <a:pPr algn="ctr"/>
                      <a:endParaRPr lang="en-US" sz="2400" dirty="0"/>
                    </a:p>
                  </a:txBody>
                  <a:tcPr anchor="ctr"/>
                </a:tc>
                <a:extLst>
                  <a:ext uri="{0D108BD9-81ED-4DB2-BD59-A6C34878D82A}">
                    <a16:rowId xmlns:a16="http://schemas.microsoft.com/office/drawing/2014/main" val="241601924"/>
                  </a:ext>
                </a:extLst>
              </a:tr>
            </a:tbl>
          </a:graphicData>
        </a:graphic>
      </p:graphicFrame>
      <p:sp>
        <p:nvSpPr>
          <p:cNvPr id="19" name="TextBox 18"/>
          <p:cNvSpPr txBox="1"/>
          <p:nvPr>
            <p:custDataLst>
              <p:tags r:id="rId3"/>
            </p:custDataLst>
          </p:nvPr>
        </p:nvSpPr>
        <p:spPr>
          <a:xfrm>
            <a:off x="0" y="1"/>
            <a:ext cx="11036968" cy="1015663"/>
          </a:xfrm>
          <a:prstGeom prst="rect">
            <a:avLst/>
          </a:prstGeom>
          <a:noFill/>
        </p:spPr>
        <p:txBody>
          <a:bodyPr wrap="square" rtlCol="0">
            <a:spAutoFit/>
          </a:bodyPr>
          <a:lstStyle/>
          <a:p>
            <a:r>
              <a:rPr lang="en-US" sz="6000" b="1" i="1" dirty="0">
                <a:cs typeface="MV Boli" panose="02000500030200090000" pitchFamily="2" charset="0"/>
              </a:rPr>
              <a:t>1) Fidelity data are</a:t>
            </a:r>
          </a:p>
        </p:txBody>
      </p:sp>
      <p:sp>
        <p:nvSpPr>
          <p:cNvPr id="9" name="Rectangle 8"/>
          <p:cNvSpPr/>
          <p:nvPr>
            <p:custDataLst>
              <p:tags r:id="rId4"/>
            </p:custDataLst>
          </p:nvPr>
        </p:nvSpPr>
        <p:spPr>
          <a:xfrm>
            <a:off x="6172200" y="0"/>
            <a:ext cx="4211153" cy="1015663"/>
          </a:xfrm>
          <a:prstGeom prst="rect">
            <a:avLst/>
          </a:prstGeom>
        </p:spPr>
        <p:txBody>
          <a:bodyPr wrap="none">
            <a:spAutoFit/>
          </a:bodyPr>
          <a:lstStyle/>
          <a:p>
            <a:pPr algn="ctr"/>
            <a:r>
              <a:rPr lang="en-US" sz="6000" b="1" i="1" dirty="0">
                <a:solidFill>
                  <a:schemeClr val="accent6"/>
                </a:solidFill>
                <a:cs typeface="MV Boli" panose="02000500030200090000" pitchFamily="2" charset="0"/>
              </a:rPr>
              <a:t>process data</a:t>
            </a:r>
          </a:p>
        </p:txBody>
      </p:sp>
      <p:sp>
        <p:nvSpPr>
          <p:cNvPr id="20" name="Rectangle 19"/>
          <p:cNvSpPr/>
          <p:nvPr>
            <p:custDataLst>
              <p:tags r:id="rId5"/>
            </p:custDataLst>
          </p:nvPr>
        </p:nvSpPr>
        <p:spPr>
          <a:xfrm>
            <a:off x="1423700" y="2438400"/>
            <a:ext cx="1880900" cy="707886"/>
          </a:xfrm>
          <a:prstGeom prst="rect">
            <a:avLst/>
          </a:prstGeom>
        </p:spPr>
        <p:txBody>
          <a:bodyPr wrap="none">
            <a:spAutoFit/>
          </a:bodyPr>
          <a:lstStyle/>
          <a:p>
            <a:r>
              <a:rPr lang="en-US" sz="4000" b="1" dirty="0">
                <a:solidFill>
                  <a:schemeClr val="bg1"/>
                </a:solidFill>
              </a:rPr>
              <a:t>Content</a:t>
            </a:r>
          </a:p>
        </p:txBody>
      </p:sp>
      <p:sp>
        <p:nvSpPr>
          <p:cNvPr id="21" name="Rectangle 20"/>
          <p:cNvSpPr/>
          <p:nvPr>
            <p:custDataLst>
              <p:tags r:id="rId6"/>
            </p:custDataLst>
          </p:nvPr>
        </p:nvSpPr>
        <p:spPr>
          <a:xfrm>
            <a:off x="4582511" y="2438400"/>
            <a:ext cx="2856679" cy="707886"/>
          </a:xfrm>
          <a:prstGeom prst="rect">
            <a:avLst/>
          </a:prstGeom>
        </p:spPr>
        <p:txBody>
          <a:bodyPr wrap="none">
            <a:spAutoFit/>
          </a:bodyPr>
          <a:lstStyle/>
          <a:p>
            <a:r>
              <a:rPr lang="en-US" sz="4000" b="1" dirty="0">
                <a:solidFill>
                  <a:schemeClr val="bg1"/>
                </a:solidFill>
              </a:rPr>
              <a:t>Competence</a:t>
            </a:r>
          </a:p>
        </p:txBody>
      </p:sp>
      <p:sp>
        <p:nvSpPr>
          <p:cNvPr id="22" name="Rectangle 21"/>
          <p:cNvSpPr/>
          <p:nvPr>
            <p:custDataLst>
              <p:tags r:id="rId7"/>
            </p:custDataLst>
          </p:nvPr>
        </p:nvSpPr>
        <p:spPr>
          <a:xfrm>
            <a:off x="8991600" y="2438400"/>
            <a:ext cx="1837554" cy="707886"/>
          </a:xfrm>
          <a:prstGeom prst="rect">
            <a:avLst/>
          </a:prstGeom>
        </p:spPr>
        <p:txBody>
          <a:bodyPr wrap="none">
            <a:spAutoFit/>
          </a:bodyPr>
          <a:lstStyle/>
          <a:p>
            <a:r>
              <a:rPr lang="en-US" sz="4000" b="1" dirty="0">
                <a:solidFill>
                  <a:schemeClr val="bg1"/>
                </a:solidFill>
              </a:rPr>
              <a:t>Context</a:t>
            </a:r>
          </a:p>
        </p:txBody>
      </p:sp>
      <p:sp>
        <p:nvSpPr>
          <p:cNvPr id="23" name="Rectangle 22"/>
          <p:cNvSpPr/>
          <p:nvPr>
            <p:custDataLst>
              <p:tags r:id="rId8"/>
            </p:custDataLst>
          </p:nvPr>
        </p:nvSpPr>
        <p:spPr>
          <a:xfrm>
            <a:off x="533400" y="3733800"/>
            <a:ext cx="3657600" cy="1200329"/>
          </a:xfrm>
          <a:prstGeom prst="rect">
            <a:avLst/>
          </a:prstGeom>
        </p:spPr>
        <p:txBody>
          <a:bodyPr wrap="square">
            <a:spAutoFit/>
          </a:bodyPr>
          <a:lstStyle/>
          <a:p>
            <a:pPr algn="ctr"/>
            <a:r>
              <a:rPr lang="en-US" sz="2400" dirty="0"/>
              <a:t>Is the practitioner following the guidelines of the program?</a:t>
            </a:r>
          </a:p>
        </p:txBody>
      </p:sp>
      <p:sp>
        <p:nvSpPr>
          <p:cNvPr id="24" name="Rectangle 23"/>
          <p:cNvSpPr/>
          <p:nvPr>
            <p:custDataLst>
              <p:tags r:id="rId9"/>
            </p:custDataLst>
          </p:nvPr>
        </p:nvSpPr>
        <p:spPr>
          <a:xfrm>
            <a:off x="4267200" y="3897551"/>
            <a:ext cx="3657600" cy="830997"/>
          </a:xfrm>
          <a:prstGeom prst="rect">
            <a:avLst/>
          </a:prstGeom>
        </p:spPr>
        <p:txBody>
          <a:bodyPr wrap="square">
            <a:spAutoFit/>
          </a:bodyPr>
          <a:lstStyle/>
          <a:p>
            <a:pPr algn="ctr"/>
            <a:r>
              <a:rPr lang="en-US" sz="2400" dirty="0"/>
              <a:t>Is the practitioner demonstrating the skill?</a:t>
            </a:r>
          </a:p>
        </p:txBody>
      </p:sp>
      <p:sp>
        <p:nvSpPr>
          <p:cNvPr id="25" name="Rectangle 24"/>
          <p:cNvSpPr/>
          <p:nvPr>
            <p:custDataLst>
              <p:tags r:id="rId10"/>
            </p:custDataLst>
          </p:nvPr>
        </p:nvSpPr>
        <p:spPr>
          <a:xfrm>
            <a:off x="7932821" y="3733800"/>
            <a:ext cx="3657600" cy="1200329"/>
          </a:xfrm>
          <a:prstGeom prst="rect">
            <a:avLst/>
          </a:prstGeom>
        </p:spPr>
        <p:txBody>
          <a:bodyPr wrap="square">
            <a:spAutoFit/>
          </a:bodyPr>
          <a:lstStyle/>
          <a:p>
            <a:pPr algn="ctr"/>
            <a:r>
              <a:rPr lang="en-US" sz="2400" dirty="0"/>
              <a:t>Are the prerequisites and conditions for the program to operate are met?</a:t>
            </a:r>
          </a:p>
        </p:txBody>
      </p:sp>
    </p:spTree>
    <p:custDataLst>
      <p:tags r:id="rId1"/>
    </p:custDataLst>
    <p:extLst>
      <p:ext uri="{BB962C8B-B14F-4D97-AF65-F5344CB8AC3E}">
        <p14:creationId xmlns:p14="http://schemas.microsoft.com/office/powerpoint/2010/main" val="7006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custDataLst>
              <p:tags r:id="rId2"/>
            </p:custDataLst>
          </p:nvPr>
        </p:nvSpPr>
        <p:spPr>
          <a:xfrm rot="2745273">
            <a:off x="6457723" y="2523076"/>
            <a:ext cx="1046726" cy="75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custDataLst>
              <p:tags r:id="rId3"/>
            </p:custDataLst>
          </p:nvPr>
        </p:nvSpPr>
        <p:spPr>
          <a:xfrm>
            <a:off x="0" y="0"/>
            <a:ext cx="11127506" cy="923330"/>
          </a:xfrm>
          <a:prstGeom prst="rect">
            <a:avLst/>
          </a:prstGeom>
          <a:noFill/>
        </p:spPr>
        <p:txBody>
          <a:bodyPr wrap="square" rtlCol="0">
            <a:spAutoFit/>
          </a:bodyPr>
          <a:lstStyle/>
          <a:p>
            <a:r>
              <a:rPr lang="en-US" sz="5400" b="1" i="1" dirty="0">
                <a:cs typeface="MV Boli" panose="02000500030200090000" pitchFamily="2" charset="0"/>
              </a:rPr>
              <a:t>2) Outcome data are</a:t>
            </a:r>
          </a:p>
        </p:txBody>
      </p:sp>
      <p:sp>
        <p:nvSpPr>
          <p:cNvPr id="3" name="Rectangle 2"/>
          <p:cNvSpPr/>
          <p:nvPr>
            <p:custDataLst>
              <p:tags r:id="rId4"/>
            </p:custDataLst>
          </p:nvPr>
        </p:nvSpPr>
        <p:spPr>
          <a:xfrm>
            <a:off x="6729645" y="0"/>
            <a:ext cx="4181187" cy="923330"/>
          </a:xfrm>
          <a:prstGeom prst="rect">
            <a:avLst/>
          </a:prstGeom>
        </p:spPr>
        <p:txBody>
          <a:bodyPr wrap="square">
            <a:spAutoFit/>
          </a:bodyPr>
          <a:lstStyle/>
          <a:p>
            <a:pPr algn="r"/>
            <a:r>
              <a:rPr lang="en-US" sz="5400" b="1" i="1" dirty="0">
                <a:solidFill>
                  <a:schemeClr val="tx2">
                    <a:lumMod val="75000"/>
                  </a:schemeClr>
                </a:solidFill>
                <a:cs typeface="MV Boli" panose="02000500030200090000" pitchFamily="2" charset="0"/>
              </a:rPr>
              <a:t>results data</a:t>
            </a:r>
          </a:p>
        </p:txBody>
      </p:sp>
      <p:sp>
        <p:nvSpPr>
          <p:cNvPr id="5" name="Rectangle 4"/>
          <p:cNvSpPr/>
          <p:nvPr>
            <p:custDataLst>
              <p:tags r:id="rId5"/>
            </p:custDataLst>
          </p:nvPr>
        </p:nvSpPr>
        <p:spPr>
          <a:xfrm>
            <a:off x="-533400" y="1673237"/>
            <a:ext cx="12954000" cy="461665"/>
          </a:xfrm>
          <a:prstGeom prst="rect">
            <a:avLst/>
          </a:prstGeom>
        </p:spPr>
        <p:txBody>
          <a:bodyPr wrap="square">
            <a:spAutoFit/>
          </a:bodyPr>
          <a:lstStyle/>
          <a:p>
            <a:pPr algn="ctr"/>
            <a:r>
              <a:rPr lang="en-US" sz="2400" dirty="0">
                <a:cs typeface="MV Boli" panose="02000500030200090000" pitchFamily="2" charset="0"/>
              </a:rPr>
              <a:t>Measures of the impacts of the innovation</a:t>
            </a: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0526" y="2784099"/>
            <a:ext cx="1828800" cy="1828800"/>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99754" y="2784099"/>
            <a:ext cx="1828800" cy="1828800"/>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98399" y="2500669"/>
            <a:ext cx="1828800" cy="1828800"/>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01514" y="3239066"/>
            <a:ext cx="1828800" cy="1828800"/>
          </a:xfrm>
          <a:prstGeom prst="rect">
            <a:avLst/>
          </a:prstGeom>
        </p:spPr>
      </p:pic>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79242" y="3276600"/>
            <a:ext cx="1828800" cy="1828800"/>
          </a:xfrm>
          <a:prstGeom prst="rect">
            <a:avLst/>
          </a:prstGeom>
        </p:spPr>
      </p:pic>
      <p:sp>
        <p:nvSpPr>
          <p:cNvPr id="11" name="Rectangle 10"/>
          <p:cNvSpPr/>
          <p:nvPr>
            <p:custDataLst>
              <p:tags r:id="rId6"/>
            </p:custDataLst>
          </p:nvPr>
        </p:nvSpPr>
        <p:spPr>
          <a:xfrm>
            <a:off x="1122983" y="5939135"/>
            <a:ext cx="2032736" cy="461665"/>
          </a:xfrm>
          <a:prstGeom prst="rect">
            <a:avLst/>
          </a:prstGeom>
        </p:spPr>
        <p:txBody>
          <a:bodyPr wrap="none">
            <a:spAutoFit/>
          </a:bodyPr>
          <a:lstStyle/>
          <a:p>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Literacy Scores</a:t>
            </a:r>
            <a:endParaRPr lang="en-US" sz="2400" dirty="0">
              <a:solidFill>
                <a:schemeClr val="bg1"/>
              </a:solidFill>
            </a:endParaRPr>
          </a:p>
        </p:txBody>
      </p:sp>
      <p:sp>
        <p:nvSpPr>
          <p:cNvPr id="13" name="Rectangle 12"/>
          <p:cNvSpPr/>
          <p:nvPr>
            <p:custDataLst>
              <p:tags r:id="rId7"/>
            </p:custDataLst>
          </p:nvPr>
        </p:nvSpPr>
        <p:spPr>
          <a:xfrm>
            <a:off x="8746596" y="5939135"/>
            <a:ext cx="2061077" cy="461665"/>
          </a:xfrm>
          <a:prstGeom prst="rect">
            <a:avLst/>
          </a:prstGeom>
        </p:spPr>
        <p:txBody>
          <a:bodyPr wrap="none">
            <a:spAutoFit/>
          </a:bodyPr>
          <a:lstStyle/>
          <a:p>
            <a:r>
              <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Parenting Skills</a:t>
            </a:r>
            <a:endParaRPr lang="en-US" sz="2400" dirty="0">
              <a:solidFill>
                <a:schemeClr val="bg1"/>
              </a:solidFill>
            </a:endParaRPr>
          </a:p>
        </p:txBody>
      </p:sp>
      <p:sp>
        <p:nvSpPr>
          <p:cNvPr id="12" name="Right Arrow 11"/>
          <p:cNvSpPr/>
          <p:nvPr>
            <p:custDataLst>
              <p:tags r:id="rId8"/>
            </p:custDataLst>
          </p:nvPr>
        </p:nvSpPr>
        <p:spPr>
          <a:xfrm rot="8397734">
            <a:off x="4059534" y="2486709"/>
            <a:ext cx="963826" cy="75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custDataLst>
              <p:tags r:id="rId9"/>
            </p:custDataLst>
          </p:nvPr>
        </p:nvSpPr>
        <p:spPr>
          <a:xfrm>
            <a:off x="4684070" y="2192001"/>
            <a:ext cx="2133600" cy="51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Innovation</a:t>
            </a:r>
          </a:p>
        </p:txBody>
      </p:sp>
      <p:sp>
        <p:nvSpPr>
          <p:cNvPr id="18" name="Rounded Rectangle 17"/>
          <p:cNvSpPr/>
          <p:nvPr>
            <p:custDataLst>
              <p:tags r:id="rId10"/>
            </p:custDataLst>
          </p:nvPr>
        </p:nvSpPr>
        <p:spPr>
          <a:xfrm>
            <a:off x="1064494" y="5411230"/>
            <a:ext cx="2133600" cy="51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 Data</a:t>
            </a:r>
          </a:p>
        </p:txBody>
      </p:sp>
      <p:sp>
        <p:nvSpPr>
          <p:cNvPr id="22" name="Rounded Rectangle 21"/>
          <p:cNvSpPr/>
          <p:nvPr>
            <p:custDataLst>
              <p:tags r:id="rId11"/>
            </p:custDataLst>
          </p:nvPr>
        </p:nvSpPr>
        <p:spPr>
          <a:xfrm>
            <a:off x="8674073" y="5382545"/>
            <a:ext cx="2133600" cy="519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 Data</a:t>
            </a:r>
          </a:p>
        </p:txBody>
      </p:sp>
      <p:sp>
        <p:nvSpPr>
          <p:cNvPr id="23" name="Right Arrow 22"/>
          <p:cNvSpPr/>
          <p:nvPr>
            <p:custDataLst>
              <p:tags r:id="rId12"/>
            </p:custDataLst>
          </p:nvPr>
        </p:nvSpPr>
        <p:spPr>
          <a:xfrm rot="5400000">
            <a:off x="1682628" y="4553728"/>
            <a:ext cx="963826" cy="75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custDataLst>
              <p:tags r:id="rId13"/>
            </p:custDataLst>
          </p:nvPr>
        </p:nvSpPr>
        <p:spPr>
          <a:xfrm rot="5400000">
            <a:off x="9292681" y="4558363"/>
            <a:ext cx="963826" cy="75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77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11" grpId="0"/>
      <p:bldP spid="13" grpId="0"/>
      <p:bldP spid="12" grpId="0" animBg="1"/>
      <p:bldP spid="14" grpId="0" animBg="1"/>
      <p:bldP spid="18"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3913160"/>
            <a:ext cx="2540579" cy="2540579"/>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b="46667"/>
          <a:stretch/>
        </p:blipFill>
        <p:spPr>
          <a:xfrm>
            <a:off x="5105400" y="3727569"/>
            <a:ext cx="6766560" cy="3587631"/>
          </a:xfrm>
          <a:prstGeom prst="rect">
            <a:avLst/>
          </a:prstGeom>
        </p:spPr>
      </p:pic>
      <p:sp>
        <p:nvSpPr>
          <p:cNvPr id="23" name="TextBox 22"/>
          <p:cNvSpPr txBox="1"/>
          <p:nvPr>
            <p:custDataLst>
              <p:tags r:id="rId2"/>
            </p:custDataLst>
          </p:nvPr>
        </p:nvSpPr>
        <p:spPr>
          <a:xfrm>
            <a:off x="0" y="0"/>
            <a:ext cx="7119257" cy="769441"/>
          </a:xfrm>
          <a:prstGeom prst="rect">
            <a:avLst/>
          </a:prstGeom>
          <a:noFill/>
        </p:spPr>
        <p:txBody>
          <a:bodyPr wrap="none" rtlCol="0">
            <a:spAutoFit/>
          </a:bodyPr>
          <a:lstStyle/>
          <a:p>
            <a:r>
              <a:rPr lang="en-US" sz="4400" b="1" i="1" dirty="0">
                <a:cs typeface="MV Boli" panose="02000500030200090000" pitchFamily="2" charset="0"/>
              </a:rPr>
              <a:t>3) Programmatic data are </a:t>
            </a:r>
          </a:p>
        </p:txBody>
      </p:sp>
      <p:sp>
        <p:nvSpPr>
          <p:cNvPr id="24" name="Rectangle 23"/>
          <p:cNvSpPr/>
          <p:nvPr>
            <p:custDataLst>
              <p:tags r:id="rId3"/>
            </p:custDataLst>
          </p:nvPr>
        </p:nvSpPr>
        <p:spPr>
          <a:xfrm>
            <a:off x="6816176" y="0"/>
            <a:ext cx="5330305" cy="769441"/>
          </a:xfrm>
          <a:prstGeom prst="rect">
            <a:avLst/>
          </a:prstGeom>
        </p:spPr>
        <p:txBody>
          <a:bodyPr wrap="none">
            <a:spAutoFit/>
          </a:bodyPr>
          <a:lstStyle/>
          <a:p>
            <a:pPr algn="ctr"/>
            <a:r>
              <a:rPr lang="en-US" sz="4400" b="1" i="1" dirty="0">
                <a:solidFill>
                  <a:schemeClr val="tx2">
                    <a:lumMod val="75000"/>
                  </a:schemeClr>
                </a:solidFill>
                <a:cs typeface="MV Boli" panose="02000500030200090000" pitchFamily="2" charset="0"/>
              </a:rPr>
              <a:t>administrative data</a:t>
            </a:r>
          </a:p>
        </p:txBody>
      </p:sp>
    </p:spTree>
    <p:custDataLst>
      <p:tags r:id="rId1"/>
    </p:custDataLst>
    <p:extLst>
      <p:ext uri="{BB962C8B-B14F-4D97-AF65-F5344CB8AC3E}">
        <p14:creationId xmlns:p14="http://schemas.microsoft.com/office/powerpoint/2010/main" val="17135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ight Arrow 32"/>
          <p:cNvSpPr/>
          <p:nvPr>
            <p:custDataLst>
              <p:tags r:id="rId2"/>
            </p:custDataLst>
          </p:nvPr>
        </p:nvSpPr>
        <p:spPr>
          <a:xfrm>
            <a:off x="6400800" y="1455180"/>
            <a:ext cx="1207008" cy="107983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custDataLst>
              <p:tags r:id="rId3"/>
            </p:custDataLst>
          </p:nvPr>
        </p:nvSpPr>
        <p:spPr>
          <a:xfrm>
            <a:off x="2286000" y="1455180"/>
            <a:ext cx="1207008" cy="107983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custDataLst>
              <p:tags r:id="rId4"/>
            </p:custDataLst>
          </p:nvPr>
        </p:nvSpPr>
        <p:spPr>
          <a:xfrm rot="5400000">
            <a:off x="9753180" y="2445360"/>
            <a:ext cx="1207008" cy="107983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4199" y="681403"/>
            <a:ext cx="2540579" cy="2540579"/>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41819" y="681403"/>
            <a:ext cx="2540579" cy="2540579"/>
          </a:xfrm>
          <a:prstGeom prst="rect">
            <a:avLst/>
          </a:prstGeom>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64751" y="681403"/>
            <a:ext cx="2540579" cy="2540579"/>
          </a:xfrm>
          <a:prstGeom prst="rect">
            <a:avLst/>
          </a:prstGeom>
        </p:spPr>
      </p:pic>
      <p:sp>
        <p:nvSpPr>
          <p:cNvPr id="7" name="TextBox 6"/>
          <p:cNvSpPr txBox="1"/>
          <p:nvPr>
            <p:custDataLst>
              <p:tags r:id="rId5"/>
            </p:custDataLst>
          </p:nvPr>
        </p:nvSpPr>
        <p:spPr>
          <a:xfrm>
            <a:off x="596900" y="12184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identifying</a:t>
            </a:r>
            <a:endParaRPr lang="en-US" sz="2800" b="0" i="0" dirty="0">
              <a:solidFill>
                <a:schemeClr val="tx1"/>
              </a:solidFill>
              <a:ea typeface="Segoe UI Light" charset="0"/>
              <a:cs typeface="Segoe UI Light" charset="0"/>
            </a:endParaRPr>
          </a:p>
        </p:txBody>
      </p:sp>
      <p:sp>
        <p:nvSpPr>
          <p:cNvPr id="8" name="TextBox 7"/>
          <p:cNvSpPr txBox="1"/>
          <p:nvPr>
            <p:custDataLst>
              <p:tags r:id="rId6"/>
            </p:custDataLst>
          </p:nvPr>
        </p:nvSpPr>
        <p:spPr>
          <a:xfrm>
            <a:off x="4813009" y="12184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collecting</a:t>
            </a:r>
            <a:endParaRPr lang="en-US" sz="2800" b="0" i="0" dirty="0">
              <a:solidFill>
                <a:schemeClr val="tx1"/>
              </a:solidFill>
              <a:ea typeface="Segoe UI Light" charset="0"/>
              <a:cs typeface="Segoe UI Light" charset="0"/>
            </a:endParaRPr>
          </a:p>
        </p:txBody>
      </p:sp>
      <p:sp>
        <p:nvSpPr>
          <p:cNvPr id="9" name="TextBox 8"/>
          <p:cNvSpPr txBox="1"/>
          <p:nvPr>
            <p:custDataLst>
              <p:tags r:id="rId7"/>
            </p:custDataLst>
          </p:nvPr>
        </p:nvSpPr>
        <p:spPr>
          <a:xfrm>
            <a:off x="9029119" y="121847"/>
            <a:ext cx="2540579" cy="533400"/>
          </a:xfrm>
          <a:prstGeom prst="rect">
            <a:avLst/>
          </a:prstGeom>
        </p:spPr>
        <p:txBody>
          <a:bodyPr vert="horz" wrap="none" lIns="91440" tIns="45720" rIns="91440" bIns="45720" rtlCol="0" anchor="t">
            <a:normAutofit/>
          </a:bodyPr>
          <a:lstStyle/>
          <a:p>
            <a:pPr algn="ctr"/>
            <a:r>
              <a:rPr lang="en-US" sz="2800" dirty="0">
                <a:ea typeface="Segoe UI Light" charset="0"/>
                <a:cs typeface="Segoe UI Light" charset="0"/>
              </a:rPr>
              <a:t>analyzing</a:t>
            </a:r>
            <a:endParaRPr lang="en-US" sz="2800" b="0" i="0" dirty="0">
              <a:solidFill>
                <a:schemeClr val="tx1"/>
              </a:solidFill>
              <a:ea typeface="Segoe UI Light" charset="0"/>
              <a:cs typeface="Segoe UI Light" charset="0"/>
            </a:endParaRPr>
          </a:p>
        </p:txBody>
      </p:sp>
      <p:sp>
        <p:nvSpPr>
          <p:cNvPr id="17" name="Rounded Rectangle 16"/>
          <p:cNvSpPr/>
          <p:nvPr>
            <p:custDataLst>
              <p:tags r:id="rId8"/>
            </p:custDataLst>
          </p:nvPr>
        </p:nvSpPr>
        <p:spPr>
          <a:xfrm>
            <a:off x="4572000" y="3436380"/>
            <a:ext cx="2926080" cy="640080"/>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Fidelity data</a:t>
            </a:r>
          </a:p>
        </p:txBody>
      </p:sp>
      <p:sp>
        <p:nvSpPr>
          <p:cNvPr id="20" name="Rounded Rectangle 19"/>
          <p:cNvSpPr/>
          <p:nvPr>
            <p:custDataLst>
              <p:tags r:id="rId9"/>
            </p:custDataLst>
          </p:nvPr>
        </p:nvSpPr>
        <p:spPr>
          <a:xfrm>
            <a:off x="4572000" y="4467146"/>
            <a:ext cx="2926080" cy="640080"/>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Outcome data</a:t>
            </a:r>
          </a:p>
        </p:txBody>
      </p:sp>
      <p:sp>
        <p:nvSpPr>
          <p:cNvPr id="22" name="Rounded Rectangle 21"/>
          <p:cNvSpPr/>
          <p:nvPr>
            <p:custDataLst>
              <p:tags r:id="rId10"/>
            </p:custDataLst>
          </p:nvPr>
        </p:nvSpPr>
        <p:spPr>
          <a:xfrm>
            <a:off x="4572000" y="5453422"/>
            <a:ext cx="2926080" cy="640080"/>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Programmatic data</a:t>
            </a:r>
          </a:p>
        </p:txBody>
      </p:sp>
      <p:sp>
        <p:nvSpPr>
          <p:cNvPr id="23" name="Rectangle 22"/>
          <p:cNvSpPr/>
          <p:nvPr>
            <p:custDataLst>
              <p:tags r:id="rId11"/>
            </p:custDataLst>
          </p:nvPr>
        </p:nvSpPr>
        <p:spPr>
          <a:xfrm>
            <a:off x="9021924" y="3477890"/>
            <a:ext cx="2709824" cy="646331"/>
          </a:xfrm>
          <a:prstGeom prst="rect">
            <a:avLst/>
          </a:prstGeom>
        </p:spPr>
        <p:txBody>
          <a:bodyPr wrap="square">
            <a:spAutoFit/>
          </a:bodyPr>
          <a:lstStyle/>
          <a:p>
            <a:endParaRPr lang="en-US" dirty="0"/>
          </a:p>
          <a:p>
            <a:endParaRPr lang="en-US" dirty="0"/>
          </a:p>
        </p:txBody>
      </p:sp>
      <p:sp>
        <p:nvSpPr>
          <p:cNvPr id="29" name="Rectangle 28"/>
          <p:cNvSpPr/>
          <p:nvPr>
            <p:custDataLst>
              <p:tags r:id="rId12"/>
            </p:custDataLst>
          </p:nvPr>
        </p:nvSpPr>
        <p:spPr>
          <a:xfrm>
            <a:off x="8458200" y="6044625"/>
            <a:ext cx="3886199" cy="584775"/>
          </a:xfrm>
          <a:prstGeom prst="rect">
            <a:avLst/>
          </a:prstGeom>
        </p:spPr>
        <p:txBody>
          <a:bodyPr wrap="square">
            <a:spAutoFit/>
          </a:bodyPr>
          <a:lstStyle/>
          <a:p>
            <a:pPr algn="ctr"/>
            <a:r>
              <a:rPr lang="en-US" sz="3200" b="1" dirty="0">
                <a:solidFill>
                  <a:schemeClr val="tx2">
                    <a:lumMod val="75000"/>
                  </a:schemeClr>
                </a:solidFill>
                <a:cs typeface="MV Boli" panose="02000500030200090000" pitchFamily="2" charset="0"/>
              </a:rPr>
              <a:t>Action Planning</a:t>
            </a:r>
          </a:p>
        </p:txBody>
      </p:sp>
      <p:sp>
        <p:nvSpPr>
          <p:cNvPr id="30" name="Rounded Rectangle 29"/>
          <p:cNvSpPr/>
          <p:nvPr>
            <p:custDataLst>
              <p:tags r:id="rId13"/>
            </p:custDataLst>
          </p:nvPr>
        </p:nvSpPr>
        <p:spPr>
          <a:xfrm>
            <a:off x="8913795" y="3804813"/>
            <a:ext cx="2926080" cy="2092090"/>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Diagnose issues -</a:t>
            </a:r>
          </a:p>
          <a:p>
            <a:pPr algn="ctr"/>
            <a:r>
              <a:rPr lang="en-US" sz="2000" dirty="0">
                <a:solidFill>
                  <a:schemeClr val="tx1"/>
                </a:solidFill>
              </a:rPr>
              <a:t>understand if there is a process or performance issue, or an issue with the program and its fit.</a:t>
            </a:r>
          </a:p>
        </p:txBody>
      </p:sp>
    </p:spTree>
    <p:custDataLst>
      <p:tags r:id="rId1"/>
    </p:custDataLst>
    <p:extLst>
      <p:ext uri="{BB962C8B-B14F-4D97-AF65-F5344CB8AC3E}">
        <p14:creationId xmlns:p14="http://schemas.microsoft.com/office/powerpoint/2010/main" val="344684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xEl>
                                              <p:pRg st="0" end="0"/>
                                            </p:txEl>
                                          </p:spTgt>
                                        </p:tgtEl>
                                        <p:attrNameLst>
                                          <p:attrName>style.visibility</p:attrName>
                                        </p:attrNameLst>
                                      </p:cBhvr>
                                      <p:to>
                                        <p:strVal val="visible"/>
                                      </p:to>
                                    </p:set>
                                    <p:animEffect transition="in" filter="wipe(left)">
                                      <p:cBhvr>
                                        <p:cTn id="5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32" grpId="0" animBg="1"/>
      <p:bldP spid="7" grpId="0"/>
      <p:bldP spid="8" grpId="0"/>
      <p:bldP spid="9" grpId="0"/>
      <p:bldP spid="17" grpId="0" animBg="1"/>
      <p:bldP spid="20" grpId="0" animBg="1"/>
      <p:bldP spid="22" grpId="0" animBg="1"/>
      <p:bldP spid="23"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9437" y="1701665"/>
            <a:ext cx="1097280" cy="109728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64360" y="1715782"/>
            <a:ext cx="1097280" cy="1097280"/>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64360" y="1606655"/>
            <a:ext cx="1097280" cy="1097280"/>
          </a:xfrm>
          <a:prstGeom prst="rect">
            <a:avLst/>
          </a:prstGeom>
        </p:spPr>
      </p:pic>
      <p:sp>
        <p:nvSpPr>
          <p:cNvPr id="6" name="Oval 5"/>
          <p:cNvSpPr/>
          <p:nvPr>
            <p:custDataLst>
              <p:tags r:id="rId2"/>
            </p:custDataLst>
          </p:nvPr>
        </p:nvSpPr>
        <p:spPr>
          <a:xfrm>
            <a:off x="1066800" y="3733800"/>
            <a:ext cx="2540001" cy="2540001"/>
          </a:xfrm>
          <a:prstGeom prst="ellipse">
            <a:avLst/>
          </a:prstGeom>
          <a:solidFill>
            <a:schemeClr val="bg1"/>
          </a:solidFill>
          <a:ln w="1905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9123" y="3803078"/>
            <a:ext cx="2215356" cy="1200723"/>
          </a:xfrm>
          <a:prstGeom prst="rect">
            <a:avLst/>
          </a:prstGeom>
        </p:spPr>
      </p:pic>
      <p:sp>
        <p:nvSpPr>
          <p:cNvPr id="12" name="Rounded Rectangle 11"/>
          <p:cNvSpPr/>
          <p:nvPr>
            <p:custDataLst>
              <p:tags r:id="rId3"/>
            </p:custDataLst>
          </p:nvPr>
        </p:nvSpPr>
        <p:spPr>
          <a:xfrm>
            <a:off x="1498600" y="5027863"/>
            <a:ext cx="1676400" cy="685800"/>
          </a:xfrm>
          <a:prstGeom prst="roundRect">
            <a:avLst>
              <a:gd name="adj" fmla="val 1578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Action Plan</a:t>
            </a:r>
          </a:p>
        </p:txBody>
      </p:sp>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75702" y="1701665"/>
            <a:ext cx="1097280" cy="1097280"/>
          </a:xfrm>
          <a:prstGeom prst="rect">
            <a:avLst/>
          </a:prstGeom>
        </p:spPr>
      </p:pic>
      <p:sp>
        <p:nvSpPr>
          <p:cNvPr id="13" name="Right Arrow 12"/>
          <p:cNvSpPr/>
          <p:nvPr>
            <p:custDataLst>
              <p:tags r:id="rId4"/>
            </p:custDataLst>
          </p:nvPr>
        </p:nvSpPr>
        <p:spPr>
          <a:xfrm rot="5400000">
            <a:off x="1733296" y="2340041"/>
            <a:ext cx="1207008" cy="107983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31800" y="1564505"/>
            <a:ext cx="3810000" cy="1371600"/>
            <a:chOff x="1676400" y="1539104"/>
            <a:chExt cx="3810000" cy="1371600"/>
          </a:xfrm>
        </p:grpSpPr>
        <p:sp>
          <p:nvSpPr>
            <p:cNvPr id="5" name="Rounded Rectangle 4"/>
            <p:cNvSpPr/>
            <p:nvPr>
              <p:custDataLst>
                <p:tags r:id="rId13"/>
              </p:custDataLst>
            </p:nvPr>
          </p:nvSpPr>
          <p:spPr>
            <a:xfrm>
              <a:off x="1676400" y="1539104"/>
              <a:ext cx="3810000" cy="1371600"/>
            </a:xfrm>
            <a:prstGeom prst="round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09800" y="1739630"/>
              <a:ext cx="914400" cy="914400"/>
            </a:xfrm>
            <a:prstGeom prst="rect">
              <a:avLst/>
            </a:prstGeom>
          </p:spPr>
        </p:pic>
        <p:pic>
          <p:nvPicPr>
            <p:cNvPr id="3" name="Picture 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38600" y="1739630"/>
              <a:ext cx="914400" cy="914400"/>
            </a:xfrm>
            <a:prstGeom prst="rect">
              <a:avLst/>
            </a:prstGeom>
          </p:spPr>
        </p:pic>
        <p:pic>
          <p:nvPicPr>
            <p:cNvPr id="4" name="Picture 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124200" y="1739630"/>
              <a:ext cx="914400" cy="914400"/>
            </a:xfrm>
            <a:prstGeom prst="rect">
              <a:avLst/>
            </a:prstGeom>
          </p:spPr>
        </p:pic>
      </p:grpSp>
      <p:sp>
        <p:nvSpPr>
          <p:cNvPr id="22" name="Rounded Rectangle 21"/>
          <p:cNvSpPr/>
          <p:nvPr>
            <p:custDataLst>
              <p:tags r:id="rId5"/>
            </p:custDataLst>
          </p:nvPr>
        </p:nvSpPr>
        <p:spPr>
          <a:xfrm>
            <a:off x="5867400" y="5392151"/>
            <a:ext cx="3048000" cy="805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Practitioners</a:t>
            </a:r>
          </a:p>
        </p:txBody>
      </p:sp>
      <p:sp>
        <p:nvSpPr>
          <p:cNvPr id="23" name="Rounded Rectangle 22"/>
          <p:cNvSpPr/>
          <p:nvPr>
            <p:custDataLst>
              <p:tags r:id="rId6"/>
            </p:custDataLst>
          </p:nvPr>
        </p:nvSpPr>
        <p:spPr>
          <a:xfrm>
            <a:off x="5867400" y="3721563"/>
            <a:ext cx="3048000" cy="805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Administrators</a:t>
            </a:r>
          </a:p>
        </p:txBody>
      </p:sp>
      <p:sp>
        <p:nvSpPr>
          <p:cNvPr id="24" name="Rounded Rectangle 23"/>
          <p:cNvSpPr/>
          <p:nvPr>
            <p:custDataLst>
              <p:tags r:id="rId7"/>
            </p:custDataLst>
          </p:nvPr>
        </p:nvSpPr>
        <p:spPr>
          <a:xfrm>
            <a:off x="5867400" y="2104827"/>
            <a:ext cx="3048000" cy="805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Policy Makers</a:t>
            </a:r>
          </a:p>
        </p:txBody>
      </p:sp>
      <p:cxnSp>
        <p:nvCxnSpPr>
          <p:cNvPr id="26" name="Straight Arrow Connector 25"/>
          <p:cNvCxnSpPr>
            <a:stCxn id="11" idx="3"/>
            <a:endCxn id="24" idx="1"/>
          </p:cNvCxnSpPr>
          <p:nvPr/>
        </p:nvCxnSpPr>
        <p:spPr>
          <a:xfrm flipV="1">
            <a:off x="3444479" y="2507766"/>
            <a:ext cx="2422921" cy="1895674"/>
          </a:xfrm>
          <a:prstGeom prst="straightConnector1">
            <a:avLst/>
          </a:prstGeom>
          <a:ln w="28575">
            <a:solidFill>
              <a:schemeClr val="tx2">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6"/>
            <a:endCxn id="23" idx="1"/>
          </p:cNvCxnSpPr>
          <p:nvPr/>
        </p:nvCxnSpPr>
        <p:spPr>
          <a:xfrm flipV="1">
            <a:off x="3606801" y="4124502"/>
            <a:ext cx="2260599" cy="879299"/>
          </a:xfrm>
          <a:prstGeom prst="straightConnector1">
            <a:avLst/>
          </a:prstGeom>
          <a:ln w="28575">
            <a:solidFill>
              <a:schemeClr val="tx2">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5"/>
            <a:endCxn id="22" idx="1"/>
          </p:cNvCxnSpPr>
          <p:nvPr/>
        </p:nvCxnSpPr>
        <p:spPr>
          <a:xfrm flipV="1">
            <a:off x="3234826" y="5795090"/>
            <a:ext cx="2632574" cy="106736"/>
          </a:xfrm>
          <a:prstGeom prst="straightConnector1">
            <a:avLst/>
          </a:prstGeom>
          <a:ln w="28575">
            <a:solidFill>
              <a:schemeClr val="tx2">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custDataLst>
              <p:tags r:id="rId8"/>
            </p:custDataLst>
          </p:nvPr>
        </p:nvSpPr>
        <p:spPr>
          <a:xfrm>
            <a:off x="9144000" y="5392151"/>
            <a:ext cx="3505200" cy="805877"/>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Teachers</a:t>
            </a:r>
          </a:p>
        </p:txBody>
      </p:sp>
      <p:sp>
        <p:nvSpPr>
          <p:cNvPr id="38" name="Rounded Rectangle 37"/>
          <p:cNvSpPr/>
          <p:nvPr>
            <p:custDataLst>
              <p:tags r:id="rId9"/>
            </p:custDataLst>
          </p:nvPr>
        </p:nvSpPr>
        <p:spPr>
          <a:xfrm>
            <a:off x="9144000" y="3721562"/>
            <a:ext cx="3505200" cy="805877"/>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Building/District</a:t>
            </a:r>
            <a:br>
              <a:rPr lang="en-US" sz="2400" dirty="0">
                <a:solidFill>
                  <a:schemeClr val="tx1">
                    <a:lumMod val="75000"/>
                    <a:lumOff val="25000"/>
                  </a:schemeClr>
                </a:solidFill>
              </a:rPr>
            </a:br>
            <a:r>
              <a:rPr lang="en-US" sz="2400" dirty="0">
                <a:solidFill>
                  <a:schemeClr val="tx1">
                    <a:lumMod val="75000"/>
                    <a:lumOff val="25000"/>
                  </a:schemeClr>
                </a:solidFill>
              </a:rPr>
              <a:t>Administrators</a:t>
            </a:r>
          </a:p>
        </p:txBody>
      </p:sp>
      <p:sp>
        <p:nvSpPr>
          <p:cNvPr id="39" name="Rounded Rectangle 38"/>
          <p:cNvSpPr/>
          <p:nvPr>
            <p:custDataLst>
              <p:tags r:id="rId10"/>
            </p:custDataLst>
          </p:nvPr>
        </p:nvSpPr>
        <p:spPr>
          <a:xfrm>
            <a:off x="9144000" y="2110175"/>
            <a:ext cx="3505200" cy="805877"/>
          </a:xfrm>
          <a:prstGeom prst="round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75000"/>
                    <a:lumOff val="25000"/>
                  </a:schemeClr>
                </a:solidFill>
              </a:rPr>
              <a:t>State Leadership</a:t>
            </a:r>
          </a:p>
        </p:txBody>
      </p:sp>
      <p:sp>
        <p:nvSpPr>
          <p:cNvPr id="40" name="Rounded Rectangle 39"/>
          <p:cNvSpPr/>
          <p:nvPr>
            <p:custDataLst>
              <p:tags r:id="rId11"/>
            </p:custDataLst>
          </p:nvPr>
        </p:nvSpPr>
        <p:spPr>
          <a:xfrm>
            <a:off x="5715000" y="304800"/>
            <a:ext cx="6781800" cy="81615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1"/>
          <p:cNvSpPr txBox="1">
            <a:spLocks/>
          </p:cNvSpPr>
          <p:nvPr>
            <p:custDataLst>
              <p:tags r:id="rId12"/>
            </p:custDataLst>
          </p:nvPr>
        </p:nvSpPr>
        <p:spPr>
          <a:xfrm>
            <a:off x="5914963" y="462200"/>
            <a:ext cx="6324601" cy="597956"/>
          </a:xfrm>
          <a:prstGeom prst="rect">
            <a:avLst/>
          </a:prstGeom>
        </p:spPr>
        <p:txBody>
          <a:bodyPr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a:t>DECISION SUPPORT DATA SYSTEM</a:t>
            </a:r>
            <a:endParaRPr lang="en-US" b="1" i="1" dirty="0"/>
          </a:p>
        </p:txBody>
      </p:sp>
    </p:spTree>
    <p:custDataLst>
      <p:tags r:id="rId1"/>
    </p:custDataLst>
    <p:extLst>
      <p:ext uri="{BB962C8B-B14F-4D97-AF65-F5344CB8AC3E}">
        <p14:creationId xmlns:p14="http://schemas.microsoft.com/office/powerpoint/2010/main" val="307312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500"/>
                            </p:stCondLst>
                            <p:childTnLst>
                              <p:par>
                                <p:cTn id="38" presetID="2" presetClass="entr" presetSubtype="1"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ppt_x"/>
                                          </p:val>
                                        </p:tav>
                                        <p:tav tm="100000">
                                          <p:val>
                                            <p:strVal val="#ppt_x"/>
                                          </p:val>
                                        </p:tav>
                                      </p:tavLst>
                                    </p:anim>
                                    <p:anim calcmode="lin" valueType="num">
                                      <p:cBhvr additive="base">
                                        <p:cTn id="41" dur="100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2500"/>
                            </p:stCondLst>
                            <p:childTnLst>
                              <p:par>
                                <p:cTn id="48" presetID="2" presetClass="entr" presetSubtype="1"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ppt_x"/>
                                          </p:val>
                                        </p:tav>
                                        <p:tav tm="100000">
                                          <p:val>
                                            <p:strVal val="#ppt_x"/>
                                          </p:val>
                                        </p:tav>
                                      </p:tavLst>
                                    </p:anim>
                                    <p:anim calcmode="lin" valueType="num">
                                      <p:cBhvr additive="base">
                                        <p:cTn id="5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10" presetClass="exit" presetSubtype="0" fill="hold" nodeType="with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1+#ppt_w/2"/>
                                          </p:val>
                                        </p:tav>
                                        <p:tav tm="100000">
                                          <p:val>
                                            <p:strVal val="#ppt_x"/>
                                          </p:val>
                                        </p:tav>
                                      </p:tavLst>
                                    </p:anim>
                                    <p:anim calcmode="lin" valueType="num">
                                      <p:cBhvr additive="base">
                                        <p:cTn id="85"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1+#ppt_w/2"/>
                                          </p:val>
                                        </p:tav>
                                        <p:tav tm="100000">
                                          <p:val>
                                            <p:strVal val="#ppt_x"/>
                                          </p:val>
                                        </p:tav>
                                      </p:tavLst>
                                    </p:anim>
                                    <p:anim calcmode="lin" valueType="num">
                                      <p:cBhvr additive="base">
                                        <p:cTn id="91"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additive="base">
                                        <p:cTn id="96" dur="500" fill="hold"/>
                                        <p:tgtEl>
                                          <p:spTgt spid="39"/>
                                        </p:tgtEl>
                                        <p:attrNameLst>
                                          <p:attrName>ppt_x</p:attrName>
                                        </p:attrNameLst>
                                      </p:cBhvr>
                                      <p:tavLst>
                                        <p:tav tm="0">
                                          <p:val>
                                            <p:strVal val="1+#ppt_w/2"/>
                                          </p:val>
                                        </p:tav>
                                        <p:tav tm="100000">
                                          <p:val>
                                            <p:strVal val="#ppt_x"/>
                                          </p:val>
                                        </p:tav>
                                      </p:tavLst>
                                    </p:anim>
                                    <p:anim calcmode="lin" valueType="num">
                                      <p:cBhvr additive="base">
                                        <p:cTn id="9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22" grpId="0" animBg="1"/>
      <p:bldP spid="23" grpId="0" animBg="1"/>
      <p:bldP spid="24" grpId="0" animBg="1"/>
      <p:bldP spid="37" grpId="0" animBg="1"/>
      <p:bldP spid="38" grpId="0" animBg="1"/>
      <p:bldP spid="39" grpId="0" animBg="1"/>
      <p:bldP spid="40" grpId="0" animBg="1"/>
      <p:bldP spid="4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4"/>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NDQ0NDQyIvPg0KCQk8dWljb2xvciBuYW1lPSJnbG93IiB2YWx1ZT0iMHg2MDk3NzMiLz4NCgkJPHVpY29sb3IgbmFtZT0idGV4dCIgdmFsdWU9IjB4MDAwMDAwIi8+DQoJCTx1aWNvbG9yIG5hbWU9ImxpZ2h0IiB2YWx1ZT0iMHg4RjhGOEYiLz4NCgkJPHVpY29sb3IgbmFtZT0ic2hhZG93IiB2YWx1ZT0iMHhGRkZGRkYiLz4NCgkJPHVpY29sb3IgbmFtZT0iYmFja2dyb3VuZCIgdmFsdWU9IjB4OEY4RjhGIi8+DQoJCTx1aWNvbG9yIG5hbWU9Im5vdGVzVGV4dEJhY2tncm91bmQiIHZhbHVlPSIweEZGRkZGRi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0cnVlIi8+DQoJCTx1aXNob3cgbmFtZT0ic2VhcmNoIiB2YWx1ZT0iZmFsc2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Nob3cgbmFtZT0iY2N0ZXh0aGlnaGxpZ2h0aW5nIiB2YWx1ZT0idHJ1ZSIvPg0KCQk8dWlyZXBsYWNlIG5hbWU9ImxvZ28iIHZhbHVlPSIiLz4NCgkJPHVpcmVwbGFjZSBuYW1lPSJiZ2ltYWdlIiB2YWx1ZT0i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9.0&quot;&gt;&lt;object type=&quot;1&quot; unique_id=&quot;10001&quot;&gt;&lt;property id=&quot;20141&quot; value=&quot;Drivers Ed: DSDS&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4&quot; value=&quot;D:\Data\My Adobe Presentations\ZIP-Files&quot;/&gt;&lt;property id=&quot;20225&quot; value=&quot;D:\Data\My Adobe Presentations\DriversEd\DriverEd-DSDS\&quot;/&gt;&lt;property id=&quot;20226&quot; value=&quot;D:\Data\My Adobe Presentations\DriversEd\DriverEd-DSDS\AIHub-DriversEd-DSDS-10-04-2016.pptx&quot;/&gt;&lt;property id=&quot;20250&quot; value=&quot;0&quot;/&gt;&lt;property id=&quot;20251&quot; value=&quot;1&quot;/&gt;&lt;property id=&quot;20259&quot; value=&quot;0&quot;/&gt;&lt;property id=&quot;20600&quot; value=&quot;0&quot;/&gt;&lt;property id=&quot;20700&quot; value=&quot;0&quot;/&gt;&lt;object type=&quot;2&quot; unique_id=&quot;10515&quot;&gt;&lt;object type=&quot;3&quot; unique_id=&quot;52695&quot;&gt;&lt;property id=&quot;20148&quot; value=&quot;5&quot;/&gt;&lt;property id=&quot;20300&quot; value=&quot;Slide 2&quot;/&gt;&lt;property id=&quot;20301&quot; value=&quot;Drivers and DSDS&quot;/&gt;&lt;property id=&quot;20302&quot; value=&quot;0&quot;/&gt;&lt;property id=&quot;20303&quot; value=&quot;-1&quot;/&gt;&lt;property id=&quot;20307&quot; value=&quot;290&quot;/&gt;&lt;property id=&quot;20309&quot; value=&quot;-1&quot;/&gt;&lt;/object&gt;&lt;object type=&quot;3&quot; unique_id=&quot;55854&quot;&gt;&lt;property id=&quot;20148&quot; value=&quot;5&quot;/&gt;&lt;property id=&quot;20300&quot; value=&quot;Slide 18&quot;/&gt;&lt;property id=&quot;20301&quot; value=&quot;Apply It Now&quot;/&gt;&lt;property id=&quot;20302&quot; value=&quot;1&quot;/&gt;&lt;property id=&quot;20303&quot; value=&quot;-1&quot;/&gt;&lt;property id=&quot;20307&quot; value=&quot;318&quot;/&gt;&lt;property id=&quot;20309&quot; value=&quot;-1&quot;/&gt;&lt;/object&gt;&lt;object type=&quot;3&quot; unique_id=&quot;56332&quot;&gt;&lt;property id=&quot;20148&quot; value=&quot;5&quot;/&gt;&lt;property id=&quot;20300&quot; value=&quot;Slide 4&quot;/&gt;&lt;property id=&quot;20301&quot; value=&quot;Data Types&quot;/&gt;&lt;property id=&quot;20303&quot; value=&quot;-1&quot;/&gt;&lt;property id=&quot;20307&quot; value=&quot;323&quot;/&gt;&lt;property id=&quot;20309&quot; value=&quot;-1&quot;/&gt;&lt;/object&gt;&lt;object type=&quot;3&quot; unique_id=&quot;56540&quot;&gt;&lt;property id=&quot;20148&quot; value=&quot;5&quot;/&gt;&lt;property id=&quot;20300&quot; value=&quot;Slide 13 - &amp;quot;Making It Happen&amp;quot;&quot;/&gt;&lt;property id=&quot;20301&quot; value=&quot;Step 1&quot;/&gt;&lt;property id=&quot;20303&quot; value=&quot;-1&quot;/&gt;&lt;property id=&quot;20307&quot; value=&quot;324&quot;/&gt;&lt;property id=&quot;20309&quot; value=&quot;-1&quot;/&gt;&lt;/object&gt;&lt;object type=&quot;3&quot; unique_id=&quot;57052&quot;&gt;&lt;property id=&quot;20148&quot; value=&quot;5&quot;/&gt;&lt;property id=&quot;20300&quot; value=&quot;Slide 7&quot;/&gt;&lt;property id=&quot;20301&quot; value=&quot;Programmatic Data&quot;/&gt;&lt;property id=&quot;20303&quot; value=&quot;-1&quot;/&gt;&lt;property id=&quot;20307&quot; value=&quot;325&quot;/&gt;&lt;property id=&quot;20309&quot; value=&quot;-1&quot;/&gt;&lt;/object&gt;&lt;object type=&quot;3&quot; unique_id=&quot;57053&quot;&gt;&lt;property id=&quot;20148&quot; value=&quot;5&quot;/&gt;&lt;property id=&quot;20300&quot; value=&quot;Slide 16 - &amp;quot;Making It Happen&amp;quot;&quot;/&gt;&lt;property id=&quot;20301&quot; value=&quot;Step 3&quot;/&gt;&lt;property id=&quot;20303&quot; value=&quot;-1&quot;/&gt;&lt;property id=&quot;20307&quot; value=&quot;326&quot;/&gt;&lt;property id=&quot;20309&quot; value=&quot;-1&quot;/&gt;&lt;/object&gt;&lt;object type=&quot;3&quot; unique_id=&quot;57054&quot;&gt;&lt;property id=&quot;20148&quot; value=&quot;5&quot;/&gt;&lt;property id=&quot;20300&quot; value=&quot;Slide 14 - &amp;quot;Making It Happen&amp;quot;&quot;/&gt;&lt;property id=&quot;20301&quot; value=&quot;Tips&quot;/&gt;&lt;property id=&quot;20303&quot; value=&quot;-1&quot;/&gt;&lt;property id=&quot;20307&quot; value=&quot;327&quot;/&gt;&lt;property id=&quot;20309&quot; value=&quot;-1&quot;/&gt;&lt;/object&gt;&lt;object type=&quot;3&quot; unique_id=&quot;87452&quot;&gt;&lt;property id=&quot;20148&quot; value=&quot;5&quot;/&gt;&lt;property id=&quot;20300&quot; value=&quot;Slide 1&quot;/&gt;&lt;property id=&quot;20301&quot; value=&quot;Title Slide&quot;/&gt;&lt;property id=&quot;20303&quot; value=&quot;-1&quot;/&gt;&lt;property id=&quot;20307&quot; value=&quot;338&quot;/&gt;&lt;property id=&quot;20309&quot; value=&quot;-1&quot;/&gt;&lt;/object&gt;&lt;object type=&quot;3&quot; unique_id=&quot;87924&quot;&gt;&lt;property id=&quot;20148&quot; value=&quot;5&quot;/&gt;&lt;property id=&quot;20300&quot; value=&quot;Slide 3&quot;/&gt;&lt;property id=&quot;20301&quot; value=&quot;What is a DSDS&quot;/&gt;&lt;property id=&quot;20303&quot; value=&quot;-1&quot;/&gt;&lt;property id=&quot;20307&quot; value=&quot;339&quot;/&gt;&lt;property id=&quot;20309&quot; value=&quot;-1&quot;/&gt;&lt;/object&gt;&lt;object type=&quot;3&quot; unique_id=&quot;88036&quot;&gt;&lt;property id=&quot;20148&quot; value=&quot;5&quot;/&gt;&lt;property id=&quot;20300&quot; value=&quot;Slide 6&quot;/&gt;&lt;property id=&quot;20301&quot; value=&quot;Outcomes Data&quot;/&gt;&lt;property id=&quot;20303&quot; value=&quot;-1&quot;/&gt;&lt;property id=&quot;20307&quot; value=&quot;341&quot;/&gt;&lt;property id=&quot;20309&quot; value=&quot;-1&quot;/&gt;&lt;/object&gt;&lt;object type=&quot;3&quot; unique_id=&quot;88239&quot;&gt;&lt;property id=&quot;20148&quot; value=&quot;5&quot;/&gt;&lt;property id=&quot;20300&quot; value=&quot;Slide 8&quot;/&gt;&lt;property id=&quot;20301&quot; value=&quot;Action Planning&quot;/&gt;&lt;property id=&quot;20303&quot; value=&quot;-1&quot;/&gt;&lt;property id=&quot;20307&quot; value=&quot;343&quot;/&gt;&lt;property id=&quot;20309&quot; value=&quot;-1&quot;/&gt;&lt;/object&gt;&lt;object type=&quot;3&quot; unique_id=&quot;88449&quot;&gt;&lt;property id=&quot;20148&quot; value=&quot;5&quot;/&gt;&lt;property id=&quot;20300&quot; value=&quot;Slide 9&quot;/&gt;&lt;property id=&quot;20301&quot; value=&quot;Action Planning&quot;/&gt;&lt;property id=&quot;20303&quot; value=&quot;-1&quot;/&gt;&lt;property id=&quot;20307&quot; value=&quot;344&quot;/&gt;&lt;property id=&quot;20309&quot; value=&quot;-1&quot;/&gt;&lt;/object&gt;&lt;object type=&quot;3&quot; unique_id=&quot;88576&quot;&gt;&lt;property id=&quot;20148&quot; value=&quot;5&quot;/&gt;&lt;property id=&quot;20300&quot; value=&quot;Slide 10&quot;/&gt;&lt;property id=&quot;20301&quot; value=&quot;continued&quot;/&gt;&lt;property id=&quot;20303&quot; value=&quot;-1&quot;/&gt;&lt;property id=&quot;20307&quot; value=&quot;345&quot;/&gt;&lt;property id=&quot;20309&quot; value=&quot;-1&quot;/&gt;&lt;/object&gt;&lt;object type=&quot;3&quot; unique_id=&quot;88577&quot;&gt;&lt;property id=&quot;20148&quot; value=&quot;5&quot;/&gt;&lt;property id=&quot;20300&quot; value=&quot;Slide 11&quot;/&gt;&lt;property id=&quot;20301&quot; value=&quot;Activity&quot;/&gt;&lt;property id=&quot;20302&quot; value=&quot;1&quot;/&gt;&lt;property id=&quot;20303&quot; value=&quot;-1&quot;/&gt;&lt;property id=&quot;20307&quot; value=&quot;346&quot;/&gt;&lt;property id=&quot;20309&quot; value=&quot;-1&quot;/&gt;&lt;/object&gt;&lt;object type=&quot;3&quot; unique_id=&quot;88680&quot;&gt;&lt;property id=&quot;20148&quot; value=&quot;5&quot;/&gt;&lt;property id=&quot;20300&quot; value=&quot;Slide 15 - &amp;quot;Making It Happen&amp;quot;&quot;/&gt;&lt;property id=&quot;20301&quot; value=&quot;Step 2&quot;/&gt;&lt;property id=&quot;20303&quot; value=&quot;-1&quot;/&gt;&lt;property id=&quot;20307&quot; value=&quot;347&quot;/&gt;&lt;property id=&quot;20309&quot; value=&quot;-1&quot;/&gt;&lt;/object&gt;&lt;object type=&quot;3&quot; unique_id=&quot;89013&quot;&gt;&lt;property id=&quot;20148&quot; value=&quot;5&quot;/&gt;&lt;property id=&quot;20300&quot; value=&quot;Slide 12 - &amp;quot;Making it Happen&amp;quot;&quot;/&gt;&lt;property id=&quot;20301&quot; value=&quot;Making It Happen&quot;/&gt;&lt;property id=&quot;20303&quot; value=&quot;-1&quot;/&gt;&lt;property id=&quot;20307&quot; value=&quot;348&quot;/&gt;&lt;property id=&quot;20309&quot; value=&quot;-1&quot;/&gt;&lt;/object&gt;&lt;object type=&quot;3&quot; unique_id=&quot;89014&quot;&gt;&lt;property id=&quot;20148&quot; value=&quot;5&quot;/&gt;&lt;property id=&quot;20300&quot; value=&quot;Slide 17&quot;/&gt;&lt;property id=&quot;20301&quot; value=&quot;5 Questions&quot;/&gt;&lt;property id=&quot;20302&quot; value=&quot;1&quot;/&gt;&lt;property id=&quot;20303&quot; value=&quot;-1&quot;/&gt;&lt;property id=&quot;20307&quot; value=&quot;349&quot;/&gt;&lt;property id=&quot;20309&quot; value=&quot;-1&quot;/&gt;&lt;/object&gt;&lt;object type=&quot;3&quot; unique_id=&quot;89335&quot;&gt;&lt;property id=&quot;20148&quot; value=&quot;5&quot;/&gt;&lt;property id=&quot;20300&quot; value=&quot;Slide 37&quot;/&gt;&lt;property id=&quot;20301&quot; value=&quot;Learn More&quot;/&gt;&lt;property id=&quot;20302&quot; value=&quot;1&quot;/&gt;&lt;property id=&quot;20303&quot; value=&quot;-1&quot;/&gt;&lt;property id=&quot;20307&quot; value=&quot;350&quot;/&gt;&lt;property id=&quot;20309&quot; value=&quot;-1&quot;/&gt;&lt;/object&gt;&lt;object type=&quot;3&quot; unique_id=&quot;89747&quot;&gt;&lt;property id=&quot;20148&quot; value=&quot;5&quot;/&gt;&lt;property id=&quot;20300&quot; value=&quot;Slide 19 - &amp;quot;Before: branch1&amp;quot;&quot;/&gt;&lt;property id=&quot;20301&quot; value=&quot;Simulation&quot;/&gt;&lt;property id=&quot;20302&quot; value=&quot;1&quot;/&gt;&lt;property id=&quot;20303&quot; value=&quot;-1&quot;/&gt;&lt;property id=&quot;20307&quot; value=&quot;351&quot;/&gt;&lt;property id=&quot;20309&quot; value=&quot;-1&quot;/&gt;&lt;/object&gt;&lt;object type=&quot;3&quot; unique_id=&quot;89748&quot;&gt;&lt;property id=&quot;20148&quot; value=&quot;5&quot;/&gt;&lt;property id=&quot;20300&quot; value=&quot;Slide 20 - &amp;quot;Before: branch1a&amp;quot;&quot;/&gt;&lt;property id=&quot;20302&quot; value=&quot;1&quot;/&gt;&lt;property id=&quot;20303&quot; value=&quot;-1&quot;/&gt;&lt;property id=&quot;20307&quot; value=&quot;352&quot;/&gt;&lt;property id=&quot;20309&quot; value=&quot;-1&quot;/&gt;&lt;/object&gt;&lt;object type=&quot;3&quot; unique_id=&quot;89749&quot;&gt;&lt;property id=&quot;20148&quot; value=&quot;5&quot;/&gt;&lt;property id=&quot;20300&quot; value=&quot;Slide 21 - &amp;quot;Before: branch1b&amp;quot;&quot;/&gt;&lt;property id=&quot;20302&quot; value=&quot;1&quot;/&gt;&lt;property id=&quot;20303&quot; value=&quot;-1&quot;/&gt;&lt;property id=&quot;20307&quot; value=&quot;353&quot;/&gt;&lt;property id=&quot;20309&quot; value=&quot;-1&quot;/&gt;&lt;/object&gt;&lt;object type=&quot;3&quot; unique_id=&quot;89750&quot;&gt;&lt;property id=&quot;20148&quot; value=&quot;5&quot;/&gt;&lt;property id=&quot;20300&quot; value=&quot;Slide 22 - &amp;quot;Before: branch1c&amp;quot;&quot;/&gt;&lt;property id=&quot;20302&quot; value=&quot;1&quot;/&gt;&lt;property id=&quot;20303&quot; value=&quot;-1&quot;/&gt;&lt;property id=&quot;20307&quot; value=&quot;354&quot;/&gt;&lt;property id=&quot;20309&quot; value=&quot;-1&quot;/&gt;&lt;/object&gt;&lt;object type=&quot;3&quot; unique_id=&quot;90085&quot;&gt;&lt;property id=&quot;20148&quot; value=&quot;5&quot;/&gt;&lt;property id=&quot;20300&quot; value=&quot;Slide 23 - &amp;quot;Before: branch2&amp;quot;&quot;/&gt;&lt;property id=&quot;20302&quot; value=&quot;1&quot;/&gt;&lt;property id=&quot;20303&quot; value=&quot;-1&quot;/&gt;&lt;property id=&quot;20307&quot; value=&quot;355&quot;/&gt;&lt;property id=&quot;20309&quot; value=&quot;-1&quot;/&gt;&lt;/object&gt;&lt;object type=&quot;3&quot; unique_id=&quot;90086&quot;&gt;&lt;property id=&quot;20148&quot; value=&quot;5&quot;/&gt;&lt;property id=&quot;20300&quot; value=&quot;Slide 24 - &amp;quot;Before: branch2a&amp;quot;&quot;/&gt;&lt;property id=&quot;20302&quot; value=&quot;1&quot;/&gt;&lt;property id=&quot;20303&quot; value=&quot;-1&quot;/&gt;&lt;property id=&quot;20307&quot; value=&quot;356&quot;/&gt;&lt;property id=&quot;20309&quot; value=&quot;-1&quot;/&gt;&lt;/object&gt;&lt;object type=&quot;3&quot; unique_id=&quot;90087&quot;&gt;&lt;property id=&quot;20148&quot; value=&quot;5&quot;/&gt;&lt;property id=&quot;20300&quot; value=&quot;Slide 25 - &amp;quot;Before: branch2b&amp;quot;&quot;/&gt;&lt;property id=&quot;20302&quot; value=&quot;1&quot;/&gt;&lt;property id=&quot;20303&quot; value=&quot;-1&quot;/&gt;&lt;property id=&quot;20307&quot; value=&quot;357&quot;/&gt;&lt;property id=&quot;20309&quot; value=&quot;-1&quot;/&gt;&lt;/object&gt;&lt;object type=&quot;3&quot; unique_id=&quot;90088&quot;&gt;&lt;property id=&quot;20148&quot; value=&quot;5&quot;/&gt;&lt;property id=&quot;20300&quot; value=&quot;Slide 26 - &amp;quot;Before: branch2c&amp;quot;&quot;/&gt;&lt;property id=&quot;20302&quot; value=&quot;1&quot;/&gt;&lt;property id=&quot;20303&quot; value=&quot;-1&quot;/&gt;&lt;property id=&quot;20307&quot; value=&quot;358&quot;/&gt;&lt;property id=&quot;20309&quot; value=&quot;-1&quot;/&gt;&lt;/object&gt;&lt;object type=&quot;3&quot; unique_id=&quot;90341&quot;&gt;&lt;property id=&quot;20148&quot; value=&quot;5&quot;/&gt;&lt;property id=&quot;20300&quot; value=&quot;Slide 27 - &amp;quot;Wrapup: branch1p2&amp;quot;&quot;/&gt;&lt;property id=&quot;20302&quot; value=&quot;1&quot;/&gt;&lt;property id=&quot;20303&quot; value=&quot;-1&quot;/&gt;&lt;property id=&quot;20307&quot; value=&quot;359&quot;/&gt;&lt;property id=&quot;20309&quot; value=&quot;-1&quot;/&gt;&lt;/object&gt;&lt;object type=&quot;3&quot; unique_id=&quot;90342&quot;&gt;&lt;property id=&quot;20148&quot; value=&quot;5&quot;/&gt;&lt;property id=&quot;20300&quot; value=&quot;Slide 28 - &amp;quot;Wrapup: branch1p2a&amp;quot;&quot;/&gt;&lt;property id=&quot;20302&quot; value=&quot;1&quot;/&gt;&lt;property id=&quot;20303&quot; value=&quot;-1&quot;/&gt;&lt;property id=&quot;20307&quot; value=&quot;360&quot;/&gt;&lt;property id=&quot;20309&quot; value=&quot;-1&quot;/&gt;&lt;/object&gt;&lt;object type=&quot;3&quot; unique_id=&quot;90343&quot;&gt;&lt;property id=&quot;20148&quot; value=&quot;5&quot;/&gt;&lt;property id=&quot;20300&quot; value=&quot;Slide 29 - &amp;quot;Wrapup: branch1p2b&amp;quot;&quot;/&gt;&lt;property id=&quot;20302&quot; value=&quot;1&quot;/&gt;&lt;property id=&quot;20303&quot; value=&quot;-1&quot;/&gt;&lt;property id=&quot;20307&quot; value=&quot;361&quot;/&gt;&lt;property id=&quot;20309&quot; value=&quot;-1&quot;/&gt;&lt;/object&gt;&lt;object type=&quot;3&quot; unique_id=&quot;90344&quot;&gt;&lt;property id=&quot;20148&quot; value=&quot;5&quot;/&gt;&lt;property id=&quot;20300&quot; value=&quot;Slide 30 - &amp;quot;Wrapup: branch1p2c&amp;quot;&quot;/&gt;&lt;property id=&quot;20302&quot; value=&quot;1&quot;/&gt;&lt;property id=&quot;20303&quot; value=&quot;-1&quot;/&gt;&lt;property id=&quot;20307&quot; value=&quot;362&quot;/&gt;&lt;property id=&quot;20309&quot; value=&quot;-1&quot;/&gt;&lt;/object&gt;&lt;object type=&quot;3&quot; unique_id=&quot;90839&quot;&gt;&lt;property id=&quot;20148&quot; value=&quot;5&quot;/&gt;&lt;property id=&quot;20300&quot; value=&quot;Slide 31 - &amp;quot;Wrapup: branch2&amp;quot;&quot;/&gt;&lt;property id=&quot;20302&quot; value=&quot;1&quot;/&gt;&lt;property id=&quot;20303&quot; value=&quot;-1&quot;/&gt;&lt;property id=&quot;20307&quot; value=&quot;363&quot;/&gt;&lt;property id=&quot;20309&quot; value=&quot;-1&quot;/&gt;&lt;/object&gt;&lt;object type=&quot;3&quot; unique_id=&quot;90840&quot;&gt;&lt;property id=&quot;20148&quot; value=&quot;5&quot;/&gt;&lt;property id=&quot;20300&quot; value=&quot;Slide 32 - &amp;quot;Wrapup: branch2p2&amp;quot;&quot;/&gt;&lt;property id=&quot;20302&quot; value=&quot;1&quot;/&gt;&lt;property id=&quot;20303&quot; value=&quot;-1&quot;/&gt;&lt;property id=&quot;20307&quot; value=&quot;364&quot;/&gt;&lt;property id=&quot;20309&quot; value=&quot;-1&quot;/&gt;&lt;/object&gt;&lt;object type=&quot;3&quot; unique_id=&quot;90841&quot;&gt;&lt;property id=&quot;20148&quot; value=&quot;5&quot;/&gt;&lt;property id=&quot;20300&quot; value=&quot;Slide 33 - &amp;quot;Wrapup: branch2a&amp;quot;&quot;/&gt;&lt;property id=&quot;20302&quot; value=&quot;1&quot;/&gt;&lt;property id=&quot;20303&quot; value=&quot;-1&quot;/&gt;&lt;property id=&quot;20307&quot; value=&quot;365&quot;/&gt;&lt;property id=&quot;20309&quot; value=&quot;-1&quot;/&gt;&lt;/object&gt;&lt;object type=&quot;3&quot; unique_id=&quot;90842&quot;&gt;&lt;property id=&quot;20148&quot; value=&quot;5&quot;/&gt;&lt;property id=&quot;20300&quot; value=&quot;Slide 34 - &amp;quot;Wrapup: branch2b&amp;quot;&quot;/&gt;&lt;property id=&quot;20302&quot; value=&quot;1&quot;/&gt;&lt;property id=&quot;20303&quot; value=&quot;-1&quot;/&gt;&lt;property id=&quot;20307&quot; value=&quot;366&quot;/&gt;&lt;property id=&quot;20309&quot; value=&quot;-1&quot;/&gt;&lt;/object&gt;&lt;object type=&quot;3&quot; unique_id=&quot;90843&quot;&gt;&lt;property id=&quot;20148&quot; value=&quot;5&quot;/&gt;&lt;property id=&quot;20300&quot; value=&quot;Slide 35 - &amp;quot;Wrapup: branch2c&amp;quot;&quot;/&gt;&lt;property id=&quot;20302&quot; value=&quot;1&quot;/&gt;&lt;property id=&quot;20303&quot; value=&quot;-1&quot;/&gt;&lt;property id=&quot;20307&quot; value=&quot;367&quot;/&gt;&lt;property id=&quot;20309&quot; value=&quot;-1&quot;/&gt;&lt;/object&gt;&lt;object type=&quot;3&quot; unique_id=&quot;90844&quot;&gt;&lt;property id=&quot;20148&quot; value=&quot;5&quot;/&gt;&lt;property id=&quot;20300&quot; value=&quot;Slide 36 - &amp;quot;Followup&amp;quot;&quot;/&gt;&lt;property id=&quot;20302&quot; value=&quot;1&quot;/&gt;&lt;property id=&quot;20303&quot; value=&quot;-1&quot;/&gt;&lt;property id=&quot;20307&quot; value=&quot;368&quot;/&gt;&lt;property id=&quot;20309&quot; value=&quot;-1&quot;/&gt;&lt;/object&gt;&lt;object type=&quot;3&quot; unique_id=&quot;100745&quot;&gt;&lt;property id=&quot;20148&quot; value=&quot;5&quot;/&gt;&lt;property id=&quot;20300&quot; value=&quot;Slide 5&quot;/&gt;&lt;property id=&quot;20307&quot; value=&quot;369&quot;/&gt;&lt;/object&gt;&lt;/object&gt;&lt;object type=&quot;8&quot; unique_id=&quot;10521&quot;&gt;&lt;object type=&quot;9&quot; unique_id=&quot;92699&quot;&gt;&lt;property id=&quot;20000&quot; value=&quot;0&quot;/&gt;&lt;property id=&quot;20400&quot; value=&quot;Handout 28: DSDS&quot;/&gt;&lt;property id=&quot;20401&quot; value=&quot;AIHub-Handout28-DriversEd-DSDS-09-16-2016.pdf&quot;/&gt;&lt;property id=&quot;20402&quot; value=&quot;0&quot;/&gt;&lt;property id=&quot;20404&quot; value=&quot;109190&quot;/&gt;&lt;property id=&quot;20405&quot; value=&quot;1&quot;/&gt;&lt;/object&gt;&lt;/object&gt;&lt;object type=&quot;4&quot; unique_id=&quot;54738&quot;&gt;&lt;/object&gt;&lt;object type=&quot;10&quot; unique_id=&quot;54739&quot;&gt;&lt;object type=&quot;11&quot; unique_id=&quot;54740&quot;&gt;&lt;property id=&quot;20180&quot; value=&quot;0&quot;/&gt;&lt;property id=&quot;20181&quot; value=&quot;1&quot;/&gt;&lt;property id=&quot;20183&quot; value=&quot;1&quot;/&gt;&lt;/object&gt;&lt;object type=&quot;12&quot; unique_id=&quot;54743&quot;&gt;&lt;property id=&quot;20180&quot; value=&quot;0&quot;/&gt;&lt;property id=&quot;20181&quot; value=&quot;1&quot;/&gt;&lt;property id=&quot;20183&quot; value=&quot;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82&quot;/&gt;&lt;lineCharCount val=&quot;64&quot;/&gt;&lt;lineCharCount val=&quot;8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4.mp3"/>
  <p:tag name="PPSNARRATION" val="32,603299731,D:\Data\My Adobe Presentations\DriversEd\DriverEd-DSDS\AIHub-DriversEd-DSDS-10-04-2016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8&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5.mp3"/>
  <p:tag name="PPSNARRATION" val="47,603299731,D:\Data\My Adobe Presentations\DriversEd\DriverEd-DSDS\AIHub-DriversEd-DSDS-10-04-2016_pptx\Media.ppcx"/>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quot;/&gt;&lt;/TableIndex&gt;&lt;TableIndex row=&quot;1&quot; col=&quot;3&quot;&gt;&lt;linesCount val=&quot;1&quot;/&gt;&lt;lineCharCount val=&quot;1&quot;/&gt;&lt;/TableIndex&gt;&lt;TableIndex row=&quot;2&quot; col=&quot;1&quot;&gt;&lt;linesCount val=&quot;0&quot;/&gt;&lt;/TableIndex&gt;&lt;TableIndex row=&quot;2&quot; col=&quot;2&quot;&gt;&lt;linesCount val=&quot;0&quot;/&gt;&lt;/TableIndex&gt;&lt;TableIndex row=&quot;2&quot; col=&quot;3&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22&quot;/&gt;&lt;lineCharCount val=&quot;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7&quot;/&gt;&lt;lineCharCount val=&quot;19&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6.mp3"/>
  <p:tag name="PPSNARRATION" val="48,603299731,D:\Data\My Adobe Presentations\DriversEd\DriverEd-DSDS\AIHub-DriversEd-DSDS-10-04-2016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7.mp3"/>
  <p:tag name="PPSNARRATION" val="33,603299731,D:\Data\My Adobe Presentations\DriversEd\DriverEd-DSDS\AIHub-DriversEd-DSDS-10-04-2016_pptx\Media.ppcx"/>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8.mp3"/>
  <p:tag name="PPSNARRATION" val="55,603299731,D:\Data\My Adobe Presentations\DriversEd\DriverEd-DSDS\AIHub-DriversEd-DSDS-10-04-2016_pptx\Media.ppcx"/>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8&quot;/&gt;&lt;lineCharCount val=&quot;64&quot;/&gt;&lt;lineCharCount val=&quot;8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23&quot;/&gt;&lt;lineCharCount val=&quot;13&quot;/&gt;&lt;lineCharCount val=&quot;22&quot;/&gt;&lt;lineCharCount val=&quot;18&quot;/&gt;&lt;lineCharCount val=&quot;2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9.mp3"/>
  <p:tag name="PPSNARRATION" val="56,603299731,D:\Data\My Adobe Presentations\DriversEd\DriverEd-DSDS\AIHub-DriversEd-DSDS-10-04-2016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4&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0.mp3"/>
  <p:tag name="PPSNARRATION" val="57,603299731,D:\Data\My Adobe Presentations\DriversEd\DriverEd-DSDS\AIHub-DriversEd-DSDS-10-04-2016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1.mp3"/>
  <p:tag name="PPSNARRATION" val="58,603299731,D:\Data\My Adobe Presentations\DriversEd\DriverEd-DSDS\AIHub-DriversEd-DSDS-10-04-2016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28&quot;/&gt;&lt;lineCharCount val=&quot;17&quot;/&gt;&lt;lineCharCount val=&quot;33&quot;/&gt;&lt;lineCharCount val=&quot;30&quot;/&gt;&lt;lineCharCount val=&quot;7&quot;/&gt;&lt;lineCharCount val=&quot;29&quot;/&gt;&lt;lineCharCount val=&quot;28&quot;/&gt;&lt;lineCharCount val=&quot;17&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2.mp3"/>
  <p:tag name="PPSNARRATION" val="59,603299731,D:\Data\My Adobe Presentations\DriversEd\DriverEd-DSDS\AIHub-DriversEd-DSDS-10-04-2016_pptx\Media.ppcx"/>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3.mp3"/>
  <p:tag name="PPSNARRATION" val="34,603299731,D:\Data\My Adobe Presentations\DriversEd\DriverEd-DSDS\AIHub-DriversEd-DSDS-10-04-2016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4&quot;/&gt;&lt;lineCharCount val=&quot;30&quot;/&gt;&lt;lineCharCount val=&quot;20&quot;/&gt;&lt;lineCharCount val=&quot;24&quot;/&gt;&lt;lineCharCount val=&quot;14&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PSNARRATION" val="36,603299731,D:\Data\My Adobe Presentations\DriversEd\DriverEd-DSDS\AIHub-DriversEd-DSDS-10-04-2016_pptx\Media.ppcx"/>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4&quot;/&gt;&lt;lineCharCount val=&quot;30&quot;/&gt;&lt;lineCharCount val=&quot;20&quot;/&gt;&lt;lineCharCount val=&quot;24&quot;/&gt;&lt;lineCharCount val=&quot;14&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10&quot;/&gt;&lt;lineCharCount val=&quot;55&quot;/&gt;&lt;lineCharCount val=&quot;44&quot;/&gt;&lt;lineCharCount val=&quot;54&quot;/&gt;&lt;lineCharCount val=&quot;38&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5.mp3"/>
  <p:tag name="PPSNARRATION" val="50,603299731,D:\Data\My Adobe Presentations\DriversEd\DriverEd-DSDS\AIHub-DriversEd-DSDS-10-04-2016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28&quot;/&gt;&lt;lineCharCount val=&quot;17&quot;/&gt;&lt;lineCharCount val=&quot;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23&quot;/&gt;&lt;lineCharCount val=&quot;64&quot;/&gt;&lt;lineCharCount val=&quot;60&quot;/&gt;&lt;lineCharCount val=&quot;10&quot;/&gt;&lt;lineCharCount val=&quot;67&quot;/&gt;&lt;lineCharCount val=&quot;62&quot;/&gt;&lt;lineCharCount val=&quot;32&quot;/&gt;&lt;lineCharCount val=&quot;58&quot;/&gt;&lt;lineCharCount val=&quot;54&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6.mp3"/>
  <p:tag name="PPSNARRATION" val="35,603299731,D:\Data\My Adobe Presentations\DriversEd\DriverEd-DSDS\AIHub-DriversEd-DSDS-10-04-2016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5&quot;/&gt;&lt;lineCharCount val=&quot;28&quot;/&gt;&lt;lineCharCount val=&quot;17&quot;/&gt;&lt;lineCharCount val=&quot;21&quot;/&gt;&lt;lineCharCount val=&quot;14&quot;/&gt;&lt;lineCharCount val=&quot;16&quot;/&gt;&lt;lineCharCount val=&quot;9&quot;/&gt;&lt;lineCharCount val=&quot;31&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PSNARRATION" val="51,603299731,D:\Data\My Adobe Presentations\DriversEd\DriverEd-DSDS\AIHub-DriversEd-DSDS-10-04-2016_pptx\Media.ppcx"/>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30&quot;/&gt;&lt;lineCharCount val=&quot;1&quot;/&gt;&lt;lineCharCount val=&quot;41&quot;/&gt;&lt;lineCharCount val=&quot;29&quot;/&gt;&lt;lineCharCount val=&quot;1&quot;/&gt;&lt;lineCharCount val=&quot;43&quot;/&gt;&lt;lineCharCount val=&quot;28&quot;/&gt;&lt;lineCharCount val=&quot;40&quot;/&gt;&lt;lineCharCount val=&quot;34&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8.mp3"/>
  <p:tag name="PPSNARRATION" val="28,603299731,D:\Data\My Adobe Presentations\DriversEd\DriverEd-DSDS\AIHub-DriversEd-DSDS-10-04-2016_pptx\Media.ppcx"/>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3&quot;/&gt;&lt;lineCharCount val=&quot;82&quot;/&gt;&lt;lineCharCount val=&quot;64&quot;/&gt;&lt;lineCharCount val=&quot;83&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PSNARRATION" val="60,603299731,D:\Data\My Adobe Presentations\DriversEd\DriverEd-DSDS\AIHub-DriversEd-DSDS-10-04-2016_pptx\Media.ppcx"/>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PRESENTER_SHAPEINFO" val="&lt;ThreeDShapeInfo&gt;&lt;uuid val=&quot;{14077BDB-2CD2-48C3-9FA1-FC8D1065A636}&quot;/&gt;&lt;isInvalidForFieldText val=&quot;0&quot;/&gt;&lt;Image&gt;&lt;filename val=&quot;C:\Users\greenj\AppData\Local\Temp\PR\data\asimages\{14077BDB-2CD2-48C3-9FA1-FC8D1065A636}_19.png&quot;/&gt;&lt;left val=&quot;262&quot;/&gt;&lt;top val=&quot;144&quot;/&gt;&lt;width val=&quot;425&quot;/&gt;&lt;height val=&quot;80&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52&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4&quot;/&gt;&lt;lineCharCount val=&quot;101&quot;/&gt;&lt;lineCharCount val=&quot;89&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PSNARRATION" val="61,603299731,D:\Data\My Adobe Presentations\DriversEd\DriverEd-DSDS\AIHub-DriversEd-DSDS-10-04-2016_pptx\Media.ppcx"/>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80&quot;/&gt;&lt;lineCharCount val=&quot;57&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4&quot;/&gt;&lt;lineCharCount val=&quot;101&quot;/&gt;&lt;lineCharCount val=&quot;89&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PSNARRATION" val="62,603299731,D:\Data\My Adobe Presentations\DriversEd\DriverEd-DSDS\AIHub-DriversEd-DSDS-10-04-2016_pptx\Media.ppcx"/>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8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4&quot;/&gt;&lt;lineCharCount val=&quot;101&quot;/&gt;&lt;lineCharCount val=&quot;89&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PSNARRATION" val="63,603299731,D:\Data\My Adobe Presentations\DriversEd\DriverEd-DSDS\AIHub-DriversEd-DSDS-10-04-2016_pptx\Media.ppcx"/>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74&quot;/&gt;&lt;lineCharCount val=&quot;61&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4&quot;/&gt;&lt;lineCharCount val=&quot;101&quot;/&gt;&lt;lineCharCount val=&quot;89&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PSNARRATION" val="64,603299731,D:\Data\My Adobe Presentations\DriversEd\DriverEd-DSDS\AIHub-DriversEd-DSDS-10-04-2016_pptx\Media.ppcx"/>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PRESENTER_SHAPEINFO" val="&lt;ThreeDShapeInfo&gt;&lt;uuid val=&quot;{C6922DEE-9477-42BF-A8C1-C470136CDE0C}&quot;/&gt;&lt;isInvalidForFieldText val=&quot;0&quot;/&gt;&lt;Image&gt;&lt;filename val=&quot;C:\Users\greenj\AppData\Local\Temp\PR\data\asimages\{C6922DEE-9477-42BF-A8C1-C470136CDE0C}_23.png&quot;/&gt;&lt;left val=&quot;264&quot;/&gt;&lt;top val=&quot;146&quot;/&gt;&lt;width val=&quot;470&quot;/&gt;&lt;height val=&quot;8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5&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38&quot;/&gt;&lt;lineCharCount val=&quot;102&quot;/&gt;&lt;lineCharCount val=&quot;96&quot;/&gt;&lt;lineCharCount val=&quot;3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PSNARRATION" val="65,603299731,D:\Data\My Adobe Presentations\DriversEd\DriverEd-DSDS\AIHub-DriversEd-DSDS-10-04-2016_pptx\Media.ppcx"/>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89&quot;/&gt;&lt;lineCharCount val=&quot;32&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38&quot;/&gt;&lt;lineCharCount val=&quot;102&quot;/&gt;&lt;lineCharCount val=&quot;96&quot;/&gt;&lt;lineCharCount val=&quot;34&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PSNARRATION" val="66,603299731,D:\Data\My Adobe Presentations\DriversEd\DriverEd-DSDS\AIHub-DriversEd-DSDS-10-04-2016_pptx\Media.ppcx"/>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90&quot;/&gt;&lt;lineCharCount val=&quot;64&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38&quot;/&gt;&lt;lineCharCount val=&quot;102&quot;/&gt;&lt;lineCharCount val=&quot;96&quot;/&gt;&lt;lineCharCount val=&quot;34&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PSNARRATION" val="67,603299731,D:\Data\My Adobe Presentations\DriversEd\DriverEd-DSDS\AIHub-DriversEd-DSDS-10-04-2016_pptx\Media.ppcx"/>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87&quot;/&gt;&lt;lineCharCount val=&quot;67&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38&quot;/&gt;&lt;lineCharCount val=&quot;102&quot;/&gt;&lt;lineCharCount val=&quot;96&quot;/&gt;&lt;lineCharCount val=&quot;3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PSNARRATION" val="68,603299731,D:\Data\My Adobe Presentations\DriversEd\DriverEd-DSDS\AIHub-DriversEd-DSDS-10-04-2016_pptx\Media.ppcx"/>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72&quot;/&gt;&lt;lineCharCount val=&quot;69&quot;/&gt;&lt;lineCharCount val=&quot;46&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63&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4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PSNARRATION" val="69,603299731,D:\Data\My Adobe Presentations\DriversEd\DriverEd-DSDS\AIHub-DriversEd-DSDS-10-04-2016_pptx\Media.ppcx"/>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2&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71&quot;/&gt;&lt;lineCharCount val=&quot;63&quot;/&gt;&lt;lineCharCount val=&quot;46&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PSNARRATION" val="70,603299731,D:\Data\My Adobe Presentations\DriversEd\DriverEd-DSDS\AIHub-DriversEd-DSDS-10-04-2016_pptx\Media.ppcx"/>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64&quot;/&gt;&lt;lineCharCount val=&quot;58&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71&quot;/&gt;&lt;lineCharCount val=&quot;63&quot;/&gt;&lt;lineCharCount val=&quot;46&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PSNARRATION" val="71,603299731,D:\Data\My Adobe Presentations\DriversEd\DriverEd-DSDS\AIHub-DriversEd-DSDS-10-04-2016_pptx\Media.ppcx"/>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83&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71&quot;/&gt;&lt;lineCharCount val=&quot;63&quot;/&gt;&lt;lineCharCount val=&quot;46&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PSNARRATION" val="72,603299731,D:\Data\My Adobe Presentations\DriversEd\DriverEd-DSDS\AIHub-DriversEd-DSDS-10-04-2016_pptx\Media.ppcx"/>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PRESENTER_SHAPEINFO" val="&lt;ThreeDShapeInfo&gt;&lt;uuid val=&quot;{4E653F0C-0361-458F-8217-DCD10EF1CC52}&quot;/&gt;&lt;isInvalidForFieldText val=&quot;0&quot;/&gt;&lt;Image&gt;&lt;filename val=&quot;C:\Users\greenj\AppData\Local\Temp\PR\data\asimages\{4E653F0C-0361-458F-8217-DCD10EF1CC52}_31.png&quot;/&gt;&lt;left val=&quot;563&quot;/&gt;&lt;top val=&quot;243&quot;/&gt;&lt;width val=&quot;286&quot;/&gt;&lt;height val=&quot;79&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43&quot;/&gt;&lt;lineCharCount val=&quot;41&quot;/&gt;&lt;/TableIndex&gt;&lt;/ShapeTextInfo&gt;"/>
  <p:tag name="PRESENTER_SHAPEINFO" val="&lt;ThreeDShapeInfo&gt;&lt;uuid val=&quot;{E33B3BC4-FD3E-4FFD-BEC0-415C30A4E875}&quot;/&gt;&lt;isInvalidForFieldText val=&quot;0&quot;/&gt;&lt;Image&gt;&lt;filename val=&quot;C:\Users\greenj\AppData\Local\Temp\PR\data\asimages\{E33B3BC4-FD3E-4FFD-BEC0-415C30A4E875}_31.png&quot;/&gt;&lt;left val=&quot;120&quot;/&gt;&lt;top val=&quot;243&quot;/&gt;&lt;width val=&quot;415&quot;/&gt;&lt;height val=&quot;88&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PSNARRATION" val="73,603299731,D:\Data\My Adobe Presentations\DriversEd\DriverEd-DSDS\AIHub-DriversEd-DSDS-10-04-2016_pptx\Media.ppcx"/>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PRESENTER_SHAPEINFO" val="&lt;ThreeDShapeInfo&gt;&lt;uuid val=&quot;{2D5C11DE-55AA-47BA-9331-6960C18C09D6}&quot;/&gt;&lt;isInvalidForFieldText val=&quot;0&quot;/&gt;&lt;Image&gt;&lt;filename val=&quot;C:\Users\greenj\AppData\Local\Temp\PR\data\asimages\{2D5C11DE-55AA-47BA-9331-6960C18C09D6}_32.png&quot;/&gt;&lt;left val=&quot;539&quot;/&gt;&lt;top val=&quot;170&quot;/&gt;&lt;width val=&quot;286&quot;/&gt;&lt;height val=&quot;79&quot;/&gt;&lt;hasText val=&quot;1&quot;/&gt;&lt;/Image&gt;&lt;/ThreeDShape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43&quot;/&gt;&lt;lineCharCount val=&quot;41&quot;/&gt;&lt;/TableIndex&gt;&lt;/ShapeTextInfo&gt;"/>
  <p:tag name="PRESENTER_SHAPEINFO" val="&lt;ThreeDShapeInfo&gt;&lt;uuid val=&quot;{A41C906C-5DD0-4210-BA6B-F8D983A42B83}&quot;/&gt;&lt;isInvalidForFieldText val=&quot;0&quot;/&gt;&lt;Image&gt;&lt;filename val=&quot;C:\Users\greenj\AppData\Local\Temp\PR\data\asimages\{A41C906C-5DD0-4210-BA6B-F8D983A42B83}_32.png&quot;/&gt;&lt;left val=&quot;125&quot;/&gt;&lt;top val=&quot;170&quot;/&gt;&lt;width val=&quot;415&quot;/&gt;&lt;height val=&quot;88&quot;/&gt;&lt;hasText val=&quot;1&quot;/&gt;&lt;/Image&gt;&lt;/ThreeDShape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5&quot;/&gt;&lt;lineCharCount val=&quot;40&quot;/&gt;&lt;lineCharCount val=&quot;72&quot;/&gt;&lt;lineCharCount val=&quot;107&quot;/&gt;&lt;lineCharCount val=&quot;11&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PSNARRATION" val="74,603299731,D:\Data\My Adobe Presentations\DriversEd\DriverEd-DSDS\AIHub-DriversEd-DSDS-10-04-2016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51&quot;/&gt;&lt;lineCharCount val=&quot;5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5&quot;/&gt;&lt;lineCharCount val=&quot;40&quot;/&gt;&lt;lineCharCount val=&quot;72&quot;/&gt;&lt;lineCharCount val=&quot;107&quot;/&gt;&lt;lineCharCount val=&quot;11&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0&quot;/&gt;&lt;lineCharCount val=&quot;75&quot;/&gt;&lt;lineCharCount val=&quot;1&quot;/&gt;&lt;lineCharCount val=&quot;35&quot;/&gt;&lt;lineCharCount val=&quot;42&quot;/&gt;&lt;lineCharCount val=&quot;42&quot;/&gt;&lt;lineCharCount val=&quot;59&quot;/&gt;&lt;lineCharCount val=&quot;59&quot;/&gt;&lt;lineCharCount val=&quot;43&quot;/&gt;&lt;lineCharCount val=&quot;59&quot;/&gt;&lt;lineCharCount val=&quot;21&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PSNARRATION" val="75,603299731,D:\Data\My Adobe Presentations\DriversEd\DriverEd-DSDS\AIHub-DriversEd-DSDS-10-04-2016_pptx\Media.ppcx"/>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69&quot;/&gt;&lt;lineCharCount val=&quot;68&quot;/&gt;&lt;lineCharCount val=&quot;16&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5&quot;/&gt;&lt;lineCharCount val=&quot;40&quot;/&gt;&lt;lineCharCount val=&quot;72&quot;/&gt;&lt;lineCharCount val=&quot;107&quot;/&gt;&lt;lineCharCount val=&quot;11&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PSNARRATION" val="76,603299731,D:\Data\My Adobe Presentations\DriversEd\DriverEd-DSDS\AIHub-DriversEd-DSDS-10-04-2016_pptx\Media.ppcx"/>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73&quot;/&gt;&lt;lineCharCount val=&quot;68&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5&quot;/&gt;&lt;lineCharCount val=&quot;40&quot;/&gt;&lt;lineCharCount val=&quot;72&quot;/&gt;&lt;lineCharCount val=&quot;107&quot;/&gt;&lt;lineCharCount val=&quot;11&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PSNARRATION" val="77,603299731,D:\Data\My Adobe Presentations\DriversEd\DriverEd-DSDS\AIHub-DriversEd-DSDS-10-04-2016_pptx\Media.ppcx"/>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16&quot;/&gt;&lt;lineCharCount val=&quot;8&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7&quot;/&gt;&lt;lineCharCount val=&quot;78&quot;/&gt;&lt;lineCharCount val=&quot;1&quot;/&gt;&lt;lineCharCount val=&quot;43&quot;/&gt;&lt;lineCharCount val=&quot;1&quot;/&gt;&lt;lineCharCount val=&quot;34&quot;/&gt;&lt;lineCharCount val=&quot;71&quot;/&gt;&lt;lineCharCount val=&quot;43&quot;/&gt;&lt;lineCharCount val=&quot;67&quot;/&gt;&lt;lineCharCount val=&quot;43&quot;/&gt;&lt;/TableIndex&gt;&lt;/ShapeTextInfo&gt;"/>
  <p:tag name="PRESENTER_SHAPEINFO" val="&lt;ThreeDShapeInfo&gt;&lt;uuid val=&quot;{7920E810-AAFE-408C-B0AD-DB27A6E28A40}&quot;/&gt;&lt;isInvalidForFieldText val=&quot;0&quot;/&gt;&lt;Image&gt;&lt;filename val=&quot;C:\Users\greenj\AppData\Local\Temp\PR\data\asimages\{7920E810-AAFE-408C-B0AD-DB27A6E28A40}_36.png&quot;/&gt;&lt;left val=&quot;7&quot;/&gt;&lt;top val=&quot;99&quot;/&gt;&lt;width val=&quot;661&quot;/&gt;&lt;height val=&quot;247&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PSNARRATIONPROPS" val="S:\Fixsen\SISEP\AI-Hub\AI-Lessons\Drivers-Ed\Selection\Audio\MP3\AIHub-DriversEdSelection-slide20.mp3"/>
  <p:tag name="PPSNARRATION" val="52,603299731,D:\Data\My Adobe Presentations\DriversEd\DriverEd-DSDS\AIHub-DriversEd-DSDS-10-04-2016_pptx\Media.ppcx"/>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TableIndex row=&quot;1&quot; col=&quot;2&quot;&gt;&lt;linesCount val=&quot;1&quot;/&gt;&lt;lineCharCount val=&quot;11&quot;/&gt;&lt;/TableIndex&gt;&lt;TableIndex row=&quot;2&quot; col=&quot;1&quot;&gt;&lt;linesCount val=&quot;1&quot;/&gt;&lt;lineCharCount val=&quot;41&quot;/&gt;&lt;/TableIndex&gt;&lt;TableIndex row=&quot;2&quot; col=&quot;2&quot;&gt;&lt;linesCount val=&quot;1&quot;/&gt;&lt;lineCharCount val=&quot;32&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3&quot;/&gt;&lt;lineCharCount val=&quot;82&quot;/&gt;&lt;lineCharCount val=&quot;64&quot;/&gt;&lt;lineCharCount val=&quot;8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00EA845-82DD-4B40-B693-7ED9AB11F25E}&quot;/&gt;&lt;isInvalidForFieldText val=&quot;0&quot;/&gt;&lt;Image&gt;&lt;filename val=&quot;C:\Users\greenj\AppData\Local\Temp\PR\data\asimages\{200EA845-82DD-4B40-B693-7ED9AB11F25E}_MtorLt.png&quot;/&gt;&lt;left val=&quot;45&quot;/&gt;&lt;top val=&quot;45&quot;/&gt;&lt;width val=&quot;153&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028BBE60-46FD-4487-B822-C4CE6C6C187F}&quot;/&gt;&lt;isInvalidForFieldText val=&quot;0&quot;/&gt;&lt;Image&gt;&lt;filename val=&quot;C:\Users\greenj\AppData\Local\Temp\PR\data\asimages\{028BBE60-46FD-4487-B822-C4CE6C6C187F}_MtorLt.png&quot;/&gt;&lt;left val=&quot;33&quot;/&gt;&lt;top val=&quot;75&quot;/&gt;&lt;width val=&quot;657&quot;/&gt;&lt;height val=&quot;36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333B512-FEF3-4CA0-B6D2-24CEE534C297}&quot;/&gt;&lt;isInvalidForFieldText val=&quot;0&quot;/&gt;&lt;Image&gt;&lt;filename val=&quot;C:\Users\greenj\AppData\Local\Temp\PR\data\asimages\{F333B512-FEF3-4CA0-B6D2-24CEE534C297}_MtorLt.png&quot;/&gt;&lt;left val=&quot;45&quot;/&gt;&lt;top val=&quot;45&quot;/&gt;&lt;width val=&quot;153&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E9C5BBF4-0483-4906-A28F-56597A72AB57}&quot;/&gt;&lt;isInvalidForFieldText val=&quot;0&quot;/&gt;&lt;Image&gt;&lt;filename val=&quot;C:\Users\greenj\AppData\Local\Temp\PR\data\asimages\{E9C5BBF4-0483-4906-A28F-56597A72AB57}_MtorLt.png&quot;/&gt;&lt;left val=&quot;33&quot;/&gt;&lt;top val=&quot;75&quot;/&gt;&lt;width val=&quot;657&quot;/&gt;&lt;height val=&quot;26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3&quot;/&gt;&lt;lineCharCount val=&quot;3&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82&quot;/&gt;&lt;lineCharCount val=&quot;64&quot;/&gt;&lt;lineCharCount val=&quot;8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1.mp3"/>
  <p:tag name="PPSNARRATION" val="53,603299731,D:\Data\My Adobe Presentations\DriversEd\DriverEd-DSDS\AIHub-DriversEd-DSDS-10-04-2016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2&quot;/&gt;&lt;lineCharCount val=&quot;30&quot;/&gt;&lt;lineCharCount val=&quot;6&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PSNARRATION" val="3,603299731,D:\Data\My Adobe Presentations\DriversEd\DriverEd-DSDS\AIHub-DriversEd-DSDS-10-04-2016_pptx\Media.ppcx"/>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5&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7&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PSNARRATIONPROPS" val="D:\Data\My Adobe Presentations\DriversEd\DriverEd-DSDS\Audio\DriversEd-DSDS-Slide3.mp3"/>
  <p:tag name="PPSNARRATION" val="54,603299731,D:\Data\My Adobe Presentations\DriversEd\DriverEd-DSDS\AIHub-DriversEd-DSDS-10-04-2016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SISEP-BlueOption">
  <a:themeElements>
    <a:clrScheme name="NewNIRN-2016">
      <a:dk1>
        <a:srgbClr val="242C3C"/>
      </a:dk1>
      <a:lt1>
        <a:srgbClr val="FFFFFF"/>
      </a:lt1>
      <a:dk2>
        <a:srgbClr val="56B3D6"/>
      </a:dk2>
      <a:lt2>
        <a:srgbClr val="EAB24E"/>
      </a:lt2>
      <a:accent1>
        <a:srgbClr val="E3605C"/>
      </a:accent1>
      <a:accent2>
        <a:srgbClr val="00C7C4"/>
      </a:accent2>
      <a:accent3>
        <a:srgbClr val="787FA7"/>
      </a:accent3>
      <a:accent4>
        <a:srgbClr val="EAB24E"/>
      </a:accent4>
      <a:accent5>
        <a:srgbClr val="DF8766"/>
      </a:accent5>
      <a:accent6>
        <a:srgbClr val="76C88D"/>
      </a:accent6>
      <a:hlink>
        <a:srgbClr val="0082B3"/>
      </a:hlink>
      <a:folHlink>
        <a:srgbClr val="0082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ewNIRN-2016">
      <a:dk1>
        <a:srgbClr val="242C3C"/>
      </a:dk1>
      <a:lt1>
        <a:srgbClr val="FFFFFF"/>
      </a:lt1>
      <a:dk2>
        <a:srgbClr val="56B3D6"/>
      </a:dk2>
      <a:lt2>
        <a:srgbClr val="EAB24E"/>
      </a:lt2>
      <a:accent1>
        <a:srgbClr val="E3605C"/>
      </a:accent1>
      <a:accent2>
        <a:srgbClr val="00C7C4"/>
      </a:accent2>
      <a:accent3>
        <a:srgbClr val="787FA7"/>
      </a:accent3>
      <a:accent4>
        <a:srgbClr val="EAB24E"/>
      </a:accent4>
      <a:accent5>
        <a:srgbClr val="DF8766"/>
      </a:accent5>
      <a:accent6>
        <a:srgbClr val="76C88D"/>
      </a:accent6>
      <a:hlink>
        <a:srgbClr val="0082B3"/>
      </a:hlink>
      <a:folHlink>
        <a:srgbClr val="0082B3"/>
      </a:folHlink>
    </a:clrScheme>
    <a:fontScheme name="NIRN2.0">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fontScale="92500"/>
      </a:bodyPr>
      <a:lstStyle>
        <a:defPPr>
          <a:defRPr sz="2800" b="0" i="0" dirty="0" smtClean="0">
            <a:solidFill>
              <a:schemeClr val="tx1"/>
            </a:solidFill>
            <a:latin typeface="Segoe UI Light" charset="0"/>
            <a:ea typeface="Segoe UI Light" charset="0"/>
            <a:cs typeface="Segoe UI Light" charset="0"/>
          </a:defRPr>
        </a:defPPr>
      </a:lstStyle>
    </a:txDef>
  </a:objectDefaults>
  <a:extraClrSchemeLst/>
  <a:extLst>
    <a:ext uri="{05A4C25C-085E-4340-85A3-A5531E510DB2}">
      <thm15:themeFamily xmlns:thm15="http://schemas.microsoft.com/office/thememl/2012/main" name="NCECDTL" id="{9B892123-D604-3C44-A1F9-1D03977B6C89}" vid="{80D5EEF7-568E-6848-93CB-0955760626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SISEP-Modules-EBPAssessmentTool-07-2012</Template>
  <TotalTime>5994</TotalTime>
  <Words>5537</Words>
  <Application>Microsoft Office PowerPoint</Application>
  <PresentationFormat>Widescreen</PresentationFormat>
  <Paragraphs>496</Paragraphs>
  <Slides>37</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Arial Narrow</vt:lpstr>
      <vt:lpstr>Calibri</vt:lpstr>
      <vt:lpstr>Lucida Sans</vt:lpstr>
      <vt:lpstr>Myriad Pro</vt:lpstr>
      <vt:lpstr>Myriad Web Pro</vt:lpstr>
      <vt:lpstr>Segoe UI</vt:lpstr>
      <vt:lpstr>Segoe UI Light</vt:lpstr>
      <vt:lpstr>Tahoma</vt:lpstr>
      <vt:lpstr>SISEP-BlueOption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it Happen</vt:lpstr>
      <vt:lpstr>Making It Happen</vt:lpstr>
      <vt:lpstr>Making It Happen</vt:lpstr>
      <vt:lpstr>Making It Happen</vt:lpstr>
      <vt:lpstr>Making It Happen</vt:lpstr>
      <vt:lpstr>PowerPoint Presentation</vt:lpstr>
      <vt:lpstr>PowerPoint Presentation</vt:lpstr>
      <vt:lpstr>Before: branch1</vt:lpstr>
      <vt:lpstr>Before: branch1a</vt:lpstr>
      <vt:lpstr>Before: branch1b</vt:lpstr>
      <vt:lpstr>Before: branch1c</vt:lpstr>
      <vt:lpstr>Before: branch2</vt:lpstr>
      <vt:lpstr>Before: branch2a</vt:lpstr>
      <vt:lpstr>Before: branch2b</vt:lpstr>
      <vt:lpstr>Before: branch2c</vt:lpstr>
      <vt:lpstr>Wrapup: branch1p2</vt:lpstr>
      <vt:lpstr>Wrapup: branch1p2a</vt:lpstr>
      <vt:lpstr>Wrapup: branch1p2b</vt:lpstr>
      <vt:lpstr>Wrapup: branch1p2c</vt:lpstr>
      <vt:lpstr>Wrapup: branch2</vt:lpstr>
      <vt:lpstr>Wrapup: branch2p2</vt:lpstr>
      <vt:lpstr>Wrapup: branch2a</vt:lpstr>
      <vt:lpstr>Wrapup: branch2b</vt:lpstr>
      <vt:lpstr>Wrapup: branch2c</vt:lpstr>
      <vt:lpstr>Followup</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sysprepme</dc:creator>
  <cp:lastModifiedBy>Laura Beck</cp:lastModifiedBy>
  <cp:revision>516</cp:revision>
  <dcterms:created xsi:type="dcterms:W3CDTF">2012-08-30T13:24:59Z</dcterms:created>
  <dcterms:modified xsi:type="dcterms:W3CDTF">2020-07-17T21:14:07Z</dcterms:modified>
</cp:coreProperties>
</file>