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4" r:id="rId1"/>
  </p:sldMasterIdLst>
  <p:notesMasterIdLst>
    <p:notesMasterId r:id="rId39"/>
  </p:notesMasterIdLst>
  <p:sldIdLst>
    <p:sldId id="256" r:id="rId2"/>
    <p:sldId id="257" r:id="rId3"/>
    <p:sldId id="286" r:id="rId4"/>
    <p:sldId id="287" r:id="rId5"/>
    <p:sldId id="284" r:id="rId6"/>
    <p:sldId id="285" r:id="rId7"/>
    <p:sldId id="258" r:id="rId8"/>
    <p:sldId id="288" r:id="rId9"/>
    <p:sldId id="291" r:id="rId10"/>
    <p:sldId id="260" r:id="rId11"/>
    <p:sldId id="262" r:id="rId12"/>
    <p:sldId id="263" r:id="rId13"/>
    <p:sldId id="271" r:id="rId14"/>
    <p:sldId id="264" r:id="rId15"/>
    <p:sldId id="273" r:id="rId16"/>
    <p:sldId id="266" r:id="rId17"/>
    <p:sldId id="267" r:id="rId18"/>
    <p:sldId id="290" r:id="rId19"/>
    <p:sldId id="265" r:id="rId20"/>
    <p:sldId id="272" r:id="rId21"/>
    <p:sldId id="269" r:id="rId22"/>
    <p:sldId id="270" r:id="rId23"/>
    <p:sldId id="274" r:id="rId24"/>
    <p:sldId id="275" r:id="rId25"/>
    <p:sldId id="276" r:id="rId26"/>
    <p:sldId id="268" r:id="rId27"/>
    <p:sldId id="294" r:id="rId28"/>
    <p:sldId id="277" r:id="rId29"/>
    <p:sldId id="278" r:id="rId30"/>
    <p:sldId id="281" r:id="rId31"/>
    <p:sldId id="280" r:id="rId32"/>
    <p:sldId id="279" r:id="rId33"/>
    <p:sldId id="283" r:id="rId34"/>
    <p:sldId id="289" r:id="rId35"/>
    <p:sldId id="282" r:id="rId36"/>
    <p:sldId id="297" r:id="rId37"/>
    <p:sldId id="261" r:id="rId38"/>
  </p:sldIdLst>
  <p:sldSz cx="9144000" cy="6858000" type="screen4x3"/>
  <p:notesSz cx="6858000" cy="9144000"/>
  <p:embeddedFontLst>
    <p:embeddedFont>
      <p:font typeface="IBM Plex Sans Condensed" panose="020B0506050203000203" pitchFamily="34" charset="77"/>
      <p:regular r:id="rId40"/>
      <p:bold r:id="rId41"/>
      <p:italic r:id="rId42"/>
      <p:boldItalic r:id="rId43"/>
    </p:embeddedFont>
    <p:embeddedFont>
      <p:font typeface="IBM Plex Sans Condensed Medium" panose="020B0506050203000203" pitchFamily="34" charset="77"/>
      <p:regular r:id="rId44"/>
      <p:bold r:id="rId45"/>
      <p:italic r:id="rId46"/>
      <p:boldItalic r:id="rId47"/>
    </p:embeddedFont>
    <p:embeddedFont>
      <p:font typeface="IBM Plex Sans Condensed SemiBold" panose="020B0506050203000203" pitchFamily="34" charset="77"/>
      <p:regular r:id="rId48"/>
      <p:bold r:id="rId49"/>
      <p:italic r:id="rId50"/>
      <p:boldItalic r:id="rId51"/>
    </p:embeddedFont>
    <p:embeddedFont>
      <p:font typeface="IBM Plex Sans Light" panose="020B0403050203000203" pitchFamily="34" charset="0"/>
      <p:regular r:id="rId52"/>
      <p:bold r:id="rId53"/>
      <p:italic r:id="rId54"/>
      <p:boldItalic r:id="rId55"/>
    </p:embeddedFont>
    <p:embeddedFont>
      <p:font typeface="IBM Plex Sans Medium" panose="020B0503050203000203" pitchFamily="34" charset="0"/>
      <p:regular r:id="rId56"/>
      <p:bold r:id="rId57"/>
      <p:italic r:id="rId58"/>
      <p:boldItalic r:id="rId59"/>
    </p:embeddedFont>
    <p:embeddedFont>
      <p:font typeface="Montserrat" pitchFamily="2" charset="77"/>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yl Lazarus" initials="SL" lastIdx="1" clrIdx="0">
    <p:extLst>
      <p:ext uri="{19B8F6BF-5375-455C-9EA6-DF929625EA0E}">
        <p15:presenceInfo xmlns:p15="http://schemas.microsoft.com/office/powerpoint/2012/main" userId="Sheryl Lazar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FA8"/>
    <a:srgbClr val="3366FF"/>
    <a:srgbClr val="408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04" d="100"/>
          <a:sy n="104" d="100"/>
        </p:scale>
        <p:origin x="188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SHERYL</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ac3dd6896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ac3dd689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270142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66689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143842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SHERYL</a:t>
            </a:r>
          </a:p>
        </p:txBody>
      </p:sp>
    </p:spTree>
    <p:extLst>
      <p:ext uri="{BB962C8B-B14F-4D97-AF65-F5344CB8AC3E}">
        <p14:creationId xmlns:p14="http://schemas.microsoft.com/office/powerpoint/2010/main" val="286237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p:txBody>
      </p:sp>
    </p:spTree>
    <p:extLst>
      <p:ext uri="{BB962C8B-B14F-4D97-AF65-F5344CB8AC3E}">
        <p14:creationId xmlns:p14="http://schemas.microsoft.com/office/powerpoint/2010/main" val="182288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p:txBody>
      </p:sp>
    </p:spTree>
    <p:extLst>
      <p:ext uri="{BB962C8B-B14F-4D97-AF65-F5344CB8AC3E}">
        <p14:creationId xmlns:p14="http://schemas.microsoft.com/office/powerpoint/2010/main" val="279288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197943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p:txBody>
      </p:sp>
    </p:spTree>
    <p:extLst>
      <p:ext uri="{BB962C8B-B14F-4D97-AF65-F5344CB8AC3E}">
        <p14:creationId xmlns:p14="http://schemas.microsoft.com/office/powerpoint/2010/main" val="3841997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p:txBody>
      </p:sp>
    </p:spTree>
    <p:extLst>
      <p:ext uri="{BB962C8B-B14F-4D97-AF65-F5344CB8AC3E}">
        <p14:creationId xmlns:p14="http://schemas.microsoft.com/office/powerpoint/2010/main" val="58208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711754998c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711754998c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SHERYL</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p:txBody>
      </p:sp>
    </p:spTree>
    <p:extLst>
      <p:ext uri="{BB962C8B-B14F-4D97-AF65-F5344CB8AC3E}">
        <p14:creationId xmlns:p14="http://schemas.microsoft.com/office/powerpoint/2010/main" val="172527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MARTHA</a:t>
            </a:r>
          </a:p>
        </p:txBody>
      </p:sp>
    </p:spTree>
    <p:extLst>
      <p:ext uri="{BB962C8B-B14F-4D97-AF65-F5344CB8AC3E}">
        <p14:creationId xmlns:p14="http://schemas.microsoft.com/office/powerpoint/2010/main" val="2311103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288058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154901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2320309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3072757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a:p>
            <a:pPr marL="158750" indent="0">
              <a:buNone/>
            </a:pPr>
            <a:r>
              <a:rPr lang="en-US" dirty="0"/>
              <a:t>ELABORATE ON EACH OF THESE</a:t>
            </a:r>
          </a:p>
        </p:txBody>
      </p:sp>
    </p:spTree>
    <p:extLst>
      <p:ext uri="{BB962C8B-B14F-4D97-AF65-F5344CB8AC3E}">
        <p14:creationId xmlns:p14="http://schemas.microsoft.com/office/powerpoint/2010/main" val="4017865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a:p>
            <a:pPr marL="158750" indent="0">
              <a:buNone/>
            </a:pPr>
            <a:r>
              <a:rPr lang="en-US" dirty="0"/>
              <a:t>ELABORATE ON EACH OF THESE</a:t>
            </a:r>
          </a:p>
        </p:txBody>
      </p:sp>
    </p:spTree>
    <p:extLst>
      <p:ext uri="{BB962C8B-B14F-4D97-AF65-F5344CB8AC3E}">
        <p14:creationId xmlns:p14="http://schemas.microsoft.com/office/powerpoint/2010/main" val="488574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510528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4242076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SHERYL</a:t>
            </a:r>
          </a:p>
        </p:txBody>
      </p:sp>
      <p:sp>
        <p:nvSpPr>
          <p:cNvPr id="4" name="Slide Number Placeholder 3"/>
          <p:cNvSpPr>
            <a:spLocks noGrp="1"/>
          </p:cNvSpPr>
          <p:nvPr>
            <p:ph type="sldNum" sz="quarter" idx="10"/>
          </p:nvPr>
        </p:nvSpPr>
        <p:spPr/>
        <p:txBody>
          <a:bodyPr/>
          <a:lstStyle/>
          <a:p>
            <a:fld id="{EF09751E-8D4E-4840-A51F-E58A2AB873B5}" type="slidenum">
              <a:rPr lang="en-US" smtClean="0"/>
              <a:t>3</a:t>
            </a:fld>
            <a:endParaRPr lang="en-US" dirty="0"/>
          </a:p>
        </p:txBody>
      </p:sp>
    </p:spTree>
    <p:extLst>
      <p:ext uri="{BB962C8B-B14F-4D97-AF65-F5344CB8AC3E}">
        <p14:creationId xmlns:p14="http://schemas.microsoft.com/office/powerpoint/2010/main" val="3087732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2913947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365765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SHERYL</a:t>
            </a:r>
          </a:p>
        </p:txBody>
      </p:sp>
    </p:spTree>
    <p:extLst>
      <p:ext uri="{BB962C8B-B14F-4D97-AF65-F5344CB8AC3E}">
        <p14:creationId xmlns:p14="http://schemas.microsoft.com/office/powerpoint/2010/main" val="332904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a:p>
            <a:pPr marL="158750" indent="0">
              <a:buNone/>
            </a:pPr>
            <a:r>
              <a:rPr lang="en-US" dirty="0"/>
              <a:t>ELABORATE ON EACH OF THESE</a:t>
            </a:r>
          </a:p>
        </p:txBody>
      </p:sp>
    </p:spTree>
    <p:extLst>
      <p:ext uri="{BB962C8B-B14F-4D97-AF65-F5344CB8AC3E}">
        <p14:creationId xmlns:p14="http://schemas.microsoft.com/office/powerpoint/2010/main" val="3853337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p:txBody>
      </p:sp>
    </p:spTree>
    <p:extLst>
      <p:ext uri="{BB962C8B-B14F-4D97-AF65-F5344CB8AC3E}">
        <p14:creationId xmlns:p14="http://schemas.microsoft.com/office/powerpoint/2010/main" val="584399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158750" indent="0">
              <a:buNone/>
            </a:pPr>
            <a:endParaRPr lang="en-US" dirty="0"/>
          </a:p>
        </p:txBody>
      </p:sp>
    </p:spTree>
    <p:extLst>
      <p:ext uri="{BB962C8B-B14F-4D97-AF65-F5344CB8AC3E}">
        <p14:creationId xmlns:p14="http://schemas.microsoft.com/office/powerpoint/2010/main" val="2799805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11754998c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11754998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SHERYL</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SHERYL</a:t>
            </a:r>
          </a:p>
        </p:txBody>
      </p:sp>
      <p:sp>
        <p:nvSpPr>
          <p:cNvPr id="4" name="Slide Number Placeholder 3"/>
          <p:cNvSpPr>
            <a:spLocks noGrp="1"/>
          </p:cNvSpPr>
          <p:nvPr>
            <p:ph type="sldNum" sz="quarter" idx="10"/>
          </p:nvPr>
        </p:nvSpPr>
        <p:spPr/>
        <p:txBody>
          <a:bodyPr/>
          <a:lstStyle/>
          <a:p>
            <a:fld id="{EF09751E-8D4E-4840-A51F-E58A2AB873B5}" type="slidenum">
              <a:rPr lang="en-US" smtClean="0"/>
              <a:t>4</a:t>
            </a:fld>
            <a:endParaRPr lang="en-US" dirty="0"/>
          </a:p>
        </p:txBody>
      </p:sp>
    </p:spTree>
    <p:extLst>
      <p:ext uri="{BB962C8B-B14F-4D97-AF65-F5344CB8AC3E}">
        <p14:creationId xmlns:p14="http://schemas.microsoft.com/office/powerpoint/2010/main" val="236668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SHERYL</a:t>
            </a:r>
          </a:p>
        </p:txBody>
      </p:sp>
      <p:sp>
        <p:nvSpPr>
          <p:cNvPr id="4" name="Slide Number Placeholder 3"/>
          <p:cNvSpPr>
            <a:spLocks noGrp="1"/>
          </p:cNvSpPr>
          <p:nvPr>
            <p:ph type="sldNum" sz="quarter" idx="10"/>
          </p:nvPr>
        </p:nvSpPr>
        <p:spPr/>
        <p:txBody>
          <a:bodyPr/>
          <a:lstStyle/>
          <a:p>
            <a:fld id="{EF09751E-8D4E-4840-A51F-E58A2AB873B5}" type="slidenum">
              <a:rPr lang="en-US" smtClean="0"/>
              <a:t>5</a:t>
            </a:fld>
            <a:endParaRPr lang="en-US" dirty="0"/>
          </a:p>
        </p:txBody>
      </p:sp>
    </p:spTree>
    <p:extLst>
      <p:ext uri="{BB962C8B-B14F-4D97-AF65-F5344CB8AC3E}">
        <p14:creationId xmlns:p14="http://schemas.microsoft.com/office/powerpoint/2010/main" val="140662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SHERYL</a:t>
            </a:r>
          </a:p>
        </p:txBody>
      </p:sp>
      <p:sp>
        <p:nvSpPr>
          <p:cNvPr id="4" name="Slide Number Placeholder 3"/>
          <p:cNvSpPr>
            <a:spLocks noGrp="1"/>
          </p:cNvSpPr>
          <p:nvPr>
            <p:ph type="sldNum" sz="quarter" idx="10"/>
          </p:nvPr>
        </p:nvSpPr>
        <p:spPr/>
        <p:txBody>
          <a:bodyPr/>
          <a:lstStyle/>
          <a:p>
            <a:fld id="{EF09751E-8D4E-4840-A51F-E58A2AB873B5}" type="slidenum">
              <a:rPr lang="en-US" smtClean="0"/>
              <a:t>6</a:t>
            </a:fld>
            <a:endParaRPr lang="en-US" dirty="0"/>
          </a:p>
        </p:txBody>
      </p:sp>
    </p:spTree>
    <p:extLst>
      <p:ext uri="{BB962C8B-B14F-4D97-AF65-F5344CB8AC3E}">
        <p14:creationId xmlns:p14="http://schemas.microsoft.com/office/powerpoint/2010/main" val="383898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711754998c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711754998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SHERYL</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MARTHA</a:t>
            </a:r>
          </a:p>
        </p:txBody>
      </p:sp>
    </p:spTree>
    <p:extLst>
      <p:ext uri="{BB962C8B-B14F-4D97-AF65-F5344CB8AC3E}">
        <p14:creationId xmlns:p14="http://schemas.microsoft.com/office/powerpoint/2010/main" val="146246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MARTHA</a:t>
            </a:r>
          </a:p>
          <a:p>
            <a:pPr marL="158750" indent="0">
              <a:buNone/>
            </a:pPr>
            <a:endParaRPr lang="en-US" dirty="0"/>
          </a:p>
        </p:txBody>
      </p:sp>
    </p:spTree>
    <p:extLst>
      <p:ext uri="{BB962C8B-B14F-4D97-AF65-F5344CB8AC3E}">
        <p14:creationId xmlns:p14="http://schemas.microsoft.com/office/powerpoint/2010/main" val="346204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Clr>
                <a:srgbClr val="233142"/>
              </a:buClr>
              <a:buSzPts val="5200"/>
              <a:buFont typeface="Montserrat"/>
              <a:buNone/>
              <a:defRPr sz="5200" b="1">
                <a:solidFill>
                  <a:srgbClr val="233142"/>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IBM Plex Sans Condensed Medium"/>
              <a:buNone/>
              <a:defRPr sz="3000">
                <a:solidFill>
                  <a:schemeClr val="lt1"/>
                </a:solidFill>
                <a:latin typeface="IBM Plex Sans Condensed Medium"/>
                <a:ea typeface="IBM Plex Sans Condensed Medium"/>
                <a:cs typeface="IBM Plex Sans Condensed Medium"/>
                <a:sym typeface="IBM Plex Sans Condense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9250">
              <a:spcBef>
                <a:spcPts val="1600"/>
              </a:spcBef>
              <a:spcAft>
                <a:spcPts val="0"/>
              </a:spcAft>
              <a:buClr>
                <a:srgbClr val="408087"/>
              </a:buClr>
              <a:buSzPts val="1900"/>
              <a:buFont typeface="IBM Plex Sans Condensed Medium"/>
              <a:buChar char="■"/>
              <a:defRPr sz="1900">
                <a:solidFill>
                  <a:srgbClr val="408087"/>
                </a:solidFill>
                <a:latin typeface="IBM Plex Sans Condensed Medium"/>
                <a:ea typeface="IBM Plex Sans Condensed Medium"/>
                <a:cs typeface="IBM Plex Sans Condensed Medium"/>
                <a:sym typeface="IBM Plex Sans Condensed Medium"/>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36550">
              <a:spcBef>
                <a:spcPts val="1600"/>
              </a:spcBef>
              <a:spcAft>
                <a:spcPts val="0"/>
              </a:spcAft>
              <a:buClr>
                <a:srgbClr val="408087"/>
              </a:buClr>
              <a:buSzPts val="1700"/>
              <a:buFont typeface="IBM Plex Sans Condensed"/>
              <a:buChar char="○"/>
              <a:defRPr sz="1700">
                <a:solidFill>
                  <a:srgbClr val="408087"/>
                </a:solidFill>
                <a:latin typeface="IBM Plex Sans Condensed"/>
                <a:ea typeface="IBM Plex Sans Condensed"/>
                <a:cs typeface="IBM Plex Sans Condensed"/>
                <a:sym typeface="IBM Plex Sans Condensed"/>
              </a:defRPr>
            </a:lvl5pPr>
            <a:lvl6pPr marL="2743200" lvl="5"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spcBef>
                <a:spcPts val="1600"/>
              </a:spcBef>
              <a:spcAft>
                <a:spcPts val="1600"/>
              </a:spcAft>
              <a:buClr>
                <a:srgbClr val="408087"/>
              </a:buClr>
              <a:buSzPts val="1800"/>
              <a:buChar char="■"/>
              <a:defRPr sz="1800">
                <a:solidFill>
                  <a:srgbClr val="408087"/>
                </a:solidFill>
              </a:defRPr>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3"/>
          <p:cNvCxnSpPr/>
          <p:nvPr/>
        </p:nvCxnSpPr>
        <p:spPr>
          <a:xfrm rot="10800000" flipH="1">
            <a:off x="0" y="1327100"/>
            <a:ext cx="4349400" cy="24900"/>
          </a:xfrm>
          <a:prstGeom prst="straightConnector1">
            <a:avLst/>
          </a:prstGeom>
          <a:noFill/>
          <a:ln w="76200" cap="flat" cmpd="sng">
            <a:solidFill>
              <a:srgbClr val="745FA8"/>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ontserrat"/>
              <a:buNone/>
              <a:defRPr sz="3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4"/>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Medium"/>
              <a:buChar char="●"/>
              <a:defRPr sz="2200">
                <a:solidFill>
                  <a:srgbClr val="408087"/>
                </a:solidFill>
                <a:latin typeface="IBM Plex Sans Medium"/>
                <a:ea typeface="IBM Plex Sans Medium"/>
                <a:cs typeface="IBM Plex Sans Medium"/>
                <a:sym typeface="IBM Plex Sans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3" name="Google Shape;23;p4"/>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
        <p:cNvGrpSpPr/>
        <p:nvPr/>
      </p:nvGrpSpPr>
      <p:grpSpPr>
        <a:xfrm>
          <a:off x="0" y="0"/>
          <a:ext cx="0" cy="0"/>
          <a:chOff x="0" y="0"/>
          <a:chExt cx="0" cy="0"/>
        </a:xfrm>
      </p:grpSpPr>
      <p:sp>
        <p:nvSpPr>
          <p:cNvPr id="29" name="Google Shape;29;p6"/>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 name="Google Shape;30;p6"/>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a:lvl1pPr>
            <a:lvl2pPr marL="914400" lvl="1" indent="-368300" algn="ctr">
              <a:spcBef>
                <a:spcPts val="1600"/>
              </a:spcBef>
              <a:spcAft>
                <a:spcPts val="0"/>
              </a:spcAft>
              <a:buSzPts val="2200"/>
              <a:buChar char="●"/>
              <a:defRPr/>
            </a:lvl2pPr>
            <a:lvl3pPr marL="1371600" lvl="2" indent="-342900" algn="ctr">
              <a:spcBef>
                <a:spcPts val="1600"/>
              </a:spcBef>
              <a:spcAft>
                <a:spcPts val="0"/>
              </a:spcAft>
              <a:buSzPts val="1800"/>
              <a:buChar char="■"/>
              <a:defRPr/>
            </a:lvl3pPr>
            <a:lvl4pPr marL="1828800" lvl="3" indent="-342900" algn="ctr">
              <a:spcBef>
                <a:spcPts val="1600"/>
              </a:spcBef>
              <a:spcAft>
                <a:spcPts val="0"/>
              </a:spcAft>
              <a:buSzPts val="1800"/>
              <a:buChar char="●"/>
              <a:defRPr/>
            </a:lvl4pPr>
            <a:lvl5pPr marL="2286000" lvl="4" indent="-342900" algn="ctr">
              <a:spcBef>
                <a:spcPts val="1600"/>
              </a:spcBef>
              <a:spcAft>
                <a:spcPts val="0"/>
              </a:spcAft>
              <a:buSzPts val="1800"/>
              <a:buChar char="○"/>
              <a:defRPr/>
            </a:lvl5pPr>
            <a:lvl6pPr marL="2743200" lvl="5" indent="-342900" algn="ctr">
              <a:spcBef>
                <a:spcPts val="1600"/>
              </a:spcBef>
              <a:spcAft>
                <a:spcPts val="0"/>
              </a:spcAft>
              <a:buSzPts val="1800"/>
              <a:buChar char="■"/>
              <a:defRPr/>
            </a:lvl6pPr>
            <a:lvl7pPr marL="3200400" lvl="6" indent="-342900" algn="ctr">
              <a:spcBef>
                <a:spcPts val="1600"/>
              </a:spcBef>
              <a:spcAft>
                <a:spcPts val="0"/>
              </a:spcAft>
              <a:buSzPts val="1800"/>
              <a:buChar char="●"/>
              <a:defRPr/>
            </a:lvl7pPr>
            <a:lvl8pPr marL="3657600" lvl="7" indent="-342900" algn="ctr">
              <a:spcBef>
                <a:spcPts val="1600"/>
              </a:spcBef>
              <a:spcAft>
                <a:spcPts val="0"/>
              </a:spcAft>
              <a:buSzPts val="1800"/>
              <a:buChar char="○"/>
              <a:defRPr/>
            </a:lvl8pPr>
            <a:lvl9pPr marL="4114800" lvl="8" indent="-342900" algn="ctr">
              <a:spcBef>
                <a:spcPts val="1600"/>
              </a:spcBef>
              <a:spcAft>
                <a:spcPts val="1600"/>
              </a:spcAft>
              <a:buSzPts val="1800"/>
              <a:buChar char="■"/>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A937DB-CCB5-F948-8EBF-CD2FBD7575E9}"/>
              </a:ext>
            </a:extLst>
          </p:cNvPr>
          <p:cNvSpPr/>
          <p:nvPr userDrawn="1"/>
        </p:nvSpPr>
        <p:spPr>
          <a:xfrm>
            <a:off x="0" y="203843"/>
            <a:ext cx="9144000" cy="1397000"/>
          </a:xfrm>
          <a:prstGeom prst="rect">
            <a:avLst/>
          </a:prstGeom>
          <a:solidFill>
            <a:srgbClr val="74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p:cNvSpPr>
            <a:spLocks noGrp="1"/>
          </p:cNvSpPr>
          <p:nvPr>
            <p:ph type="title"/>
          </p:nvPr>
        </p:nvSpPr>
        <p:spPr>
          <a:xfrm>
            <a:off x="628650" y="203844"/>
            <a:ext cx="7886700" cy="1397001"/>
          </a:xfrm>
          <a:prstGeom prst="rect">
            <a:avLst/>
          </a:prstGeom>
        </p:spPr>
        <p:txBody>
          <a:bodyPr anchor="ctr"/>
          <a:lstStyle>
            <a:lvl1pPr>
              <a:defRPr sz="2700" b="1">
                <a:solidFill>
                  <a:schemeClr val="bg1">
                    <a:lumMod val="9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569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lnSpc>
                <a:spcPct val="115000"/>
              </a:lnSpc>
              <a:spcBef>
                <a:spcPts val="1600"/>
              </a:spcBef>
              <a:spcAft>
                <a:spcPts val="0"/>
              </a:spcAft>
              <a:buClr>
                <a:srgbClr val="408087"/>
              </a:buClr>
              <a:buSzPts val="2200"/>
              <a:buFont typeface="IBM Plex Sans Condensed Medium"/>
              <a:buChar char="●"/>
              <a:defRPr sz="2200">
                <a:solidFill>
                  <a:srgbClr val="408087"/>
                </a:solidFill>
                <a:latin typeface="IBM Plex Sans Condensed Medium"/>
                <a:ea typeface="IBM Plex Sans Condensed Medium"/>
                <a:cs typeface="IBM Plex Sans Condensed Medium"/>
                <a:sym typeface="IBM Plex Sans Condensed Medium"/>
              </a:defRPr>
            </a:lvl2pPr>
            <a:lvl3pPr marL="1371600" lvl="2"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lnSpc>
                <a:spcPct val="115000"/>
              </a:lnSpc>
              <a:spcBef>
                <a:spcPts val="1600"/>
              </a:spcBef>
              <a:spcAft>
                <a:spcPts val="160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cscpartners.org/Media/Default/PDFs/Resources/NCSCBrief1.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files.tiescenter.org/files/TNcTi9iMCX/brief5-the-general-education-curriculum-not-an-alternate-curriculu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iles.nceo.info/files/Ay4cXYTgh7/ties-brief-4-providing-meaningful-general-education-curriculum-access-to-students-with-significant-cognitive-disabiliti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nceo.umn.edu/docs/OnlinePubs/NCEOReport424.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nceo.info/About/projects/improving-instruction/hom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surveygizmo.com/s3/5959744/Academic-Standards-Session"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ctrTitle"/>
          </p:nvPr>
        </p:nvSpPr>
        <p:spPr>
          <a:xfrm>
            <a:off x="187050" y="2780000"/>
            <a:ext cx="84582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Academic Standards for Students with Significant Cognitive Disabilities</a:t>
            </a:r>
            <a:endParaRPr sz="4000" b="1">
              <a:solidFill>
                <a:srgbClr val="233142"/>
              </a:solidFill>
              <a:latin typeface="Montserrat"/>
              <a:ea typeface="Montserrat"/>
              <a:cs typeface="Montserrat"/>
              <a:sym typeface="Montserrat"/>
            </a:endParaRPr>
          </a:p>
        </p:txBody>
      </p:sp>
      <p:sp>
        <p:nvSpPr>
          <p:cNvPr id="39" name="Google Shape;39;p8"/>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dirty="0">
                <a:latin typeface="IBM Plex Sans Condensed SemiBold"/>
                <a:ea typeface="IBM Plex Sans Condensed SemiBold"/>
                <a:cs typeface="IBM Plex Sans Condensed SemiBold"/>
                <a:sym typeface="IBM Plex Sans Condensed SemiBold"/>
              </a:rPr>
              <a:t>Sheryl Lazarus, NCEO and TIES Director</a:t>
            </a:r>
            <a:endParaRPr b="0" dirty="0">
              <a:solidFill>
                <a:schemeClr val="lt1"/>
              </a:solidFill>
              <a:latin typeface="IBM Plex Sans Condensed SemiBold"/>
              <a:ea typeface="IBM Plex Sans Condensed SemiBold"/>
              <a:cs typeface="IBM Plex Sans Condensed SemiBold"/>
              <a:sym typeface="IBM Plex Sans Condensed SemiBold"/>
            </a:endParaRPr>
          </a:p>
          <a:p>
            <a:pPr marL="0" lvl="0" indent="0" algn="l" rtl="0">
              <a:lnSpc>
                <a:spcPct val="115000"/>
              </a:lnSpc>
              <a:spcBef>
                <a:spcPts val="1000"/>
              </a:spcBef>
              <a:spcAft>
                <a:spcPts val="0"/>
              </a:spcAft>
              <a:buClr>
                <a:schemeClr val="dk1"/>
              </a:buClr>
              <a:buSzPts val="1100"/>
              <a:buFont typeface="Arial"/>
              <a:buNone/>
            </a:pPr>
            <a:r>
              <a:rPr lang="en" dirty="0">
                <a:latin typeface="IBM Plex Sans Condensed SemiBold"/>
                <a:ea typeface="IBM Plex Sans Condensed SemiBold"/>
                <a:cs typeface="IBM Plex Sans Condensed SemiBold"/>
                <a:sym typeface="IBM Plex Sans Condensed SemiBold"/>
              </a:rPr>
              <a:t>MarthaThurlow, Senior Research Associate</a:t>
            </a:r>
            <a:endParaRPr dirty="0">
              <a:latin typeface="IBM Plex Sans Condensed SemiBold"/>
              <a:ea typeface="IBM Plex Sans Condensed SemiBold"/>
              <a:cs typeface="IBM Plex Sans Condensed SemiBold"/>
              <a:sym typeface="IBM Plex Sans Condensed SemiBold"/>
            </a:endParaRPr>
          </a:p>
        </p:txBody>
      </p:sp>
      <p:cxnSp>
        <p:nvCxnSpPr>
          <p:cNvPr id="40" name="Google Shape;40;p8"/>
          <p:cNvCxnSpPr/>
          <p:nvPr/>
        </p:nvCxnSpPr>
        <p:spPr>
          <a:xfrm>
            <a:off x="-8550" y="4642290"/>
            <a:ext cx="9161100" cy="0"/>
          </a:xfrm>
          <a:prstGeom prst="straightConnector1">
            <a:avLst/>
          </a:prstGeom>
          <a:noFill/>
          <a:ln w="114300" cap="flat" cmpd="sng">
            <a:solidFill>
              <a:srgbClr val="FACF5A"/>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Academic Standards</a:t>
            </a:r>
            <a:endParaRPr dirty="0"/>
          </a:p>
        </p:txBody>
      </p:sp>
      <p:sp>
        <p:nvSpPr>
          <p:cNvPr id="68" name="Google Shape;68;p12"/>
          <p:cNvSpPr txBox="1">
            <a:spLocks noGrp="1"/>
          </p:cNvSpPr>
          <p:nvPr>
            <p:ph type="body" idx="1"/>
          </p:nvPr>
        </p:nvSpPr>
        <p:spPr>
          <a:xfrm>
            <a:off x="200489" y="1356867"/>
            <a:ext cx="8520600" cy="522877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Every Student Succeeds Act (ESSA) primarily uses the term "academic standards," but many other terms (and more) are used by educators and policymakers:</a:t>
            </a:r>
          </a:p>
          <a:p>
            <a:pPr marL="342900" indent="-342900">
              <a:spcAft>
                <a:spcPts val="1000"/>
              </a:spcAft>
            </a:pPr>
            <a:r>
              <a:rPr lang="en-US" dirty="0"/>
              <a:t>Academic content standards</a:t>
            </a:r>
          </a:p>
          <a:p>
            <a:pPr marL="342900" indent="-342900">
              <a:spcAft>
                <a:spcPts val="1000"/>
              </a:spcAft>
            </a:pPr>
            <a:r>
              <a:rPr lang="en-US" dirty="0"/>
              <a:t>Alternate standards</a:t>
            </a:r>
          </a:p>
          <a:p>
            <a:pPr marL="342900" indent="-342900">
              <a:spcAft>
                <a:spcPts val="1000"/>
              </a:spcAft>
            </a:pPr>
            <a:r>
              <a:rPr lang="en-US" dirty="0"/>
              <a:t>Extended standards</a:t>
            </a:r>
          </a:p>
          <a:p>
            <a:pPr marL="342900" indent="-342900">
              <a:spcAft>
                <a:spcPts val="1000"/>
              </a:spcAft>
            </a:pPr>
            <a:r>
              <a:rPr lang="en-US" dirty="0"/>
              <a:t>Achievement standards</a:t>
            </a:r>
          </a:p>
          <a:p>
            <a:pPr marL="342900" indent="-342900">
              <a:spcAft>
                <a:spcPts val="1000"/>
              </a:spcAft>
            </a:pPr>
            <a:r>
              <a:rPr lang="en-US" dirty="0"/>
              <a:t>Performance standards</a:t>
            </a:r>
          </a:p>
          <a:p>
            <a:pPr marL="342900" indent="-342900">
              <a:spcAft>
                <a:spcPts val="1000"/>
              </a:spcAft>
            </a:pPr>
            <a:r>
              <a:rPr lang="en-US" dirty="0"/>
              <a:t>English language proficiency standards</a:t>
            </a:r>
          </a:p>
          <a:p>
            <a:pPr marL="342900" indent="-342900">
              <a:spcAft>
                <a:spcPts val="1600"/>
              </a:spcAft>
            </a:pPr>
            <a:endParaRPr lang="en-US" dirty="0"/>
          </a:p>
          <a:p>
            <a:pPr marL="342900" indent="-342900">
              <a:spcAft>
                <a:spcPts val="1600"/>
              </a:spcAft>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a:t>
            </a:r>
          </a:p>
        </p:txBody>
      </p:sp>
      <p:sp>
        <p:nvSpPr>
          <p:cNvPr id="3" name="Text Placeholder 2"/>
          <p:cNvSpPr>
            <a:spLocks noGrp="1"/>
          </p:cNvSpPr>
          <p:nvPr>
            <p:ph type="body" idx="1"/>
          </p:nvPr>
        </p:nvSpPr>
        <p:spPr/>
        <p:txBody>
          <a:bodyPr/>
          <a:lstStyle/>
          <a:p>
            <a:r>
              <a:rPr lang="en-US" sz="2600" dirty="0"/>
              <a:t>Terms have different meanings</a:t>
            </a:r>
          </a:p>
          <a:p>
            <a:r>
              <a:rPr lang="en-US" sz="2600" dirty="0"/>
              <a:t>Need to be very clear about term used and its meaning</a:t>
            </a:r>
          </a:p>
          <a:p>
            <a:r>
              <a:rPr lang="en-US" sz="2600" dirty="0"/>
              <a:t>Need to understand the relationship among terms and their roles in instruction and assessments</a:t>
            </a:r>
          </a:p>
        </p:txBody>
      </p:sp>
    </p:spTree>
    <p:extLst>
      <p:ext uri="{BB962C8B-B14F-4D97-AF65-F5344CB8AC3E}">
        <p14:creationId xmlns:p14="http://schemas.microsoft.com/office/powerpoint/2010/main" val="308262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Content Standards</a:t>
            </a:r>
          </a:p>
        </p:txBody>
      </p:sp>
      <p:sp>
        <p:nvSpPr>
          <p:cNvPr id="3" name="Text Placeholder 2"/>
          <p:cNvSpPr>
            <a:spLocks noGrp="1"/>
          </p:cNvSpPr>
          <p:nvPr>
            <p:ph type="body" idx="1"/>
          </p:nvPr>
        </p:nvSpPr>
        <p:spPr/>
        <p:txBody>
          <a:bodyPr/>
          <a:lstStyle/>
          <a:p>
            <a:r>
              <a:rPr lang="en-US" sz="2700" dirty="0"/>
              <a:t>States develop their own college and career ready content standards </a:t>
            </a:r>
          </a:p>
          <a:p>
            <a:r>
              <a:rPr lang="en-US" sz="2700" dirty="0"/>
              <a:t>Content standards identify what students should know and be able to do at each grade</a:t>
            </a:r>
          </a:p>
          <a:p>
            <a:r>
              <a:rPr lang="en-US" sz="2700" dirty="0"/>
              <a:t>Content standards define the goals of instruction for </a:t>
            </a:r>
            <a:r>
              <a:rPr lang="en-US" sz="2700" b="1" dirty="0"/>
              <a:t>all students </a:t>
            </a:r>
            <a:r>
              <a:rPr lang="en-US" sz="2700" dirty="0"/>
              <a:t>in a grade, including students with the most significant cognitive disabilities and English learners (including English learners with the most significant cognitive disabilities)</a:t>
            </a:r>
          </a:p>
        </p:txBody>
      </p:sp>
    </p:spTree>
    <p:extLst>
      <p:ext uri="{BB962C8B-B14F-4D97-AF65-F5344CB8AC3E}">
        <p14:creationId xmlns:p14="http://schemas.microsoft.com/office/powerpoint/2010/main" val="103199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#1</a:t>
            </a:r>
          </a:p>
        </p:txBody>
      </p:sp>
      <p:sp>
        <p:nvSpPr>
          <p:cNvPr id="3" name="Text Placeholder 2"/>
          <p:cNvSpPr>
            <a:spLocks noGrp="1"/>
          </p:cNvSpPr>
          <p:nvPr>
            <p:ph type="body" idx="1"/>
          </p:nvPr>
        </p:nvSpPr>
        <p:spPr/>
        <p:txBody>
          <a:bodyPr/>
          <a:lstStyle/>
          <a:p>
            <a:pPr marL="76200" indent="0">
              <a:buNone/>
            </a:pPr>
            <a:r>
              <a:rPr lang="en-US" sz="2600" dirty="0"/>
              <a:t>Do you know where to find your state's academic standards?</a:t>
            </a:r>
          </a:p>
          <a:p>
            <a:pPr marL="914400"/>
            <a:r>
              <a:rPr lang="en-US" sz="2600" dirty="0"/>
              <a:t>Yes, and I have looked at them</a:t>
            </a:r>
          </a:p>
          <a:p>
            <a:pPr marL="914400"/>
            <a:r>
              <a:rPr lang="en-US" sz="2600" dirty="0"/>
              <a:t>Yes, but I have not looked at them</a:t>
            </a:r>
          </a:p>
          <a:p>
            <a:pPr marL="914400"/>
            <a:r>
              <a:rPr lang="en-US" sz="2600" dirty="0"/>
              <a:t>No</a:t>
            </a:r>
          </a:p>
        </p:txBody>
      </p:sp>
    </p:spTree>
    <p:extLst>
      <p:ext uri="{BB962C8B-B14F-4D97-AF65-F5344CB8AC3E}">
        <p14:creationId xmlns:p14="http://schemas.microsoft.com/office/powerpoint/2010/main" val="241501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Text Placeholder 2"/>
          <p:cNvSpPr>
            <a:spLocks noGrp="1"/>
          </p:cNvSpPr>
          <p:nvPr>
            <p:ph type="body" idx="1"/>
          </p:nvPr>
        </p:nvSpPr>
        <p:spPr/>
        <p:txBody>
          <a:bodyPr/>
          <a:lstStyle/>
          <a:p>
            <a:r>
              <a:rPr lang="en-US" sz="2600" b="1" dirty="0"/>
              <a:t>Grade 4 Math: </a:t>
            </a:r>
            <a:r>
              <a:rPr lang="en-US" sz="2600" dirty="0"/>
              <a:t>Apply the area and perimeter formulas for rectangles in real world and mathematical problems</a:t>
            </a:r>
          </a:p>
          <a:p>
            <a:r>
              <a:rPr lang="en-US" sz="2600" b="1" dirty="0"/>
              <a:t>Grade 8 Reading/Language Arts: </a:t>
            </a:r>
            <a:r>
              <a:rPr lang="en-US" dirty="0"/>
              <a:t>Determine a theme of a text and analyze its development over the course of the text, including its relationship to the characters, setting, and plot </a:t>
            </a:r>
            <a:endParaRPr lang="en-US" sz="2600" b="1" dirty="0"/>
          </a:p>
        </p:txBody>
      </p:sp>
    </p:spTree>
    <p:extLst>
      <p:ext uri="{BB962C8B-B14F-4D97-AF65-F5344CB8AC3E}">
        <p14:creationId xmlns:p14="http://schemas.microsoft.com/office/powerpoint/2010/main" val="346032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Reminder</a:t>
            </a:r>
          </a:p>
        </p:txBody>
      </p:sp>
      <p:sp>
        <p:nvSpPr>
          <p:cNvPr id="5" name="Text Placeholder 2"/>
          <p:cNvSpPr>
            <a:spLocks noGrp="1"/>
          </p:cNvSpPr>
          <p:nvPr>
            <p:ph type="body" idx="1"/>
          </p:nvPr>
        </p:nvSpPr>
        <p:spPr>
          <a:xfrm>
            <a:off x="311700" y="1536633"/>
            <a:ext cx="8520600" cy="4555200"/>
          </a:xfrm>
        </p:spPr>
        <p:txBody>
          <a:bodyPr/>
          <a:lstStyle/>
          <a:p>
            <a:r>
              <a:rPr lang="en-US" sz="2600" dirty="0"/>
              <a:t>Federal education laws </a:t>
            </a:r>
            <a:r>
              <a:rPr lang="en-US" sz="2600" b="1" dirty="0"/>
              <a:t>do not permit </a:t>
            </a:r>
            <a:r>
              <a:rPr lang="en-US" sz="2600" dirty="0"/>
              <a:t>alternate content standards for students with the most significant cognitive disabilities</a:t>
            </a:r>
          </a:p>
          <a:p>
            <a:r>
              <a:rPr lang="en-US" sz="2600" dirty="0"/>
              <a:t>Federal education laws </a:t>
            </a:r>
            <a:r>
              <a:rPr lang="en-US" sz="2600" b="1" dirty="0"/>
              <a:t>do not permit </a:t>
            </a:r>
            <a:r>
              <a:rPr lang="en-US" sz="2600" dirty="0"/>
              <a:t>alternate curricula for students with the most significant cognitive disabilities</a:t>
            </a:r>
          </a:p>
          <a:p>
            <a:pPr marL="76200" indent="0">
              <a:buNone/>
            </a:pPr>
            <a:endParaRPr lang="en-US" sz="1000" dirty="0"/>
          </a:p>
          <a:p>
            <a:pPr marL="630238" indent="0">
              <a:buNone/>
            </a:pPr>
            <a:r>
              <a:rPr lang="en-US" b="1" dirty="0"/>
              <a:t>IEP goals are to be designed to "meet the child's needs that result from the child's disability to enable the child to be involved in and make progress in the general education curriculum." (300.320(a)(2)(</a:t>
            </a:r>
            <a:r>
              <a:rPr lang="en-US" b="1" dirty="0" err="1"/>
              <a:t>i</a:t>
            </a:r>
            <a:r>
              <a:rPr lang="en-US" b="1" dirty="0"/>
              <a:t>)(A))</a:t>
            </a:r>
          </a:p>
        </p:txBody>
      </p:sp>
    </p:spTree>
    <p:extLst>
      <p:ext uri="{BB962C8B-B14F-4D97-AF65-F5344CB8AC3E}">
        <p14:creationId xmlns:p14="http://schemas.microsoft.com/office/powerpoint/2010/main" val="1632218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Academic Achievement Standards</a:t>
            </a:r>
          </a:p>
        </p:txBody>
      </p:sp>
      <p:sp>
        <p:nvSpPr>
          <p:cNvPr id="5" name="Text Placeholder 2"/>
          <p:cNvSpPr>
            <a:spLocks noGrp="1"/>
          </p:cNvSpPr>
          <p:nvPr>
            <p:ph type="body" idx="1"/>
          </p:nvPr>
        </p:nvSpPr>
        <p:spPr>
          <a:xfrm>
            <a:off x="311700" y="1536632"/>
            <a:ext cx="8520600" cy="4904807"/>
          </a:xfrm>
        </p:spPr>
        <p:txBody>
          <a:bodyPr/>
          <a:lstStyle/>
          <a:p>
            <a:r>
              <a:rPr lang="en-US" sz="2700" dirty="0"/>
              <a:t>These are developed for the state assessment. They may be </a:t>
            </a:r>
            <a:r>
              <a:rPr lang="en-US" sz="2700" b="1" dirty="0"/>
              <a:t>"grade-level achievement standards" </a:t>
            </a:r>
            <a:r>
              <a:rPr lang="en-US" sz="2700" dirty="0"/>
              <a:t>or </a:t>
            </a:r>
            <a:r>
              <a:rPr lang="en-US" sz="2700" b="1" dirty="0"/>
              <a:t>"alternate academic achievement standards"</a:t>
            </a:r>
          </a:p>
          <a:p>
            <a:pPr marL="930275" indent="-457200">
              <a:buFont typeface="Symbol" panose="05050102010706020507" pitchFamily="18" charset="2"/>
              <a:buChar char="¾"/>
            </a:pPr>
            <a:r>
              <a:rPr lang="en-US" sz="2700" dirty="0"/>
              <a:t>Grade-level achievement standards are for the general assessment</a:t>
            </a:r>
          </a:p>
          <a:p>
            <a:pPr marL="930275" indent="-457200">
              <a:buFont typeface="Symbol" panose="05050102010706020507" pitchFamily="18" charset="2"/>
              <a:buChar char="¾"/>
            </a:pPr>
            <a:r>
              <a:rPr lang="en-US" sz="2700" dirty="0"/>
              <a:t>Alternate academic achievement standards are for the alternate assessment</a:t>
            </a:r>
            <a:endParaRPr lang="en-US" sz="2700" b="1" dirty="0"/>
          </a:p>
          <a:p>
            <a:r>
              <a:rPr lang="en-US" sz="2700" dirty="0"/>
              <a:t>These standards can provide useful information about what is expected of students</a:t>
            </a:r>
          </a:p>
          <a:p>
            <a:pPr marL="930275" indent="-457200">
              <a:buFont typeface="Symbol" panose="05050102010706020507" pitchFamily="18" charset="2"/>
              <a:buChar char="¾"/>
            </a:pPr>
            <a:endParaRPr lang="en-US" sz="2700" dirty="0"/>
          </a:p>
          <a:p>
            <a:pPr indent="-457200">
              <a:buFont typeface="Wingdings" panose="05000000000000000000" pitchFamily="2" charset="2"/>
              <a:buChar char="§"/>
            </a:pPr>
            <a:endParaRPr lang="en-US" sz="2700" dirty="0"/>
          </a:p>
        </p:txBody>
      </p:sp>
    </p:spTree>
    <p:extLst>
      <p:ext uri="{BB962C8B-B14F-4D97-AF65-F5344CB8AC3E}">
        <p14:creationId xmlns:p14="http://schemas.microsoft.com/office/powerpoint/2010/main" val="1917606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Example: Grade 4 Math</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sz="2600" b="1" dirty="0"/>
              <a:t>Content Standard: </a:t>
            </a:r>
            <a:r>
              <a:rPr lang="en-US" sz="2600" dirty="0"/>
              <a:t>Apply the area and perimeter formulas for rectangles in real world and mathematical problems</a:t>
            </a:r>
            <a:endParaRPr lang="en-US" sz="2600" b="1" dirty="0"/>
          </a:p>
          <a:p>
            <a:r>
              <a:rPr lang="en-US" sz="2600" b="1" dirty="0"/>
              <a:t>Grade-level Achievement Proficient Descriptor: </a:t>
            </a:r>
            <a:r>
              <a:rPr lang="en-US" dirty="0"/>
              <a:t>Student solves problems that include calculating area and perimeter, including those in which side lengths are missing</a:t>
            </a:r>
          </a:p>
          <a:p>
            <a:r>
              <a:rPr lang="en-US" sz="2600" b="1" dirty="0"/>
              <a:t>Alternate Achievement Proficient Level Descriptor: </a:t>
            </a:r>
            <a:r>
              <a:rPr lang="en-US" sz="2600" dirty="0"/>
              <a:t>Student solves problems using perimeter and area.</a:t>
            </a:r>
          </a:p>
        </p:txBody>
      </p:sp>
    </p:spTree>
    <p:extLst>
      <p:ext uri="{BB962C8B-B14F-4D97-AF65-F5344CB8AC3E}">
        <p14:creationId xmlns:p14="http://schemas.microsoft.com/office/powerpoint/2010/main" val="225467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156639"/>
            <a:ext cx="8520600" cy="763500"/>
          </a:xfrm>
        </p:spPr>
        <p:txBody>
          <a:bodyPr/>
          <a:lstStyle/>
          <a:p>
            <a:r>
              <a:rPr lang="en-US" sz="3200" dirty="0"/>
              <a:t>Possible Ways to Assess Alternate Achievement Standard</a:t>
            </a:r>
          </a:p>
        </p:txBody>
      </p:sp>
      <p:sp>
        <p:nvSpPr>
          <p:cNvPr id="5" name="Text Placeholder 2"/>
          <p:cNvSpPr>
            <a:spLocks noGrp="1"/>
          </p:cNvSpPr>
          <p:nvPr>
            <p:ph type="body" idx="1"/>
          </p:nvPr>
        </p:nvSpPr>
        <p:spPr>
          <a:xfrm>
            <a:off x="311700" y="1536633"/>
            <a:ext cx="8520600" cy="4717210"/>
          </a:xfrm>
        </p:spPr>
        <p:txBody>
          <a:bodyPr/>
          <a:lstStyle/>
          <a:p>
            <a:pPr marL="76200" indent="0">
              <a:buNone/>
            </a:pPr>
            <a:r>
              <a:rPr lang="en-US" b="1" dirty="0"/>
              <a:t>Alternate Achievement Proficient Level Descriptor (gr 4): </a:t>
            </a:r>
            <a:r>
              <a:rPr lang="en-US" dirty="0"/>
              <a:t>Student solves problems using perimeter and area.</a:t>
            </a:r>
          </a:p>
          <a:p>
            <a:r>
              <a:rPr lang="en-US" dirty="0"/>
              <a:t>Student uses tactile cubes or a braille ruler to measure the sides of a cardboard rectangle. Cubes are also used to solve for area.</a:t>
            </a:r>
          </a:p>
          <a:p>
            <a:pPr marL="76200" indent="0">
              <a:buNone/>
            </a:pPr>
            <a:r>
              <a:rPr lang="en-US" b="1" dirty="0"/>
              <a:t>Alternate Achievement Proficient Level Descriptor (gr 8): </a:t>
            </a:r>
            <a:r>
              <a:rPr lang="en-US" dirty="0"/>
              <a:t>Student identifies the theme of a text.</a:t>
            </a:r>
          </a:p>
          <a:p>
            <a:r>
              <a:rPr lang="en-US" dirty="0"/>
              <a:t>Student reads via teacher presented version of an adapted text and responds by choosing a tactile representation of the theme or using their typical communication method.</a:t>
            </a:r>
          </a:p>
        </p:txBody>
      </p:sp>
    </p:spTree>
    <p:extLst>
      <p:ext uri="{BB962C8B-B14F-4D97-AF65-F5344CB8AC3E}">
        <p14:creationId xmlns:p14="http://schemas.microsoft.com/office/powerpoint/2010/main" val="169925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Be Confused</a:t>
            </a:r>
          </a:p>
        </p:txBody>
      </p:sp>
      <p:sp>
        <p:nvSpPr>
          <p:cNvPr id="3" name="Text Placeholder 2"/>
          <p:cNvSpPr>
            <a:spLocks noGrp="1"/>
          </p:cNvSpPr>
          <p:nvPr>
            <p:ph type="body" idx="1"/>
          </p:nvPr>
        </p:nvSpPr>
        <p:spPr/>
        <p:txBody>
          <a:bodyPr/>
          <a:lstStyle/>
          <a:p>
            <a:pPr marL="76200" indent="0">
              <a:buNone/>
            </a:pPr>
            <a:r>
              <a:rPr lang="en-US" sz="2700" dirty="0"/>
              <a:t>Many other terms are used to refer to performance expectations:</a:t>
            </a:r>
          </a:p>
          <a:p>
            <a:r>
              <a:rPr lang="en-US" sz="2700" dirty="0"/>
              <a:t>Extended Standards</a:t>
            </a:r>
          </a:p>
          <a:p>
            <a:r>
              <a:rPr lang="en-US" sz="2700" dirty="0"/>
              <a:t>Essence Statements</a:t>
            </a:r>
          </a:p>
          <a:p>
            <a:r>
              <a:rPr lang="en-US" sz="2700" dirty="0"/>
              <a:t>Core Content</a:t>
            </a:r>
          </a:p>
          <a:p>
            <a:r>
              <a:rPr lang="en-US" sz="2700" dirty="0"/>
              <a:t>Alternate Standards</a:t>
            </a:r>
          </a:p>
          <a:p>
            <a:pPr marL="76200" indent="0">
              <a:buNone/>
            </a:pPr>
            <a:r>
              <a:rPr lang="en-US" sz="2700" dirty="0"/>
              <a:t>These terms are used to refer to expectations for the alternate assessment.</a:t>
            </a:r>
          </a:p>
        </p:txBody>
      </p:sp>
    </p:spTree>
    <p:extLst>
      <p:ext uri="{BB962C8B-B14F-4D97-AF65-F5344CB8AC3E}">
        <p14:creationId xmlns:p14="http://schemas.microsoft.com/office/powerpoint/2010/main" val="343453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Two Projects</a:t>
            </a:r>
            <a:endParaRPr sz="3600" b="1" dirty="0">
              <a:solidFill>
                <a:srgbClr val="233142"/>
              </a:solidFill>
              <a:latin typeface="Montserrat"/>
              <a:ea typeface="Montserrat"/>
              <a:cs typeface="Montserrat"/>
              <a:sym typeface="Montserrat"/>
            </a:endParaRPr>
          </a:p>
        </p:txBody>
      </p:sp>
      <p:sp>
        <p:nvSpPr>
          <p:cNvPr id="47" name="Google Shape;47;p9"/>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101600" lvl="0" indent="0" algn="l" rtl="0">
              <a:lnSpc>
                <a:spcPct val="125000"/>
              </a:lnSpc>
              <a:spcBef>
                <a:spcPts val="0"/>
              </a:spcBef>
              <a:spcAft>
                <a:spcPts val="0"/>
              </a:spcAft>
              <a:buClr>
                <a:srgbClr val="408087"/>
              </a:buClr>
              <a:buSzPts val="2000"/>
              <a:buNone/>
            </a:pPr>
            <a:r>
              <a:rPr lang="en" sz="3200" dirty="0"/>
              <a:t>National Center on Educational Outcomes</a:t>
            </a:r>
          </a:p>
          <a:p>
            <a:pPr marL="101600" lvl="0" indent="0" algn="l" rtl="0">
              <a:lnSpc>
                <a:spcPct val="125000"/>
              </a:lnSpc>
              <a:spcBef>
                <a:spcPts val="0"/>
              </a:spcBef>
              <a:spcAft>
                <a:spcPts val="0"/>
              </a:spcAft>
              <a:buClr>
                <a:srgbClr val="408087"/>
              </a:buClr>
              <a:buSzPts val="2000"/>
              <a:buNone/>
            </a:pPr>
            <a:endParaRPr lang="en" sz="3000" dirty="0"/>
          </a:p>
          <a:p>
            <a:pPr marL="101600" lvl="0" indent="0" algn="l" rtl="0">
              <a:lnSpc>
                <a:spcPct val="125000"/>
              </a:lnSpc>
              <a:spcBef>
                <a:spcPts val="1000"/>
              </a:spcBef>
              <a:spcAft>
                <a:spcPts val="0"/>
              </a:spcAft>
              <a:buClr>
                <a:srgbClr val="408087"/>
              </a:buClr>
              <a:buSzPts val="2000"/>
              <a:buNone/>
            </a:pPr>
            <a:endParaRPr lang="en" sz="3000" dirty="0"/>
          </a:p>
          <a:p>
            <a:pPr marL="101600" lvl="0" indent="0" algn="l" rtl="0">
              <a:lnSpc>
                <a:spcPct val="125000"/>
              </a:lnSpc>
              <a:spcAft>
                <a:spcPts val="0"/>
              </a:spcAft>
              <a:buClr>
                <a:srgbClr val="408087"/>
              </a:buClr>
              <a:buSzPts val="2000"/>
              <a:buNone/>
            </a:pPr>
            <a:endParaRPr lang="en" sz="1000" dirty="0"/>
          </a:p>
          <a:p>
            <a:pPr marL="101600" lvl="0" indent="0" algn="l" rtl="0">
              <a:lnSpc>
                <a:spcPct val="125000"/>
              </a:lnSpc>
              <a:spcBef>
                <a:spcPts val="1000"/>
              </a:spcBef>
              <a:spcAft>
                <a:spcPts val="0"/>
              </a:spcAft>
              <a:buClr>
                <a:srgbClr val="408087"/>
              </a:buClr>
              <a:buSzPts val="2000"/>
              <a:buNone/>
            </a:pPr>
            <a:endParaRPr lang="en" sz="1000" dirty="0"/>
          </a:p>
          <a:p>
            <a:pPr marL="101600" lvl="0" indent="0" algn="l" rtl="0">
              <a:lnSpc>
                <a:spcPct val="125000"/>
              </a:lnSpc>
              <a:spcBef>
                <a:spcPts val="1000"/>
              </a:spcBef>
              <a:spcAft>
                <a:spcPts val="0"/>
              </a:spcAft>
              <a:buClr>
                <a:srgbClr val="408087"/>
              </a:buClr>
              <a:buSzPts val="2000"/>
              <a:buNone/>
            </a:pPr>
            <a:endParaRPr lang="en" sz="1000" dirty="0"/>
          </a:p>
          <a:p>
            <a:pPr marL="101600" lvl="0" indent="0" algn="l" rtl="0">
              <a:lnSpc>
                <a:spcPct val="125000"/>
              </a:lnSpc>
              <a:spcBef>
                <a:spcPts val="1000"/>
              </a:spcBef>
              <a:spcAft>
                <a:spcPts val="0"/>
              </a:spcAft>
              <a:buClr>
                <a:srgbClr val="408087"/>
              </a:buClr>
              <a:buSzPts val="2000"/>
              <a:buNone/>
            </a:pPr>
            <a:r>
              <a:rPr lang="en" sz="3200" dirty="0"/>
              <a:t>TIES Center</a:t>
            </a:r>
          </a:p>
          <a:p>
            <a:pPr marL="101600" lvl="0" indent="0" algn="l" rtl="0">
              <a:lnSpc>
                <a:spcPct val="125000"/>
              </a:lnSpc>
              <a:spcBef>
                <a:spcPts val="1000"/>
              </a:spcBef>
              <a:spcAft>
                <a:spcPts val="0"/>
              </a:spcAft>
              <a:buClr>
                <a:srgbClr val="408087"/>
              </a:buClr>
              <a:buSzPts val="2000"/>
              <a:buNone/>
            </a:pPr>
            <a:endParaRPr sz="3000" dirty="0">
              <a:solidFill>
                <a:srgbClr val="408087"/>
              </a:solidFill>
              <a:sym typeface="IBM Plex Sans Medium"/>
            </a:endParaRPr>
          </a:p>
        </p:txBody>
      </p:sp>
      <p:cxnSp>
        <p:nvCxnSpPr>
          <p:cNvPr id="48" name="Google Shape;48;p9"/>
          <p:cNvCxnSpPr/>
          <p:nvPr/>
        </p:nvCxnSpPr>
        <p:spPr>
          <a:xfrm rot="10800000" flipH="1">
            <a:off x="0" y="1327100"/>
            <a:ext cx="4349400" cy="24900"/>
          </a:xfrm>
          <a:prstGeom prst="straightConnector1">
            <a:avLst/>
          </a:prstGeom>
          <a:noFill/>
          <a:ln w="76200" cap="flat" cmpd="sng">
            <a:solidFill>
              <a:srgbClr val="745FA8"/>
            </a:solidFill>
            <a:prstDash val="solid"/>
            <a:round/>
            <a:headEnd type="none" w="med" len="med"/>
            <a:tailEnd type="none" w="med" len="med"/>
          </a:ln>
        </p:spPr>
      </p:cxnSp>
      <p:sp>
        <p:nvSpPr>
          <p:cNvPr id="6" name="TextBox 5"/>
          <p:cNvSpPr txBox="1"/>
          <p:nvPr/>
        </p:nvSpPr>
        <p:spPr>
          <a:xfrm>
            <a:off x="466601" y="2181171"/>
            <a:ext cx="8440118" cy="2062103"/>
          </a:xfrm>
          <a:prstGeom prst="rect">
            <a:avLst/>
          </a:prstGeom>
          <a:noFill/>
        </p:spPr>
        <p:txBody>
          <a:bodyPr wrap="square" rtlCol="0">
            <a:spAutoFit/>
          </a:bodyPr>
          <a:lstStyle/>
          <a:p>
            <a:r>
              <a:rPr lang="en-US" sz="1600" dirty="0">
                <a:solidFill>
                  <a:schemeClr val="tx1"/>
                </a:solidFill>
                <a:latin typeface="Arial" panose="020B0604020202020204" pitchFamily="34" charset="0"/>
                <a:cs typeface="Arial" panose="020B0604020202020204" pitchFamily="34" charset="0"/>
              </a:rPr>
              <a:t>NCEO is supported through a cooperative agreement between the University of Minnesota, National Center on Educational Outcomes (NCEO) (#H326G160001) and the U.S. Department of Education, Office of Special Education and Rehabilitative Services (OSERS), Office of Special Education Programs. The presentation does not necessarily reflect the position or policy of the U.S. Department of Education or Offices within it. </a:t>
            </a:r>
          </a:p>
          <a:p>
            <a:r>
              <a:rPr lang="en-US" sz="1600" b="1" dirty="0">
                <a:solidFill>
                  <a:schemeClr val="tx1"/>
                </a:solidFill>
                <a:latin typeface="Arial" panose="020B0604020202020204" pitchFamily="34" charset="0"/>
                <a:cs typeface="Arial" panose="020B0604020202020204" pitchFamily="34" charset="0"/>
              </a:rPr>
              <a:t>Project Officer: </a:t>
            </a:r>
            <a:r>
              <a:rPr lang="en-US" sz="1600" dirty="0">
                <a:solidFill>
                  <a:schemeClr val="tx1"/>
                </a:solidFill>
                <a:latin typeface="Arial" panose="020B0604020202020204" pitchFamily="34" charset="0"/>
                <a:cs typeface="Arial" panose="020B0604020202020204" pitchFamily="34" charset="0"/>
              </a:rPr>
              <a:t>David </a:t>
            </a:r>
            <a:r>
              <a:rPr lang="en-US" sz="1600" dirty="0" err="1">
                <a:solidFill>
                  <a:schemeClr val="tx1"/>
                </a:solidFill>
                <a:latin typeface="Arial" panose="020B0604020202020204" pitchFamily="34" charset="0"/>
                <a:cs typeface="Arial" panose="020B0604020202020204" pitchFamily="34" charset="0"/>
              </a:rPr>
              <a:t>Egnor</a:t>
            </a:r>
            <a:r>
              <a:rPr lang="en-US" sz="1600" dirty="0">
                <a:solidFill>
                  <a:schemeClr val="tx1"/>
                </a:solidFill>
                <a:latin typeface="Arial" panose="020B0604020202020204" pitchFamily="34" charset="0"/>
                <a:cs typeface="Arial" panose="020B0604020202020204" pitchFamily="34" charset="0"/>
              </a:rPr>
              <a:t>.</a:t>
            </a:r>
          </a:p>
          <a:p>
            <a:endParaRPr lang="en-US" sz="1000"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www.nceo.info</a:t>
            </a:r>
          </a:p>
        </p:txBody>
      </p:sp>
      <p:sp>
        <p:nvSpPr>
          <p:cNvPr id="7" name="TextBox 6">
            <a:extLst>
              <a:ext uri="{FF2B5EF4-FFF2-40B4-BE49-F238E27FC236}">
                <a16:creationId xmlns:a16="http://schemas.microsoft.com/office/drawing/2014/main" id="{36E00F15-9251-FD41-A1DB-DFFF2E0E7825}"/>
              </a:ext>
            </a:extLst>
          </p:cNvPr>
          <p:cNvSpPr txBox="1"/>
          <p:nvPr/>
        </p:nvSpPr>
        <p:spPr>
          <a:xfrm>
            <a:off x="429392" y="5042118"/>
            <a:ext cx="8440118" cy="181588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TIES Center is supported through a cooperative agreement between the University of Minnesota (# H326Y170004) and the U.S. Department of Educational Rehabilitative Services (OSERS), Office of Special Education Programs. The materials do not necessarily reflect the position or policy of the U.S. Department of Education or Offices within it. </a:t>
            </a:r>
          </a:p>
          <a:p>
            <a:r>
              <a:rPr lang="en-US" sz="1600" b="1" dirty="0">
                <a:latin typeface="Arial" panose="020B0604020202020204" pitchFamily="34" charset="0"/>
                <a:cs typeface="Arial" panose="020B0604020202020204" pitchFamily="34" charset="0"/>
              </a:rPr>
              <a:t>Project Officer: </a:t>
            </a:r>
            <a:r>
              <a:rPr lang="en-US" sz="1600" dirty="0">
                <a:latin typeface="Arial" panose="020B0604020202020204" pitchFamily="34" charset="0"/>
                <a:cs typeface="Arial" panose="020B0604020202020204" pitchFamily="34" charset="0"/>
              </a:rPr>
              <a:t>Susan </a:t>
            </a:r>
            <a:r>
              <a:rPr lang="en-US" sz="1600" dirty="0" err="1">
                <a:latin typeface="Arial" panose="020B0604020202020204" pitchFamily="34" charset="0"/>
                <a:cs typeface="Arial" panose="020B0604020202020204" pitchFamily="34" charset="0"/>
              </a:rPr>
              <a:t>Weigert</a:t>
            </a:r>
            <a:r>
              <a:rPr lang="en-US" sz="1600" dirty="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www.tiescenter.org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#2</a:t>
            </a:r>
          </a:p>
        </p:txBody>
      </p:sp>
      <p:sp>
        <p:nvSpPr>
          <p:cNvPr id="3" name="Text Placeholder 2"/>
          <p:cNvSpPr>
            <a:spLocks noGrp="1"/>
          </p:cNvSpPr>
          <p:nvPr>
            <p:ph type="body" idx="1"/>
          </p:nvPr>
        </p:nvSpPr>
        <p:spPr/>
        <p:txBody>
          <a:bodyPr/>
          <a:lstStyle/>
          <a:p>
            <a:pPr marL="76200" indent="0">
              <a:buNone/>
            </a:pPr>
            <a:r>
              <a:rPr lang="en-US" dirty="0"/>
              <a:t>What terminology is used for performance expectations for students in your state who take the alternate assessment?</a:t>
            </a:r>
          </a:p>
          <a:p>
            <a:r>
              <a:rPr lang="en-US" dirty="0"/>
              <a:t>Extended Standards</a:t>
            </a:r>
          </a:p>
          <a:p>
            <a:r>
              <a:rPr lang="en-US" dirty="0"/>
              <a:t>Essence Statements</a:t>
            </a:r>
          </a:p>
          <a:p>
            <a:r>
              <a:rPr lang="en-US" dirty="0"/>
              <a:t>Core Content</a:t>
            </a:r>
          </a:p>
          <a:p>
            <a:r>
              <a:rPr lang="en-US" dirty="0"/>
              <a:t>Alternate Standards</a:t>
            </a:r>
          </a:p>
          <a:p>
            <a:r>
              <a:rPr lang="en-US" dirty="0"/>
              <a:t>Other terminology</a:t>
            </a:r>
          </a:p>
          <a:p>
            <a:r>
              <a:rPr lang="en-US" dirty="0"/>
              <a:t>Don't know</a:t>
            </a:r>
          </a:p>
        </p:txBody>
      </p:sp>
    </p:spTree>
    <p:extLst>
      <p:ext uri="{BB962C8B-B14F-4D97-AF65-F5344CB8AC3E}">
        <p14:creationId xmlns:p14="http://schemas.microsoft.com/office/powerpoint/2010/main" val="308941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Role of Standards and Curriculum</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sz="2700" dirty="0"/>
              <a:t>Regardless of the student's disabilities and access needs, all instruction starts from the </a:t>
            </a:r>
            <a:r>
              <a:rPr lang="en-US" sz="2700" b="1" dirty="0"/>
              <a:t>same content standards</a:t>
            </a:r>
            <a:r>
              <a:rPr lang="en-US" sz="2700" dirty="0"/>
              <a:t>, regardless of the student's disabilities. Expectations for how much a student will master of the grade-level curriculum can be modified.</a:t>
            </a:r>
          </a:p>
          <a:p>
            <a:r>
              <a:rPr lang="en-US" sz="2700" dirty="0"/>
              <a:t>Assignments and materials can be adapted to meet individual student needs</a:t>
            </a:r>
          </a:p>
          <a:p>
            <a:r>
              <a:rPr lang="en-US" sz="2700" dirty="0"/>
              <a:t>There can be less depth, breadth, and complexity in what is learned</a:t>
            </a:r>
          </a:p>
          <a:p>
            <a:r>
              <a:rPr lang="en-US" sz="2700" dirty="0"/>
              <a:t>Needed accommodations should be provided; they do not change the content</a:t>
            </a:r>
          </a:p>
        </p:txBody>
      </p:sp>
    </p:spTree>
    <p:extLst>
      <p:ext uri="{BB962C8B-B14F-4D97-AF65-F5344CB8AC3E}">
        <p14:creationId xmlns:p14="http://schemas.microsoft.com/office/powerpoint/2010/main" val="84464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Some Guiding Principles</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sz="2700" dirty="0"/>
              <a:t>Evidence of the same grade-level aligned content for all students with disabilities, including those with significant cognitive disabilities:</a:t>
            </a:r>
          </a:p>
          <a:p>
            <a:r>
              <a:rPr lang="en-US" sz="2700" dirty="0"/>
              <a:t>Same content standards are used as are used for all other students</a:t>
            </a:r>
          </a:p>
          <a:p>
            <a:r>
              <a:rPr lang="en-US" sz="2700" dirty="0"/>
              <a:t>All subject areas provided to peers are provided to the student with disabilities</a:t>
            </a:r>
          </a:p>
          <a:p>
            <a:r>
              <a:rPr lang="en-US" sz="2700" dirty="0"/>
              <a:t>Decisions about accommodations and modifications of assignments and materials are tailored to the individual student</a:t>
            </a:r>
          </a:p>
        </p:txBody>
      </p:sp>
    </p:spTree>
    <p:extLst>
      <p:ext uri="{BB962C8B-B14F-4D97-AF65-F5344CB8AC3E}">
        <p14:creationId xmlns:p14="http://schemas.microsoft.com/office/powerpoint/2010/main" val="3462675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Some Do's and Don'ts - 1</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sz="3000" b="1" dirty="0"/>
              <a:t>Do: </a:t>
            </a:r>
            <a:r>
              <a:rPr lang="en-US" sz="2800" dirty="0"/>
              <a:t>Start instruction from the same grade-level standards as for all other students in that grade using Universal Design for Learning to make the lessons accessible and effective for the whole class.</a:t>
            </a:r>
          </a:p>
          <a:p>
            <a:pPr marL="76200" indent="0">
              <a:buNone/>
            </a:pPr>
            <a:endParaRPr lang="en-US" sz="2800" dirty="0"/>
          </a:p>
          <a:p>
            <a:pPr marL="76200" indent="0">
              <a:buNone/>
            </a:pPr>
            <a:r>
              <a:rPr lang="en-US" sz="3000" b="1" dirty="0"/>
              <a:t>Don't: </a:t>
            </a:r>
            <a:r>
              <a:rPr lang="en-US" sz="2800" dirty="0"/>
              <a:t>Use the content standards from a lower grade to organize a students curriculum, assignments, and resources.</a:t>
            </a:r>
            <a:endParaRPr lang="en-US" sz="2800" b="1" dirty="0"/>
          </a:p>
        </p:txBody>
      </p:sp>
    </p:spTree>
    <p:extLst>
      <p:ext uri="{BB962C8B-B14F-4D97-AF65-F5344CB8AC3E}">
        <p14:creationId xmlns:p14="http://schemas.microsoft.com/office/powerpoint/2010/main" val="822302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Some Do's and Don'ts - 2</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sz="3000" b="1" dirty="0"/>
              <a:t>Do: </a:t>
            </a:r>
            <a:r>
              <a:rPr lang="en-US" sz="2800" dirty="0"/>
              <a:t>Provide instruction to all students with disabilities in all subject areas provided to students without disabilities.</a:t>
            </a:r>
          </a:p>
          <a:p>
            <a:pPr marL="76200" indent="0">
              <a:buNone/>
            </a:pPr>
            <a:endParaRPr lang="en-US" sz="2800" dirty="0"/>
          </a:p>
          <a:p>
            <a:pPr marL="76200" indent="0">
              <a:buNone/>
            </a:pPr>
            <a:r>
              <a:rPr lang="en-US" sz="3000" b="1" dirty="0"/>
              <a:t>Don't: </a:t>
            </a:r>
            <a:r>
              <a:rPr lang="en-US" sz="2800" dirty="0"/>
              <a:t>Use the content standards from a lower grade to organize a students curriculum, assignments, and resources.</a:t>
            </a:r>
            <a:endParaRPr lang="en-US" sz="2800" b="1" dirty="0"/>
          </a:p>
        </p:txBody>
      </p:sp>
    </p:spTree>
    <p:extLst>
      <p:ext uri="{BB962C8B-B14F-4D97-AF65-F5344CB8AC3E}">
        <p14:creationId xmlns:p14="http://schemas.microsoft.com/office/powerpoint/2010/main" val="1996136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Some Do's and Don'ts - 3</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sz="3000" b="1" dirty="0"/>
              <a:t>Do: </a:t>
            </a:r>
            <a:r>
              <a:rPr lang="en-US" sz="2800" dirty="0"/>
              <a:t>Tailor instruction and materials for the individual student, using accommodations, modifications, and adapted materials as appropriate.</a:t>
            </a:r>
          </a:p>
          <a:p>
            <a:pPr marL="76200" indent="0">
              <a:buNone/>
            </a:pPr>
            <a:endParaRPr lang="en-US" sz="2800" dirty="0"/>
          </a:p>
          <a:p>
            <a:pPr marL="76200" indent="0">
              <a:buNone/>
            </a:pPr>
            <a:r>
              <a:rPr lang="en-US" sz="3000" b="1" dirty="0"/>
              <a:t>Don't: </a:t>
            </a:r>
            <a:r>
              <a:rPr lang="en-US" sz="2800" dirty="0"/>
              <a:t>Use a separate curriculum designed for all student with disabilities or for all students with the most significant cognitive disabilities.</a:t>
            </a:r>
            <a:endParaRPr lang="en-US" sz="2800" b="1" dirty="0"/>
          </a:p>
        </p:txBody>
      </p:sp>
      <p:sp>
        <p:nvSpPr>
          <p:cNvPr id="2" name="TextBox 1"/>
          <p:cNvSpPr txBox="1"/>
          <p:nvPr/>
        </p:nvSpPr>
        <p:spPr>
          <a:xfrm>
            <a:off x="1" y="5718411"/>
            <a:ext cx="9144000" cy="1015663"/>
          </a:xfrm>
          <a:prstGeom prst="rect">
            <a:avLst/>
          </a:prstGeom>
          <a:noFill/>
          <a:ln>
            <a:solidFill>
              <a:srgbClr val="FF0000"/>
            </a:solidFill>
          </a:ln>
        </p:spPr>
        <p:txBody>
          <a:bodyPr wrap="square" rtlCol="0">
            <a:spAutoFit/>
          </a:bodyPr>
          <a:lstStyle/>
          <a:p>
            <a:r>
              <a:rPr lang="en-US" sz="2000" b="1" dirty="0">
                <a:solidFill>
                  <a:srgbClr val="FF0000"/>
                </a:solidFill>
              </a:rPr>
              <a:t>Attend Session 2, Accessing Grade Level General Education Curriculum, for ideas on key components of providing access to and progress in the grade-level general education curriculum.</a:t>
            </a:r>
          </a:p>
        </p:txBody>
      </p:sp>
    </p:spTree>
    <p:extLst>
      <p:ext uri="{BB962C8B-B14F-4D97-AF65-F5344CB8AC3E}">
        <p14:creationId xmlns:p14="http://schemas.microsoft.com/office/powerpoint/2010/main" val="51382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Helpful Resources</a:t>
            </a:r>
          </a:p>
        </p:txBody>
      </p:sp>
      <p:sp>
        <p:nvSpPr>
          <p:cNvPr id="5" name="Text Placeholder 2"/>
          <p:cNvSpPr>
            <a:spLocks noGrp="1"/>
          </p:cNvSpPr>
          <p:nvPr>
            <p:ph type="body" idx="1"/>
          </p:nvPr>
        </p:nvSpPr>
        <p:spPr>
          <a:xfrm>
            <a:off x="3568578" y="1579289"/>
            <a:ext cx="5476568" cy="3926044"/>
          </a:xfrm>
        </p:spPr>
        <p:txBody>
          <a:bodyPr/>
          <a:lstStyle/>
          <a:p>
            <a:pPr marL="76200" indent="0">
              <a:buNone/>
            </a:pPr>
            <a:r>
              <a:rPr lang="en-US" sz="2600" b="1" dirty="0">
                <a:solidFill>
                  <a:schemeClr val="tx1"/>
                </a:solidFill>
                <a:hlinkClick r:id="rId3"/>
              </a:rPr>
              <a:t>AA-AAS: Standards That Are the "Same but Different" </a:t>
            </a:r>
            <a:endParaRPr lang="en-US" sz="2600" b="1" dirty="0">
              <a:solidFill>
                <a:schemeClr val="tx1"/>
              </a:solidFill>
            </a:endParaRPr>
          </a:p>
          <a:p>
            <a:pPr marL="76200" indent="0">
              <a:buNone/>
            </a:pPr>
            <a:endParaRPr lang="en-US" sz="2600" b="1" dirty="0">
              <a:solidFill>
                <a:schemeClr val="tx1"/>
              </a:solidFill>
            </a:endParaRPr>
          </a:p>
          <a:p>
            <a:pPr marL="76200" indent="0">
              <a:buNone/>
            </a:pPr>
            <a:r>
              <a:rPr lang="en-US" sz="2600" b="1" dirty="0">
                <a:solidFill>
                  <a:schemeClr val="tx1"/>
                </a:solidFill>
                <a:hlinkClick r:id="rId4"/>
              </a:rPr>
              <a:t>The General Education Curriculum-Not an Alternate Curriculum</a:t>
            </a:r>
            <a:endParaRPr lang="en-US" sz="2200" dirty="0"/>
          </a:p>
        </p:txBody>
      </p:sp>
      <p:pic>
        <p:nvPicPr>
          <p:cNvPr id="2" name="Picture 1" descr="TIES Center The General Education Curriculum "/>
          <p:cNvPicPr>
            <a:picLocks noChangeAspect="1"/>
          </p:cNvPicPr>
          <p:nvPr/>
        </p:nvPicPr>
        <p:blipFill rotWithShape="1">
          <a:blip r:embed="rId5"/>
          <a:srcRect l="33707" t="21801" r="34792" b="5478"/>
          <a:stretch/>
        </p:blipFill>
        <p:spPr>
          <a:xfrm>
            <a:off x="475314" y="1943367"/>
            <a:ext cx="2742982" cy="3561966"/>
          </a:xfrm>
          <a:prstGeom prst="rect">
            <a:avLst/>
          </a:prstGeom>
          <a:ln>
            <a:solidFill>
              <a:schemeClr val="tx1"/>
            </a:solidFill>
          </a:ln>
        </p:spPr>
      </p:pic>
    </p:spTree>
    <p:extLst>
      <p:ext uri="{BB962C8B-B14F-4D97-AF65-F5344CB8AC3E}">
        <p14:creationId xmlns:p14="http://schemas.microsoft.com/office/powerpoint/2010/main" val="75789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Helpful Resources</a:t>
            </a:r>
            <a:r>
              <a:rPr lang="en-US"/>
              <a:t>, Cont.</a:t>
            </a:r>
            <a:endParaRPr lang="en-US" dirty="0"/>
          </a:p>
        </p:txBody>
      </p:sp>
      <p:sp>
        <p:nvSpPr>
          <p:cNvPr id="5" name="Text Placeholder 2"/>
          <p:cNvSpPr>
            <a:spLocks noGrp="1"/>
          </p:cNvSpPr>
          <p:nvPr>
            <p:ph type="body" idx="1"/>
          </p:nvPr>
        </p:nvSpPr>
        <p:spPr>
          <a:xfrm>
            <a:off x="3588774" y="1356867"/>
            <a:ext cx="5555225" cy="4734966"/>
          </a:xfrm>
        </p:spPr>
        <p:txBody>
          <a:bodyPr/>
          <a:lstStyle/>
          <a:p>
            <a:pPr marL="76200" indent="0">
              <a:buNone/>
            </a:pPr>
            <a:endParaRPr lang="en-US" sz="1200" b="1" dirty="0">
              <a:solidFill>
                <a:schemeClr val="tx1"/>
              </a:solidFill>
            </a:endParaRPr>
          </a:p>
          <a:p>
            <a:pPr marL="76200" indent="0">
              <a:buNone/>
            </a:pPr>
            <a:r>
              <a:rPr lang="en-US" sz="2600" b="1" dirty="0">
                <a:solidFill>
                  <a:schemeClr val="tx1"/>
                </a:solidFill>
                <a:hlinkClick r:id="rId3"/>
              </a:rPr>
              <a:t>Providing Meaningful General Education Curriculum Access to Students with Significant Cognitive Disabilities</a:t>
            </a:r>
            <a:r>
              <a:rPr lang="en-US" sz="2600" b="1" i="1" dirty="0">
                <a:solidFill>
                  <a:schemeClr val="tx1"/>
                </a:solidFill>
                <a:hlinkClick r:id="rId3"/>
              </a:rPr>
              <a:t> </a:t>
            </a:r>
            <a:endParaRPr lang="en-US" sz="2600" b="1" i="1" dirty="0">
              <a:solidFill>
                <a:schemeClr val="tx1"/>
              </a:solidFill>
            </a:endParaRPr>
          </a:p>
        </p:txBody>
      </p:sp>
      <p:pic>
        <p:nvPicPr>
          <p:cNvPr id="2" name="Picture 1" descr="TIES Center Providing Meaningful General Education"/>
          <p:cNvPicPr>
            <a:picLocks noChangeAspect="1"/>
          </p:cNvPicPr>
          <p:nvPr/>
        </p:nvPicPr>
        <p:blipFill rotWithShape="1">
          <a:blip r:embed="rId4"/>
          <a:srcRect l="33333" t="22424" r="35000" b="6465"/>
          <a:stretch/>
        </p:blipFill>
        <p:spPr>
          <a:xfrm>
            <a:off x="475298" y="2013358"/>
            <a:ext cx="2935447" cy="3707934"/>
          </a:xfrm>
          <a:prstGeom prst="rect">
            <a:avLst/>
          </a:prstGeom>
          <a:ln>
            <a:solidFill>
              <a:schemeClr val="tx1"/>
            </a:solidFill>
          </a:ln>
        </p:spPr>
      </p:pic>
    </p:spTree>
    <p:extLst>
      <p:ext uri="{BB962C8B-B14F-4D97-AF65-F5344CB8AC3E}">
        <p14:creationId xmlns:p14="http://schemas.microsoft.com/office/powerpoint/2010/main" val="283294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English Learners with Disabilities (1 of 2)</a:t>
            </a:r>
          </a:p>
        </p:txBody>
      </p:sp>
      <p:sp>
        <p:nvSpPr>
          <p:cNvPr id="3" name="Text Placeholder 2"/>
          <p:cNvSpPr>
            <a:spLocks noGrp="1"/>
          </p:cNvSpPr>
          <p:nvPr>
            <p:ph type="body" idx="1"/>
          </p:nvPr>
        </p:nvSpPr>
        <p:spPr/>
        <p:txBody>
          <a:bodyPr/>
          <a:lstStyle/>
          <a:p>
            <a:r>
              <a:rPr lang="en-US" sz="2600" dirty="0"/>
              <a:t>Numbers of students who are progressing toward English language proficiency are growing (representing about 10% of school-age students).</a:t>
            </a:r>
          </a:p>
          <a:p>
            <a:r>
              <a:rPr lang="en-US" sz="2600" dirty="0"/>
              <a:t>Approximately 9% of  English learners have disabilities, some with the most significant cognitive disabilities.</a:t>
            </a:r>
          </a:p>
          <a:p>
            <a:r>
              <a:rPr lang="en-US" sz="2600" dirty="0"/>
              <a:t>There is considerable variability in the languages and cultures represented, even though Spanish speakers are the most frequent in the majority of states.</a:t>
            </a:r>
          </a:p>
          <a:p>
            <a:endParaRPr lang="en-US" dirty="0"/>
          </a:p>
        </p:txBody>
      </p:sp>
    </p:spTree>
    <p:extLst>
      <p:ext uri="{BB962C8B-B14F-4D97-AF65-F5344CB8AC3E}">
        <p14:creationId xmlns:p14="http://schemas.microsoft.com/office/powerpoint/2010/main" val="169437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775" y="561661"/>
            <a:ext cx="8520600" cy="763500"/>
          </a:xfrm>
        </p:spPr>
        <p:txBody>
          <a:bodyPr/>
          <a:lstStyle/>
          <a:p>
            <a:r>
              <a:rPr lang="en-US" sz="2800" dirty="0"/>
              <a:t>English Learners with Disabilities (2 of 2)</a:t>
            </a:r>
          </a:p>
        </p:txBody>
      </p:sp>
      <p:sp>
        <p:nvSpPr>
          <p:cNvPr id="5" name="Text Placeholder 2"/>
          <p:cNvSpPr>
            <a:spLocks noGrp="1"/>
          </p:cNvSpPr>
          <p:nvPr>
            <p:ph type="body" idx="1"/>
          </p:nvPr>
        </p:nvSpPr>
        <p:spPr>
          <a:xfrm>
            <a:off x="311700" y="1536633"/>
            <a:ext cx="8520600" cy="4555200"/>
          </a:xfrm>
        </p:spPr>
        <p:txBody>
          <a:bodyPr/>
          <a:lstStyle/>
          <a:p>
            <a:r>
              <a:rPr lang="en-US" sz="2600" dirty="0"/>
              <a:t>Require both English language development services and special education services.</a:t>
            </a:r>
          </a:p>
          <a:p>
            <a:r>
              <a:rPr lang="en-US" sz="2600" dirty="0"/>
              <a:t>Like other students with disabilities, they are to be held to the same grade-level standards and have access to the same general education curriculum as their peers.</a:t>
            </a:r>
          </a:p>
          <a:p>
            <a:r>
              <a:rPr lang="en-US" sz="2600" dirty="0"/>
              <a:t>Like other English learners, they are to be held to the same  grade-level English language proficiency (ELP) standards for reading, writing, speaking, and listening (with some held to alternate ELP achievement standards).</a:t>
            </a:r>
          </a:p>
          <a:p>
            <a:endParaRPr lang="en-US" sz="2600" dirty="0"/>
          </a:p>
          <a:p>
            <a:endParaRPr lang="en-US" dirty="0"/>
          </a:p>
        </p:txBody>
      </p:sp>
    </p:spTree>
    <p:extLst>
      <p:ext uri="{BB962C8B-B14F-4D97-AF65-F5344CB8AC3E}">
        <p14:creationId xmlns:p14="http://schemas.microsoft.com/office/powerpoint/2010/main" val="61952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203844"/>
            <a:ext cx="8939284" cy="1397001"/>
          </a:xfrm>
        </p:spPr>
        <p:txBody>
          <a:bodyPr/>
          <a:lstStyle/>
          <a:p>
            <a:r>
              <a:rPr lang="en-US" sz="3000" dirty="0">
                <a:solidFill>
                  <a:schemeClr val="bg1"/>
                </a:solidFill>
              </a:rPr>
              <a:t>National Center on Educational Outcomes (NCEO)</a:t>
            </a:r>
          </a:p>
        </p:txBody>
      </p:sp>
      <p:sp>
        <p:nvSpPr>
          <p:cNvPr id="3" name="Content Placeholder 2"/>
          <p:cNvSpPr>
            <a:spLocks noGrp="1"/>
          </p:cNvSpPr>
          <p:nvPr>
            <p:ph idx="1"/>
          </p:nvPr>
        </p:nvSpPr>
        <p:spPr>
          <a:xfrm>
            <a:off x="731008" y="1866568"/>
            <a:ext cx="7886700" cy="4351338"/>
          </a:xfrm>
        </p:spPr>
        <p:txBody>
          <a:bodyPr/>
          <a:lstStyle/>
          <a:p>
            <a:r>
              <a:rPr lang="en-US" dirty="0"/>
              <a:t>NCEO is the National Technical Assistance Center to Increase the Participation and Performance of Students with Disabilities on State and Districtwide Assessments.</a:t>
            </a:r>
          </a:p>
          <a:p>
            <a:r>
              <a:rPr lang="en-US" dirty="0"/>
              <a:t>First funded in 1990.</a:t>
            </a:r>
          </a:p>
          <a:p>
            <a:r>
              <a:rPr lang="en-US" dirty="0"/>
              <a:t>Purpose: To focus on the inclusion of students with disabilities and ELs with disabilities in assessment systems (including formative, interim, and summative assessments)</a:t>
            </a:r>
          </a:p>
        </p:txBody>
      </p:sp>
      <p:pic>
        <p:nvPicPr>
          <p:cNvPr id="5" name="Picture 4" descr="National Center on Educational Outcomes"/>
          <p:cNvPicPr/>
          <p:nvPr/>
        </p:nvPicPr>
        <p:blipFill rotWithShape="1">
          <a:blip r:embed="rId3" cstate="print">
            <a:extLst>
              <a:ext uri="{28A0092B-C50C-407E-A947-70E740481C1C}">
                <a14:useLocalDpi xmlns:a14="http://schemas.microsoft.com/office/drawing/2010/main" val="0"/>
              </a:ext>
            </a:extLst>
          </a:blip>
          <a:srcRect l="1899" t="4855" r="2185" b="5288"/>
          <a:stretch/>
        </p:blipFill>
        <p:spPr bwMode="auto">
          <a:xfrm>
            <a:off x="6208994" y="6059348"/>
            <a:ext cx="2811439" cy="675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4752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11700" y="593367"/>
            <a:ext cx="8520600" cy="763500"/>
          </a:xfrm>
        </p:spPr>
        <p:txBody>
          <a:bodyPr/>
          <a:lstStyle/>
          <a:p>
            <a:r>
              <a:rPr lang="en-US" dirty="0"/>
              <a:t>Example: Grade 4-5 Reading</a:t>
            </a:r>
          </a:p>
        </p:txBody>
      </p:sp>
      <p:sp>
        <p:nvSpPr>
          <p:cNvPr id="6" name="Text Placeholder 2"/>
          <p:cNvSpPr>
            <a:spLocks noGrp="1"/>
          </p:cNvSpPr>
          <p:nvPr>
            <p:ph type="body" idx="1"/>
          </p:nvPr>
        </p:nvSpPr>
        <p:spPr>
          <a:xfrm>
            <a:off x="311700" y="1536633"/>
            <a:ext cx="8520600" cy="4555200"/>
          </a:xfrm>
        </p:spPr>
        <p:txBody>
          <a:bodyPr/>
          <a:lstStyle/>
          <a:p>
            <a:pPr marL="76200" indent="0">
              <a:buNone/>
            </a:pPr>
            <a:r>
              <a:rPr lang="en-US" sz="2600" b="1" dirty="0"/>
              <a:t>ELP Standard: </a:t>
            </a:r>
            <a:r>
              <a:rPr lang="en-US" sz="2600" dirty="0"/>
              <a:t>Construct meaning from oral grade-appropriate text</a:t>
            </a:r>
            <a:endParaRPr lang="en-US" sz="2600" b="1" dirty="0"/>
          </a:p>
          <a:p>
            <a:r>
              <a:rPr lang="en-US" sz="2600" b="1" dirty="0"/>
              <a:t>Grade-level Achievement Proficient Descriptor: </a:t>
            </a:r>
            <a:r>
              <a:rPr lang="en-US" dirty="0"/>
              <a:t>Student reads grade-level text identify main idea and supporting details.</a:t>
            </a:r>
          </a:p>
          <a:p>
            <a:r>
              <a:rPr lang="en-US" sz="2600" b="1" dirty="0"/>
              <a:t>Alternate Achievement Proficient Level Descriptor: </a:t>
            </a:r>
            <a:r>
              <a:rPr lang="en-US" sz="2600" dirty="0"/>
              <a:t>With prompting and support, student uses an emerging set of strategies to identify main topic in read-aloud text, or simple written texts.</a:t>
            </a:r>
          </a:p>
        </p:txBody>
      </p:sp>
    </p:spTree>
    <p:extLst>
      <p:ext uri="{BB962C8B-B14F-4D97-AF65-F5344CB8AC3E}">
        <p14:creationId xmlns:p14="http://schemas.microsoft.com/office/powerpoint/2010/main" val="329931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Polling Question #3</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dirty="0"/>
              <a:t>Do you know where to find your state's English language proficiency standards?</a:t>
            </a:r>
          </a:p>
          <a:p>
            <a:pPr marL="914400"/>
            <a:r>
              <a:rPr lang="en-US" dirty="0"/>
              <a:t>Yes, and I have looked at them</a:t>
            </a:r>
          </a:p>
          <a:p>
            <a:pPr marL="914400"/>
            <a:r>
              <a:rPr lang="en-US" dirty="0"/>
              <a:t>Yes, but I have not looked at them</a:t>
            </a:r>
          </a:p>
          <a:p>
            <a:pPr marL="914400"/>
            <a:r>
              <a:rPr lang="en-US" dirty="0"/>
              <a:t>No</a:t>
            </a:r>
          </a:p>
        </p:txBody>
      </p:sp>
    </p:spTree>
    <p:extLst>
      <p:ext uri="{BB962C8B-B14F-4D97-AF65-F5344CB8AC3E}">
        <p14:creationId xmlns:p14="http://schemas.microsoft.com/office/powerpoint/2010/main" val="3581536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Providing Instruction</a:t>
            </a:r>
          </a:p>
        </p:txBody>
      </p:sp>
      <p:sp>
        <p:nvSpPr>
          <p:cNvPr id="5" name="Text Placeholder 2"/>
          <p:cNvSpPr>
            <a:spLocks noGrp="1"/>
          </p:cNvSpPr>
          <p:nvPr>
            <p:ph type="body" idx="1"/>
          </p:nvPr>
        </p:nvSpPr>
        <p:spPr>
          <a:xfrm>
            <a:off x="311700" y="1536633"/>
            <a:ext cx="8520600" cy="4555200"/>
          </a:xfrm>
        </p:spPr>
        <p:txBody>
          <a:bodyPr/>
          <a:lstStyle/>
          <a:p>
            <a:r>
              <a:rPr lang="en-US" sz="2600" dirty="0"/>
              <a:t>Ensure access to the same content standards and English language development standards by:</a:t>
            </a:r>
          </a:p>
          <a:p>
            <a:pPr marL="854075"/>
            <a:r>
              <a:rPr lang="en-US" sz="2600" dirty="0"/>
              <a:t>Including English language development educators in all IEP team meetings.</a:t>
            </a:r>
          </a:p>
          <a:p>
            <a:pPr marL="854075"/>
            <a:r>
              <a:rPr lang="en-US" sz="2600" dirty="0"/>
              <a:t>Providing both special education and English language development services.</a:t>
            </a:r>
          </a:p>
          <a:p>
            <a:pPr marL="854075"/>
            <a:r>
              <a:rPr lang="en-US" sz="2600" dirty="0"/>
              <a:t>Identifying accommodations for English learners with disabilities, especially linguistic accommodations for access to content, using state guidance.</a:t>
            </a:r>
          </a:p>
          <a:p>
            <a:endParaRPr lang="en-US" sz="2600" dirty="0"/>
          </a:p>
          <a:p>
            <a:endParaRPr lang="en-US" dirty="0"/>
          </a:p>
        </p:txBody>
      </p:sp>
    </p:spTree>
    <p:extLst>
      <p:ext uri="{BB962C8B-B14F-4D97-AF65-F5344CB8AC3E}">
        <p14:creationId xmlns:p14="http://schemas.microsoft.com/office/powerpoint/2010/main" val="2289642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Helpful Resources</a:t>
            </a:r>
          </a:p>
        </p:txBody>
      </p:sp>
      <p:sp>
        <p:nvSpPr>
          <p:cNvPr id="5" name="Text Placeholder 2"/>
          <p:cNvSpPr>
            <a:spLocks noGrp="1"/>
          </p:cNvSpPr>
          <p:nvPr>
            <p:ph type="body" idx="1"/>
          </p:nvPr>
        </p:nvSpPr>
        <p:spPr>
          <a:xfrm>
            <a:off x="3716323" y="1356867"/>
            <a:ext cx="5368953" cy="4527193"/>
          </a:xfrm>
        </p:spPr>
        <p:txBody>
          <a:bodyPr/>
          <a:lstStyle/>
          <a:p>
            <a:pPr marL="76200" indent="0">
              <a:buNone/>
            </a:pPr>
            <a:r>
              <a:rPr lang="en-US" sz="2600" b="1" dirty="0">
                <a:solidFill>
                  <a:schemeClr val="tx1"/>
                </a:solidFill>
                <a:hlinkClick r:id="rId3"/>
              </a:rPr>
              <a:t>Updated Assessment Principles and Guidelines for English Learners with Disabilities </a:t>
            </a:r>
            <a:endParaRPr lang="en-US" sz="2600" b="1" dirty="0">
              <a:solidFill>
                <a:schemeClr val="tx1"/>
              </a:solidFill>
            </a:endParaRPr>
          </a:p>
          <a:p>
            <a:pPr marL="76200" indent="0">
              <a:buNone/>
            </a:pPr>
            <a:endParaRPr lang="en-US" sz="2600" b="1" dirty="0">
              <a:solidFill>
                <a:schemeClr val="tx1"/>
              </a:solidFill>
            </a:endParaRPr>
          </a:p>
          <a:p>
            <a:pPr marL="76200" indent="0">
              <a:buNone/>
            </a:pPr>
            <a:r>
              <a:rPr lang="en-US" sz="2600" b="1" dirty="0">
                <a:solidFill>
                  <a:schemeClr val="tx1"/>
                </a:solidFill>
                <a:hlinkClick r:id="rId4"/>
              </a:rPr>
              <a:t>Improving Instruction for English Learners Through Accessibility Decision Making (Improving Instruction) web page </a:t>
            </a:r>
            <a:endParaRPr lang="en-US" sz="2600" b="1" dirty="0">
              <a:solidFill>
                <a:schemeClr val="tx1"/>
              </a:solidFill>
            </a:endParaRPr>
          </a:p>
        </p:txBody>
      </p:sp>
      <p:pic>
        <p:nvPicPr>
          <p:cNvPr id="2" name="Picture 1" descr="NCEO Updated Assessment Principles and Guidelines"/>
          <p:cNvPicPr>
            <a:picLocks noChangeAspect="1"/>
          </p:cNvPicPr>
          <p:nvPr/>
        </p:nvPicPr>
        <p:blipFill rotWithShape="1">
          <a:blip r:embed="rId5"/>
          <a:srcRect l="33428" t="21323" r="34667" b="8751"/>
          <a:stretch/>
        </p:blipFill>
        <p:spPr>
          <a:xfrm>
            <a:off x="311700" y="2172747"/>
            <a:ext cx="3134478" cy="3864297"/>
          </a:xfrm>
          <a:prstGeom prst="rect">
            <a:avLst/>
          </a:prstGeom>
          <a:ln>
            <a:solidFill>
              <a:schemeClr val="tx1"/>
            </a:solidFill>
          </a:ln>
        </p:spPr>
      </p:pic>
    </p:spTree>
    <p:extLst>
      <p:ext uri="{BB962C8B-B14F-4D97-AF65-F5344CB8AC3E}">
        <p14:creationId xmlns:p14="http://schemas.microsoft.com/office/powerpoint/2010/main" val="93681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1700" y="593367"/>
            <a:ext cx="8520600" cy="763500"/>
          </a:xfrm>
        </p:spPr>
        <p:txBody>
          <a:bodyPr/>
          <a:lstStyle/>
          <a:p>
            <a:r>
              <a:rPr lang="en-US" dirty="0"/>
              <a:t>Polling Question #4</a:t>
            </a:r>
          </a:p>
        </p:txBody>
      </p:sp>
      <p:sp>
        <p:nvSpPr>
          <p:cNvPr id="5" name="Text Placeholder 2"/>
          <p:cNvSpPr>
            <a:spLocks noGrp="1"/>
          </p:cNvSpPr>
          <p:nvPr>
            <p:ph type="body" idx="1"/>
          </p:nvPr>
        </p:nvSpPr>
        <p:spPr>
          <a:xfrm>
            <a:off x="311700" y="1536633"/>
            <a:ext cx="8520600" cy="4555200"/>
          </a:xfrm>
        </p:spPr>
        <p:txBody>
          <a:bodyPr/>
          <a:lstStyle/>
          <a:p>
            <a:pPr marL="76200" indent="0">
              <a:buNone/>
            </a:pPr>
            <a:r>
              <a:rPr lang="en-US" sz="3000" dirty="0"/>
              <a:t>What </a:t>
            </a:r>
            <a:r>
              <a:rPr lang="en-US" sz="3000"/>
              <a:t>content would </a:t>
            </a:r>
            <a:r>
              <a:rPr lang="en-US" sz="3000" dirty="0"/>
              <a:t>help you in your work?</a:t>
            </a:r>
          </a:p>
          <a:p>
            <a:pPr marL="76200" indent="0">
              <a:buNone/>
            </a:pPr>
            <a:endParaRPr lang="en-US" sz="1500" dirty="0"/>
          </a:p>
          <a:p>
            <a:pPr marL="76200" indent="0">
              <a:buNone/>
            </a:pPr>
            <a:endParaRPr lang="en-US" sz="1500" dirty="0"/>
          </a:p>
          <a:p>
            <a:pPr marL="76200" indent="0">
              <a:buNone/>
            </a:pPr>
            <a:r>
              <a:rPr lang="en-US" dirty="0"/>
              <a:t>(OPEN RESPONSE)</a:t>
            </a:r>
          </a:p>
        </p:txBody>
      </p:sp>
    </p:spTree>
    <p:extLst>
      <p:ext uri="{BB962C8B-B14F-4D97-AF65-F5344CB8AC3E}">
        <p14:creationId xmlns:p14="http://schemas.microsoft.com/office/powerpoint/2010/main" val="2203582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Contacts</a:t>
            </a:r>
          </a:p>
        </p:txBody>
      </p:sp>
      <p:sp>
        <p:nvSpPr>
          <p:cNvPr id="3" name="Text Placeholder 2"/>
          <p:cNvSpPr>
            <a:spLocks noGrp="1"/>
          </p:cNvSpPr>
          <p:nvPr>
            <p:ph type="body" idx="1"/>
          </p:nvPr>
        </p:nvSpPr>
        <p:spPr/>
        <p:txBody>
          <a:bodyPr/>
          <a:lstStyle/>
          <a:p>
            <a:pPr marL="76200" indent="0">
              <a:buNone/>
            </a:pPr>
            <a:r>
              <a:rPr lang="en-US" sz="3000" dirty="0"/>
              <a:t>Now - ask any questions</a:t>
            </a:r>
          </a:p>
          <a:p>
            <a:pPr marL="76200" indent="0">
              <a:buNone/>
            </a:pPr>
            <a:endParaRPr lang="en-US" sz="1500" dirty="0"/>
          </a:p>
          <a:p>
            <a:r>
              <a:rPr lang="en-US" sz="2800" dirty="0"/>
              <a:t>For later, view NCEO website at www.nceo.info, and TIES Center website at www.tiescenter.org</a:t>
            </a:r>
          </a:p>
          <a:p>
            <a:r>
              <a:rPr lang="en-US" sz="2800" dirty="0"/>
              <a:t>Contact information:</a:t>
            </a:r>
          </a:p>
          <a:p>
            <a:pPr marL="854075"/>
            <a:r>
              <a:rPr lang="en-US" sz="2800" dirty="0"/>
              <a:t>Sheryl S. Lazarus, Director of NCEO and TIES Center: laza001@umn.edu</a:t>
            </a:r>
          </a:p>
          <a:p>
            <a:pPr marL="854075"/>
            <a:r>
              <a:rPr lang="en-US" sz="2800" dirty="0"/>
              <a:t>Martha L. Thurlow, NCEO Senior Research Associate: thurl001@umn.edu</a:t>
            </a:r>
          </a:p>
        </p:txBody>
      </p:sp>
    </p:spTree>
    <p:extLst>
      <p:ext uri="{BB962C8B-B14F-4D97-AF65-F5344CB8AC3E}">
        <p14:creationId xmlns:p14="http://schemas.microsoft.com/office/powerpoint/2010/main" val="2118099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3062B-F5A6-6D4B-B755-ED03F84974F4}"/>
              </a:ext>
            </a:extLst>
          </p:cNvPr>
          <p:cNvSpPr>
            <a:spLocks noGrp="1"/>
          </p:cNvSpPr>
          <p:nvPr>
            <p:ph type="title"/>
          </p:nvPr>
        </p:nvSpPr>
        <p:spPr>
          <a:xfrm>
            <a:off x="299343" y="1969103"/>
            <a:ext cx="8520600" cy="2618100"/>
          </a:xfrm>
        </p:spPr>
        <p:txBody>
          <a:bodyPr/>
          <a:lstStyle/>
          <a:p>
            <a:r>
              <a:rPr lang="en-US" sz="5400" dirty="0"/>
              <a:t>Please complete the Academic Standards</a:t>
            </a:r>
            <a:br>
              <a:rPr lang="en-US" sz="5400" dirty="0"/>
            </a:br>
            <a:r>
              <a:rPr lang="en-US" sz="5400" dirty="0">
                <a:hlinkClick r:id="rId2"/>
              </a:rPr>
              <a:t>Evaluation Survey </a:t>
            </a:r>
            <a:endParaRPr lang="en-US" sz="5400" dirty="0"/>
          </a:p>
        </p:txBody>
      </p:sp>
    </p:spTree>
    <p:extLst>
      <p:ext uri="{BB962C8B-B14F-4D97-AF65-F5344CB8AC3E}">
        <p14:creationId xmlns:p14="http://schemas.microsoft.com/office/powerpoint/2010/main" val="1237972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body" idx="4294967295"/>
          </p:nvPr>
        </p:nvSpPr>
        <p:spPr>
          <a:xfrm>
            <a:off x="1426000" y="4284375"/>
            <a:ext cx="7406400" cy="13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33142"/>
                </a:solidFill>
                <a:latin typeface="IBM Plex Sans Light"/>
                <a:ea typeface="IBM Plex Sans Light"/>
                <a:cs typeface="IBM Plex Sans Light"/>
                <a:sym typeface="IBM Plex Sans Light"/>
              </a:rPr>
              <a:t>The contents of this presentation were developed under a grant from the U.S. Department of Education, #H326T180026. However, those contents do not necessarily represent the policy of the U.S. Department of Education, and you should not assume endorsement by the Federal Government. Project Officer, Susan Weigert.</a:t>
            </a:r>
            <a:endParaRPr sz="1400">
              <a:solidFill>
                <a:srgbClr val="233142"/>
              </a:solidFill>
              <a:latin typeface="IBM Plex Sans Light"/>
              <a:ea typeface="IBM Plex Sans Light"/>
              <a:cs typeface="IBM Plex Sans Light"/>
              <a:sym typeface="IBM Plex Sans Light"/>
            </a:endParaRPr>
          </a:p>
          <a:p>
            <a:pPr marL="0" lvl="0" indent="0" algn="l" rtl="0">
              <a:spcBef>
                <a:spcPts val="0"/>
              </a:spcBef>
              <a:spcAft>
                <a:spcPts val="1600"/>
              </a:spcAft>
              <a:buNone/>
            </a:pPr>
            <a:endParaRPr/>
          </a:p>
        </p:txBody>
      </p:sp>
      <p:pic>
        <p:nvPicPr>
          <p:cNvPr id="74" name="Google Shape;74;p13" descr="NCDB Logo"/>
          <p:cNvPicPr preferRelativeResize="0"/>
          <p:nvPr/>
        </p:nvPicPr>
        <p:blipFill>
          <a:blip r:embed="rId3">
            <a:alphaModFix/>
          </a:blip>
          <a:stretch>
            <a:fillRect/>
          </a:stretch>
        </p:blipFill>
        <p:spPr>
          <a:xfrm>
            <a:off x="412475" y="1667934"/>
            <a:ext cx="4813975" cy="962775"/>
          </a:xfrm>
          <a:prstGeom prst="rect">
            <a:avLst/>
          </a:prstGeom>
          <a:noFill/>
          <a:ln>
            <a:noFill/>
          </a:ln>
        </p:spPr>
      </p:pic>
      <p:pic>
        <p:nvPicPr>
          <p:cNvPr id="75" name="Google Shape;75;p13" descr="IDEAS that Work Logo"/>
          <p:cNvPicPr preferRelativeResize="0"/>
          <p:nvPr/>
        </p:nvPicPr>
        <p:blipFill>
          <a:blip r:embed="rId4">
            <a:alphaModFix/>
          </a:blip>
          <a:stretch>
            <a:fillRect/>
          </a:stretch>
        </p:blipFill>
        <p:spPr>
          <a:xfrm>
            <a:off x="311700" y="4337258"/>
            <a:ext cx="1135564" cy="962775"/>
          </a:xfrm>
          <a:prstGeom prst="rect">
            <a:avLst/>
          </a:prstGeom>
          <a:noFill/>
          <a:ln>
            <a:noFill/>
          </a:ln>
        </p:spPr>
      </p:pic>
      <p:cxnSp>
        <p:nvCxnSpPr>
          <p:cNvPr id="76" name="Google Shape;76;p13"/>
          <p:cNvCxnSpPr/>
          <p:nvPr/>
        </p:nvCxnSpPr>
        <p:spPr>
          <a:xfrm>
            <a:off x="-8550" y="6483933"/>
            <a:ext cx="9161100" cy="0"/>
          </a:xfrm>
          <a:prstGeom prst="straightConnector1">
            <a:avLst/>
          </a:prstGeom>
          <a:noFill/>
          <a:ln w="114300" cap="flat" cmpd="sng">
            <a:solidFill>
              <a:srgbClr val="FACF5A"/>
            </a:solidFill>
            <a:prstDash val="solid"/>
            <a:round/>
            <a:headEnd type="none" w="med" len="med"/>
            <a:tailEnd type="none" w="med" len="med"/>
          </a:ln>
        </p:spPr>
      </p:cxnSp>
      <p:sp>
        <p:nvSpPr>
          <p:cNvPr id="77" name="Google Shape;77;p13"/>
          <p:cNvSpPr txBox="1">
            <a:spLocks noGrp="1"/>
          </p:cNvSpPr>
          <p:nvPr>
            <p:ph type="title" idx="4294967295"/>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Final Slide</a:t>
            </a:r>
            <a:endParaRPr>
              <a:solidFill>
                <a:srgbClr val="FFFFFF"/>
              </a:solidFill>
            </a:endParaRPr>
          </a:p>
        </p:txBody>
      </p:sp>
      <p:pic>
        <p:nvPicPr>
          <p:cNvPr id="78" name="Google Shape;78;p13" descr="Virtual Deaf-Blind Summit 2020"/>
          <p:cNvPicPr preferRelativeResize="0"/>
          <p:nvPr/>
        </p:nvPicPr>
        <p:blipFill>
          <a:blip r:embed="rId5">
            <a:alphaModFix/>
          </a:blip>
          <a:stretch>
            <a:fillRect/>
          </a:stretch>
        </p:blipFill>
        <p:spPr>
          <a:xfrm>
            <a:off x="5768275" y="1548550"/>
            <a:ext cx="2694300" cy="1431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00251" y="203844"/>
            <a:ext cx="8215099" cy="1679547"/>
          </a:xfrm>
        </p:spPr>
        <p:txBody>
          <a:bodyPr>
            <a:normAutofit/>
          </a:bodyPr>
          <a:lstStyle/>
          <a:p>
            <a:pPr algn="l"/>
            <a:r>
              <a:rPr lang="en-US" sz="3600" dirty="0">
                <a:solidFill>
                  <a:schemeClr val="bg1"/>
                </a:solidFill>
                <a:latin typeface="Arial" charset="0"/>
                <a:ea typeface="Arial" charset="0"/>
                <a:cs typeface="Arial" charset="0"/>
              </a:rPr>
              <a:t>NCEO Serves:</a:t>
            </a:r>
          </a:p>
        </p:txBody>
      </p:sp>
      <p:sp>
        <p:nvSpPr>
          <p:cNvPr id="3" name="TextBox 2"/>
          <p:cNvSpPr txBox="1"/>
          <p:nvPr/>
        </p:nvSpPr>
        <p:spPr>
          <a:xfrm>
            <a:off x="586854" y="2210937"/>
            <a:ext cx="7928496" cy="2400657"/>
          </a:xfrm>
          <a:prstGeom prst="rect">
            <a:avLst/>
          </a:prstGeom>
          <a:noFill/>
        </p:spPr>
        <p:txBody>
          <a:bodyPr wrap="square" rtlCol="0">
            <a:spAutoFit/>
          </a:bodyPr>
          <a:lstStyle/>
          <a:p>
            <a:pPr marL="285750" indent="-285750">
              <a:buFont typeface="Arial" panose="020B0604020202020204" pitchFamily="34" charset="0"/>
              <a:buChar char="•"/>
            </a:pPr>
            <a:r>
              <a:rPr lang="en-US" sz="3000" dirty="0">
                <a:solidFill>
                  <a:srgbClr val="408087"/>
                </a:solidFill>
              </a:rPr>
              <a:t>State and district assessment offices</a:t>
            </a:r>
          </a:p>
          <a:p>
            <a:pPr marL="285750" indent="-285750">
              <a:buFont typeface="Arial" panose="020B0604020202020204" pitchFamily="34" charset="0"/>
              <a:buChar char="•"/>
            </a:pPr>
            <a:r>
              <a:rPr lang="en-US" sz="3000" dirty="0">
                <a:solidFill>
                  <a:srgbClr val="408087"/>
                </a:solidFill>
              </a:rPr>
              <a:t>State and district special education offices</a:t>
            </a:r>
          </a:p>
          <a:p>
            <a:pPr marL="285750" indent="-285750">
              <a:buFont typeface="Arial" panose="020B0604020202020204" pitchFamily="34" charset="0"/>
              <a:buChar char="•"/>
            </a:pPr>
            <a:r>
              <a:rPr lang="en-US" sz="3000" dirty="0">
                <a:solidFill>
                  <a:srgbClr val="408087"/>
                </a:solidFill>
              </a:rPr>
              <a:t>State and district English language development offices</a:t>
            </a:r>
          </a:p>
          <a:p>
            <a:pPr marL="285750" indent="-285750">
              <a:buFont typeface="Arial" panose="020B0604020202020204" pitchFamily="34" charset="0"/>
              <a:buChar char="•"/>
            </a:pPr>
            <a:r>
              <a:rPr lang="en-US" sz="3000" dirty="0">
                <a:solidFill>
                  <a:srgbClr val="408087"/>
                </a:solidFill>
              </a:rPr>
              <a:t>National testing organizations</a:t>
            </a:r>
          </a:p>
        </p:txBody>
      </p:sp>
      <p:pic>
        <p:nvPicPr>
          <p:cNvPr id="10" name="Picture 9" descr="National Center on Educational Outcomes"/>
          <p:cNvPicPr/>
          <p:nvPr/>
        </p:nvPicPr>
        <p:blipFill rotWithShape="1">
          <a:blip r:embed="rId3" cstate="print">
            <a:extLst>
              <a:ext uri="{28A0092B-C50C-407E-A947-70E740481C1C}">
                <a14:useLocalDpi xmlns:a14="http://schemas.microsoft.com/office/drawing/2010/main" val="0"/>
              </a:ext>
            </a:extLst>
          </a:blip>
          <a:srcRect l="1899" t="4855" r="2185" b="5288"/>
          <a:stretch/>
        </p:blipFill>
        <p:spPr bwMode="auto">
          <a:xfrm>
            <a:off x="6171923" y="5947657"/>
            <a:ext cx="2811439" cy="675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036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TIES Center</a:t>
            </a:r>
          </a:p>
        </p:txBody>
      </p:sp>
      <p:sp>
        <p:nvSpPr>
          <p:cNvPr id="3" name="Content Placeholder 2"/>
          <p:cNvSpPr>
            <a:spLocks noGrp="1"/>
          </p:cNvSpPr>
          <p:nvPr>
            <p:ph idx="1"/>
          </p:nvPr>
        </p:nvSpPr>
        <p:spPr/>
        <p:txBody>
          <a:bodyPr/>
          <a:lstStyle/>
          <a:p>
            <a:r>
              <a:rPr lang="en-US" dirty="0"/>
              <a:t>TIES Center is the National Technical Assistance Center on Inclusive Polices and Practices.</a:t>
            </a:r>
          </a:p>
          <a:p>
            <a:r>
              <a:rPr lang="en-US" dirty="0"/>
              <a:t>Purpose: To create sustainable changes in K – 8 educational systems so that students with significant cognitive disabilities can fully engage in the same activities as their general education peers in a manner that supports increased engagement and improved learning outcomes in general education classes and other general education contexts.</a:t>
            </a:r>
          </a:p>
        </p:txBody>
      </p:sp>
      <p:pic>
        <p:nvPicPr>
          <p:cNvPr id="4" name="Picture 3" descr="TIES Center">
            <a:extLst>
              <a:ext uri="{FF2B5EF4-FFF2-40B4-BE49-F238E27FC236}">
                <a16:creationId xmlns:a16="http://schemas.microsoft.com/office/drawing/2014/main" id="{7BF46936-8FEE-C244-8BF5-0168EC1E3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 t="23599" r="5227" b="27009"/>
          <a:stretch/>
        </p:blipFill>
        <p:spPr>
          <a:xfrm>
            <a:off x="7064192" y="6176963"/>
            <a:ext cx="1673034" cy="441485"/>
          </a:xfrm>
          <a:prstGeom prst="rect">
            <a:avLst/>
          </a:prstGeom>
        </p:spPr>
      </p:pic>
    </p:spTree>
    <p:extLst>
      <p:ext uri="{BB962C8B-B14F-4D97-AF65-F5344CB8AC3E}">
        <p14:creationId xmlns:p14="http://schemas.microsoft.com/office/powerpoint/2010/main" val="171211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TIES Center"/>
          <p:cNvPicPr>
            <a:picLocks noChangeAspect="1"/>
          </p:cNvPicPr>
          <p:nvPr/>
        </p:nvPicPr>
        <p:blipFill rotWithShape="1">
          <a:blip r:embed="rId3" cstate="print">
            <a:extLst>
              <a:ext uri="{28A0092B-C50C-407E-A947-70E740481C1C}">
                <a14:useLocalDpi xmlns:a14="http://schemas.microsoft.com/office/drawing/2010/main" val="0"/>
              </a:ext>
            </a:extLst>
          </a:blip>
          <a:srcRect l="76" t="23599" r="5227" b="27009"/>
          <a:stretch/>
        </p:blipFill>
        <p:spPr>
          <a:xfrm>
            <a:off x="6973530" y="6046567"/>
            <a:ext cx="1788007" cy="431767"/>
          </a:xfrm>
          <a:prstGeom prst="rect">
            <a:avLst/>
          </a:prstGeom>
        </p:spPr>
      </p:pic>
      <p:sp>
        <p:nvSpPr>
          <p:cNvPr id="17" name="Title 16"/>
          <p:cNvSpPr>
            <a:spLocks noGrp="1"/>
          </p:cNvSpPr>
          <p:nvPr>
            <p:ph type="title"/>
          </p:nvPr>
        </p:nvSpPr>
        <p:spPr/>
        <p:txBody>
          <a:bodyPr>
            <a:normAutofit/>
          </a:bodyPr>
          <a:lstStyle/>
          <a:p>
            <a:pPr algn="l"/>
            <a:r>
              <a:rPr lang="en-US" sz="3600" dirty="0">
                <a:solidFill>
                  <a:schemeClr val="bg1"/>
                </a:solidFill>
                <a:latin typeface="Arial" charset="0"/>
                <a:ea typeface="Arial" charset="0"/>
                <a:cs typeface="Arial" charset="0"/>
              </a:rPr>
              <a:t>TIES Stands for:</a:t>
            </a:r>
          </a:p>
        </p:txBody>
      </p:sp>
      <p:sp>
        <p:nvSpPr>
          <p:cNvPr id="11" name="Snip Single Corner Rectangle 10" descr="Image says, &quot;Increading time&quot;" title="Increasing time image">
            <a:extLst>
              <a:ext uri="{FF2B5EF4-FFF2-40B4-BE49-F238E27FC236}">
                <a16:creationId xmlns:a16="http://schemas.microsoft.com/office/drawing/2014/main" id="{0A76C4BD-4205-DF42-8059-DFC905E6F9F6}"/>
              </a:ext>
            </a:extLst>
          </p:cNvPr>
          <p:cNvSpPr/>
          <p:nvPr/>
        </p:nvSpPr>
        <p:spPr>
          <a:xfrm>
            <a:off x="1501579" y="2772103"/>
            <a:ext cx="1418897" cy="1418897"/>
          </a:xfrm>
          <a:prstGeom prst="snip1Rect">
            <a:avLst/>
          </a:prstGeom>
          <a:noFill/>
          <a:ln w="571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68580" rIns="0" rtlCol="0" anchor="ctr" anchorCtr="0">
            <a:noAutofit/>
          </a:bodyPr>
          <a:lstStyle/>
          <a:p>
            <a:pPr algn="ctr">
              <a:lnSpc>
                <a:spcPts val="1500"/>
              </a:lnSpc>
            </a:pPr>
            <a:r>
              <a:rPr lang="en-US" sz="1500" dirty="0">
                <a:solidFill>
                  <a:sysClr val="windowText" lastClr="000000"/>
                </a:solidFill>
                <a:latin typeface="Arial" panose="020B0604020202020204" pitchFamily="34" charset="0"/>
                <a:cs typeface="Arial" panose="020B0604020202020204" pitchFamily="34" charset="0"/>
              </a:rPr>
              <a:t>Increasing</a:t>
            </a:r>
          </a:p>
          <a:p>
            <a:pPr algn="ctr">
              <a:lnSpc>
                <a:spcPts val="1500"/>
              </a:lnSpc>
            </a:pPr>
            <a:r>
              <a:rPr lang="en-US" sz="1500" b="1" dirty="0">
                <a:solidFill>
                  <a:sysClr val="windowText" lastClr="000000"/>
                </a:solidFill>
                <a:latin typeface="Arial" panose="020B0604020202020204" pitchFamily="34" charset="0"/>
                <a:cs typeface="Arial" panose="020B0604020202020204" pitchFamily="34" charset="0"/>
              </a:rPr>
              <a:t>Time</a:t>
            </a:r>
          </a:p>
        </p:txBody>
      </p:sp>
      <p:sp>
        <p:nvSpPr>
          <p:cNvPr id="20" name="Snip Single Corner Rectangle 19" descr="Image says, &quot;Instructional effectiveness&quot;" title="Instructional  effectiveness image">
            <a:extLst>
              <a:ext uri="{FF2B5EF4-FFF2-40B4-BE49-F238E27FC236}">
                <a16:creationId xmlns:a16="http://schemas.microsoft.com/office/drawing/2014/main" id="{680BDD86-F57E-134D-A3DB-74C7AABE13D9}"/>
              </a:ext>
            </a:extLst>
          </p:cNvPr>
          <p:cNvSpPr/>
          <p:nvPr/>
        </p:nvSpPr>
        <p:spPr>
          <a:xfrm>
            <a:off x="3049313" y="2772103"/>
            <a:ext cx="1418897" cy="1418897"/>
          </a:xfrm>
          <a:prstGeom prst="snip1Rect">
            <a:avLst/>
          </a:prstGeom>
          <a:noFill/>
          <a:ln w="57150" cmpd="sng">
            <a:solidFill>
              <a:srgbClr val="B1C035"/>
            </a:solidFill>
          </a:ln>
        </p:spPr>
        <p:style>
          <a:lnRef idx="2">
            <a:schemeClr val="accent1">
              <a:shade val="50000"/>
            </a:schemeClr>
          </a:lnRef>
          <a:fillRef idx="1">
            <a:schemeClr val="accent1"/>
          </a:fillRef>
          <a:effectRef idx="0">
            <a:schemeClr val="accent1"/>
          </a:effectRef>
          <a:fontRef idx="minor">
            <a:schemeClr val="lt1"/>
          </a:fontRef>
        </p:style>
        <p:txBody>
          <a:bodyPr wrap="none" lIns="68580" rIns="0" rtlCol="0" anchor="ctr" anchorCtr="0">
            <a:noAutofit/>
          </a:bodyPr>
          <a:lstStyle/>
          <a:p>
            <a:pPr algn="ctr">
              <a:lnSpc>
                <a:spcPts val="1500"/>
              </a:lnSpc>
            </a:pPr>
            <a:r>
              <a:rPr lang="en-US" sz="1500" b="1" dirty="0">
                <a:solidFill>
                  <a:schemeClr val="tx1"/>
                </a:solidFill>
                <a:latin typeface="Arial" panose="020B0604020202020204" pitchFamily="34" charset="0"/>
                <a:cs typeface="Arial" panose="020B0604020202020204" pitchFamily="34" charset="0"/>
              </a:rPr>
              <a:t>Instructional</a:t>
            </a:r>
          </a:p>
          <a:p>
            <a:pPr algn="ctr">
              <a:lnSpc>
                <a:spcPts val="1500"/>
              </a:lnSpc>
            </a:pPr>
            <a:r>
              <a:rPr lang="en-US" sz="1500" dirty="0">
                <a:solidFill>
                  <a:schemeClr val="tx1"/>
                </a:solidFill>
                <a:latin typeface="Arial" panose="020B0604020202020204" pitchFamily="34" charset="0"/>
                <a:cs typeface="Arial" panose="020B0604020202020204" pitchFamily="34" charset="0"/>
              </a:rPr>
              <a:t>Effectiveness</a:t>
            </a:r>
          </a:p>
        </p:txBody>
      </p:sp>
      <p:sp>
        <p:nvSpPr>
          <p:cNvPr id="21" name="Snip Single Corner Rectangle 20" descr="Image says, &quot;Engagement&quot;" title="Engagement imaage">
            <a:extLst>
              <a:ext uri="{FF2B5EF4-FFF2-40B4-BE49-F238E27FC236}">
                <a16:creationId xmlns:a16="http://schemas.microsoft.com/office/drawing/2014/main" id="{92AC8953-D018-3049-B7F4-1257BDF92A94}"/>
              </a:ext>
            </a:extLst>
          </p:cNvPr>
          <p:cNvSpPr/>
          <p:nvPr/>
        </p:nvSpPr>
        <p:spPr>
          <a:xfrm>
            <a:off x="4597047" y="2772103"/>
            <a:ext cx="1418897" cy="1418897"/>
          </a:xfrm>
          <a:prstGeom prst="snip1Rect">
            <a:avLst/>
          </a:prstGeom>
          <a:noFill/>
          <a:ln w="57150" cmpd="sng">
            <a:solidFill>
              <a:srgbClr val="745FA8"/>
            </a:solidFill>
          </a:ln>
        </p:spPr>
        <p:style>
          <a:lnRef idx="2">
            <a:schemeClr val="accent1">
              <a:shade val="50000"/>
            </a:schemeClr>
          </a:lnRef>
          <a:fillRef idx="1">
            <a:schemeClr val="accent1"/>
          </a:fillRef>
          <a:effectRef idx="0">
            <a:schemeClr val="accent1"/>
          </a:effectRef>
          <a:fontRef idx="minor">
            <a:schemeClr val="lt1"/>
          </a:fontRef>
        </p:style>
        <p:txBody>
          <a:bodyPr wrap="none" lIns="68580" rIns="0" rtlCol="0" anchor="ctr" anchorCtr="0">
            <a:noAutofit/>
          </a:bodyPr>
          <a:lstStyle/>
          <a:p>
            <a:pPr algn="ctr">
              <a:lnSpc>
                <a:spcPts val="1500"/>
              </a:lnSpc>
            </a:pPr>
            <a:r>
              <a:rPr lang="en-US" sz="1500" b="1" dirty="0">
                <a:solidFill>
                  <a:schemeClr val="tx1"/>
                </a:solidFill>
                <a:latin typeface="Arial" panose="020B0604020202020204" pitchFamily="34" charset="0"/>
                <a:cs typeface="Arial" panose="020B0604020202020204" pitchFamily="34" charset="0"/>
              </a:rPr>
              <a:t>Engagement</a:t>
            </a:r>
          </a:p>
        </p:txBody>
      </p:sp>
      <p:sp>
        <p:nvSpPr>
          <p:cNvPr id="22" name="Snip Single Corner Rectangle 21" descr="Image says, &quot;State Support for Inclusive Practices&quot;" title="State Support for Inclusive Practices Image">
            <a:extLst>
              <a:ext uri="{FF2B5EF4-FFF2-40B4-BE49-F238E27FC236}">
                <a16:creationId xmlns:a16="http://schemas.microsoft.com/office/drawing/2014/main" id="{87169FA4-B887-5A47-93E0-ACB828B1C145}"/>
              </a:ext>
            </a:extLst>
          </p:cNvPr>
          <p:cNvSpPr/>
          <p:nvPr/>
        </p:nvSpPr>
        <p:spPr>
          <a:xfrm>
            <a:off x="6144781" y="2772103"/>
            <a:ext cx="1418897" cy="1418897"/>
          </a:xfrm>
          <a:prstGeom prst="snip1Rect">
            <a:avLst/>
          </a:prstGeom>
          <a:noFill/>
          <a:ln w="57150" cmpd="sng">
            <a:solidFill>
              <a:srgbClr val="34685D"/>
            </a:solidFill>
          </a:ln>
        </p:spPr>
        <p:style>
          <a:lnRef idx="2">
            <a:schemeClr val="accent1">
              <a:shade val="50000"/>
            </a:schemeClr>
          </a:lnRef>
          <a:fillRef idx="1">
            <a:schemeClr val="accent1"/>
          </a:fillRef>
          <a:effectRef idx="0">
            <a:schemeClr val="accent1"/>
          </a:effectRef>
          <a:fontRef idx="minor">
            <a:schemeClr val="lt1"/>
          </a:fontRef>
        </p:style>
        <p:txBody>
          <a:bodyPr wrap="none" lIns="68580" rIns="0" rtlCol="0" anchor="ctr" anchorCtr="0">
            <a:noAutofit/>
          </a:bodyPr>
          <a:lstStyle/>
          <a:p>
            <a:pPr algn="ctr">
              <a:lnSpc>
                <a:spcPts val="1500"/>
              </a:lnSpc>
            </a:pPr>
            <a:r>
              <a:rPr lang="en-US" sz="1500" dirty="0">
                <a:solidFill>
                  <a:schemeClr val="tx1"/>
                </a:solidFill>
                <a:latin typeface="Arial" panose="020B0604020202020204" pitchFamily="34" charset="0"/>
                <a:cs typeface="Arial" panose="020B0604020202020204" pitchFamily="34" charset="0"/>
              </a:rPr>
              <a:t>State</a:t>
            </a:r>
          </a:p>
          <a:p>
            <a:pPr algn="ctr">
              <a:lnSpc>
                <a:spcPts val="1500"/>
              </a:lnSpc>
            </a:pPr>
            <a:r>
              <a:rPr lang="en-US" sz="1500" b="1" dirty="0">
                <a:solidFill>
                  <a:schemeClr val="tx1"/>
                </a:solidFill>
                <a:latin typeface="Arial" panose="020B0604020202020204" pitchFamily="34" charset="0"/>
                <a:cs typeface="Arial" panose="020B0604020202020204" pitchFamily="34" charset="0"/>
              </a:rPr>
              <a:t>Support</a:t>
            </a:r>
          </a:p>
          <a:p>
            <a:pPr algn="ctr">
              <a:lnSpc>
                <a:spcPts val="1500"/>
              </a:lnSpc>
            </a:pPr>
            <a:r>
              <a:rPr lang="en-US" sz="1500" dirty="0">
                <a:solidFill>
                  <a:srgbClr val="745FA8"/>
                </a:solidFill>
                <a:latin typeface="Arial" panose="020B0604020202020204" pitchFamily="34" charset="0"/>
                <a:cs typeface="Arial" panose="020B0604020202020204" pitchFamily="34" charset="0"/>
              </a:rPr>
              <a:t>fo</a:t>
            </a:r>
            <a:r>
              <a:rPr lang="en-US" sz="1500" dirty="0">
                <a:solidFill>
                  <a:schemeClr val="tx1"/>
                </a:solidFill>
                <a:latin typeface="Arial" panose="020B0604020202020204" pitchFamily="34" charset="0"/>
                <a:cs typeface="Arial" panose="020B0604020202020204" pitchFamily="34" charset="0"/>
              </a:rPr>
              <a:t>r Inclusive</a:t>
            </a:r>
          </a:p>
          <a:p>
            <a:pPr algn="ctr">
              <a:lnSpc>
                <a:spcPts val="1500"/>
              </a:lnSpc>
            </a:pPr>
            <a:r>
              <a:rPr lang="en-US" sz="1500" dirty="0">
                <a:solidFill>
                  <a:schemeClr val="tx1"/>
                </a:solidFill>
                <a:latin typeface="Arial" panose="020B0604020202020204" pitchFamily="34" charset="0"/>
                <a:cs typeface="Arial" panose="020B0604020202020204" pitchFamily="34" charset="0"/>
              </a:rPr>
              <a:t>Practices</a:t>
            </a:r>
          </a:p>
        </p:txBody>
      </p:sp>
      <p:sp>
        <p:nvSpPr>
          <p:cNvPr id="12" name="TextBox 11">
            <a:extLst>
              <a:ext uri="{FF2B5EF4-FFF2-40B4-BE49-F238E27FC236}">
                <a16:creationId xmlns:a16="http://schemas.microsoft.com/office/drawing/2014/main" id="{2961BCFD-5EE7-634E-BED4-1D33A13B04BF}"/>
              </a:ext>
            </a:extLst>
          </p:cNvPr>
          <p:cNvSpPr txBox="1"/>
          <p:nvPr/>
        </p:nvSpPr>
        <p:spPr>
          <a:xfrm>
            <a:off x="1501579" y="4573867"/>
            <a:ext cx="6062099" cy="1015663"/>
          </a:xfrm>
          <a:prstGeom prst="rect">
            <a:avLst/>
          </a:prstGeom>
          <a:noFill/>
        </p:spPr>
        <p:txBody>
          <a:bodyPr wrap="square" rtlCol="0">
            <a:spAutoFit/>
          </a:bodyPr>
          <a:lstStyle/>
          <a:p>
            <a:r>
              <a:rPr lang="en-US" sz="1500" dirty="0">
                <a:solidFill>
                  <a:schemeClr val="accent5">
                    <a:lumMod val="75000"/>
                  </a:schemeClr>
                </a:solidFill>
                <a:latin typeface="Arial" panose="020B0604020202020204" pitchFamily="34" charset="0"/>
                <a:cs typeface="Arial" panose="020B0604020202020204" pitchFamily="34" charset="0"/>
              </a:rPr>
              <a:t>These four elements contribute to the complexity of systemic change needed to support increased student engagement and improved learning outcomes for students with the most significant cognitive disabilities.</a:t>
            </a:r>
          </a:p>
        </p:txBody>
      </p:sp>
    </p:spTree>
    <p:extLst>
      <p:ext uri="{BB962C8B-B14F-4D97-AF65-F5344CB8AC3E}">
        <p14:creationId xmlns:p14="http://schemas.microsoft.com/office/powerpoint/2010/main" val="173261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209400" y="593375"/>
            <a:ext cx="8795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233142"/>
                </a:solidFill>
                <a:latin typeface="Montserrat"/>
                <a:ea typeface="Montserrat"/>
                <a:cs typeface="Montserrat"/>
                <a:sym typeface="Montserrat"/>
              </a:rPr>
              <a:t>Purpose of Presentation</a:t>
            </a:r>
            <a:endParaRPr sz="3600" b="1" dirty="0">
              <a:solidFill>
                <a:srgbClr val="233142"/>
              </a:solidFill>
              <a:latin typeface="Montserrat"/>
              <a:ea typeface="Montserrat"/>
              <a:cs typeface="Montserrat"/>
              <a:sym typeface="Montserrat"/>
            </a:endParaRPr>
          </a:p>
          <a:p>
            <a:pPr marL="0" lvl="0" indent="0" algn="l" rtl="0">
              <a:spcBef>
                <a:spcPts val="0"/>
              </a:spcBef>
              <a:spcAft>
                <a:spcPts val="0"/>
              </a:spcAft>
              <a:buNone/>
            </a:pPr>
            <a:endParaRPr dirty="0">
              <a:solidFill>
                <a:srgbClr val="233142"/>
              </a:solidFill>
              <a:latin typeface="Montserrat"/>
              <a:ea typeface="Montserrat"/>
              <a:cs typeface="Montserrat"/>
              <a:sym typeface="Montserrat"/>
            </a:endParaRPr>
          </a:p>
        </p:txBody>
      </p:sp>
      <p:sp>
        <p:nvSpPr>
          <p:cNvPr id="54" name="Google Shape;54;p1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Clr>
                <a:srgbClr val="408087"/>
              </a:buClr>
              <a:buSzPts val="2000"/>
              <a:buFont typeface="IBM Plex Sans Medium"/>
              <a:buChar char="●"/>
            </a:pPr>
            <a:r>
              <a:rPr lang="en" sz="2800" dirty="0">
                <a:solidFill>
                  <a:srgbClr val="408087"/>
                </a:solidFill>
                <a:sym typeface="IBM Plex Sans Medium"/>
              </a:rPr>
              <a:t>Clarify "standards" terminology</a:t>
            </a:r>
            <a:endParaRPr sz="2800" dirty="0">
              <a:solidFill>
                <a:srgbClr val="408087"/>
              </a:solidFill>
              <a:sym typeface="IBM Plex Sans Medium"/>
            </a:endParaRPr>
          </a:p>
          <a:p>
            <a:pPr marL="457200" lvl="0" indent="-355600" algn="l" rtl="0">
              <a:lnSpc>
                <a:spcPct val="125000"/>
              </a:lnSpc>
              <a:spcBef>
                <a:spcPts val="1000"/>
              </a:spcBef>
              <a:spcAft>
                <a:spcPts val="0"/>
              </a:spcAft>
              <a:buClr>
                <a:srgbClr val="408087"/>
              </a:buClr>
              <a:buSzPts val="2000"/>
              <a:buFont typeface="IBM Plex Sans Medium"/>
              <a:buChar char="●"/>
            </a:pPr>
            <a:r>
              <a:rPr lang="en" sz="2800" dirty="0"/>
              <a:t>Identify role of standards for students with significant cognitive disabilities, including English learners with significant cognitive disabilities</a:t>
            </a:r>
            <a:endParaRPr sz="2800" dirty="0">
              <a:solidFill>
                <a:srgbClr val="408087"/>
              </a:solidFill>
              <a:sym typeface="IBM Plex Sans Medium"/>
            </a:endParaRPr>
          </a:p>
          <a:p>
            <a:pPr marL="457200" lvl="0" indent="-355600" algn="l" rtl="0">
              <a:lnSpc>
                <a:spcPct val="125000"/>
              </a:lnSpc>
              <a:spcBef>
                <a:spcPts val="1000"/>
              </a:spcBef>
              <a:spcAft>
                <a:spcPts val="0"/>
              </a:spcAft>
              <a:buClr>
                <a:srgbClr val="408087"/>
              </a:buClr>
              <a:buSzPts val="2000"/>
              <a:buFont typeface="IBM Plex Sans Medium"/>
              <a:buChar char="●"/>
            </a:pPr>
            <a:r>
              <a:rPr lang="en" sz="2800" dirty="0">
                <a:solidFill>
                  <a:srgbClr val="408087"/>
                </a:solidFill>
                <a:sym typeface="IBM Plex Sans Medium"/>
              </a:rPr>
              <a:t>Answer questions</a:t>
            </a:r>
            <a:endParaRPr sz="2800" dirty="0">
              <a:solidFill>
                <a:srgbClr val="408087"/>
              </a:solidFill>
              <a:sym typeface="IBM Plex Sans Medium"/>
            </a:endParaRPr>
          </a:p>
          <a:p>
            <a:pPr marL="0" lvl="0" indent="0" algn="l" rtl="0">
              <a:spcBef>
                <a:spcPts val="1000"/>
              </a:spcBef>
              <a:spcAft>
                <a:spcPts val="1600"/>
              </a:spcAft>
              <a:buNone/>
            </a:pPr>
            <a:endParaRPr sz="2000" dirty="0">
              <a:solidFill>
                <a:srgbClr val="408087"/>
              </a:solidFill>
              <a:latin typeface="IBM Plex Sans Medium"/>
              <a:ea typeface="IBM Plex Sans Medium"/>
              <a:cs typeface="IBM Plex Sans Medium"/>
              <a:sym typeface="IBM Plex Sans Medium"/>
            </a:endParaRPr>
          </a:p>
        </p:txBody>
      </p:sp>
      <p:cxnSp>
        <p:nvCxnSpPr>
          <p:cNvPr id="55" name="Google Shape;55;p10"/>
          <p:cNvCxnSpPr/>
          <p:nvPr/>
        </p:nvCxnSpPr>
        <p:spPr>
          <a:xfrm rot="10800000" flipH="1">
            <a:off x="0" y="1327100"/>
            <a:ext cx="4349400" cy="24900"/>
          </a:xfrm>
          <a:prstGeom prst="straightConnector1">
            <a:avLst/>
          </a:prstGeom>
          <a:noFill/>
          <a:ln w="76200" cap="flat" cmpd="sng">
            <a:solidFill>
              <a:srgbClr val="745FA8"/>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p10"/>
          <p:cNvSpPr txBox="1">
            <a:spLocks noGrp="1"/>
          </p:cNvSpPr>
          <p:nvPr>
            <p:ph type="title"/>
          </p:nvPr>
        </p:nvSpPr>
        <p:spPr>
          <a:xfrm>
            <a:off x="209400" y="593375"/>
            <a:ext cx="8795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b="1" dirty="0">
                <a:solidFill>
                  <a:srgbClr val="233142"/>
                </a:solidFill>
                <a:latin typeface="Montserrat"/>
                <a:ea typeface="Montserrat"/>
                <a:cs typeface="Montserrat"/>
                <a:sym typeface="Montserrat"/>
              </a:rPr>
              <a:t>Who Are These Students?</a:t>
            </a:r>
            <a:endParaRPr sz="3600" b="1" dirty="0">
              <a:solidFill>
                <a:srgbClr val="233142"/>
              </a:solidFill>
              <a:latin typeface="Montserrat"/>
              <a:ea typeface="Montserrat"/>
              <a:cs typeface="Montserrat"/>
              <a:sym typeface="Montserrat"/>
            </a:endParaRPr>
          </a:p>
          <a:p>
            <a:pPr marL="0" lvl="0" indent="0" algn="l" rtl="0">
              <a:spcBef>
                <a:spcPts val="0"/>
              </a:spcBef>
              <a:spcAft>
                <a:spcPts val="0"/>
              </a:spcAft>
              <a:buNone/>
            </a:pPr>
            <a:endParaRPr dirty="0">
              <a:solidFill>
                <a:srgbClr val="233142"/>
              </a:solidFill>
              <a:latin typeface="Montserrat"/>
              <a:ea typeface="Montserrat"/>
              <a:cs typeface="Montserrat"/>
              <a:sym typeface="Montserrat"/>
            </a:endParaRPr>
          </a:p>
        </p:txBody>
      </p:sp>
      <p:sp>
        <p:nvSpPr>
          <p:cNvPr id="5" name="Google Shape;54;p10"/>
          <p:cNvSpPr txBox="1">
            <a:spLocks noGrp="1"/>
          </p:cNvSpPr>
          <p:nvPr>
            <p:ph type="body" idx="1"/>
          </p:nvPr>
        </p:nvSpPr>
        <p:spPr>
          <a:xfrm>
            <a:off x="139650" y="1352001"/>
            <a:ext cx="8934600" cy="45552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Clr>
                <a:srgbClr val="408087"/>
              </a:buClr>
              <a:buSzPts val="2000"/>
              <a:buFont typeface="IBM Plex Sans Medium"/>
              <a:buChar char="●"/>
            </a:pPr>
            <a:r>
              <a:rPr lang="en" sz="2300" dirty="0">
                <a:solidFill>
                  <a:srgbClr val="408087"/>
                </a:solidFill>
                <a:sym typeface="IBM Plex Sans Medium"/>
              </a:rPr>
              <a:t>"Students with the most significant cognitive disabilities" are included in federal education law and regulations, but are not an IDEA disability category; states are to define who they are.</a:t>
            </a:r>
            <a:endParaRPr sz="2300" dirty="0">
              <a:solidFill>
                <a:srgbClr val="408087"/>
              </a:solidFill>
              <a:sym typeface="IBM Plex Sans Medium"/>
            </a:endParaRPr>
          </a:p>
          <a:p>
            <a:pPr marL="457200" lvl="0" indent="-355600" algn="l" rtl="0">
              <a:lnSpc>
                <a:spcPct val="125000"/>
              </a:lnSpc>
              <a:spcBef>
                <a:spcPts val="1000"/>
              </a:spcBef>
              <a:spcAft>
                <a:spcPts val="0"/>
              </a:spcAft>
              <a:buClr>
                <a:srgbClr val="408087"/>
              </a:buClr>
              <a:buSzPts val="2000"/>
              <a:buFont typeface="IBM Plex Sans Medium"/>
              <a:buChar char="●"/>
            </a:pPr>
            <a:r>
              <a:rPr lang="en-US" sz="2300" dirty="0"/>
              <a:t>Most frequent characteristics in state definitions:</a:t>
            </a:r>
            <a:endParaRPr sz="2300" dirty="0">
              <a:solidFill>
                <a:srgbClr val="408087"/>
              </a:solidFill>
              <a:sym typeface="IBM Plex Sans Medium"/>
            </a:endParaRPr>
          </a:p>
          <a:p>
            <a:pPr marL="804863" lvl="0" indent="-355600" algn="l" rtl="0">
              <a:lnSpc>
                <a:spcPct val="125000"/>
              </a:lnSpc>
              <a:spcBef>
                <a:spcPts val="1000"/>
              </a:spcBef>
              <a:spcAft>
                <a:spcPts val="0"/>
              </a:spcAft>
              <a:buClr>
                <a:srgbClr val="408087"/>
              </a:buClr>
              <a:buSzPts val="2000"/>
              <a:buFont typeface="IBM Plex Sans Medium"/>
              <a:buChar char="●"/>
            </a:pPr>
            <a:r>
              <a:rPr lang="en" sz="2300" dirty="0"/>
              <a:t>Significantly affected cognitive and adaptive functioning</a:t>
            </a:r>
          </a:p>
          <a:p>
            <a:pPr marL="804863" lvl="0" indent="-355600" algn="l" rtl="0">
              <a:lnSpc>
                <a:spcPct val="125000"/>
              </a:lnSpc>
              <a:spcBef>
                <a:spcPts val="1000"/>
              </a:spcBef>
              <a:spcAft>
                <a:spcPts val="0"/>
              </a:spcAft>
              <a:buClr>
                <a:srgbClr val="408087"/>
              </a:buClr>
              <a:buSzPts val="2000"/>
              <a:buFont typeface="IBM Plex Sans Medium"/>
              <a:buChar char="●"/>
            </a:pPr>
            <a:r>
              <a:rPr lang="en" sz="2300" dirty="0">
                <a:solidFill>
                  <a:srgbClr val="408087"/>
                </a:solidFill>
                <a:sym typeface="IBM Plex Sans Medium"/>
              </a:rPr>
              <a:t>Requires extensive individualized instruction or supports</a:t>
            </a:r>
          </a:p>
          <a:p>
            <a:pPr marL="804863" lvl="0" indent="-355600" algn="l" rtl="0">
              <a:lnSpc>
                <a:spcPct val="125000"/>
              </a:lnSpc>
              <a:spcBef>
                <a:spcPts val="1000"/>
              </a:spcBef>
              <a:spcAft>
                <a:spcPts val="0"/>
              </a:spcAft>
              <a:buClr>
                <a:srgbClr val="408087"/>
              </a:buClr>
              <a:buSzPts val="2000"/>
              <a:buFont typeface="IBM Plex Sans Medium"/>
              <a:buChar char="●"/>
            </a:pPr>
            <a:r>
              <a:rPr lang="en" sz="2300" dirty="0"/>
              <a:t>Benefits from modifications to assignments and learning materials</a:t>
            </a:r>
          </a:p>
          <a:p>
            <a:pPr marL="395288" lvl="0" indent="-355600" algn="l" rtl="0">
              <a:lnSpc>
                <a:spcPct val="125000"/>
              </a:lnSpc>
              <a:spcBef>
                <a:spcPts val="1000"/>
              </a:spcBef>
              <a:spcAft>
                <a:spcPts val="0"/>
              </a:spcAft>
              <a:buClr>
                <a:srgbClr val="408087"/>
              </a:buClr>
              <a:buSzPts val="2000"/>
              <a:buFont typeface="IBM Plex Sans Medium"/>
              <a:buChar char="●"/>
            </a:pPr>
            <a:r>
              <a:rPr lang="en" sz="2300" dirty="0">
                <a:solidFill>
                  <a:srgbClr val="408087"/>
                </a:solidFill>
                <a:sym typeface="IBM Plex Sans Medium"/>
              </a:rPr>
              <a:t>Most frequent primary IDEA categories: intellectual disability, autism, multiple disabilities</a:t>
            </a:r>
            <a:endParaRPr sz="2300" dirty="0">
              <a:solidFill>
                <a:srgbClr val="408087"/>
              </a:solidFill>
              <a:sym typeface="IBM Plex Sans Medium"/>
            </a:endParaRPr>
          </a:p>
          <a:p>
            <a:pPr marL="0" lvl="0" indent="0" algn="l" rtl="0">
              <a:spcBef>
                <a:spcPts val="1000"/>
              </a:spcBef>
              <a:spcAft>
                <a:spcPts val="1600"/>
              </a:spcAft>
              <a:buNone/>
            </a:pPr>
            <a:endParaRPr sz="2000" dirty="0">
              <a:solidFill>
                <a:srgbClr val="408087"/>
              </a:solidFill>
              <a:latin typeface="IBM Plex Sans Medium"/>
              <a:ea typeface="IBM Plex Sans Medium"/>
              <a:cs typeface="IBM Plex Sans Medium"/>
              <a:sym typeface="IBM Plex Sans Medium"/>
            </a:endParaRPr>
          </a:p>
        </p:txBody>
      </p:sp>
      <p:cxnSp>
        <p:nvCxnSpPr>
          <p:cNvPr id="6" name="Google Shape;55;p10"/>
          <p:cNvCxnSpPr/>
          <p:nvPr/>
        </p:nvCxnSpPr>
        <p:spPr>
          <a:xfrm rot="10800000" flipH="1">
            <a:off x="0" y="1327100"/>
            <a:ext cx="4349400" cy="24900"/>
          </a:xfrm>
          <a:prstGeom prst="straightConnector1">
            <a:avLst/>
          </a:prstGeom>
          <a:noFill/>
          <a:ln w="76200" cap="flat" cmpd="sng">
            <a:solidFill>
              <a:srgbClr val="745FA8"/>
            </a:solidFill>
            <a:prstDash val="solid"/>
            <a:round/>
            <a:headEnd type="none" w="med" len="med"/>
            <a:tailEnd type="none" w="med" len="med"/>
          </a:ln>
        </p:spPr>
      </p:cxnSp>
    </p:spTree>
    <p:extLst>
      <p:ext uri="{BB962C8B-B14F-4D97-AF65-F5344CB8AC3E}">
        <p14:creationId xmlns:p14="http://schemas.microsoft.com/office/powerpoint/2010/main" val="105233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Clarification</a:t>
            </a:r>
          </a:p>
        </p:txBody>
      </p:sp>
      <p:sp>
        <p:nvSpPr>
          <p:cNvPr id="3" name="Text Placeholder 2"/>
          <p:cNvSpPr>
            <a:spLocks noGrp="1"/>
          </p:cNvSpPr>
          <p:nvPr>
            <p:ph type="body" idx="1"/>
          </p:nvPr>
        </p:nvSpPr>
        <p:spPr/>
        <p:txBody>
          <a:bodyPr/>
          <a:lstStyle/>
          <a:p>
            <a:r>
              <a:rPr lang="en-US" dirty="0"/>
              <a:t>Most students with disabilities, including students who are deaf-blind, should participate in the general assessment, with needed accommodations.</a:t>
            </a:r>
          </a:p>
          <a:p>
            <a:r>
              <a:rPr lang="en-US" dirty="0"/>
              <a:t>Only a small percentage of students with disabilities, including students who are deaf-blind, should participate in the alternate assessment based on alternate academic achievement standards.</a:t>
            </a:r>
          </a:p>
          <a:p>
            <a:pPr marL="800100">
              <a:buFont typeface="Courier New" panose="02070309020205020404" pitchFamily="49" charset="0"/>
              <a:buChar char="o"/>
            </a:pPr>
            <a:r>
              <a:rPr lang="en-US" dirty="0"/>
              <a:t>These students meet the state's participation guidelines, which include the requirement for a significant cognitive and adaptive behavior impairment.</a:t>
            </a:r>
          </a:p>
        </p:txBody>
      </p:sp>
    </p:spTree>
    <p:extLst>
      <p:ext uri="{BB962C8B-B14F-4D97-AF65-F5344CB8AC3E}">
        <p14:creationId xmlns:p14="http://schemas.microsoft.com/office/powerpoint/2010/main" val="226104256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6292</TotalTime>
  <Words>2067</Words>
  <Application>Microsoft Macintosh PowerPoint</Application>
  <PresentationFormat>On-screen Show (4:3)</PresentationFormat>
  <Paragraphs>232</Paragraphs>
  <Slides>37</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IBM Plex Sans Condensed Medium</vt:lpstr>
      <vt:lpstr>Montserrat</vt:lpstr>
      <vt:lpstr>IBM Plex Sans Condensed SemiBold</vt:lpstr>
      <vt:lpstr>Arial</vt:lpstr>
      <vt:lpstr>IBM Plex Sans Condensed</vt:lpstr>
      <vt:lpstr>IBM Plex Sans Light</vt:lpstr>
      <vt:lpstr>Wingdings</vt:lpstr>
      <vt:lpstr>Courier New</vt:lpstr>
      <vt:lpstr>IBM Plex Sans Medium</vt:lpstr>
      <vt:lpstr>Symbol</vt:lpstr>
      <vt:lpstr>Simple Light</vt:lpstr>
      <vt:lpstr>Academic Standards for Students with Significant Cognitive Disabilities</vt:lpstr>
      <vt:lpstr>Two Projects</vt:lpstr>
      <vt:lpstr>National Center on Educational Outcomes (NCEO)</vt:lpstr>
      <vt:lpstr>NCEO Serves:</vt:lpstr>
      <vt:lpstr>TIES Center</vt:lpstr>
      <vt:lpstr>TIES Stands for:</vt:lpstr>
      <vt:lpstr>Purpose of Presentation </vt:lpstr>
      <vt:lpstr>Who Are These Students? </vt:lpstr>
      <vt:lpstr>Clarification</vt:lpstr>
      <vt:lpstr>Academic Standards</vt:lpstr>
      <vt:lpstr>Importance</vt:lpstr>
      <vt:lpstr>Academic Content Standards</vt:lpstr>
      <vt:lpstr>Polling Question #1</vt:lpstr>
      <vt:lpstr>Examples</vt:lpstr>
      <vt:lpstr>Reminder</vt:lpstr>
      <vt:lpstr>Academic Achievement Standards</vt:lpstr>
      <vt:lpstr>Example: Grade 4 Math</vt:lpstr>
      <vt:lpstr>Possible Ways to Assess Alternate Achievement Standard</vt:lpstr>
      <vt:lpstr>Don't Be Confused</vt:lpstr>
      <vt:lpstr>Polling Question #2</vt:lpstr>
      <vt:lpstr>Role of Standards and Curriculum</vt:lpstr>
      <vt:lpstr>Some Guiding Principles</vt:lpstr>
      <vt:lpstr>Some Do's and Don'ts - 1</vt:lpstr>
      <vt:lpstr>Some Do's and Don'ts - 2</vt:lpstr>
      <vt:lpstr>Some Do's and Don'ts - 3</vt:lpstr>
      <vt:lpstr>Helpful Resources</vt:lpstr>
      <vt:lpstr>Helpful Resources, Cont.</vt:lpstr>
      <vt:lpstr>English Learners with Disabilities (1 of 2)</vt:lpstr>
      <vt:lpstr>English Learners with Disabilities (2 of 2)</vt:lpstr>
      <vt:lpstr>Example: Grade 4-5 Reading</vt:lpstr>
      <vt:lpstr>Polling Question #3</vt:lpstr>
      <vt:lpstr>Providing Instruction</vt:lpstr>
      <vt:lpstr>Helpful Resources</vt:lpstr>
      <vt:lpstr>Polling Question #4</vt:lpstr>
      <vt:lpstr>Questions and Contacts</vt:lpstr>
      <vt:lpstr>Please complete the Academic Standards Evaluation Survey </vt:lpstr>
      <vt:lpstr>Final Slide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Standards for Students with Significant Cognitive Disabilities</dc:title>
  <dc:creator>Martha L Thurlow</dc:creator>
  <cp:lastModifiedBy>Haylee Marcotte</cp:lastModifiedBy>
  <cp:revision>63</cp:revision>
  <dcterms:modified xsi:type="dcterms:W3CDTF">2020-10-20T19:29:25Z</dcterms:modified>
</cp:coreProperties>
</file>