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67" r:id="rId1"/>
    <p:sldMasterId id="2147483668" r:id="rId2"/>
  </p:sldMasterIdLst>
  <p:notesMasterIdLst>
    <p:notesMasterId r:id="rId46"/>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99"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8" r:id="rId44"/>
    <p:sldId id="297" r:id="rId45"/>
  </p:sldIdLst>
  <p:sldSz cx="9144000" cy="6858000" type="screen4x3"/>
  <p:notesSz cx="6858000" cy="9144000"/>
  <p:embeddedFontLst>
    <p:embeddedFont>
      <p:font typeface="IBM Plex Sans" panose="020B0503050203000203" pitchFamily="34" charset="0"/>
      <p:regular r:id="rId47"/>
      <p:bold r:id="rId48"/>
      <p:italic r:id="rId49"/>
      <p:boldItalic r:id="rId50"/>
    </p:embeddedFont>
    <p:embeddedFont>
      <p:font typeface="IBM Plex Sans Condensed" panose="020B0506050203000203" pitchFamily="34" charset="77"/>
      <p:regular r:id="rId51"/>
      <p:bold r:id="rId52"/>
      <p:italic r:id="rId53"/>
      <p:boldItalic r:id="rId54"/>
    </p:embeddedFont>
    <p:embeddedFont>
      <p:font typeface="IBM Plex Sans Condensed Medium" panose="020B0506050203000203" pitchFamily="34" charset="77"/>
      <p:regular r:id="rId55"/>
      <p:bold r:id="rId56"/>
      <p:italic r:id="rId57"/>
      <p:boldItalic r:id="rId58"/>
    </p:embeddedFont>
    <p:embeddedFont>
      <p:font typeface="IBM Plex Sans Condensed SemiBold" panose="020B0506050203000203" pitchFamily="34" charset="77"/>
      <p:regular r:id="rId59"/>
      <p:bold r:id="rId60"/>
      <p:italic r:id="rId61"/>
      <p:boldItalic r:id="rId62"/>
    </p:embeddedFont>
    <p:embeddedFont>
      <p:font typeface="IBM Plex Sans Light" panose="020B0403050203000203" pitchFamily="34" charset="0"/>
      <p:regular r:id="rId63"/>
      <p:bold r:id="rId64"/>
      <p:italic r:id="rId65"/>
      <p:boldItalic r:id="rId66"/>
    </p:embeddedFont>
    <p:embeddedFont>
      <p:font typeface="IBM Plex Sans Medium" panose="020B0503050203000203" pitchFamily="34" charset="0"/>
      <p:regular r:id="rId67"/>
      <p:bold r:id="rId68"/>
      <p:italic r:id="rId69"/>
      <p:boldItalic r:id="rId70"/>
    </p:embeddedFont>
    <p:embeddedFont>
      <p:font typeface="Montserrat" pitchFamily="2" charset="77"/>
      <p:regular r:id="rId71"/>
      <p:bold r:id="rId72"/>
      <p:italic r:id="rId73"/>
      <p:boldItalic r:id="rId7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1A265E2-DD8E-4422-BFE3-AB18ADEAC74A}">
  <a:tblStyle styleId="{F1A265E2-DD8E-4422-BFE3-AB18ADEAC74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79"/>
  </p:normalViewPr>
  <p:slideViewPr>
    <p:cSldViewPr snapToGrid="0">
      <p:cViewPr varScale="1">
        <p:scale>
          <a:sx n="104" d="100"/>
          <a:sy n="104" d="100"/>
        </p:scale>
        <p:origin x="1880" y="20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font" Target="fonts/font1.fntdata"/><Relationship Id="rId63" Type="http://schemas.openxmlformats.org/officeDocument/2006/relationships/font" Target="fonts/font17.fntdata"/><Relationship Id="rId68" Type="http://schemas.openxmlformats.org/officeDocument/2006/relationships/font" Target="fonts/font22.fntdata"/><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font" Target="fonts/font7.fntdata"/><Relationship Id="rId58" Type="http://schemas.openxmlformats.org/officeDocument/2006/relationships/font" Target="fonts/font12.fntdata"/><Relationship Id="rId66" Type="http://schemas.openxmlformats.org/officeDocument/2006/relationships/font" Target="fonts/font20.fntdata"/><Relationship Id="rId74" Type="http://schemas.openxmlformats.org/officeDocument/2006/relationships/font" Target="fonts/font28.fntdata"/><Relationship Id="rId5" Type="http://schemas.openxmlformats.org/officeDocument/2006/relationships/slide" Target="slides/slide3.xml"/><Relationship Id="rId61" Type="http://schemas.openxmlformats.org/officeDocument/2006/relationships/font" Target="fonts/font15.fntdata"/><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font" Target="fonts/font2.fntdata"/><Relationship Id="rId56" Type="http://schemas.openxmlformats.org/officeDocument/2006/relationships/font" Target="fonts/font10.fntdata"/><Relationship Id="rId64" Type="http://schemas.openxmlformats.org/officeDocument/2006/relationships/font" Target="fonts/font18.fntdata"/><Relationship Id="rId69" Type="http://schemas.openxmlformats.org/officeDocument/2006/relationships/font" Target="fonts/font23.fntdata"/><Relationship Id="rId77"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font" Target="fonts/font5.fntdata"/><Relationship Id="rId72" Type="http://schemas.openxmlformats.org/officeDocument/2006/relationships/font" Target="fonts/font26.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notesMaster" Target="notesMasters/notesMaster1.xml"/><Relationship Id="rId59" Type="http://schemas.openxmlformats.org/officeDocument/2006/relationships/font" Target="fonts/font13.fntdata"/><Relationship Id="rId67" Type="http://schemas.openxmlformats.org/officeDocument/2006/relationships/font" Target="fonts/font21.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font" Target="fonts/font8.fntdata"/><Relationship Id="rId62" Type="http://schemas.openxmlformats.org/officeDocument/2006/relationships/font" Target="fonts/font16.fntdata"/><Relationship Id="rId70" Type="http://schemas.openxmlformats.org/officeDocument/2006/relationships/font" Target="fonts/font24.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font" Target="fonts/font6.fntdata"/><Relationship Id="rId60" Type="http://schemas.openxmlformats.org/officeDocument/2006/relationships/font" Target="fonts/font14.fntdata"/><Relationship Id="rId65" Type="http://schemas.openxmlformats.org/officeDocument/2006/relationships/font" Target="fonts/font19.fntdata"/><Relationship Id="rId73" Type="http://schemas.openxmlformats.org/officeDocument/2006/relationships/font" Target="fonts/font27.fntdata"/><Relationship Id="rId78"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font" Target="fonts/font4.fntdata"/><Relationship Id="rId55" Type="http://schemas.openxmlformats.org/officeDocument/2006/relationships/font" Target="fonts/font9.fntdata"/><Relationship Id="rId76"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font" Target="fonts/font25.fntdata"/><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aem.cast.org/about/publications/2005/ncac-curriculum-access-idea04-nclb.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 name="Google Shape;9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8ac3dd6896_3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8ac3dd689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will be our organizer</a:t>
            </a:r>
            <a:endParaRPr/>
          </a:p>
          <a:p>
            <a:pPr marL="0" lvl="0" indent="0" algn="l" rtl="0">
              <a:spcBef>
                <a:spcPts val="0"/>
              </a:spcBef>
              <a:spcAft>
                <a:spcPts val="0"/>
              </a:spcAft>
              <a:buNone/>
            </a:pPr>
            <a:endParaRPr/>
          </a:p>
          <a:p>
            <a:pPr marL="0" lvl="0" indent="0" algn="l" rtl="0">
              <a:spcBef>
                <a:spcPts val="0"/>
              </a:spcBef>
              <a:spcAft>
                <a:spcPts val="0"/>
              </a:spcAft>
              <a:buNone/>
            </a:pPr>
            <a:r>
              <a:rPr lang="en"/>
              <a:t>Add in video on Hansley overview</a:t>
            </a:r>
            <a:endParaRPr/>
          </a:p>
          <a:p>
            <a:pPr marL="0" lvl="0" indent="0" algn="l" rtl="0">
              <a:spcBef>
                <a:spcPts val="0"/>
              </a:spcBef>
              <a:spcAft>
                <a:spcPts val="0"/>
              </a:spcAft>
              <a:buNone/>
            </a:pPr>
            <a:endParaRPr/>
          </a:p>
          <a:p>
            <a:pPr marL="0" lvl="0" indent="0" algn="l" rtl="0">
              <a:spcBef>
                <a:spcPts val="0"/>
              </a:spcBef>
              <a:spcAft>
                <a:spcPts val="0"/>
              </a:spcAft>
              <a:buNone/>
            </a:pPr>
            <a:r>
              <a:rPr lang="en"/>
              <a:t>Think about one student you work with as we work through the format of the 5-15-45</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a6c6599819_1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a6c6599819_1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will be our organizer, focusing on the 45 min tab</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9ea6eb192f_0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9ea6eb192f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9efb3920d2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9efb3920d2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a60a7b35cd_0_1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6" name="Google Shape;206;ga60a7b35cd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sz="1400"/>
          </a:p>
          <a:p>
            <a:pPr marL="0" lvl="0" indent="0" algn="l" rtl="0">
              <a:lnSpc>
                <a:spcPct val="90000"/>
              </a:lnSpc>
              <a:spcBef>
                <a:spcPts val="1000"/>
              </a:spcBef>
              <a:spcAft>
                <a:spcPts val="0"/>
              </a:spcAft>
              <a:buClr>
                <a:schemeClr val="dk1"/>
              </a:buClr>
              <a:buSzPts val="1100"/>
              <a:buFont typeface="Arial"/>
              <a:buNone/>
            </a:pPr>
            <a:r>
              <a:rPr lang="en" sz="1400"/>
              <a:t>Put link in the chat</a:t>
            </a:r>
            <a:endParaRPr sz="1400"/>
          </a:p>
          <a:p>
            <a:pPr marL="0" lvl="0" indent="0" algn="l" rtl="0">
              <a:lnSpc>
                <a:spcPct val="90000"/>
              </a:lnSpc>
              <a:spcBef>
                <a:spcPts val="1000"/>
              </a:spcBef>
              <a:spcAft>
                <a:spcPts val="0"/>
              </a:spcAft>
              <a:buClr>
                <a:schemeClr val="dk1"/>
              </a:buClr>
              <a:buSzPts val="1100"/>
              <a:buFont typeface="Arial"/>
              <a:buNone/>
            </a:pPr>
            <a:endParaRPr sz="1400"/>
          </a:p>
          <a:p>
            <a:pPr marL="0" lvl="0" indent="0" algn="l" rtl="0">
              <a:lnSpc>
                <a:spcPct val="90000"/>
              </a:lnSpc>
              <a:spcBef>
                <a:spcPts val="1000"/>
              </a:spcBef>
              <a:spcAft>
                <a:spcPts val="0"/>
              </a:spcAft>
              <a:buClr>
                <a:schemeClr val="dk1"/>
              </a:buClr>
              <a:buSzPts val="1100"/>
              <a:buFont typeface="Arial"/>
              <a:buNone/>
            </a:pPr>
            <a:r>
              <a:rPr lang="en" sz="1400"/>
              <a:t>Put poll up</a:t>
            </a:r>
            <a:endParaRPr sz="1400"/>
          </a:p>
        </p:txBody>
      </p:sp>
      <p:sp>
        <p:nvSpPr>
          <p:cNvPr id="207" name="Google Shape;207;ga60a7b35cd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9ea6eb192f_0_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9ea6eb192f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a55524d5fb_0_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a55524d5fb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9ea6eb192f_0_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9ea6eb192f_0_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example, the bolded text in the first bullet is the essential content that was identified by the general education and special education teacher for their student who has a significant cognitive disability.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9ea6eb192f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9ea6eb192f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9ea6eb192f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7" name="Google Shape;257;g9ea6eb192f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a4d4c58f83_1_42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 name="Google Shape;105;ga4d4c58f83_1_4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Chat - share your name, role, state, what you could give a 30 minute talk on with no planning</a:t>
            </a:r>
            <a:endParaRPr sz="1400"/>
          </a:p>
          <a:p>
            <a:pPr marL="0" lvl="0" indent="0" algn="l" rtl="0">
              <a:lnSpc>
                <a:spcPct val="90000"/>
              </a:lnSpc>
              <a:spcBef>
                <a:spcPts val="1000"/>
              </a:spcBef>
              <a:spcAft>
                <a:spcPts val="0"/>
              </a:spcAft>
              <a:buClr>
                <a:schemeClr val="dk1"/>
              </a:buClr>
              <a:buSzPts val="1100"/>
              <a:buFont typeface="Arial"/>
              <a:buNone/>
            </a:pPr>
            <a:endParaRPr sz="1400"/>
          </a:p>
        </p:txBody>
      </p:sp>
      <p:sp>
        <p:nvSpPr>
          <p:cNvPr id="106" name="Google Shape;106;ga4d4c58f83_1_4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a60a7b35cd_0_2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3" name="Google Shape;263;ga60a7b35cd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Poll</a:t>
            </a:r>
            <a:endParaRPr sz="1400"/>
          </a:p>
        </p:txBody>
      </p:sp>
      <p:sp>
        <p:nvSpPr>
          <p:cNvPr id="264" name="Google Shape;264;ga60a7b35cd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a55524d5fb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a55524d5f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9ea6eb192f_0_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9ea6eb192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9ea6eb192f_0_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4" name="Google Shape;284;g9ea6eb192f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ga55524d5fb_0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1" name="Google Shape;291;ga55524d5fb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photo of manipulatives with ten frame</a:t>
            </a:r>
            <a:endParaRPr/>
          </a:p>
          <a:p>
            <a:pPr marL="0" lvl="0" indent="0" algn="l" rtl="0">
              <a:spcBef>
                <a:spcPts val="0"/>
              </a:spcBef>
              <a:spcAft>
                <a:spcPts val="0"/>
              </a:spcAft>
              <a:buNone/>
            </a:pPr>
            <a:r>
              <a:rPr lang="en"/>
              <a:t>Could also use legos stacked</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a55524d5fb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a55524d5f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ga6c6599819_1_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 name="Google Shape;306;ga6c6599819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Jessica will add</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a60a7b35cd_0_3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a60a7b35cd_0_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poll</a:t>
            </a:r>
            <a:endParaRPr sz="1400"/>
          </a:p>
          <a:p>
            <a:pPr marL="0" lvl="0" indent="0" algn="l" rtl="0">
              <a:lnSpc>
                <a:spcPct val="90000"/>
              </a:lnSpc>
              <a:spcBef>
                <a:spcPts val="1000"/>
              </a:spcBef>
              <a:spcAft>
                <a:spcPts val="0"/>
              </a:spcAft>
              <a:buClr>
                <a:schemeClr val="dk1"/>
              </a:buClr>
              <a:buSzPts val="1100"/>
              <a:buFont typeface="Arial"/>
              <a:buNone/>
            </a:pPr>
            <a:endParaRPr sz="1400"/>
          </a:p>
        </p:txBody>
      </p:sp>
      <p:sp>
        <p:nvSpPr>
          <p:cNvPr id="313" name="Google Shape;313;ga60a7b35cd_0_3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27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ga60a7b35cd_0_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 name="Google Shape;320;ga60a7b35cd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a4d4c58f83_1_12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a4d4c58f83_1_1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a4d4c58f83_1_2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a4d4c58f83_1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Chat - add links in chat, highlight some key points</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a4d4c58f83_1_4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a4d4c58f83_1_4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
        <p:cNvGrpSpPr/>
        <p:nvPr/>
      </p:nvGrpSpPr>
      <p:grpSpPr>
        <a:xfrm>
          <a:off x="0" y="0"/>
          <a:ext cx="0" cy="0"/>
          <a:chOff x="0" y="0"/>
          <a:chExt cx="0" cy="0"/>
        </a:xfrm>
      </p:grpSpPr>
      <p:sp>
        <p:nvSpPr>
          <p:cNvPr id="346" name="Google Shape;346;ga4d4c58f83_1_5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 name="Google Shape;347;ga4d4c58f83_1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ga4d4c58f83_1_12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3" name="Google Shape;353;ga4d4c58f83_1_1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a60a7b35cd_0_4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9" name="Google Shape;359;ga60a7b35cd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sz="1400"/>
          </a:p>
          <a:p>
            <a:pPr marL="0" lvl="0" indent="0" algn="l" rtl="0">
              <a:lnSpc>
                <a:spcPct val="90000"/>
              </a:lnSpc>
              <a:spcBef>
                <a:spcPts val="1000"/>
              </a:spcBef>
              <a:spcAft>
                <a:spcPts val="0"/>
              </a:spcAft>
              <a:buClr>
                <a:schemeClr val="dk1"/>
              </a:buClr>
              <a:buSzPts val="1100"/>
              <a:buFont typeface="Arial"/>
              <a:buNone/>
            </a:pPr>
            <a:endParaRPr sz="1400"/>
          </a:p>
        </p:txBody>
      </p:sp>
      <p:sp>
        <p:nvSpPr>
          <p:cNvPr id="360" name="Google Shape;360;ga60a7b35cd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34</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a4d4c58f83_1_8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7" name="Google Shape;367;ga4d4c58f83_1_8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4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9ea6eb192f_0_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6" name="Google Shape;376;g9ea6eb192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ga4d4c58f83_1_9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2" name="Google Shape;382;ga4d4c58f83_1_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a4d4c58f83_1_12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a4d4c58f83_1_1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this video you’ll see some deafblind supports, be on the lookout</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a4d4c58f83_1_10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a4d4c58f83_1_1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a60a7b35cd_0_5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0" name="Google Shape;400;ga60a7b35cd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endParaRPr sz="1400"/>
          </a:p>
          <a:p>
            <a:pPr marL="0" lvl="0" indent="0" algn="l" rtl="0">
              <a:lnSpc>
                <a:spcPct val="90000"/>
              </a:lnSpc>
              <a:spcBef>
                <a:spcPts val="1000"/>
              </a:spcBef>
              <a:spcAft>
                <a:spcPts val="0"/>
              </a:spcAft>
              <a:buClr>
                <a:schemeClr val="dk1"/>
              </a:buClr>
              <a:buSzPts val="1100"/>
              <a:buFont typeface="Arial"/>
              <a:buNone/>
            </a:pPr>
            <a:endParaRPr sz="1400"/>
          </a:p>
        </p:txBody>
      </p:sp>
      <p:sp>
        <p:nvSpPr>
          <p:cNvPr id="401" name="Google Shape;401;ga60a7b35cd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40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a4d4c58f83_1_2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a4d4c58f83_1_2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a4d4c58f83_1_10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a4d4c58f83_1_10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711754998c_0_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711754998c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a4d4c58f83_1_5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a4d4c58f83_1_5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rPr>
              <a:t>Karger, Joanne, Esq. (2005). </a:t>
            </a:r>
            <a:r>
              <a:rPr lang="en" sz="1500" i="1">
                <a:solidFill>
                  <a:schemeClr val="dk1"/>
                </a:solidFill>
              </a:rPr>
              <a:t>Access to the General Education Curriculum for Students with Disabilities: A Discussion of the Interrelationship between IDEA ’04 and NCLB. </a:t>
            </a:r>
            <a:r>
              <a:rPr lang="en" sz="1500">
                <a:solidFill>
                  <a:schemeClr val="dk1"/>
                </a:solidFill>
              </a:rPr>
              <a:t>Wakefield, MA: National Center on Accessing the General Curriculum. Retrieved [insert date] from </a:t>
            </a:r>
            <a:r>
              <a:rPr lang="en" sz="1500" u="sng">
                <a:solidFill>
                  <a:srgbClr val="0000FF"/>
                </a:solidFill>
                <a:hlinkClick r:id="rId3">
                  <a:extLst>
                    <a:ext uri="{A12FA001-AC4F-418D-AE19-62706E023703}">
                      <ahyp:hlinkClr xmlns:ahyp="http://schemas.microsoft.com/office/drawing/2018/hyperlinkcolor" val="tx"/>
                    </a:ext>
                  </a:extLst>
                </a:hlinkClick>
              </a:rPr>
              <a:t>http://aem.cast.org/about/publications/2005/ncac-curriculum-access-idea04-nclb.html</a:t>
            </a:r>
            <a:endParaRPr sz="15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15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 sz="1500">
                <a:solidFill>
                  <a:schemeClr val="dk1"/>
                </a:solidFill>
                <a:latin typeface="Calibri"/>
                <a:ea typeface="Calibri"/>
                <a:cs typeface="Calibri"/>
                <a:sym typeface="Calibri"/>
              </a:rPr>
              <a:t>We know this isn’t reality, but this is the direction, our intent is to put forth a vision with some specifics</a:t>
            </a:r>
            <a:endParaRPr sz="15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a4d4c58f83_1_1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a4d4c58f83_1_1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link to chat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9ea6eb192f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9" name="Google Shape;159;g9ea6eb192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a60a7b35cd_0_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ga60a7b35cd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dk1"/>
              </a:buClr>
              <a:buSzPts val="1100"/>
              <a:buFont typeface="Arial"/>
              <a:buNone/>
            </a:pPr>
            <a:r>
              <a:rPr lang="en" sz="1400"/>
              <a:t>Poll question</a:t>
            </a:r>
            <a:endParaRPr sz="1400"/>
          </a:p>
        </p:txBody>
      </p:sp>
      <p:sp>
        <p:nvSpPr>
          <p:cNvPr id="166" name="Google Shape;166;ga60a7b35cd_0_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n" sz="1400" b="0" i="0" u="none" strike="noStrike" cap="none">
                <a:solidFill>
                  <a:srgbClr val="000000"/>
                </a:solidFill>
                <a:latin typeface="Arial"/>
                <a:ea typeface="Arial"/>
                <a:cs typeface="Arial"/>
                <a:sym typeface="Arial"/>
              </a:rPr>
              <a:t>8</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711754998c_0_1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711754998c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noAutofit/>
          </a:bodyPr>
          <a:lstStyle>
            <a:lvl1pPr lvl="0">
              <a:spcBef>
                <a:spcPts val="0"/>
              </a:spcBef>
              <a:spcAft>
                <a:spcPts val="0"/>
              </a:spcAft>
              <a:buClr>
                <a:srgbClr val="233142"/>
              </a:buClr>
              <a:buSzPts val="5200"/>
              <a:buFont typeface="Montserrat"/>
              <a:buNone/>
              <a:defRPr sz="5200" b="1">
                <a:solidFill>
                  <a:srgbClr val="233142"/>
                </a:solidFill>
                <a:latin typeface="Montserrat"/>
                <a:ea typeface="Montserrat"/>
                <a:cs typeface="Montserrat"/>
                <a:sym typeface="Montserrat"/>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1"/>
              </a:buClr>
              <a:buSzPts val="3000"/>
              <a:buFont typeface="IBM Plex Sans Condensed Medium"/>
              <a:buNone/>
              <a:defRPr sz="3000">
                <a:solidFill>
                  <a:schemeClr val="lt1"/>
                </a:solidFill>
                <a:latin typeface="IBM Plex Sans Condensed Medium"/>
                <a:ea typeface="IBM Plex Sans Condensed Medium"/>
                <a:cs typeface="IBM Plex Sans Condensed Medium"/>
                <a:sym typeface="IBM Plex Sans Condensed Medium"/>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sp>
        <p:nvSpPr>
          <p:cNvPr id="55" name="Google Shape;55;p12"/>
          <p:cNvSpPr txBox="1">
            <a:spLocks noGrp="1"/>
          </p:cNvSpPr>
          <p:nvPr>
            <p:ph type="title"/>
          </p:nvPr>
        </p:nvSpPr>
        <p:spPr>
          <a:xfrm>
            <a:off x="628650" y="365125"/>
            <a:ext cx="7886700" cy="1325700"/>
          </a:xfrm>
          <a:prstGeom prst="rect">
            <a:avLst/>
          </a:prstGeom>
          <a:noFill/>
          <a:ln>
            <a:noFill/>
          </a:ln>
        </p:spPr>
        <p:txBody>
          <a:bodyPr spcFirstLastPara="1" wrap="square" lIns="68575" tIns="34275" rIns="68575" bIns="34275" anchor="ctr" anchorCtr="0">
            <a:noAutofit/>
          </a:bodyPr>
          <a:lstStyle>
            <a:lvl1pPr lvl="0" algn="l" rtl="0">
              <a:lnSpc>
                <a:spcPct val="90000"/>
              </a:lnSpc>
              <a:spcBef>
                <a:spcPts val="0"/>
              </a:spcBef>
              <a:spcAft>
                <a:spcPts val="0"/>
              </a:spcAft>
              <a:buClr>
                <a:schemeClr val="dk1"/>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6" name="Google Shape;56;p12"/>
          <p:cNvSpPr txBox="1">
            <a:spLocks noGrp="1"/>
          </p:cNvSpPr>
          <p:nvPr>
            <p:ph type="body" idx="1"/>
          </p:nvPr>
        </p:nvSpPr>
        <p:spPr>
          <a:xfrm>
            <a:off x="628650" y="1825625"/>
            <a:ext cx="7886700" cy="4351200"/>
          </a:xfrm>
          <a:prstGeom prst="rect">
            <a:avLst/>
          </a:prstGeom>
          <a:noFill/>
          <a:ln>
            <a:noFill/>
          </a:ln>
        </p:spPr>
        <p:txBody>
          <a:bodyPr spcFirstLastPara="1" wrap="square" lIns="68575" tIns="34275" rIns="68575" bIns="34275" anchor="t" anchorCtr="0">
            <a:no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7" name="Google Shape;57;p12"/>
          <p:cNvSpPr txBox="1">
            <a:spLocks noGrp="1"/>
          </p:cNvSpPr>
          <p:nvPr>
            <p:ph type="dt" idx="10"/>
          </p:nvPr>
        </p:nvSpPr>
        <p:spPr>
          <a:xfrm>
            <a:off x="628650" y="6356351"/>
            <a:ext cx="2057400" cy="365100"/>
          </a:xfrm>
          <a:prstGeom prst="rect">
            <a:avLst/>
          </a:prstGeom>
          <a:noFill/>
          <a:ln>
            <a:noFill/>
          </a:ln>
        </p:spPr>
        <p:txBody>
          <a:bodyPr spcFirstLastPara="1" wrap="square" lIns="68575" tIns="34275" rIns="68575" bIns="34275"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8" name="Google Shape;58;p12"/>
          <p:cNvSpPr txBox="1">
            <a:spLocks noGrp="1"/>
          </p:cNvSpPr>
          <p:nvPr>
            <p:ph type="ftr" idx="11"/>
          </p:nvPr>
        </p:nvSpPr>
        <p:spPr>
          <a:xfrm>
            <a:off x="3028950" y="6356351"/>
            <a:ext cx="30861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59" name="Google Shape;59;p12"/>
          <p:cNvSpPr txBox="1">
            <a:spLocks noGrp="1"/>
          </p:cNvSpPr>
          <p:nvPr>
            <p:ph type="sldNum" idx="12"/>
          </p:nvPr>
        </p:nvSpPr>
        <p:spPr>
          <a:xfrm>
            <a:off x="6457950" y="6356351"/>
            <a:ext cx="20574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2" name="Google Shape;62;p13"/>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63" name="Google Shape;63;p13"/>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64" name="Google Shape;64;p13"/>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4"/>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68" name="Google Shape;68;p14"/>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2867800"/>
            <a:ext cx="8520600" cy="11223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71" name="Google Shape;71;p15"/>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4" name="Google Shape;74;p16"/>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5"/>
        <p:cNvGrpSpPr/>
        <p:nvPr/>
      </p:nvGrpSpPr>
      <p:grpSpPr>
        <a:xfrm>
          <a:off x="0" y="0"/>
          <a:ext cx="0" cy="0"/>
          <a:chOff x="0" y="0"/>
          <a:chExt cx="0" cy="0"/>
        </a:xfrm>
      </p:grpSpPr>
      <p:sp>
        <p:nvSpPr>
          <p:cNvPr id="76" name="Google Shape;76;p17"/>
          <p:cNvSpPr txBox="1">
            <a:spLocks noGrp="1"/>
          </p:cNvSpPr>
          <p:nvPr>
            <p:ph type="title"/>
          </p:nvPr>
        </p:nvSpPr>
        <p:spPr>
          <a:xfrm>
            <a:off x="311700" y="740800"/>
            <a:ext cx="2808000" cy="1007700"/>
          </a:xfrm>
          <a:prstGeom prst="rect">
            <a:avLst/>
          </a:prstGeom>
          <a:noFill/>
          <a:ln>
            <a:noFill/>
          </a:ln>
        </p:spPr>
        <p:txBody>
          <a:bodyPr spcFirstLastPara="1" wrap="square" lIns="91425" tIns="91425" rIns="91425" bIns="91425" anchor="b" anchorCtr="0">
            <a:no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7" name="Google Shape;77;p17"/>
          <p:cNvSpPr txBox="1">
            <a:spLocks noGrp="1"/>
          </p:cNvSpPr>
          <p:nvPr>
            <p:ph type="body" idx="1"/>
          </p:nvPr>
        </p:nvSpPr>
        <p:spPr>
          <a:xfrm>
            <a:off x="311700" y="1852800"/>
            <a:ext cx="2808000" cy="4239300"/>
          </a:xfrm>
          <a:prstGeom prst="rect">
            <a:avLst/>
          </a:prstGeom>
          <a:noFill/>
          <a:ln>
            <a:noFill/>
          </a:ln>
        </p:spPr>
        <p:txBody>
          <a:bodyPr spcFirstLastPara="1" wrap="square" lIns="91425" tIns="91425" rIns="91425" bIns="91425" anchor="t" anchorCtr="0">
            <a:no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1600"/>
              </a:spcBef>
              <a:spcAft>
                <a:spcPts val="0"/>
              </a:spcAft>
              <a:buSzPts val="1200"/>
              <a:buChar char="○"/>
              <a:defRPr sz="1200"/>
            </a:lvl2pPr>
            <a:lvl3pPr marL="1371600" lvl="2" indent="-304800" algn="l" rtl="0">
              <a:lnSpc>
                <a:spcPct val="115000"/>
              </a:lnSpc>
              <a:spcBef>
                <a:spcPts val="1600"/>
              </a:spcBef>
              <a:spcAft>
                <a:spcPts val="0"/>
              </a:spcAft>
              <a:buSzPts val="1200"/>
              <a:buChar char="■"/>
              <a:defRPr sz="1200"/>
            </a:lvl3pPr>
            <a:lvl4pPr marL="1828800" lvl="3" indent="-304800" algn="l" rtl="0">
              <a:lnSpc>
                <a:spcPct val="115000"/>
              </a:lnSpc>
              <a:spcBef>
                <a:spcPts val="1600"/>
              </a:spcBef>
              <a:spcAft>
                <a:spcPts val="0"/>
              </a:spcAft>
              <a:buSzPts val="1200"/>
              <a:buChar char="●"/>
              <a:defRPr sz="1200"/>
            </a:lvl4pPr>
            <a:lvl5pPr marL="2286000" lvl="4" indent="-304800" algn="l" rtl="0">
              <a:lnSpc>
                <a:spcPct val="115000"/>
              </a:lnSpc>
              <a:spcBef>
                <a:spcPts val="1600"/>
              </a:spcBef>
              <a:spcAft>
                <a:spcPts val="0"/>
              </a:spcAft>
              <a:buSzPts val="1200"/>
              <a:buChar char="○"/>
              <a:defRPr sz="1200"/>
            </a:lvl5pPr>
            <a:lvl6pPr marL="2743200" lvl="5" indent="-304800" algn="l" rtl="0">
              <a:lnSpc>
                <a:spcPct val="115000"/>
              </a:lnSpc>
              <a:spcBef>
                <a:spcPts val="1600"/>
              </a:spcBef>
              <a:spcAft>
                <a:spcPts val="0"/>
              </a:spcAft>
              <a:buSzPts val="1200"/>
              <a:buChar char="■"/>
              <a:defRPr sz="1200"/>
            </a:lvl6pPr>
            <a:lvl7pPr marL="3200400" lvl="6" indent="-304800" algn="l" rtl="0">
              <a:lnSpc>
                <a:spcPct val="115000"/>
              </a:lnSpc>
              <a:spcBef>
                <a:spcPts val="1600"/>
              </a:spcBef>
              <a:spcAft>
                <a:spcPts val="0"/>
              </a:spcAft>
              <a:buSzPts val="1200"/>
              <a:buChar char="●"/>
              <a:defRPr sz="1200"/>
            </a:lvl7pPr>
            <a:lvl8pPr marL="3657600" lvl="7" indent="-304800" algn="l" rtl="0">
              <a:lnSpc>
                <a:spcPct val="115000"/>
              </a:lnSpc>
              <a:spcBef>
                <a:spcPts val="1600"/>
              </a:spcBef>
              <a:spcAft>
                <a:spcPts val="0"/>
              </a:spcAft>
              <a:buSzPts val="1200"/>
              <a:buChar char="○"/>
              <a:defRPr sz="1200"/>
            </a:lvl8pPr>
            <a:lvl9pPr marL="4114800" lvl="8" indent="-304800" algn="l" rtl="0">
              <a:lnSpc>
                <a:spcPct val="115000"/>
              </a:lnSpc>
              <a:spcBef>
                <a:spcPts val="1600"/>
              </a:spcBef>
              <a:spcAft>
                <a:spcPts val="1600"/>
              </a:spcAft>
              <a:buSzPts val="1200"/>
              <a:buChar char="■"/>
              <a:defRPr sz="1200"/>
            </a:lvl9pPr>
          </a:lstStyle>
          <a:p>
            <a:endParaRPr/>
          </a:p>
        </p:txBody>
      </p:sp>
      <p:sp>
        <p:nvSpPr>
          <p:cNvPr id="78" name="Google Shape;78;p17"/>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9"/>
        <p:cNvGrpSpPr/>
        <p:nvPr/>
      </p:nvGrpSpPr>
      <p:grpSpPr>
        <a:xfrm>
          <a:off x="0" y="0"/>
          <a:ext cx="0" cy="0"/>
          <a:chOff x="0" y="0"/>
          <a:chExt cx="0" cy="0"/>
        </a:xfrm>
      </p:grpSpPr>
      <p:sp>
        <p:nvSpPr>
          <p:cNvPr id="80" name="Google Shape;80;p18"/>
          <p:cNvSpPr txBox="1">
            <a:spLocks noGrp="1"/>
          </p:cNvSpPr>
          <p:nvPr>
            <p:ph type="title"/>
          </p:nvPr>
        </p:nvSpPr>
        <p:spPr>
          <a:xfrm>
            <a:off x="490250" y="600200"/>
            <a:ext cx="6367800" cy="5454300"/>
          </a:xfrm>
          <a:prstGeom prst="rect">
            <a:avLst/>
          </a:prstGeom>
          <a:noFill/>
          <a:ln>
            <a:noFill/>
          </a:ln>
        </p:spPr>
        <p:txBody>
          <a:bodyPr spcFirstLastPara="1" wrap="square" lIns="91425" tIns="91425" rIns="91425" bIns="91425" anchor="ctr" anchorCtr="0">
            <a:no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81" name="Google Shape;81;p18"/>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2"/>
        <p:cNvGrpSpPr/>
        <p:nvPr/>
      </p:nvGrpSpPr>
      <p:grpSpPr>
        <a:xfrm>
          <a:off x="0" y="0"/>
          <a:ext cx="0" cy="0"/>
          <a:chOff x="0" y="0"/>
          <a:chExt cx="0" cy="0"/>
        </a:xfrm>
      </p:grpSpPr>
      <p:sp>
        <p:nvSpPr>
          <p:cNvPr id="83" name="Google Shape;83;p19"/>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4" name="Google Shape;84;p19"/>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5" name="Google Shape;85;p19"/>
          <p:cNvSpPr txBox="1">
            <a:spLocks noGrp="1"/>
          </p:cNvSpPr>
          <p:nvPr>
            <p:ph type="subTitle" idx="1"/>
          </p:nvPr>
        </p:nvSpPr>
        <p:spPr>
          <a:xfrm>
            <a:off x="265500" y="3737433"/>
            <a:ext cx="4045200" cy="1646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6" name="Google Shape;86;p19"/>
          <p:cNvSpPr txBox="1">
            <a:spLocks noGrp="1"/>
          </p:cNvSpPr>
          <p:nvPr>
            <p:ph type="body" idx="2"/>
          </p:nvPr>
        </p:nvSpPr>
        <p:spPr>
          <a:xfrm>
            <a:off x="4939500" y="965433"/>
            <a:ext cx="3837000" cy="49269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1600"/>
              </a:spcBef>
              <a:spcAft>
                <a:spcPts val="0"/>
              </a:spcAft>
              <a:buSzPts val="1400"/>
              <a:buChar char="○"/>
              <a:defRPr/>
            </a:lvl2pPr>
            <a:lvl3pPr marL="1371600" lvl="2" indent="-317500" algn="l" rtl="0">
              <a:lnSpc>
                <a:spcPct val="115000"/>
              </a:lnSpc>
              <a:spcBef>
                <a:spcPts val="1600"/>
              </a:spcBef>
              <a:spcAft>
                <a:spcPts val="0"/>
              </a:spcAft>
              <a:buSzPts val="1400"/>
              <a:buChar char="■"/>
              <a:defRPr/>
            </a:lvl3pPr>
            <a:lvl4pPr marL="1828800" lvl="3" indent="-317500" algn="l" rtl="0">
              <a:lnSpc>
                <a:spcPct val="115000"/>
              </a:lnSpc>
              <a:spcBef>
                <a:spcPts val="1600"/>
              </a:spcBef>
              <a:spcAft>
                <a:spcPts val="0"/>
              </a:spcAft>
              <a:buSzPts val="1400"/>
              <a:buChar char="●"/>
              <a:defRPr/>
            </a:lvl4pPr>
            <a:lvl5pPr marL="2286000" lvl="4" indent="-317500" algn="l" rtl="0">
              <a:lnSpc>
                <a:spcPct val="115000"/>
              </a:lnSpc>
              <a:spcBef>
                <a:spcPts val="1600"/>
              </a:spcBef>
              <a:spcAft>
                <a:spcPts val="0"/>
              </a:spcAft>
              <a:buSzPts val="1400"/>
              <a:buChar char="○"/>
              <a:defRPr/>
            </a:lvl5pPr>
            <a:lvl6pPr marL="2743200" lvl="5" indent="-317500" algn="l" rtl="0">
              <a:lnSpc>
                <a:spcPct val="115000"/>
              </a:lnSpc>
              <a:spcBef>
                <a:spcPts val="1600"/>
              </a:spcBef>
              <a:spcAft>
                <a:spcPts val="0"/>
              </a:spcAft>
              <a:buSzPts val="1400"/>
              <a:buChar char="■"/>
              <a:defRPr/>
            </a:lvl6pPr>
            <a:lvl7pPr marL="3200400" lvl="6" indent="-317500" algn="l" rtl="0">
              <a:lnSpc>
                <a:spcPct val="115000"/>
              </a:lnSpc>
              <a:spcBef>
                <a:spcPts val="1600"/>
              </a:spcBef>
              <a:spcAft>
                <a:spcPts val="0"/>
              </a:spcAft>
              <a:buSzPts val="1400"/>
              <a:buChar char="●"/>
              <a:defRPr/>
            </a:lvl7pPr>
            <a:lvl8pPr marL="3657600" lvl="7" indent="-317500" algn="l" rtl="0">
              <a:lnSpc>
                <a:spcPct val="115000"/>
              </a:lnSpc>
              <a:spcBef>
                <a:spcPts val="1600"/>
              </a:spcBef>
              <a:spcAft>
                <a:spcPts val="0"/>
              </a:spcAft>
              <a:buSzPts val="1400"/>
              <a:buChar char="○"/>
              <a:defRPr/>
            </a:lvl8pPr>
            <a:lvl9pPr marL="4114800" lvl="8" indent="-317500" algn="l" rtl="0">
              <a:lnSpc>
                <a:spcPct val="115000"/>
              </a:lnSpc>
              <a:spcBef>
                <a:spcPts val="1600"/>
              </a:spcBef>
              <a:spcAft>
                <a:spcPts val="1600"/>
              </a:spcAft>
              <a:buSzPts val="1400"/>
              <a:buChar char="■"/>
              <a:defRPr/>
            </a:lvl9pPr>
          </a:lstStyle>
          <a:p>
            <a:endParaRPr/>
          </a:p>
        </p:txBody>
      </p:sp>
      <p:sp>
        <p:nvSpPr>
          <p:cNvPr id="87" name="Google Shape;87;p19"/>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8"/>
        <p:cNvGrpSpPr/>
        <p:nvPr/>
      </p:nvGrpSpPr>
      <p:grpSpPr>
        <a:xfrm>
          <a:off x="0" y="0"/>
          <a:ext cx="0" cy="0"/>
          <a:chOff x="0" y="0"/>
          <a:chExt cx="0" cy="0"/>
        </a:xfrm>
      </p:grpSpPr>
      <p:sp>
        <p:nvSpPr>
          <p:cNvPr id="89" name="Google Shape;89;p20"/>
          <p:cNvSpPr txBox="1">
            <a:spLocks noGrp="1"/>
          </p:cNvSpPr>
          <p:nvPr>
            <p:ph type="body" idx="1"/>
          </p:nvPr>
        </p:nvSpPr>
        <p:spPr>
          <a:xfrm>
            <a:off x="311700" y="5640767"/>
            <a:ext cx="5998800" cy="806700"/>
          </a:xfrm>
          <a:prstGeom prst="rect">
            <a:avLst/>
          </a:prstGeom>
          <a:noFill/>
          <a:ln>
            <a:noFill/>
          </a:ln>
        </p:spPr>
        <p:txBody>
          <a:bodyPr spcFirstLastPara="1" wrap="square" lIns="91425" tIns="91425" rIns="91425" bIns="91425" anchor="ctr" anchorCtr="0">
            <a:noAutofit/>
          </a:bodyPr>
          <a:lstStyle>
            <a:lvl1pPr marL="457200" lvl="0" indent="-228600" algn="l" rtl="0">
              <a:lnSpc>
                <a:spcPct val="100000"/>
              </a:lnSpc>
              <a:spcBef>
                <a:spcPts val="0"/>
              </a:spcBef>
              <a:spcAft>
                <a:spcPts val="0"/>
              </a:spcAft>
              <a:buSzPts val="1800"/>
              <a:buNone/>
              <a:defRPr/>
            </a:lvl1pPr>
          </a:lstStyle>
          <a:p>
            <a:endParaRPr/>
          </a:p>
        </p:txBody>
      </p:sp>
      <p:sp>
        <p:nvSpPr>
          <p:cNvPr id="90" name="Google Shape;90;p2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
        <p:cNvGrpSpPr/>
        <p:nvPr/>
      </p:nvGrpSpPr>
      <p:grpSpPr>
        <a:xfrm>
          <a:off x="0" y="0"/>
          <a:ext cx="0" cy="0"/>
          <a:chOff x="0" y="0"/>
          <a:chExt cx="0" cy="0"/>
        </a:xfrm>
      </p:grpSpPr>
      <p:sp>
        <p:nvSpPr>
          <p:cNvPr id="92" name="Google Shape;92;p21"/>
          <p:cNvSpPr txBox="1">
            <a:spLocks noGrp="1"/>
          </p:cNvSpPr>
          <p:nvPr>
            <p:ph type="title" hasCustomPrompt="1"/>
          </p:nvPr>
        </p:nvSpPr>
        <p:spPr>
          <a:xfrm>
            <a:off x="311700" y="1474833"/>
            <a:ext cx="8520600" cy="2618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3" name="Google Shape;93;p21"/>
          <p:cNvSpPr txBox="1">
            <a:spLocks noGrp="1"/>
          </p:cNvSpPr>
          <p:nvPr>
            <p:ph type="body" idx="1"/>
          </p:nvPr>
        </p:nvSpPr>
        <p:spPr>
          <a:xfrm>
            <a:off x="311700" y="4202967"/>
            <a:ext cx="8520600" cy="1734300"/>
          </a:xfrm>
          <a:prstGeom prst="rect">
            <a:avLst/>
          </a:prstGeom>
          <a:noFill/>
          <a:ln>
            <a:noFill/>
          </a:ln>
        </p:spPr>
        <p:txBody>
          <a:bodyPr spcFirstLastPara="1" wrap="square" lIns="91425" tIns="91425" rIns="91425" bIns="91425" anchor="t" anchorCtr="0">
            <a:no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1600"/>
              </a:spcBef>
              <a:spcAft>
                <a:spcPts val="0"/>
              </a:spcAft>
              <a:buSzPts val="1400"/>
              <a:buChar char="○"/>
              <a:defRPr/>
            </a:lvl2pPr>
            <a:lvl3pPr marL="1371600" lvl="2" indent="-317500" algn="ctr" rtl="0">
              <a:lnSpc>
                <a:spcPct val="115000"/>
              </a:lnSpc>
              <a:spcBef>
                <a:spcPts val="1600"/>
              </a:spcBef>
              <a:spcAft>
                <a:spcPts val="0"/>
              </a:spcAft>
              <a:buSzPts val="1400"/>
              <a:buChar char="■"/>
              <a:defRPr/>
            </a:lvl3pPr>
            <a:lvl4pPr marL="1828800" lvl="3" indent="-317500" algn="ctr" rtl="0">
              <a:lnSpc>
                <a:spcPct val="115000"/>
              </a:lnSpc>
              <a:spcBef>
                <a:spcPts val="1600"/>
              </a:spcBef>
              <a:spcAft>
                <a:spcPts val="0"/>
              </a:spcAft>
              <a:buSzPts val="1400"/>
              <a:buChar char="●"/>
              <a:defRPr/>
            </a:lvl4pPr>
            <a:lvl5pPr marL="2286000" lvl="4" indent="-317500" algn="ctr" rtl="0">
              <a:lnSpc>
                <a:spcPct val="115000"/>
              </a:lnSpc>
              <a:spcBef>
                <a:spcPts val="1600"/>
              </a:spcBef>
              <a:spcAft>
                <a:spcPts val="0"/>
              </a:spcAft>
              <a:buSzPts val="1400"/>
              <a:buChar char="○"/>
              <a:defRPr/>
            </a:lvl5pPr>
            <a:lvl6pPr marL="2743200" lvl="5" indent="-317500" algn="ctr" rtl="0">
              <a:lnSpc>
                <a:spcPct val="115000"/>
              </a:lnSpc>
              <a:spcBef>
                <a:spcPts val="1600"/>
              </a:spcBef>
              <a:spcAft>
                <a:spcPts val="0"/>
              </a:spcAft>
              <a:buSzPts val="1400"/>
              <a:buChar char="■"/>
              <a:defRPr/>
            </a:lvl6pPr>
            <a:lvl7pPr marL="3200400" lvl="6" indent="-317500" algn="ctr" rtl="0">
              <a:lnSpc>
                <a:spcPct val="115000"/>
              </a:lnSpc>
              <a:spcBef>
                <a:spcPts val="1600"/>
              </a:spcBef>
              <a:spcAft>
                <a:spcPts val="0"/>
              </a:spcAft>
              <a:buSzPts val="1400"/>
              <a:buChar char="●"/>
              <a:defRPr/>
            </a:lvl7pPr>
            <a:lvl8pPr marL="3657600" lvl="7" indent="-317500" algn="ctr" rtl="0">
              <a:lnSpc>
                <a:spcPct val="115000"/>
              </a:lnSpc>
              <a:spcBef>
                <a:spcPts val="1600"/>
              </a:spcBef>
              <a:spcAft>
                <a:spcPts val="0"/>
              </a:spcAft>
              <a:buSzPts val="1400"/>
              <a:buChar char="○"/>
              <a:defRPr/>
            </a:lvl8pPr>
            <a:lvl9pPr marL="4114800" lvl="8" indent="-317500" algn="ctr" rtl="0">
              <a:lnSpc>
                <a:spcPct val="115000"/>
              </a:lnSpc>
              <a:spcBef>
                <a:spcPts val="1600"/>
              </a:spcBef>
              <a:spcAft>
                <a:spcPts val="1600"/>
              </a:spcAft>
              <a:buSzPts val="1400"/>
              <a:buChar char="■"/>
              <a:defRPr/>
            </a:lvl9pPr>
          </a:lstStyle>
          <a:p>
            <a:endParaRPr/>
          </a:p>
        </p:txBody>
      </p:sp>
      <p:sp>
        <p:nvSpPr>
          <p:cNvPr id="94" name="Google Shape;94;p2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9250">
              <a:spcBef>
                <a:spcPts val="1600"/>
              </a:spcBef>
              <a:spcAft>
                <a:spcPts val="0"/>
              </a:spcAft>
              <a:buClr>
                <a:srgbClr val="408087"/>
              </a:buClr>
              <a:buSzPts val="1900"/>
              <a:buFont typeface="IBM Plex Sans Condensed Medium"/>
              <a:buChar char="■"/>
              <a:defRPr sz="1900">
                <a:solidFill>
                  <a:srgbClr val="408087"/>
                </a:solidFill>
                <a:latin typeface="IBM Plex Sans Condensed Medium"/>
                <a:ea typeface="IBM Plex Sans Condensed Medium"/>
                <a:cs typeface="IBM Plex Sans Condensed Medium"/>
                <a:sym typeface="IBM Plex Sans Condensed Medium"/>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36550">
              <a:spcBef>
                <a:spcPts val="1600"/>
              </a:spcBef>
              <a:spcAft>
                <a:spcPts val="0"/>
              </a:spcAft>
              <a:buClr>
                <a:srgbClr val="408087"/>
              </a:buClr>
              <a:buSzPts val="1700"/>
              <a:buFont typeface="IBM Plex Sans Condensed"/>
              <a:buChar char="○"/>
              <a:defRPr sz="1700">
                <a:solidFill>
                  <a:srgbClr val="408087"/>
                </a:solidFill>
                <a:latin typeface="IBM Plex Sans Condensed"/>
                <a:ea typeface="IBM Plex Sans Condensed"/>
                <a:cs typeface="IBM Plex Sans Condensed"/>
                <a:sym typeface="IBM Plex Sans Condensed"/>
              </a:defRPr>
            </a:lvl5pPr>
            <a:lvl6pPr marL="2743200" lvl="5"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spcBef>
                <a:spcPts val="1600"/>
              </a:spcBef>
              <a:spcAft>
                <a:spcPts val="1600"/>
              </a:spcAft>
              <a:buClr>
                <a:srgbClr val="408087"/>
              </a:buClr>
              <a:buSzPts val="1800"/>
              <a:buChar char="■"/>
              <a:defRPr sz="1800">
                <a:solidFill>
                  <a:srgbClr val="408087"/>
                </a:solidFill>
              </a:defRPr>
            </a:lvl9pPr>
          </a:lstStyle>
          <a:p>
            <a:endParaRPr/>
          </a:p>
        </p:txBody>
      </p:sp>
      <p:sp>
        <p:nvSpPr>
          <p:cNvPr id="16" name="Google Shape;16;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17" name="Google Shape;17;p3"/>
          <p:cNvCxnSpPr/>
          <p:nvPr/>
        </p:nvCxnSpPr>
        <p:spPr>
          <a:xfrm rot="10800000" flipH="1">
            <a:off x="0" y="1327100"/>
            <a:ext cx="4349400" cy="24900"/>
          </a:xfrm>
          <a:prstGeom prst="straightConnector1">
            <a:avLst/>
          </a:prstGeom>
          <a:noFill/>
          <a:ln w="76200" cap="flat" cmpd="sng">
            <a:solidFill>
              <a:srgbClr val="745FA8"/>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4"/>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SzPts val="3000"/>
              <a:buFont typeface="Montserrat"/>
              <a:buNone/>
              <a:defRPr sz="3000" b="1">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4"/>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4"/>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noAutofit/>
          </a:bodyPr>
          <a:lstStyle>
            <a:lvl1pPr marL="457200" lvl="0" indent="-381000">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spcBef>
                <a:spcPts val="1600"/>
              </a:spcBef>
              <a:spcAft>
                <a:spcPts val="0"/>
              </a:spcAft>
              <a:buClr>
                <a:srgbClr val="408087"/>
              </a:buClr>
              <a:buSzPts val="2200"/>
              <a:buFont typeface="IBM Plex Sans Medium"/>
              <a:buChar char="●"/>
              <a:defRPr sz="2200">
                <a:solidFill>
                  <a:srgbClr val="408087"/>
                </a:solidFill>
                <a:latin typeface="IBM Plex Sans Medium"/>
                <a:ea typeface="IBM Plex Sans Medium"/>
                <a:cs typeface="IBM Plex Sans Medium"/>
                <a:sym typeface="IBM Plex Sans Medium"/>
              </a:defRPr>
            </a:lvl2pPr>
            <a:lvl3pPr marL="1371600" lvl="2"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3" name="Google Shape;23;p4"/>
          <p:cNvCxnSpPr/>
          <p:nvPr/>
        </p:nvCxnSpPr>
        <p:spPr>
          <a:xfrm rot="10800000" flipH="1">
            <a:off x="0" y="1327100"/>
            <a:ext cx="4349400" cy="24900"/>
          </a:xfrm>
          <a:prstGeom prst="straightConnector1">
            <a:avLst/>
          </a:prstGeom>
          <a:noFill/>
          <a:ln w="76200" cap="flat" cmpd="sng">
            <a:solidFill>
              <a:srgbClr val="745FA8"/>
            </a:solidFill>
            <a:prstDash val="solid"/>
            <a:round/>
            <a:headEnd type="none" w="med" len="med"/>
            <a:tailEnd type="none" w="med" len="med"/>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b="1">
                <a:solidFill>
                  <a:srgbClr val="233142"/>
                </a:solidFill>
                <a:latin typeface="Montserrat"/>
                <a:ea typeface="Montserrat"/>
                <a:cs typeface="Montserrat"/>
                <a:sym typeface="Montserrat"/>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 name="Google Shape;26;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cxnSp>
        <p:nvCxnSpPr>
          <p:cNvPr id="27" name="Google Shape;27;p5"/>
          <p:cNvCxnSpPr/>
          <p:nvPr/>
        </p:nvCxnSpPr>
        <p:spPr>
          <a:xfrm rot="10800000" flipH="1">
            <a:off x="0" y="1327100"/>
            <a:ext cx="4349400" cy="24900"/>
          </a:xfrm>
          <a:prstGeom prst="straightConnector1">
            <a:avLst/>
          </a:prstGeom>
          <a:noFill/>
          <a:ln w="76200" cap="flat" cmpd="sng">
            <a:solidFill>
              <a:srgbClr val="745FA8"/>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
        <p:cNvGrpSpPr/>
        <p:nvPr/>
      </p:nvGrpSpPr>
      <p:grpSpPr>
        <a:xfrm>
          <a:off x="0" y="0"/>
          <a:ext cx="0" cy="0"/>
          <a:chOff x="0" y="0"/>
          <a:chExt cx="0" cy="0"/>
        </a:xfrm>
      </p:grpSpPr>
      <p:sp>
        <p:nvSpPr>
          <p:cNvPr id="29" name="Google Shape;29;p6"/>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0" name="Google Shape;30;p6"/>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noAutofit/>
          </a:bodyPr>
          <a:lstStyle>
            <a:lvl1pPr marL="457200" lvl="0" indent="-381000" algn="ctr">
              <a:spcBef>
                <a:spcPts val="0"/>
              </a:spcBef>
              <a:spcAft>
                <a:spcPts val="0"/>
              </a:spcAft>
              <a:buSzPts val="2400"/>
              <a:buChar char="●"/>
              <a:defRPr/>
            </a:lvl1pPr>
            <a:lvl2pPr marL="914400" lvl="1" indent="-368300" algn="ctr">
              <a:spcBef>
                <a:spcPts val="1600"/>
              </a:spcBef>
              <a:spcAft>
                <a:spcPts val="0"/>
              </a:spcAft>
              <a:buSzPts val="2200"/>
              <a:buChar char="●"/>
              <a:defRPr/>
            </a:lvl2pPr>
            <a:lvl3pPr marL="1371600" lvl="2" indent="-342900" algn="ctr">
              <a:spcBef>
                <a:spcPts val="1600"/>
              </a:spcBef>
              <a:spcAft>
                <a:spcPts val="0"/>
              </a:spcAft>
              <a:buSzPts val="1800"/>
              <a:buChar char="■"/>
              <a:defRPr/>
            </a:lvl3pPr>
            <a:lvl4pPr marL="1828800" lvl="3" indent="-342900" algn="ctr">
              <a:spcBef>
                <a:spcPts val="1600"/>
              </a:spcBef>
              <a:spcAft>
                <a:spcPts val="0"/>
              </a:spcAft>
              <a:buSzPts val="1800"/>
              <a:buChar char="●"/>
              <a:defRPr/>
            </a:lvl4pPr>
            <a:lvl5pPr marL="2286000" lvl="4" indent="-342900" algn="ctr">
              <a:spcBef>
                <a:spcPts val="1600"/>
              </a:spcBef>
              <a:spcAft>
                <a:spcPts val="0"/>
              </a:spcAft>
              <a:buSzPts val="1800"/>
              <a:buChar char="○"/>
              <a:defRPr/>
            </a:lvl5pPr>
            <a:lvl6pPr marL="2743200" lvl="5" indent="-342900" algn="ctr">
              <a:spcBef>
                <a:spcPts val="1600"/>
              </a:spcBef>
              <a:spcAft>
                <a:spcPts val="0"/>
              </a:spcAft>
              <a:buSzPts val="1800"/>
              <a:buChar char="■"/>
              <a:defRPr/>
            </a:lvl6pPr>
            <a:lvl7pPr marL="3200400" lvl="6" indent="-342900" algn="ctr">
              <a:spcBef>
                <a:spcPts val="1600"/>
              </a:spcBef>
              <a:spcAft>
                <a:spcPts val="0"/>
              </a:spcAft>
              <a:buSzPts val="1800"/>
              <a:buChar char="●"/>
              <a:defRPr/>
            </a:lvl7pPr>
            <a:lvl8pPr marL="3657600" lvl="7" indent="-342900" algn="ctr">
              <a:spcBef>
                <a:spcPts val="1600"/>
              </a:spcBef>
              <a:spcAft>
                <a:spcPts val="0"/>
              </a:spcAft>
              <a:buSzPts val="1800"/>
              <a:buChar char="○"/>
              <a:defRPr/>
            </a:lvl8pPr>
            <a:lvl9pPr marL="4114800" lvl="8" indent="-342900" algn="ctr">
              <a:spcBef>
                <a:spcPts val="1600"/>
              </a:spcBef>
              <a:spcAft>
                <a:spcPts val="1600"/>
              </a:spcAft>
              <a:buSzPts val="1800"/>
              <a:buChar char="■"/>
              <a:defRPr/>
            </a:lvl9pPr>
          </a:lstStyle>
          <a:p>
            <a:endParaRPr/>
          </a:p>
        </p:txBody>
      </p:sp>
      <p:sp>
        <p:nvSpPr>
          <p:cNvPr id="31" name="Google Shape;31;p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urple Bar">
  <p:cSld name="Title and Content Purple Bar">
    <p:spTree>
      <p:nvGrpSpPr>
        <p:cNvPr id="1" name="Shape 34"/>
        <p:cNvGrpSpPr/>
        <p:nvPr/>
      </p:nvGrpSpPr>
      <p:grpSpPr>
        <a:xfrm>
          <a:off x="0" y="0"/>
          <a:ext cx="0" cy="0"/>
          <a:chOff x="0" y="0"/>
          <a:chExt cx="0" cy="0"/>
        </a:xfrm>
      </p:grpSpPr>
      <p:sp>
        <p:nvSpPr>
          <p:cNvPr id="35" name="Google Shape;35;p8"/>
          <p:cNvSpPr/>
          <p:nvPr/>
        </p:nvSpPr>
        <p:spPr>
          <a:xfrm>
            <a:off x="0" y="6172200"/>
            <a:ext cx="9144000" cy="685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pic>
        <p:nvPicPr>
          <p:cNvPr id="36" name="Google Shape;36;p8"/>
          <p:cNvPicPr preferRelativeResize="0"/>
          <p:nvPr/>
        </p:nvPicPr>
        <p:blipFill rotWithShape="1">
          <a:blip r:embed="rId2">
            <a:alphaModFix/>
          </a:blip>
          <a:srcRect l="75" t="23600" r="5227" b="27004"/>
          <a:stretch/>
        </p:blipFill>
        <p:spPr>
          <a:xfrm>
            <a:off x="7966213" y="6324600"/>
            <a:ext cx="981078" cy="441484"/>
          </a:xfrm>
          <a:prstGeom prst="rect">
            <a:avLst/>
          </a:prstGeom>
          <a:noFill/>
          <a:ln>
            <a:noFill/>
          </a:ln>
        </p:spPr>
      </p:pic>
      <p:sp>
        <p:nvSpPr>
          <p:cNvPr id="37" name="Google Shape;37;p8"/>
          <p:cNvSpPr/>
          <p:nvPr/>
        </p:nvSpPr>
        <p:spPr>
          <a:xfrm>
            <a:off x="0" y="203843"/>
            <a:ext cx="9144000" cy="1397100"/>
          </a:xfrm>
          <a:prstGeom prst="rect">
            <a:avLst/>
          </a:prstGeom>
          <a:solidFill>
            <a:srgbClr val="745FA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a:solidFill>
                <a:schemeClr val="lt1"/>
              </a:solidFill>
              <a:latin typeface="Calibri"/>
              <a:ea typeface="Calibri"/>
              <a:cs typeface="Calibri"/>
              <a:sym typeface="Calibri"/>
            </a:endParaRPr>
          </a:p>
        </p:txBody>
      </p:sp>
      <p:sp>
        <p:nvSpPr>
          <p:cNvPr id="38" name="Google Shape;38;p8"/>
          <p:cNvSpPr txBox="1">
            <a:spLocks noGrp="1"/>
          </p:cNvSpPr>
          <p:nvPr>
            <p:ph type="title"/>
          </p:nvPr>
        </p:nvSpPr>
        <p:spPr>
          <a:xfrm>
            <a:off x="628650" y="203843"/>
            <a:ext cx="7886700" cy="13971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rgbClr val="F2F2F2"/>
              </a:buClr>
              <a:buSzPts val="3600"/>
              <a:buFont typeface="Arial"/>
              <a:buNone/>
              <a:defRPr sz="3600" b="1" i="0" u="none" strike="noStrike" cap="none">
                <a:solidFill>
                  <a:srgbClr val="F2F2F2"/>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900" b="0" i="0" u="none" strike="noStrike" cap="none">
                <a:solidFill>
                  <a:srgbClr val="000000"/>
                </a:solidFill>
                <a:latin typeface="Arial"/>
                <a:ea typeface="Arial"/>
                <a:cs typeface="Arial"/>
                <a:sym typeface="Arial"/>
              </a:defRPr>
            </a:lvl9pPr>
          </a:lstStyle>
          <a:p>
            <a:endParaRPr/>
          </a:p>
        </p:txBody>
      </p:sp>
      <p:sp>
        <p:nvSpPr>
          <p:cNvPr id="39" name="Google Shape;39;p8"/>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1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4pPr>
            <a:lvl5pPr marL="2286000" marR="0" lvl="4"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Arial"/>
                <a:ea typeface="Arial"/>
                <a:cs typeface="Arial"/>
                <a:sym typeface="Arial"/>
              </a:defRPr>
            </a:lvl5pPr>
            <a:lvl6pPr marL="2743200" marR="0" lvl="5"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6pPr>
            <a:lvl7pPr marL="3200400" marR="0" lvl="6"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7pPr>
            <a:lvl8pPr marL="3657600" marR="0" lvl="7"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8pPr>
            <a:lvl9pPr marL="4114800" marR="0" lvl="8" indent="-349250" algn="l" rtl="0">
              <a:lnSpc>
                <a:spcPct val="90000"/>
              </a:lnSpc>
              <a:spcBef>
                <a:spcPts val="500"/>
              </a:spcBef>
              <a:spcAft>
                <a:spcPts val="0"/>
              </a:spcAft>
              <a:buClr>
                <a:schemeClr val="dk1"/>
              </a:buClr>
              <a:buSzPts val="1900"/>
              <a:buFont typeface="Arial"/>
              <a:buChar char="•"/>
              <a:defRPr sz="19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0"/>
        <p:cNvGrpSpPr/>
        <p:nvPr/>
      </p:nvGrpSpPr>
      <p:grpSpPr>
        <a:xfrm>
          <a:off x="0" y="0"/>
          <a:ext cx="0" cy="0"/>
          <a:chOff x="0" y="0"/>
          <a:chExt cx="0" cy="0"/>
        </a:xfrm>
      </p:grpSpPr>
      <p:sp>
        <p:nvSpPr>
          <p:cNvPr id="41" name="Google Shape;41;p9"/>
          <p:cNvSpPr txBox="1">
            <a:spLocks noGrp="1"/>
          </p:cNvSpPr>
          <p:nvPr>
            <p:ph type="title"/>
          </p:nvPr>
        </p:nvSpPr>
        <p:spPr>
          <a:xfrm>
            <a:off x="628650" y="365125"/>
            <a:ext cx="7886700" cy="1325700"/>
          </a:xfrm>
          <a:prstGeom prst="rect">
            <a:avLst/>
          </a:prstGeom>
          <a:noFill/>
          <a:ln>
            <a:noFill/>
          </a:ln>
        </p:spPr>
        <p:txBody>
          <a:bodyPr spcFirstLastPara="1" wrap="square" lIns="91425" tIns="45700" rIns="91425" bIns="45700" anchor="ctr" anchorCtr="0">
            <a:noAutofit/>
          </a:bodyPr>
          <a:lstStyle>
            <a:lvl1pPr lvl="0" algn="l" rtl="0">
              <a:lnSpc>
                <a:spcPct val="90000"/>
              </a:lnSpc>
              <a:spcBef>
                <a:spcPts val="0"/>
              </a:spcBef>
              <a:spcAft>
                <a:spcPts val="0"/>
              </a:spcAft>
              <a:buClr>
                <a:schemeClr val="dk1"/>
              </a:buClr>
              <a:buSzPts val="1900"/>
              <a:buNone/>
              <a:defRPr/>
            </a:lvl1pPr>
            <a:lvl2pPr lvl="1" algn="l" rtl="0">
              <a:lnSpc>
                <a:spcPct val="100000"/>
              </a:lnSpc>
              <a:spcBef>
                <a:spcPts val="0"/>
              </a:spcBef>
              <a:spcAft>
                <a:spcPts val="0"/>
              </a:spcAft>
              <a:buSzPts val="3700"/>
              <a:buNone/>
              <a:defRPr/>
            </a:lvl2pPr>
            <a:lvl3pPr lvl="2" algn="l" rtl="0">
              <a:lnSpc>
                <a:spcPct val="100000"/>
              </a:lnSpc>
              <a:spcBef>
                <a:spcPts val="0"/>
              </a:spcBef>
              <a:spcAft>
                <a:spcPts val="0"/>
              </a:spcAft>
              <a:buSzPts val="3700"/>
              <a:buNone/>
              <a:defRPr/>
            </a:lvl3pPr>
            <a:lvl4pPr lvl="3" algn="l" rtl="0">
              <a:lnSpc>
                <a:spcPct val="100000"/>
              </a:lnSpc>
              <a:spcBef>
                <a:spcPts val="0"/>
              </a:spcBef>
              <a:spcAft>
                <a:spcPts val="0"/>
              </a:spcAft>
              <a:buSzPts val="3700"/>
              <a:buNone/>
              <a:defRPr/>
            </a:lvl4pPr>
            <a:lvl5pPr lvl="4" algn="l" rtl="0">
              <a:lnSpc>
                <a:spcPct val="100000"/>
              </a:lnSpc>
              <a:spcBef>
                <a:spcPts val="0"/>
              </a:spcBef>
              <a:spcAft>
                <a:spcPts val="0"/>
              </a:spcAft>
              <a:buSzPts val="3700"/>
              <a:buNone/>
              <a:defRPr/>
            </a:lvl5pPr>
            <a:lvl6pPr lvl="5" algn="l" rtl="0">
              <a:lnSpc>
                <a:spcPct val="100000"/>
              </a:lnSpc>
              <a:spcBef>
                <a:spcPts val="0"/>
              </a:spcBef>
              <a:spcAft>
                <a:spcPts val="0"/>
              </a:spcAft>
              <a:buSzPts val="3700"/>
              <a:buNone/>
              <a:defRPr/>
            </a:lvl6pPr>
            <a:lvl7pPr lvl="6" algn="l" rtl="0">
              <a:lnSpc>
                <a:spcPct val="100000"/>
              </a:lnSpc>
              <a:spcBef>
                <a:spcPts val="0"/>
              </a:spcBef>
              <a:spcAft>
                <a:spcPts val="0"/>
              </a:spcAft>
              <a:buSzPts val="3700"/>
              <a:buNone/>
              <a:defRPr/>
            </a:lvl7pPr>
            <a:lvl8pPr lvl="7" algn="l" rtl="0">
              <a:lnSpc>
                <a:spcPct val="100000"/>
              </a:lnSpc>
              <a:spcBef>
                <a:spcPts val="0"/>
              </a:spcBef>
              <a:spcAft>
                <a:spcPts val="0"/>
              </a:spcAft>
              <a:buSzPts val="3700"/>
              <a:buNone/>
              <a:defRPr/>
            </a:lvl8pPr>
            <a:lvl9pPr lvl="8" algn="l" rtl="0">
              <a:lnSpc>
                <a:spcPct val="100000"/>
              </a:lnSpc>
              <a:spcBef>
                <a:spcPts val="0"/>
              </a:spcBef>
              <a:spcAft>
                <a:spcPts val="0"/>
              </a:spcAft>
              <a:buSzPts val="3700"/>
              <a:buNone/>
              <a:defRPr/>
            </a:lvl9pPr>
          </a:lstStyle>
          <a:p>
            <a:endParaRPr/>
          </a:p>
        </p:txBody>
      </p:sp>
      <p:sp>
        <p:nvSpPr>
          <p:cNvPr id="42" name="Google Shape;42;p9"/>
          <p:cNvSpPr txBox="1">
            <a:spLocks noGrp="1"/>
          </p:cNvSpPr>
          <p:nvPr>
            <p:ph type="body" idx="1"/>
          </p:nvPr>
        </p:nvSpPr>
        <p:spPr>
          <a:xfrm>
            <a:off x="628650" y="1825625"/>
            <a:ext cx="7886700" cy="4351200"/>
          </a:xfrm>
          <a:prstGeom prst="rect">
            <a:avLst/>
          </a:prstGeom>
          <a:noFill/>
          <a:ln>
            <a:noFill/>
          </a:ln>
        </p:spPr>
        <p:txBody>
          <a:bodyPr spcFirstLastPara="1" wrap="square" lIns="91425" tIns="45700" rIns="91425" bIns="45700" anchor="t" anchorCtr="0">
            <a:noAutofit/>
          </a:bodyPr>
          <a:lstStyle>
            <a:lvl1pPr marL="457200" lvl="0" indent="-349250" algn="l" rtl="0">
              <a:lnSpc>
                <a:spcPct val="90000"/>
              </a:lnSpc>
              <a:spcBef>
                <a:spcPts val="1100"/>
              </a:spcBef>
              <a:spcAft>
                <a:spcPts val="0"/>
              </a:spcAft>
              <a:buClr>
                <a:schemeClr val="dk1"/>
              </a:buClr>
              <a:buSzPts val="1900"/>
              <a:buChar char="●"/>
              <a:defRPr/>
            </a:lvl1pPr>
            <a:lvl2pPr marL="914400" lvl="1" indent="-349250" algn="l" rtl="0">
              <a:lnSpc>
                <a:spcPct val="90000"/>
              </a:lnSpc>
              <a:spcBef>
                <a:spcPts val="2100"/>
              </a:spcBef>
              <a:spcAft>
                <a:spcPts val="0"/>
              </a:spcAft>
              <a:buClr>
                <a:schemeClr val="dk1"/>
              </a:buClr>
              <a:buSzPts val="1900"/>
              <a:buChar char="○"/>
              <a:defRPr/>
            </a:lvl2pPr>
            <a:lvl3pPr marL="1371600" lvl="2" indent="-349250" algn="l" rtl="0">
              <a:lnSpc>
                <a:spcPct val="90000"/>
              </a:lnSpc>
              <a:spcBef>
                <a:spcPts val="2100"/>
              </a:spcBef>
              <a:spcAft>
                <a:spcPts val="0"/>
              </a:spcAft>
              <a:buClr>
                <a:schemeClr val="dk1"/>
              </a:buClr>
              <a:buSzPts val="1900"/>
              <a:buChar char="■"/>
              <a:defRPr/>
            </a:lvl3pPr>
            <a:lvl4pPr marL="1828800" lvl="3" indent="-349250" algn="l" rtl="0">
              <a:lnSpc>
                <a:spcPct val="90000"/>
              </a:lnSpc>
              <a:spcBef>
                <a:spcPts val="2100"/>
              </a:spcBef>
              <a:spcAft>
                <a:spcPts val="0"/>
              </a:spcAft>
              <a:buClr>
                <a:schemeClr val="dk1"/>
              </a:buClr>
              <a:buSzPts val="1900"/>
              <a:buChar char="●"/>
              <a:defRPr/>
            </a:lvl4pPr>
            <a:lvl5pPr marL="2286000" lvl="4" indent="-349250" algn="l" rtl="0">
              <a:lnSpc>
                <a:spcPct val="90000"/>
              </a:lnSpc>
              <a:spcBef>
                <a:spcPts val="2100"/>
              </a:spcBef>
              <a:spcAft>
                <a:spcPts val="0"/>
              </a:spcAft>
              <a:buClr>
                <a:schemeClr val="dk1"/>
              </a:buClr>
              <a:buSzPts val="1900"/>
              <a:buChar char="○"/>
              <a:defRPr/>
            </a:lvl5pPr>
            <a:lvl6pPr marL="2743200" lvl="5" indent="-349250" algn="l" rtl="0">
              <a:lnSpc>
                <a:spcPct val="90000"/>
              </a:lnSpc>
              <a:spcBef>
                <a:spcPts val="2100"/>
              </a:spcBef>
              <a:spcAft>
                <a:spcPts val="0"/>
              </a:spcAft>
              <a:buClr>
                <a:schemeClr val="dk1"/>
              </a:buClr>
              <a:buSzPts val="1900"/>
              <a:buChar char="■"/>
              <a:defRPr/>
            </a:lvl6pPr>
            <a:lvl7pPr marL="3200400" lvl="6" indent="-349250" algn="l" rtl="0">
              <a:lnSpc>
                <a:spcPct val="90000"/>
              </a:lnSpc>
              <a:spcBef>
                <a:spcPts val="2100"/>
              </a:spcBef>
              <a:spcAft>
                <a:spcPts val="0"/>
              </a:spcAft>
              <a:buClr>
                <a:schemeClr val="dk1"/>
              </a:buClr>
              <a:buSzPts val="1900"/>
              <a:buChar char="●"/>
              <a:defRPr/>
            </a:lvl7pPr>
            <a:lvl8pPr marL="3657600" lvl="7" indent="-349250" algn="l" rtl="0">
              <a:lnSpc>
                <a:spcPct val="90000"/>
              </a:lnSpc>
              <a:spcBef>
                <a:spcPts val="2100"/>
              </a:spcBef>
              <a:spcAft>
                <a:spcPts val="0"/>
              </a:spcAft>
              <a:buClr>
                <a:schemeClr val="dk1"/>
              </a:buClr>
              <a:buSzPts val="1900"/>
              <a:buChar char="○"/>
              <a:defRPr/>
            </a:lvl8pPr>
            <a:lvl9pPr marL="4114800" lvl="8" indent="-349250" algn="l" rtl="0">
              <a:lnSpc>
                <a:spcPct val="90000"/>
              </a:lnSpc>
              <a:spcBef>
                <a:spcPts val="2100"/>
              </a:spcBef>
              <a:spcAft>
                <a:spcPts val="2100"/>
              </a:spcAft>
              <a:buClr>
                <a:schemeClr val="dk1"/>
              </a:buClr>
              <a:buSzPts val="1900"/>
              <a:buChar char="■"/>
              <a:defRPr/>
            </a:lvl9pPr>
          </a:lstStyle>
          <a:p>
            <a:endParaRPr/>
          </a:p>
        </p:txBody>
      </p:sp>
      <p:sp>
        <p:nvSpPr>
          <p:cNvPr id="43" name="Google Shape;43;p9"/>
          <p:cNvSpPr txBox="1">
            <a:spLocks noGrp="1"/>
          </p:cNvSpPr>
          <p:nvPr>
            <p:ph type="dt" idx="10"/>
          </p:nvPr>
        </p:nvSpPr>
        <p:spPr>
          <a:xfrm>
            <a:off x="628650" y="6356351"/>
            <a:ext cx="2057400" cy="3651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44" name="Google Shape;44;p9"/>
          <p:cNvSpPr txBox="1">
            <a:spLocks noGrp="1"/>
          </p:cNvSpPr>
          <p:nvPr>
            <p:ph type="ftr" idx="11"/>
          </p:nvPr>
        </p:nvSpPr>
        <p:spPr>
          <a:xfrm>
            <a:off x="3028950" y="6356351"/>
            <a:ext cx="3086100" cy="3651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500"/>
              <a:buFont typeface="Arial"/>
              <a:buNone/>
              <a:defRPr sz="1500" b="0" i="0" u="none" strike="noStrike" cap="none">
                <a:solidFill>
                  <a:srgbClr val="000000"/>
                </a:solidFill>
                <a:latin typeface="Arial"/>
                <a:ea typeface="Arial"/>
                <a:cs typeface="Arial"/>
                <a:sym typeface="Arial"/>
              </a:defRPr>
            </a:lvl9pPr>
          </a:lstStyle>
          <a:p>
            <a:endParaRPr/>
          </a:p>
        </p:txBody>
      </p:sp>
      <p:sp>
        <p:nvSpPr>
          <p:cNvPr id="45" name="Google Shape;45;p9"/>
          <p:cNvSpPr txBox="1">
            <a:spLocks noGrp="1"/>
          </p:cNvSpPr>
          <p:nvPr>
            <p:ph type="sldNum" idx="12"/>
          </p:nvPr>
        </p:nvSpPr>
        <p:spPr>
          <a:xfrm>
            <a:off x="6457950" y="6356351"/>
            <a:ext cx="20574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0"/>
        <p:cNvGrpSpPr/>
        <p:nvPr/>
      </p:nvGrpSpPr>
      <p:grpSpPr>
        <a:xfrm>
          <a:off x="0" y="0"/>
          <a:ext cx="0" cy="0"/>
          <a:chOff x="0" y="0"/>
          <a:chExt cx="0" cy="0"/>
        </a:xfrm>
      </p:grpSpPr>
      <p:sp>
        <p:nvSpPr>
          <p:cNvPr id="51" name="Google Shape;51;p11"/>
          <p:cNvSpPr txBox="1">
            <a:spLocks noGrp="1"/>
          </p:cNvSpPr>
          <p:nvPr>
            <p:ph type="ctrTitle"/>
          </p:nvPr>
        </p:nvSpPr>
        <p:spPr>
          <a:xfrm>
            <a:off x="311708" y="992767"/>
            <a:ext cx="8520600" cy="27369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2" name="Google Shape;52;p11"/>
          <p:cNvSpPr txBox="1">
            <a:spLocks noGrp="1"/>
          </p:cNvSpPr>
          <p:nvPr>
            <p:ph type="subTitle" idx="1"/>
          </p:nvPr>
        </p:nvSpPr>
        <p:spPr>
          <a:xfrm>
            <a:off x="311700" y="3778833"/>
            <a:ext cx="8520600" cy="10569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 name="Google Shape;53;p11"/>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rgbClr val="233142"/>
              </a:buClr>
              <a:buSzPts val="3600"/>
              <a:buFont typeface="Montserrat"/>
              <a:buNone/>
              <a:defRPr sz="3600" b="1">
                <a:solidFill>
                  <a:srgbClr val="233142"/>
                </a:solidFill>
                <a:latin typeface="Montserrat"/>
                <a:ea typeface="Montserrat"/>
                <a:cs typeface="Montserrat"/>
                <a:sym typeface="Montserra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81000">
              <a:lnSpc>
                <a:spcPct val="115000"/>
              </a:lnSpc>
              <a:spcBef>
                <a:spcPts val="0"/>
              </a:spcBef>
              <a:spcAft>
                <a:spcPts val="0"/>
              </a:spcAft>
              <a:buClr>
                <a:srgbClr val="408087"/>
              </a:buClr>
              <a:buSzPts val="2400"/>
              <a:buFont typeface="IBM Plex Sans Medium"/>
              <a:buChar char="●"/>
              <a:defRPr sz="2400">
                <a:solidFill>
                  <a:srgbClr val="408087"/>
                </a:solidFill>
                <a:latin typeface="IBM Plex Sans Medium"/>
                <a:ea typeface="IBM Plex Sans Medium"/>
                <a:cs typeface="IBM Plex Sans Medium"/>
                <a:sym typeface="IBM Plex Sans Medium"/>
              </a:defRPr>
            </a:lvl1pPr>
            <a:lvl2pPr marL="914400" lvl="1" indent="-368300">
              <a:lnSpc>
                <a:spcPct val="115000"/>
              </a:lnSpc>
              <a:spcBef>
                <a:spcPts val="1600"/>
              </a:spcBef>
              <a:spcAft>
                <a:spcPts val="0"/>
              </a:spcAft>
              <a:buClr>
                <a:srgbClr val="408087"/>
              </a:buClr>
              <a:buSzPts val="2200"/>
              <a:buFont typeface="IBM Plex Sans Condensed Medium"/>
              <a:buChar char="●"/>
              <a:defRPr sz="2200">
                <a:solidFill>
                  <a:srgbClr val="408087"/>
                </a:solidFill>
                <a:latin typeface="IBM Plex Sans Condensed Medium"/>
                <a:ea typeface="IBM Plex Sans Condensed Medium"/>
                <a:cs typeface="IBM Plex Sans Condensed Medium"/>
                <a:sym typeface="IBM Plex Sans Condensed Medium"/>
              </a:defRPr>
            </a:lvl2pPr>
            <a:lvl3pPr marL="1371600" lvl="2"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3pPr>
            <a:lvl4pPr marL="1828800" lvl="3"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4pPr>
            <a:lvl5pPr marL="2286000" lvl="4"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5pPr>
            <a:lvl6pPr marL="2743200" lvl="5"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6pPr>
            <a:lvl7pPr marL="3200400" lvl="6"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7pPr>
            <a:lvl8pPr marL="3657600" lvl="7" indent="-342900">
              <a:lnSpc>
                <a:spcPct val="115000"/>
              </a:lnSpc>
              <a:spcBef>
                <a:spcPts val="1600"/>
              </a:spcBef>
              <a:spcAft>
                <a:spcPts val="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8pPr>
            <a:lvl9pPr marL="4114800" lvl="8" indent="-342900">
              <a:lnSpc>
                <a:spcPct val="115000"/>
              </a:lnSpc>
              <a:spcBef>
                <a:spcPts val="1600"/>
              </a:spcBef>
              <a:spcAft>
                <a:spcPts val="1600"/>
              </a:spcAft>
              <a:buClr>
                <a:srgbClr val="408087"/>
              </a:buClr>
              <a:buSzPts val="1800"/>
              <a:buFont typeface="IBM Plex Sans Condensed"/>
              <a:buChar char="■"/>
              <a:defRPr sz="1800">
                <a:solidFill>
                  <a:srgbClr val="408087"/>
                </a:solidFill>
                <a:latin typeface="IBM Plex Sans Condensed"/>
                <a:ea typeface="IBM Plex Sans Condensed"/>
                <a:cs typeface="IBM Plex Sans Condensed"/>
                <a:sym typeface="IBM Plex Sans Condensed"/>
              </a:defRPr>
            </a:lvl9pPr>
          </a:lstStyle>
          <a:p>
            <a:endParaRPr/>
          </a:p>
        </p:txBody>
      </p:sp>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46"/>
        <p:cNvGrpSpPr/>
        <p:nvPr/>
      </p:nvGrpSpPr>
      <p:grpSpPr>
        <a:xfrm>
          <a:off x="0" y="0"/>
          <a:ext cx="0" cy="0"/>
          <a:chOff x="0" y="0"/>
          <a:chExt cx="0" cy="0"/>
        </a:xfrm>
      </p:grpSpPr>
      <p:sp>
        <p:nvSpPr>
          <p:cNvPr id="47" name="Google Shape;47;p10"/>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48" name="Google Shape;48;p10"/>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49" name="Google Shape;49;p10"/>
          <p:cNvSpPr txBox="1">
            <a:spLocks noGrp="1"/>
          </p:cNvSpPr>
          <p:nvPr>
            <p:ph type="sldNum" idx="12"/>
          </p:nvPr>
        </p:nvSpPr>
        <p:spPr>
          <a:xfrm>
            <a:off x="8472458" y="6217623"/>
            <a:ext cx="548700" cy="5247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6" r:id="rId1"/>
    <p:sldLayoutId id="2147483657" r:id="rId2"/>
    <p:sldLayoutId id="2147483658" r:id="rId3"/>
    <p:sldLayoutId id="2147483659" r:id="rId4"/>
    <p:sldLayoutId id="2147483660" r:id="rId5"/>
    <p:sldLayoutId id="2147483661" r:id="rId6"/>
    <p:sldLayoutId id="2147483662" r:id="rId7"/>
    <p:sldLayoutId id="2147483663" r:id="rId8"/>
    <p:sldLayoutId id="2147483664" r:id="rId9"/>
    <p:sldLayoutId id="2147483665" r:id="rId10"/>
    <p:sldLayoutId id="2147483666"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youtube.com/watch?v=oZa3LKqpzL0"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11.xml.rels><?xml version="1.0" encoding="UTF-8" standalone="yes"?>
<Relationships xmlns="http://schemas.openxmlformats.org/package/2006/relationships"><Relationship Id="rId3" Type="http://schemas.openxmlformats.org/officeDocument/2006/relationships/hyperlink" Target="https://publications.dev.ici.umn.edu/ties/5-15-45/overview"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hyperlink" Target="https://publications.dev.ici.umn.edu/ties/5-15-45/forty-five"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wb1Dqsc1KK7gPKYvyh-Dek3ey8eokXA2pUbjFvX_1C4/copy"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tiescenter.org/" TargetMode="Externa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hyperlink" Target="https://publications.dev.ici.umn.edu/ties/5-15-45/forty-five" TargetMode="External"/><Relationship Id="rId2" Type="http://schemas.openxmlformats.org/officeDocument/2006/relationships/notesSlide" Target="../notesSlides/notesSlide28.xm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dl21-distance-learning-and-deafblindness-learning-from-parents"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dl21-distance-learning-and-deafblindness-learning-from-parents"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dl21-distance-learning-and-deafblindness-learning-from-parents"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dl21-distance-learning-and-deafblindness-learning-from-parents"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4.xml"/><Relationship Id="rId1" Type="http://schemas.openxmlformats.org/officeDocument/2006/relationships/slideLayout" Target="../slideLayouts/slideLayout11.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hyperlink" Target="https://publications.ici.umn.edu/ties/building-engagement-with-distance-learning/5c-process"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TRukuAssPJg&amp;list=PLEH6sz7fauUldn6V_6oS-H6uKC3zFUY-y&amp;index=4&amp;t=51s&amp;ab_channel=TIESCenter"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hyperlink" Target="https://www.facebook.com/TIES-Center-2207502849531839/"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mailto:tiescenter@umn.edu" TargetMode="External"/></Relationships>
</file>

<file path=ppt/slides/_rels/slide42.xml.rels><?xml version="1.0" encoding="UTF-8" standalone="yes"?>
<Relationships xmlns="http://schemas.openxmlformats.org/package/2006/relationships"><Relationship Id="rId2" Type="http://schemas.openxmlformats.org/officeDocument/2006/relationships/hyperlink" Target="https://www.surveygizmo.com/s3/5959769/Accessing-Grade-Level-GEC" TargetMode="Externa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6.xml"/><Relationship Id="rId5" Type="http://schemas.openxmlformats.org/officeDocument/2006/relationships/image" Target="../media/image30.png"/><Relationship Id="rId4" Type="http://schemas.openxmlformats.org/officeDocument/2006/relationships/image" Target="../media/image29.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publications.ici.umn.edu/ties/foundations-of-inclusion-tips/using-the-least-dangerous-assumption-in-educational-decisions"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8"/>
        <p:cNvGrpSpPr/>
        <p:nvPr/>
      </p:nvGrpSpPr>
      <p:grpSpPr>
        <a:xfrm>
          <a:off x="0" y="0"/>
          <a:ext cx="0" cy="0"/>
          <a:chOff x="0" y="0"/>
          <a:chExt cx="0" cy="0"/>
        </a:xfrm>
      </p:grpSpPr>
      <p:sp>
        <p:nvSpPr>
          <p:cNvPr id="99" name="Google Shape;99;p22"/>
          <p:cNvSpPr txBox="1">
            <a:spLocks noGrp="1"/>
          </p:cNvSpPr>
          <p:nvPr>
            <p:ph type="ctrTitle"/>
          </p:nvPr>
        </p:nvSpPr>
        <p:spPr>
          <a:xfrm>
            <a:off x="187050" y="2780000"/>
            <a:ext cx="8458200" cy="1298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000"/>
              <a:t>Accessing Grade Level General Education Curriculum</a:t>
            </a:r>
            <a:endParaRPr sz="4000" b="1">
              <a:solidFill>
                <a:srgbClr val="233142"/>
              </a:solidFill>
              <a:latin typeface="Montserrat"/>
              <a:ea typeface="Montserrat"/>
              <a:cs typeface="Montserrat"/>
              <a:sym typeface="Montserrat"/>
            </a:endParaRPr>
          </a:p>
        </p:txBody>
      </p:sp>
      <p:sp>
        <p:nvSpPr>
          <p:cNvPr id="100" name="Google Shape;100;p22"/>
          <p:cNvSpPr txBox="1">
            <a:spLocks noGrp="1"/>
          </p:cNvSpPr>
          <p:nvPr>
            <p:ph type="subTitle" idx="1"/>
          </p:nvPr>
        </p:nvSpPr>
        <p:spPr>
          <a:xfrm>
            <a:off x="-8700" y="4629933"/>
            <a:ext cx="9161100" cy="2228100"/>
          </a:xfrm>
          <a:prstGeom prst="rect">
            <a:avLst/>
          </a:prstGeom>
          <a:solidFill>
            <a:srgbClr val="408087"/>
          </a:solidFill>
        </p:spPr>
        <p:txBody>
          <a:bodyPr spcFirstLastPara="1" wrap="square" lIns="91425" tIns="91425" rIns="91425" bIns="91425" anchor="t" anchorCtr="0">
            <a:noAutofit/>
          </a:bodyPr>
          <a:lstStyle/>
          <a:p>
            <a:pPr marL="0" lvl="0" indent="0" algn="l" rtl="0">
              <a:lnSpc>
                <a:spcPct val="115000"/>
              </a:lnSpc>
              <a:spcBef>
                <a:spcPts val="1000"/>
              </a:spcBef>
              <a:spcAft>
                <a:spcPts val="0"/>
              </a:spcAft>
              <a:buNone/>
            </a:pPr>
            <a:r>
              <a:rPr lang="en" sz="2500">
                <a:latin typeface="IBM Plex Sans Condensed SemiBold"/>
                <a:ea typeface="IBM Plex Sans Condensed SemiBold"/>
                <a:cs typeface="IBM Plex Sans Condensed SemiBold"/>
                <a:sym typeface="IBM Plex Sans Condensed SemiBold"/>
              </a:rPr>
              <a:t>Jessica Bowman, TIES Center / National Center on Educational Outcomes (NCEO)</a:t>
            </a:r>
            <a:endParaRPr sz="2500">
              <a:latin typeface="IBM Plex Sans Condensed SemiBold"/>
              <a:ea typeface="IBM Plex Sans Condensed SemiBold"/>
              <a:cs typeface="IBM Plex Sans Condensed SemiBold"/>
              <a:sym typeface="IBM Plex Sans Condensed SemiBold"/>
            </a:endParaRPr>
          </a:p>
          <a:p>
            <a:pPr marL="0" lvl="0" indent="0" algn="l" rtl="0">
              <a:lnSpc>
                <a:spcPct val="115000"/>
              </a:lnSpc>
              <a:spcBef>
                <a:spcPts val="1000"/>
              </a:spcBef>
              <a:spcAft>
                <a:spcPts val="0"/>
              </a:spcAft>
              <a:buNone/>
            </a:pPr>
            <a:r>
              <a:rPr lang="en" sz="2500">
                <a:latin typeface="IBM Plex Sans Condensed SemiBold"/>
                <a:ea typeface="IBM Plex Sans Condensed SemiBold"/>
                <a:cs typeface="IBM Plex Sans Condensed SemiBold"/>
                <a:sym typeface="IBM Plex Sans Condensed SemiBold"/>
              </a:rPr>
              <a:t>Liz Hartmann, CAST / TIES Center</a:t>
            </a:r>
            <a:endParaRPr sz="2500">
              <a:latin typeface="IBM Plex Sans Condensed SemiBold"/>
              <a:ea typeface="IBM Plex Sans Condensed SemiBold"/>
              <a:cs typeface="IBM Plex Sans Condensed SemiBold"/>
              <a:sym typeface="IBM Plex Sans Condensed SemiBold"/>
            </a:endParaRPr>
          </a:p>
          <a:p>
            <a:pPr marL="0" lvl="0" indent="0" algn="l" rtl="0">
              <a:lnSpc>
                <a:spcPct val="115000"/>
              </a:lnSpc>
              <a:spcBef>
                <a:spcPts val="1000"/>
              </a:spcBef>
              <a:spcAft>
                <a:spcPts val="0"/>
              </a:spcAft>
              <a:buNone/>
            </a:pPr>
            <a:r>
              <a:rPr lang="en" sz="2500">
                <a:latin typeface="IBM Plex Sans Condensed SemiBold"/>
                <a:ea typeface="IBM Plex Sans Condensed SemiBold"/>
                <a:cs typeface="IBM Plex Sans Condensed SemiBold"/>
                <a:sym typeface="IBM Plex Sans Condensed SemiBold"/>
              </a:rPr>
              <a:t>Gail Ghere, TIES Center / NCEO</a:t>
            </a:r>
            <a:endParaRPr sz="2500" b="0">
              <a:solidFill>
                <a:schemeClr val="lt1"/>
              </a:solidFill>
              <a:latin typeface="IBM Plex Sans Condensed SemiBold"/>
              <a:ea typeface="IBM Plex Sans Condensed SemiBold"/>
              <a:cs typeface="IBM Plex Sans Condensed SemiBold"/>
              <a:sym typeface="IBM Plex Sans Condensed SemiBold"/>
            </a:endParaRPr>
          </a:p>
          <a:p>
            <a:pPr marL="0" lvl="0" indent="0" algn="l" rtl="0">
              <a:lnSpc>
                <a:spcPct val="115000"/>
              </a:lnSpc>
              <a:spcBef>
                <a:spcPts val="1000"/>
              </a:spcBef>
              <a:spcAft>
                <a:spcPts val="0"/>
              </a:spcAft>
              <a:buClr>
                <a:schemeClr val="dk1"/>
              </a:buClr>
              <a:buSzPts val="1100"/>
              <a:buFont typeface="Arial"/>
              <a:buNone/>
            </a:pPr>
            <a:endParaRPr>
              <a:latin typeface="IBM Plex Sans Condensed SemiBold"/>
              <a:ea typeface="IBM Plex Sans Condensed SemiBold"/>
              <a:cs typeface="IBM Plex Sans Condensed SemiBold"/>
              <a:sym typeface="IBM Plex Sans Condensed SemiBold"/>
            </a:endParaRPr>
          </a:p>
        </p:txBody>
      </p:sp>
      <p:cxnSp>
        <p:nvCxnSpPr>
          <p:cNvPr id="101" name="Google Shape;101;p22"/>
          <p:cNvCxnSpPr/>
          <p:nvPr/>
        </p:nvCxnSpPr>
        <p:spPr>
          <a:xfrm>
            <a:off x="-8550" y="4629933"/>
            <a:ext cx="9161100" cy="0"/>
          </a:xfrm>
          <a:prstGeom prst="straightConnector1">
            <a:avLst/>
          </a:prstGeom>
          <a:noFill/>
          <a:ln w="114300" cap="flat" cmpd="sng">
            <a:solidFill>
              <a:srgbClr val="745FA8"/>
            </a:solidFill>
            <a:prstDash val="solid"/>
            <a:round/>
            <a:headEnd type="none" w="med" len="med"/>
            <a:tailEnd type="none" w="med" len="med"/>
          </a:ln>
        </p:spPr>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TIES 5-15-45 tool overview</a:t>
            </a:r>
            <a:endParaRPr/>
          </a:p>
        </p:txBody>
      </p:sp>
      <p:pic>
        <p:nvPicPr>
          <p:cNvPr id="182" name="Google Shape;182;p31" title="5 15 45 Overview">
            <a:hlinkClick r:id="rId3"/>
          </p:cNvPr>
          <p:cNvPicPr preferRelativeResize="0"/>
          <p:nvPr/>
        </p:nvPicPr>
        <p:blipFill>
          <a:blip r:embed="rId4">
            <a:alphaModFix/>
          </a:blip>
          <a:stretch>
            <a:fillRect/>
          </a:stretch>
        </p:blipFill>
        <p:spPr>
          <a:xfrm>
            <a:off x="2286000" y="1714500"/>
            <a:ext cx="4572000" cy="3429000"/>
          </a:xfrm>
          <a:prstGeom prst="rect">
            <a:avLst/>
          </a:prstGeom>
          <a:noFill/>
          <a:ln>
            <a:noFill/>
          </a:ln>
        </p:spPr>
      </p:pic>
      <p:sp>
        <p:nvSpPr>
          <p:cNvPr id="2" name="Slide Number Placeholder 1">
            <a:extLst>
              <a:ext uri="{FF2B5EF4-FFF2-40B4-BE49-F238E27FC236}">
                <a16:creationId xmlns:a16="http://schemas.microsoft.com/office/drawing/2014/main" id="{F50DB6CD-2124-984B-96F7-5AEDD5D9A29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7" name="Google Shape;187;p32"/>
          <p:cNvSpPr txBox="1">
            <a:spLocks noGrp="1"/>
          </p:cNvSpPr>
          <p:nvPr>
            <p:ph type="title"/>
          </p:nvPr>
        </p:nvSpPr>
        <p:spPr>
          <a:xfrm>
            <a:off x="974275" y="210925"/>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TIES 5-15-45 tool (1 of 3)</a:t>
            </a:r>
            <a:endParaRPr/>
          </a:p>
        </p:txBody>
      </p:sp>
      <p:sp>
        <p:nvSpPr>
          <p:cNvPr id="188" name="Google Shape;188;p32"/>
          <p:cNvSpPr txBox="1">
            <a:spLocks noGrp="1"/>
          </p:cNvSpPr>
          <p:nvPr>
            <p:ph type="body" idx="1"/>
          </p:nvPr>
        </p:nvSpPr>
        <p:spPr>
          <a:xfrm>
            <a:off x="628650" y="1825625"/>
            <a:ext cx="7886700" cy="4351200"/>
          </a:xfrm>
          <a:prstGeom prst="rect">
            <a:avLst/>
          </a:prstGeom>
        </p:spPr>
        <p:txBody>
          <a:bodyPr spcFirstLastPara="1" wrap="square" lIns="91425" tIns="45700" rIns="91425" bIns="45700" anchor="t" anchorCtr="0">
            <a:noAutofit/>
          </a:bodyPr>
          <a:lstStyle/>
          <a:p>
            <a:pPr marL="0" lvl="0" indent="0" algn="l" rtl="0">
              <a:spcBef>
                <a:spcPts val="1100"/>
              </a:spcBef>
              <a:spcAft>
                <a:spcPts val="0"/>
              </a:spcAft>
              <a:buNone/>
            </a:pPr>
            <a:endParaRPr/>
          </a:p>
        </p:txBody>
      </p:sp>
      <p:pic>
        <p:nvPicPr>
          <p:cNvPr id="189" name="Google Shape;189;p32" descr="“We have 45 minutes!” 45 minutes might be a time when you have a common planning period, when you have time after school, or when your students are with a specialist. You now have time to learn and do much, much more. Make sure you have your lesson, collaborative partner, and l​et’s make the most of this opportunity.&#10;&#10;What is the content you are teaching? &#10;&#10;What is the most essential content for all learners to know?&#10;&#10;We have a mutual understanding of the essential content of this lesson or lessons.&#10;&#10;">
            <a:hlinkClick r:id="rId3"/>
          </p:cNvPr>
          <p:cNvPicPr preferRelativeResize="0"/>
          <p:nvPr/>
        </p:nvPicPr>
        <p:blipFill>
          <a:blip r:embed="rId4">
            <a:alphaModFix/>
          </a:blip>
          <a:stretch>
            <a:fillRect/>
          </a:stretch>
        </p:blipFill>
        <p:spPr>
          <a:xfrm>
            <a:off x="395275" y="1347638"/>
            <a:ext cx="8353425" cy="4829175"/>
          </a:xfrm>
          <a:prstGeom prst="rect">
            <a:avLst/>
          </a:prstGeom>
          <a:noFill/>
          <a:ln>
            <a:noFill/>
          </a:ln>
        </p:spPr>
      </p:pic>
      <p:sp>
        <p:nvSpPr>
          <p:cNvPr id="2" name="Slide Number Placeholder 1">
            <a:extLst>
              <a:ext uri="{FF2B5EF4-FFF2-40B4-BE49-F238E27FC236}">
                <a16:creationId xmlns:a16="http://schemas.microsoft.com/office/drawing/2014/main" id="{467B98BE-CC27-7B46-AB80-725ED4CF5BD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194" name="Google Shape;194;p33" descr="What are the instructional strategies and activities?&#10;&#10;What instructional strategies and activities are most helpful for teaching the essential content?&#10;&#10;We have a mutual understanding of the essential content of this lesson or lessons.&#10;&#10;What is one barrier to learning we anticipate for our student with significant cognitive disabilities?&#10;&#10;Is it related to student interest or engagement?&#10;Is it related to the student’s background knowledge or access to language and symbols?&#10;Is it related to how the student shows what they know (i.e., foundational skills, communication)?&#10;&#10;We have identified at least one barrier for the student with significant cognitive disabilities.&#10;&#10;All learners can engage in meaningful conversations about the essential content with their teachers and peers.&#10;&#10;Now, let’s come up with one way to remove this barrier?&#10;&#10;We are changing our instruction so that it removes/reduces barriers.&#10;&#10;">
            <a:hlinkClick r:id="rId3"/>
          </p:cNvPr>
          <p:cNvPicPr preferRelativeResize="0"/>
          <p:nvPr/>
        </p:nvPicPr>
        <p:blipFill>
          <a:blip r:embed="rId4">
            <a:alphaModFix/>
          </a:blip>
          <a:stretch>
            <a:fillRect/>
          </a:stretch>
        </p:blipFill>
        <p:spPr>
          <a:xfrm>
            <a:off x="1528175" y="1208700"/>
            <a:ext cx="6087662" cy="5378774"/>
          </a:xfrm>
          <a:prstGeom prst="rect">
            <a:avLst/>
          </a:prstGeom>
          <a:noFill/>
          <a:ln>
            <a:noFill/>
          </a:ln>
        </p:spPr>
      </p:pic>
      <p:sp>
        <p:nvSpPr>
          <p:cNvPr id="196" name="Google Shape;196;p33"/>
          <p:cNvSpPr txBox="1">
            <a:spLocks noGrp="1"/>
          </p:cNvSpPr>
          <p:nvPr>
            <p:ph type="title"/>
          </p:nvPr>
        </p:nvSpPr>
        <p:spPr>
          <a:xfrm>
            <a:off x="628650" y="51750"/>
            <a:ext cx="7886700" cy="13257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t>TIES 5-15-45 tool (2 of 3)</a:t>
            </a:r>
            <a:endParaRPr/>
          </a:p>
        </p:txBody>
      </p:sp>
      <p:sp>
        <p:nvSpPr>
          <p:cNvPr id="2" name="Slide Number Placeholder 1">
            <a:extLst>
              <a:ext uri="{FF2B5EF4-FFF2-40B4-BE49-F238E27FC236}">
                <a16:creationId xmlns:a16="http://schemas.microsoft.com/office/drawing/2014/main" id="{98809202-909B-C142-9CCB-6E980F7271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12</a:t>
            </a:fld>
            <a:endParaRPr lang="en"/>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2" name="Google Shape;202;p34"/>
          <p:cNvSpPr txBox="1">
            <a:spLocks noGrp="1"/>
          </p:cNvSpPr>
          <p:nvPr>
            <p:ph type="title"/>
          </p:nvPr>
        </p:nvSpPr>
        <p:spPr>
          <a:xfrm>
            <a:off x="628650" y="217075"/>
            <a:ext cx="78867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a:t>TIES 5-15-45 tool (3 of 3)</a:t>
            </a:r>
            <a:endParaRPr/>
          </a:p>
        </p:txBody>
      </p:sp>
      <p:pic>
        <p:nvPicPr>
          <p:cNvPr id="203" name="Google Shape;203;p34" descr="Maximize your impact: How could other students benefit from this new instructional strategy or option?&#10;&#10;We have considered how this new instructional strategy or option could benefit all students.&#10;&#10;Let’s remove some more barriers. Where do you expect students to get stuck? Are there places where you will need to reinforce through pre-teaching or re-teaching? Where do you want students to focus their attention and problem solve?&#10;&#10;We are changing our instruction so that it removes many barriers, but still allows for “desirable difficulties”  or “productive struggle.”&#10;&#10;How can all students have options to go through the lesson in a flexible way to build concepts and skills? What will success look like?&#10;&#10;The learning experience now has multiple paths for students, including  clear paths for your student with significant cognitive disabilities."/>
          <p:cNvPicPr preferRelativeResize="0"/>
          <p:nvPr/>
        </p:nvPicPr>
        <p:blipFill>
          <a:blip r:embed="rId3">
            <a:alphaModFix/>
          </a:blip>
          <a:stretch>
            <a:fillRect/>
          </a:stretch>
        </p:blipFill>
        <p:spPr>
          <a:xfrm>
            <a:off x="527550" y="1294650"/>
            <a:ext cx="8122301" cy="5324950"/>
          </a:xfrm>
          <a:prstGeom prst="rect">
            <a:avLst/>
          </a:prstGeom>
          <a:noFill/>
          <a:ln>
            <a:noFill/>
          </a:ln>
        </p:spPr>
      </p:pic>
      <p:sp>
        <p:nvSpPr>
          <p:cNvPr id="2" name="Slide Number Placeholder 1">
            <a:extLst>
              <a:ext uri="{FF2B5EF4-FFF2-40B4-BE49-F238E27FC236}">
                <a16:creationId xmlns:a16="http://schemas.microsoft.com/office/drawing/2014/main" id="{FA5063C2-7527-F144-978D-A596FA5F5D3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35"/>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90000"/>
              </a:lnSpc>
              <a:spcBef>
                <a:spcPts val="1000"/>
              </a:spcBef>
              <a:spcAft>
                <a:spcPts val="0"/>
              </a:spcAft>
              <a:buSzPts val="1900"/>
              <a:buNone/>
            </a:pPr>
            <a:r>
              <a:rPr lang="en" sz="2700"/>
              <a:t>Click through to the </a:t>
            </a:r>
            <a:r>
              <a:rPr lang="en" sz="2700" u="sng">
                <a:solidFill>
                  <a:schemeClr val="hlink"/>
                </a:solidFill>
                <a:hlinkClick r:id="rId3"/>
              </a:rPr>
              <a:t>45 minute printable</a:t>
            </a:r>
            <a:r>
              <a:rPr lang="en" sz="2700"/>
              <a:t> </a:t>
            </a:r>
            <a:endParaRPr sz="2700"/>
          </a:p>
          <a:p>
            <a:pPr marL="0" lvl="0" indent="0" algn="l" rtl="0">
              <a:lnSpc>
                <a:spcPct val="90000"/>
              </a:lnSpc>
              <a:spcBef>
                <a:spcPts val="1000"/>
              </a:spcBef>
              <a:spcAft>
                <a:spcPts val="0"/>
              </a:spcAft>
              <a:buSzPts val="1900"/>
              <a:buNone/>
            </a:pPr>
            <a:r>
              <a:rPr lang="en" sz="2200"/>
              <a:t>(tip: you will need to click the blue “make a copy” button)</a:t>
            </a:r>
            <a:endParaRPr sz="22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457200" lvl="0" indent="-400050" algn="l" rtl="0">
              <a:lnSpc>
                <a:spcPct val="90000"/>
              </a:lnSpc>
              <a:spcBef>
                <a:spcPts val="1000"/>
              </a:spcBef>
              <a:spcAft>
                <a:spcPts val="0"/>
              </a:spcAft>
              <a:buSzPts val="2700"/>
              <a:buChar char="●"/>
            </a:pPr>
            <a:r>
              <a:rPr lang="en" sz="2700"/>
              <a:t>What resonates with you?</a:t>
            </a:r>
            <a:endParaRPr sz="2700"/>
          </a:p>
          <a:p>
            <a:pPr marL="457200" lvl="0" indent="-400050" algn="l" rtl="0">
              <a:lnSpc>
                <a:spcPct val="90000"/>
              </a:lnSpc>
              <a:spcBef>
                <a:spcPts val="0"/>
              </a:spcBef>
              <a:spcAft>
                <a:spcPts val="0"/>
              </a:spcAft>
              <a:buSzPts val="2700"/>
              <a:buChar char="●"/>
            </a:pPr>
            <a:r>
              <a:rPr lang="en" sz="2700"/>
              <a:t>How might you use this tool for collaboration with learners who are deaf-blind?</a:t>
            </a:r>
            <a:endParaRPr sz="2700"/>
          </a:p>
          <a:p>
            <a:pPr marL="0" lvl="0" indent="0" algn="ctr" rtl="0">
              <a:lnSpc>
                <a:spcPct val="90000"/>
              </a:lnSpc>
              <a:spcBef>
                <a:spcPts val="1000"/>
              </a:spcBef>
              <a:spcAft>
                <a:spcPts val="0"/>
              </a:spcAft>
              <a:buSzPts val="1900"/>
              <a:buNone/>
            </a:pPr>
            <a:endParaRPr sz="3500"/>
          </a:p>
        </p:txBody>
      </p:sp>
      <p:sp>
        <p:nvSpPr>
          <p:cNvPr id="211" name="Google Shape;211;p35"/>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a:solidFill>
                  <a:srgbClr val="745FA8"/>
                </a:solidFill>
              </a:rPr>
              <a:t>STOP and EXPLORE</a:t>
            </a:r>
            <a:endParaRPr sz="4900"/>
          </a:p>
        </p:txBody>
      </p:sp>
      <p:pic>
        <p:nvPicPr>
          <p:cNvPr id="212" name="Google Shape;212;p35" descr="Make a copy of document from google docs"/>
          <p:cNvPicPr preferRelativeResize="0"/>
          <p:nvPr/>
        </p:nvPicPr>
        <p:blipFill>
          <a:blip r:embed="rId4">
            <a:alphaModFix/>
          </a:blip>
          <a:stretch>
            <a:fillRect/>
          </a:stretch>
        </p:blipFill>
        <p:spPr>
          <a:xfrm>
            <a:off x="2279400" y="2930600"/>
            <a:ext cx="3364612" cy="1568400"/>
          </a:xfrm>
          <a:prstGeom prst="rect">
            <a:avLst/>
          </a:prstGeom>
          <a:noFill/>
          <a:ln>
            <a:noFill/>
          </a:ln>
        </p:spPr>
      </p:pic>
      <p:pic>
        <p:nvPicPr>
          <p:cNvPr id="213" name="Google Shape;213;p35" descr="QR code for TIES 5-15-45 tool"/>
          <p:cNvPicPr preferRelativeResize="0"/>
          <p:nvPr/>
        </p:nvPicPr>
        <p:blipFill>
          <a:blip r:embed="rId5">
            <a:alphaModFix/>
          </a:blip>
          <a:stretch>
            <a:fillRect/>
          </a:stretch>
        </p:blipFill>
        <p:spPr>
          <a:xfrm>
            <a:off x="6462825" y="2855488"/>
            <a:ext cx="1773000" cy="1718625"/>
          </a:xfrm>
          <a:prstGeom prst="rect">
            <a:avLst/>
          </a:prstGeom>
          <a:noFill/>
          <a:ln>
            <a:noFill/>
          </a:ln>
        </p:spPr>
      </p:pic>
      <p:sp>
        <p:nvSpPr>
          <p:cNvPr id="2" name="Slide Number Placeholder 1">
            <a:extLst>
              <a:ext uri="{FF2B5EF4-FFF2-40B4-BE49-F238E27FC236}">
                <a16:creationId xmlns:a16="http://schemas.microsoft.com/office/drawing/2014/main" id="{0C887702-1C19-A747-A31A-DF17B872DAB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3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the content of the lesson?</a:t>
            </a:r>
            <a:endParaRPr/>
          </a:p>
        </p:txBody>
      </p:sp>
      <p:sp>
        <p:nvSpPr>
          <p:cNvPr id="220" name="Google Shape;220;p3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2.OA.C.3  Determine whether a group of objects (up to 20) has an odd or even number of members, e.g., by pairing objects or counting them by 2s; write an equation to express an even number as a sum of two equal addends.</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228" name="Google Shape;228;p36"/>
          <p:cNvSpPr txBox="1"/>
          <p:nvPr/>
        </p:nvSpPr>
        <p:spPr>
          <a:xfrm>
            <a:off x="5632925" y="4344000"/>
            <a:ext cx="2589900" cy="11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IBM Plex Sans Medium"/>
                <a:ea typeface="IBM Plex Sans Medium"/>
                <a:cs typeface="IBM Plex Sans Medium"/>
                <a:sym typeface="IBM Plex Sans Medium"/>
              </a:rPr>
              <a:t>3 + 3 = 6</a:t>
            </a:r>
            <a:endParaRPr sz="4300">
              <a:latin typeface="IBM Plex Sans Medium"/>
              <a:ea typeface="IBM Plex Sans Medium"/>
              <a:cs typeface="IBM Plex Sans Medium"/>
              <a:sym typeface="IBM Plex Sans Medium"/>
            </a:endParaRPr>
          </a:p>
          <a:p>
            <a:pPr marL="0" lvl="0" indent="0" algn="l" rtl="0">
              <a:spcBef>
                <a:spcPts val="0"/>
              </a:spcBef>
              <a:spcAft>
                <a:spcPts val="0"/>
              </a:spcAft>
              <a:buNone/>
            </a:pPr>
            <a:endParaRPr sz="2500">
              <a:latin typeface="IBM Plex Sans Medium"/>
              <a:ea typeface="IBM Plex Sans Medium"/>
              <a:cs typeface="IBM Plex Sans Medium"/>
              <a:sym typeface="IBM Plex Sans Medium"/>
            </a:endParaRPr>
          </a:p>
        </p:txBody>
      </p:sp>
      <p:sp>
        <p:nvSpPr>
          <p:cNvPr id="229" name="Google Shape;229;p36"/>
          <p:cNvSpPr txBox="1"/>
          <p:nvPr/>
        </p:nvSpPr>
        <p:spPr>
          <a:xfrm>
            <a:off x="5058225" y="5693725"/>
            <a:ext cx="4142100" cy="6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2500">
                <a:solidFill>
                  <a:schemeClr val="dk1"/>
                </a:solidFill>
                <a:latin typeface="IBM Plex Sans Medium"/>
                <a:ea typeface="IBM Plex Sans Medium"/>
                <a:cs typeface="IBM Plex Sans Medium"/>
                <a:sym typeface="IBM Plex Sans Medium"/>
              </a:rPr>
              <a:t>Sum of two equal addends is an even number</a:t>
            </a:r>
            <a:endParaRPr>
              <a:latin typeface="IBM Plex Sans Medium"/>
              <a:ea typeface="IBM Plex Sans Medium"/>
              <a:cs typeface="IBM Plex Sans Medium"/>
              <a:sym typeface="IBM Plex Sans Medium"/>
            </a:endParaRPr>
          </a:p>
        </p:txBody>
      </p:sp>
      <p:sp>
        <p:nvSpPr>
          <p:cNvPr id="230" name="Google Shape;230;p36"/>
          <p:cNvSpPr txBox="1"/>
          <p:nvPr/>
        </p:nvSpPr>
        <p:spPr>
          <a:xfrm>
            <a:off x="916063" y="5837000"/>
            <a:ext cx="4142100" cy="6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latin typeface="IBM Plex Sans Medium"/>
                <a:ea typeface="IBM Plex Sans Medium"/>
                <a:cs typeface="IBM Plex Sans Medium"/>
                <a:sym typeface="IBM Plex Sans Medium"/>
              </a:rPr>
              <a:t>Pairing objects</a:t>
            </a:r>
            <a:endParaRPr>
              <a:latin typeface="IBM Plex Sans Medium"/>
              <a:ea typeface="IBM Plex Sans Medium"/>
              <a:cs typeface="IBM Plex Sans Medium"/>
              <a:sym typeface="IBM Plex Sans Medium"/>
            </a:endParaRPr>
          </a:p>
        </p:txBody>
      </p:sp>
      <p:sp>
        <p:nvSpPr>
          <p:cNvPr id="2" name="Slide Number Placeholder 1">
            <a:extLst>
              <a:ext uri="{FF2B5EF4-FFF2-40B4-BE49-F238E27FC236}">
                <a16:creationId xmlns:a16="http://schemas.microsoft.com/office/drawing/2014/main" id="{933DD73E-C06A-7647-9C68-8E2CA94B35D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4" name="Picture 3" descr="6 blocks in pairs of 2.">
            <a:extLst>
              <a:ext uri="{FF2B5EF4-FFF2-40B4-BE49-F238E27FC236}">
                <a16:creationId xmlns:a16="http://schemas.microsoft.com/office/drawing/2014/main" id="{0880F602-3652-184B-A132-B30CE6C4CD87}"/>
              </a:ext>
            </a:extLst>
          </p:cNvPr>
          <p:cNvPicPr>
            <a:picLocks noChangeAspect="1"/>
          </p:cNvPicPr>
          <p:nvPr/>
        </p:nvPicPr>
        <p:blipFill>
          <a:blip r:embed="rId3"/>
          <a:stretch>
            <a:fillRect/>
          </a:stretch>
        </p:blipFill>
        <p:spPr>
          <a:xfrm>
            <a:off x="654800" y="3572813"/>
            <a:ext cx="4610100" cy="19177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7"/>
          <p:cNvSpPr txBox="1">
            <a:spLocks noGrp="1"/>
          </p:cNvSpPr>
          <p:nvPr>
            <p:ph type="title"/>
          </p:nvPr>
        </p:nvSpPr>
        <p:spPr>
          <a:xfrm>
            <a:off x="311700" y="1390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Grade-level standards</a:t>
            </a:r>
            <a:endParaRPr/>
          </a:p>
        </p:txBody>
      </p:sp>
      <p:sp>
        <p:nvSpPr>
          <p:cNvPr id="236" name="Google Shape;236;p37"/>
          <p:cNvSpPr txBox="1">
            <a:spLocks noGrp="1"/>
          </p:cNvSpPr>
          <p:nvPr>
            <p:ph type="body" idx="1"/>
          </p:nvPr>
        </p:nvSpPr>
        <p:spPr>
          <a:xfrm>
            <a:off x="311700" y="1427175"/>
            <a:ext cx="8520600" cy="3021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434343"/>
                </a:solidFill>
                <a:latin typeface="IBM Plex Sans"/>
                <a:ea typeface="IBM Plex Sans"/>
                <a:cs typeface="IBM Plex Sans"/>
                <a:sym typeface="IBM Plex Sans"/>
              </a:rPr>
              <a:t>Grade-level standard</a:t>
            </a:r>
            <a:endParaRPr b="1">
              <a:solidFill>
                <a:srgbClr val="434343"/>
              </a:solidFill>
              <a:latin typeface="IBM Plex Sans"/>
              <a:ea typeface="IBM Plex Sans"/>
              <a:cs typeface="IBM Plex Sans"/>
              <a:sym typeface="IBM Plex Sans"/>
            </a:endParaRPr>
          </a:p>
          <a:p>
            <a:pPr marL="0" lvl="0" indent="0" algn="l" rtl="0">
              <a:spcBef>
                <a:spcPts val="1600"/>
              </a:spcBef>
              <a:spcAft>
                <a:spcPts val="0"/>
              </a:spcAft>
              <a:buNone/>
            </a:pPr>
            <a:r>
              <a:rPr lang="en" sz="2300" u="sng"/>
              <a:t>2.OA.C.3:</a:t>
            </a:r>
            <a:r>
              <a:rPr lang="en" sz="2300"/>
              <a:t>  Determine whether a group of objects (up to 20) has an odd or even number of members, e.g., by pairing objects or counting them by 2s; write an equation to express an even number as a sum of two equal addends.</a:t>
            </a:r>
            <a:endParaRPr sz="2300"/>
          </a:p>
          <a:p>
            <a:pPr marL="0" lvl="0" indent="0" algn="l" rtl="0">
              <a:spcBef>
                <a:spcPts val="1600"/>
              </a:spcBef>
              <a:spcAft>
                <a:spcPts val="0"/>
              </a:spcAft>
              <a:buNone/>
            </a:pPr>
            <a:endParaRPr sz="2300"/>
          </a:p>
          <a:p>
            <a:pPr marL="0" lvl="0" indent="0" algn="l" rtl="0">
              <a:spcBef>
                <a:spcPts val="1600"/>
              </a:spcBef>
              <a:spcAft>
                <a:spcPts val="1600"/>
              </a:spcAft>
              <a:buNone/>
            </a:pPr>
            <a:endParaRPr sz="2300"/>
          </a:p>
        </p:txBody>
      </p:sp>
      <p:sp>
        <p:nvSpPr>
          <p:cNvPr id="237" name="Google Shape;237;p37"/>
          <p:cNvSpPr txBox="1"/>
          <p:nvPr/>
        </p:nvSpPr>
        <p:spPr>
          <a:xfrm>
            <a:off x="311700" y="4150625"/>
            <a:ext cx="8718300" cy="918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a:latin typeface="IBM Plex Sans Medium"/>
                <a:ea typeface="IBM Plex Sans Medium"/>
                <a:cs typeface="IBM Plex Sans Medium"/>
                <a:sym typeface="IBM Plex Sans Medium"/>
              </a:rPr>
              <a:t>Alternate academic achievement standard: Equally distribute even numbers of objects between two groups.</a:t>
            </a:r>
            <a:endParaRPr sz="2300">
              <a:latin typeface="IBM Plex Sans Medium"/>
              <a:ea typeface="IBM Plex Sans Medium"/>
              <a:cs typeface="IBM Plex Sans Medium"/>
              <a:sym typeface="IBM Plex Sans Medium"/>
            </a:endParaRPr>
          </a:p>
        </p:txBody>
      </p:sp>
      <p:sp>
        <p:nvSpPr>
          <p:cNvPr id="2" name="Slide Number Placeholder 1">
            <a:extLst>
              <a:ext uri="{FF2B5EF4-FFF2-40B4-BE49-F238E27FC236}">
                <a16:creationId xmlns:a16="http://schemas.microsoft.com/office/drawing/2014/main" id="{6394C306-63B8-AB48-B34B-36A51495C65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16</a:t>
            </a:fld>
            <a:endParaRPr lang="en"/>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8"/>
          <p:cNvSpPr txBox="1">
            <a:spLocks noGrp="1"/>
          </p:cNvSpPr>
          <p:nvPr>
            <p:ph type="title"/>
          </p:nvPr>
        </p:nvSpPr>
        <p:spPr>
          <a:xfrm>
            <a:off x="311700" y="7674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What’s the most essential content for learners to know?</a:t>
            </a:r>
            <a:endParaRPr/>
          </a:p>
        </p:txBody>
      </p:sp>
      <p:sp>
        <p:nvSpPr>
          <p:cNvPr id="243" name="Google Shape;243;p3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Font typeface="IBM Plex Sans"/>
              <a:buChar char="●"/>
            </a:pPr>
            <a:r>
              <a:rPr lang="en" b="1" dirty="0">
                <a:latin typeface="IBM Plex Sans"/>
                <a:ea typeface="IBM Plex Sans"/>
                <a:cs typeface="IBM Plex Sans"/>
                <a:sym typeface="IBM Plex Sans"/>
              </a:rPr>
              <a:t>Use concrete materials to model the meaning of odd and even numbers. </a:t>
            </a:r>
            <a:endParaRPr b="1" dirty="0">
              <a:latin typeface="IBM Plex Sans"/>
              <a:ea typeface="IBM Plex Sans"/>
              <a:cs typeface="IBM Plex Sans"/>
              <a:sym typeface="IBM Plex Sans"/>
            </a:endParaRPr>
          </a:p>
          <a:p>
            <a:pPr marL="457200" lvl="0" indent="-381000" algn="l" rtl="0">
              <a:spcBef>
                <a:spcPts val="0"/>
              </a:spcBef>
              <a:spcAft>
                <a:spcPts val="0"/>
              </a:spcAft>
              <a:buSzPts val="2400"/>
              <a:buChar char="●"/>
            </a:pPr>
            <a:r>
              <a:rPr lang="en" dirty="0"/>
              <a:t>Know that writing an equation to express an even number as the sum of two equal addends is the same as using doubles (e.g., 4 + 4 = 8, 7 + 7 = 14). </a:t>
            </a:r>
            <a:endParaRPr dirty="0"/>
          </a:p>
          <a:p>
            <a:pPr marL="457200" lvl="0" indent="-381000" algn="l" rtl="0">
              <a:spcBef>
                <a:spcPts val="0"/>
              </a:spcBef>
              <a:spcAft>
                <a:spcPts val="0"/>
              </a:spcAft>
              <a:buSzPts val="2400"/>
              <a:buChar char="●"/>
            </a:pPr>
            <a:r>
              <a:rPr lang="en" dirty="0"/>
              <a:t>Ability to skip count by twos. </a:t>
            </a:r>
            <a:endParaRPr dirty="0"/>
          </a:p>
          <a:p>
            <a:pPr marL="0" lvl="0" indent="0" algn="l" rtl="0">
              <a:spcBef>
                <a:spcPts val="1600"/>
              </a:spcBef>
              <a:spcAft>
                <a:spcPts val="0"/>
              </a:spcAft>
              <a:buNone/>
            </a:pPr>
            <a:endParaRPr dirty="0"/>
          </a:p>
          <a:p>
            <a:pPr marL="0" lvl="0" indent="0" algn="l" rtl="0">
              <a:spcBef>
                <a:spcPts val="1600"/>
              </a:spcBef>
              <a:spcAft>
                <a:spcPts val="0"/>
              </a:spcAft>
              <a:buNone/>
            </a:pPr>
            <a:endParaRPr dirty="0"/>
          </a:p>
          <a:p>
            <a:pPr marL="0" lvl="0" indent="0" algn="l" rtl="0">
              <a:spcBef>
                <a:spcPts val="1600"/>
              </a:spcBef>
              <a:spcAft>
                <a:spcPts val="1600"/>
              </a:spcAft>
              <a:buNone/>
            </a:pPr>
            <a:endParaRPr dirty="0"/>
          </a:p>
        </p:txBody>
      </p:sp>
      <p:sp>
        <p:nvSpPr>
          <p:cNvPr id="244" name="Google Shape;244;p38"/>
          <p:cNvSpPr txBox="1"/>
          <p:nvPr/>
        </p:nvSpPr>
        <p:spPr>
          <a:xfrm>
            <a:off x="5632925" y="4344000"/>
            <a:ext cx="2589900" cy="116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300">
                <a:latin typeface="IBM Plex Sans Medium"/>
                <a:ea typeface="IBM Plex Sans Medium"/>
                <a:cs typeface="IBM Plex Sans Medium"/>
                <a:sym typeface="IBM Plex Sans Medium"/>
              </a:rPr>
              <a:t>3 + 3 = 6</a:t>
            </a:r>
            <a:endParaRPr sz="4300">
              <a:latin typeface="IBM Plex Sans Medium"/>
              <a:ea typeface="IBM Plex Sans Medium"/>
              <a:cs typeface="IBM Plex Sans Medium"/>
              <a:sym typeface="IBM Plex Sans Medium"/>
            </a:endParaRPr>
          </a:p>
          <a:p>
            <a:pPr marL="0" lvl="0" indent="0" algn="l" rtl="0">
              <a:spcBef>
                <a:spcPts val="0"/>
              </a:spcBef>
              <a:spcAft>
                <a:spcPts val="0"/>
              </a:spcAft>
              <a:buNone/>
            </a:pPr>
            <a:endParaRPr sz="2500">
              <a:latin typeface="IBM Plex Sans Medium"/>
              <a:ea typeface="IBM Plex Sans Medium"/>
              <a:cs typeface="IBM Plex Sans Medium"/>
              <a:sym typeface="IBM Plex Sans Medium"/>
            </a:endParaRPr>
          </a:p>
        </p:txBody>
      </p:sp>
      <p:sp>
        <p:nvSpPr>
          <p:cNvPr id="245" name="Google Shape;245;p38"/>
          <p:cNvSpPr txBox="1"/>
          <p:nvPr/>
        </p:nvSpPr>
        <p:spPr>
          <a:xfrm>
            <a:off x="5058225" y="5693725"/>
            <a:ext cx="4142100" cy="6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latin typeface="IBM Plex Sans Medium"/>
                <a:ea typeface="IBM Plex Sans Medium"/>
                <a:cs typeface="IBM Plex Sans Medium"/>
                <a:sym typeface="IBM Plex Sans Medium"/>
              </a:rPr>
              <a:t>Sum of two equal addends is an even number</a:t>
            </a:r>
            <a:endParaRPr>
              <a:latin typeface="IBM Plex Sans Medium"/>
              <a:ea typeface="IBM Plex Sans Medium"/>
              <a:cs typeface="IBM Plex Sans Medium"/>
              <a:sym typeface="IBM Plex Sans Medium"/>
            </a:endParaRPr>
          </a:p>
        </p:txBody>
      </p:sp>
      <p:sp>
        <p:nvSpPr>
          <p:cNvPr id="246" name="Google Shape;246;p38"/>
          <p:cNvSpPr txBox="1"/>
          <p:nvPr/>
        </p:nvSpPr>
        <p:spPr>
          <a:xfrm>
            <a:off x="916063" y="6091825"/>
            <a:ext cx="4142100" cy="684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dk1"/>
                </a:solidFill>
                <a:latin typeface="IBM Plex Sans Medium"/>
                <a:ea typeface="IBM Plex Sans Medium"/>
                <a:cs typeface="IBM Plex Sans Medium"/>
                <a:sym typeface="IBM Plex Sans Medium"/>
              </a:rPr>
              <a:t>Pairing objects</a:t>
            </a:r>
            <a:endParaRPr>
              <a:latin typeface="IBM Plex Sans Medium"/>
              <a:ea typeface="IBM Plex Sans Medium"/>
              <a:cs typeface="IBM Plex Sans Medium"/>
              <a:sym typeface="IBM Plex Sans Medium"/>
            </a:endParaRPr>
          </a:p>
        </p:txBody>
      </p:sp>
      <p:pic>
        <p:nvPicPr>
          <p:cNvPr id="247" name="Google Shape;247;p38" descr="a ten frame with 6 blocks, arranged in pairs with three blocks in two rows"/>
          <p:cNvPicPr preferRelativeResize="0"/>
          <p:nvPr/>
        </p:nvPicPr>
        <p:blipFill>
          <a:blip r:embed="rId3">
            <a:alphaModFix/>
          </a:blip>
          <a:stretch>
            <a:fillRect/>
          </a:stretch>
        </p:blipFill>
        <p:spPr>
          <a:xfrm>
            <a:off x="475225" y="4171325"/>
            <a:ext cx="4210050" cy="1800225"/>
          </a:xfrm>
          <a:prstGeom prst="rect">
            <a:avLst/>
          </a:prstGeom>
          <a:noFill/>
          <a:ln>
            <a:noFill/>
          </a:ln>
        </p:spPr>
      </p:pic>
      <p:sp>
        <p:nvSpPr>
          <p:cNvPr id="2" name="Slide Number Placeholder 1">
            <a:extLst>
              <a:ext uri="{FF2B5EF4-FFF2-40B4-BE49-F238E27FC236}">
                <a16:creationId xmlns:a16="http://schemas.microsoft.com/office/drawing/2014/main" id="{CC64764C-BEF9-CA40-888B-787ABF54D4C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9"/>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Instructional strategies</a:t>
            </a:r>
            <a:endParaRPr/>
          </a:p>
        </p:txBody>
      </p:sp>
      <p:sp>
        <p:nvSpPr>
          <p:cNvPr id="253" name="Google Shape;253;p39"/>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What instructional strategies and activities are most helpful for teaching the essential content?</a:t>
            </a:r>
            <a:endParaRPr dirty="0"/>
          </a:p>
          <a:p>
            <a:pPr marL="457200" lvl="0" indent="-381000" algn="l" rtl="0">
              <a:spcBef>
                <a:spcPts val="1600"/>
              </a:spcBef>
              <a:spcAft>
                <a:spcPts val="0"/>
              </a:spcAft>
              <a:buSzPts val="2400"/>
              <a:buChar char="●"/>
            </a:pPr>
            <a:r>
              <a:rPr lang="en" dirty="0"/>
              <a:t>Using models to identify numbers as even or odd</a:t>
            </a:r>
            <a:endParaRPr dirty="0"/>
          </a:p>
          <a:p>
            <a:pPr marL="0" lvl="0" indent="0" algn="l" rtl="0">
              <a:spcBef>
                <a:spcPts val="1600"/>
              </a:spcBef>
              <a:spcAft>
                <a:spcPts val="0"/>
              </a:spcAft>
              <a:buNone/>
            </a:pPr>
            <a:endParaRPr sz="4300" dirty="0">
              <a:solidFill>
                <a:schemeClr val="dk1"/>
              </a:solidFill>
            </a:endParaRPr>
          </a:p>
          <a:p>
            <a:pPr marL="0" lvl="0" indent="0" algn="l" rtl="0">
              <a:spcBef>
                <a:spcPts val="1600"/>
              </a:spcBef>
              <a:spcAft>
                <a:spcPts val="0"/>
              </a:spcAft>
              <a:buNone/>
            </a:pPr>
            <a:endParaRPr sz="4300" dirty="0">
              <a:solidFill>
                <a:schemeClr val="dk1"/>
              </a:solidFill>
            </a:endParaRPr>
          </a:p>
          <a:p>
            <a:pPr marL="457200" lvl="0" indent="-381000" algn="l" rtl="0">
              <a:spcBef>
                <a:spcPts val="1600"/>
              </a:spcBef>
              <a:spcAft>
                <a:spcPts val="0"/>
              </a:spcAft>
              <a:buSzPts val="2400"/>
              <a:buChar char="●"/>
            </a:pPr>
            <a:r>
              <a:rPr lang="en" dirty="0"/>
              <a:t>Broken calculator activity - with a partner, students investigate how to create an even number on the calculator without using any even keys (0, 2, 4, 6, 8). </a:t>
            </a:r>
            <a:endParaRPr dirty="0"/>
          </a:p>
          <a:p>
            <a:pPr marL="0" lvl="0" indent="0" algn="l" rtl="0">
              <a:spcBef>
                <a:spcPts val="1600"/>
              </a:spcBef>
              <a:spcAft>
                <a:spcPts val="1600"/>
              </a:spcAft>
              <a:buNone/>
            </a:pPr>
            <a:endParaRPr dirty="0"/>
          </a:p>
        </p:txBody>
      </p:sp>
      <p:pic>
        <p:nvPicPr>
          <p:cNvPr id="254" name="Google Shape;254;p39" descr="a ten frame with five blocks, arranged in pairs, with one left over"/>
          <p:cNvPicPr preferRelativeResize="0"/>
          <p:nvPr/>
        </p:nvPicPr>
        <p:blipFill>
          <a:blip r:embed="rId3">
            <a:alphaModFix/>
          </a:blip>
          <a:stretch>
            <a:fillRect/>
          </a:stretch>
        </p:blipFill>
        <p:spPr>
          <a:xfrm>
            <a:off x="2293900" y="3208950"/>
            <a:ext cx="4210050" cy="1752600"/>
          </a:xfrm>
          <a:prstGeom prst="rect">
            <a:avLst/>
          </a:prstGeom>
          <a:noFill/>
          <a:ln>
            <a:noFill/>
          </a:ln>
        </p:spPr>
      </p:pic>
      <p:sp>
        <p:nvSpPr>
          <p:cNvPr id="2" name="Slide Number Placeholder 1">
            <a:extLst>
              <a:ext uri="{FF2B5EF4-FFF2-40B4-BE49-F238E27FC236}">
                <a16:creationId xmlns:a16="http://schemas.microsoft.com/office/drawing/2014/main" id="{B11ED1CB-5C80-5E44-9837-62AE62DB394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40"/>
          <p:cNvSpPr txBox="1">
            <a:spLocks noGrp="1"/>
          </p:cNvSpPr>
          <p:nvPr>
            <p:ph type="title"/>
          </p:nvPr>
        </p:nvSpPr>
        <p:spPr>
          <a:xfrm>
            <a:off x="311700" y="15424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400"/>
              <a:t>How to provide access to standards for a student who is deaf-blind</a:t>
            </a:r>
            <a:endParaRPr sz="34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260" name="Google Shape;260;p4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Example student:</a:t>
            </a:r>
            <a:endParaRPr/>
          </a:p>
          <a:p>
            <a:pPr marL="457200" lvl="0" indent="-381000" algn="l" rtl="0">
              <a:spcBef>
                <a:spcPts val="1600"/>
              </a:spcBef>
              <a:spcAft>
                <a:spcPts val="0"/>
              </a:spcAft>
              <a:buSzPts val="2400"/>
              <a:buChar char="●"/>
            </a:pPr>
            <a:r>
              <a:rPr lang="en"/>
              <a:t>Rose is an active and social 2nd grader who experiences CHARGE syndrome</a:t>
            </a:r>
            <a:endParaRPr/>
          </a:p>
          <a:p>
            <a:pPr marL="0" lvl="0" indent="0" algn="l" rtl="0">
              <a:spcBef>
                <a:spcPts val="1600"/>
              </a:spcBef>
              <a:spcAft>
                <a:spcPts val="0"/>
              </a:spcAft>
              <a:buNone/>
            </a:pPr>
            <a:r>
              <a:rPr lang="en"/>
              <a:t>Core team adapting instruction for Rose:</a:t>
            </a:r>
            <a:endParaRPr/>
          </a:p>
          <a:p>
            <a:pPr marL="457200" lvl="0" indent="-381000" algn="l" rtl="0">
              <a:spcBef>
                <a:spcPts val="1600"/>
              </a:spcBef>
              <a:spcAft>
                <a:spcPts val="0"/>
              </a:spcAft>
              <a:buSzPts val="2400"/>
              <a:buChar char="●"/>
            </a:pPr>
            <a:r>
              <a:rPr lang="en"/>
              <a:t>Special education teacher</a:t>
            </a:r>
            <a:endParaRPr/>
          </a:p>
          <a:p>
            <a:pPr marL="457200" lvl="0" indent="-381000" algn="l" rtl="0">
              <a:spcBef>
                <a:spcPts val="0"/>
              </a:spcBef>
              <a:spcAft>
                <a:spcPts val="0"/>
              </a:spcAft>
              <a:buSzPts val="2400"/>
              <a:buChar char="●"/>
            </a:pPr>
            <a:r>
              <a:rPr lang="en"/>
              <a:t>Intervener</a:t>
            </a:r>
            <a:endParaRPr/>
          </a:p>
          <a:p>
            <a:pPr marL="457200" lvl="0" indent="-381000" algn="l" rtl="0">
              <a:spcBef>
                <a:spcPts val="0"/>
              </a:spcBef>
              <a:spcAft>
                <a:spcPts val="0"/>
              </a:spcAft>
              <a:buSzPts val="2400"/>
              <a:buChar char="●"/>
            </a:pPr>
            <a:r>
              <a:rPr lang="en"/>
              <a:t>General education teacher</a:t>
            </a:r>
            <a:endParaRPr/>
          </a:p>
          <a:p>
            <a:pPr marL="457200" lvl="0" indent="-381000" algn="l" rtl="0">
              <a:spcBef>
                <a:spcPts val="0"/>
              </a:spcBef>
              <a:spcAft>
                <a:spcPts val="0"/>
              </a:spcAft>
              <a:buSzPts val="2400"/>
              <a:buChar char="●"/>
            </a:pPr>
            <a:r>
              <a:rPr lang="en"/>
              <a:t>Teacher of the Visually Impaired </a:t>
            </a:r>
            <a:endParaRPr/>
          </a:p>
          <a:p>
            <a:pPr marL="0" lvl="0" indent="0" algn="l" rtl="0">
              <a:spcBef>
                <a:spcPts val="1600"/>
              </a:spcBef>
              <a:spcAft>
                <a:spcPts val="0"/>
              </a:spcAft>
              <a:buNone/>
            </a:pPr>
            <a:endParaRPr/>
          </a:p>
          <a:p>
            <a:pPr marL="0" lvl="0" indent="0" algn="l" rtl="0">
              <a:spcBef>
                <a:spcPts val="1600"/>
              </a:spcBef>
              <a:spcAft>
                <a:spcPts val="1600"/>
              </a:spcAft>
              <a:buNone/>
            </a:pPr>
            <a:endParaRPr>
              <a:solidFill>
                <a:srgbClr val="408087"/>
              </a:solidFill>
              <a:latin typeface="IBM Plex Sans Medium"/>
              <a:ea typeface="IBM Plex Sans Medium"/>
              <a:cs typeface="IBM Plex Sans Medium"/>
              <a:sym typeface="IBM Plex Sans Medium"/>
            </a:endParaRPr>
          </a:p>
        </p:txBody>
      </p:sp>
      <p:sp>
        <p:nvSpPr>
          <p:cNvPr id="2" name="Slide Number Placeholder 1">
            <a:extLst>
              <a:ext uri="{FF2B5EF4-FFF2-40B4-BE49-F238E27FC236}">
                <a16:creationId xmlns:a16="http://schemas.microsoft.com/office/drawing/2014/main" id="{42F08A66-AFFA-F04D-A0D6-0D310B8DAF8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23"/>
          <p:cNvSpPr txBox="1">
            <a:spLocks noGrp="1"/>
          </p:cNvSpPr>
          <p:nvPr>
            <p:ph type="body" idx="1"/>
          </p:nvPr>
        </p:nvSpPr>
        <p:spPr>
          <a:xfrm>
            <a:off x="468875" y="4515775"/>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90000"/>
              </a:lnSpc>
              <a:spcBef>
                <a:spcPts val="1000"/>
              </a:spcBef>
              <a:spcAft>
                <a:spcPts val="0"/>
              </a:spcAft>
              <a:buSzPts val="1900"/>
              <a:buNone/>
            </a:pPr>
            <a:r>
              <a:rPr lang="en" sz="2700"/>
              <a:t>National technical assistance center on inclusive practices and policies with a focus on students with significant cognitive disabilities. </a:t>
            </a:r>
            <a:endParaRPr sz="2700"/>
          </a:p>
          <a:p>
            <a:pPr marL="0" lvl="0" indent="0" algn="ctr" rtl="0">
              <a:lnSpc>
                <a:spcPct val="90000"/>
              </a:lnSpc>
              <a:spcBef>
                <a:spcPts val="1000"/>
              </a:spcBef>
              <a:spcAft>
                <a:spcPts val="0"/>
              </a:spcAft>
              <a:buSzPts val="1900"/>
              <a:buNone/>
            </a:pPr>
            <a:r>
              <a:rPr lang="en" sz="3500" u="sng">
                <a:solidFill>
                  <a:schemeClr val="hlink"/>
                </a:solidFill>
                <a:hlinkClick r:id="rId3"/>
              </a:rPr>
              <a:t>tiescenter.org</a:t>
            </a:r>
            <a:r>
              <a:rPr lang="en" sz="3500"/>
              <a:t> /nceo.info</a:t>
            </a:r>
            <a:endParaRPr sz="3500"/>
          </a:p>
          <a:p>
            <a:pPr marL="0" lvl="0" indent="0" algn="ctr" rtl="0">
              <a:lnSpc>
                <a:spcPct val="90000"/>
              </a:lnSpc>
              <a:spcBef>
                <a:spcPts val="1000"/>
              </a:spcBef>
              <a:spcAft>
                <a:spcPts val="0"/>
              </a:spcAft>
              <a:buSzPts val="1900"/>
              <a:buNone/>
            </a:pPr>
            <a:endParaRPr sz="3500"/>
          </a:p>
          <a:p>
            <a:pPr marL="0" lvl="0" indent="0" algn="l" rtl="0">
              <a:lnSpc>
                <a:spcPct val="90000"/>
              </a:lnSpc>
              <a:spcBef>
                <a:spcPts val="1000"/>
              </a:spcBef>
              <a:spcAft>
                <a:spcPts val="0"/>
              </a:spcAft>
              <a:buSzPts val="1900"/>
              <a:buNone/>
            </a:pPr>
            <a:endParaRPr sz="3500"/>
          </a:p>
        </p:txBody>
      </p:sp>
      <p:sp>
        <p:nvSpPr>
          <p:cNvPr id="109" name="Google Shape;109;p23"/>
          <p:cNvSpPr txBox="1"/>
          <p:nvPr/>
        </p:nvSpPr>
        <p:spPr>
          <a:xfrm>
            <a:off x="3797325" y="3893975"/>
            <a:ext cx="1833900" cy="4560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300">
                <a:latin typeface="Calibri"/>
                <a:ea typeface="Calibri"/>
                <a:cs typeface="Calibri"/>
                <a:sym typeface="Calibri"/>
              </a:rPr>
              <a:t>Liz Hartmann</a:t>
            </a:r>
            <a:endParaRPr sz="2300" b="0" i="0" u="none" strike="noStrike" cap="none">
              <a:solidFill>
                <a:srgbClr val="000000"/>
              </a:solidFill>
              <a:latin typeface="Calibri"/>
              <a:ea typeface="Calibri"/>
              <a:cs typeface="Calibri"/>
              <a:sym typeface="Calibri"/>
            </a:endParaRPr>
          </a:p>
        </p:txBody>
      </p:sp>
      <p:sp>
        <p:nvSpPr>
          <p:cNvPr id="111" name="Google Shape;111;p23"/>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b="1">
                <a:solidFill>
                  <a:srgbClr val="745FA8"/>
                </a:solidFill>
              </a:rPr>
              <a:t>Introductions</a:t>
            </a:r>
            <a:endParaRPr sz="4900"/>
          </a:p>
        </p:txBody>
      </p:sp>
      <p:pic>
        <p:nvPicPr>
          <p:cNvPr id="112" name="Google Shape;112;p23" descr="photo of Gail Ghere"/>
          <p:cNvPicPr preferRelativeResize="0"/>
          <p:nvPr/>
        </p:nvPicPr>
        <p:blipFill rotWithShape="1">
          <a:blip r:embed="rId4">
            <a:alphaModFix/>
          </a:blip>
          <a:srcRect/>
          <a:stretch/>
        </p:blipFill>
        <p:spPr>
          <a:xfrm>
            <a:off x="6041800" y="1180225"/>
            <a:ext cx="2131755" cy="2620975"/>
          </a:xfrm>
          <a:prstGeom prst="rect">
            <a:avLst/>
          </a:prstGeom>
          <a:noFill/>
          <a:ln>
            <a:noFill/>
          </a:ln>
        </p:spPr>
      </p:pic>
      <p:sp>
        <p:nvSpPr>
          <p:cNvPr id="113" name="Google Shape;113;p23"/>
          <p:cNvSpPr/>
          <p:nvPr/>
        </p:nvSpPr>
        <p:spPr>
          <a:xfrm>
            <a:off x="847324" y="3835325"/>
            <a:ext cx="2483700" cy="5733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None/>
            </a:pPr>
            <a:r>
              <a:rPr lang="en" sz="2300">
                <a:latin typeface="Calibri"/>
                <a:ea typeface="Calibri"/>
                <a:cs typeface="Calibri"/>
                <a:sym typeface="Calibri"/>
              </a:rPr>
              <a:t>Jessica Bowman</a:t>
            </a:r>
            <a:endParaRPr sz="2300" b="0" i="0" u="none" strike="noStrike" cap="none">
              <a:solidFill>
                <a:srgbClr val="000000"/>
              </a:solidFill>
              <a:latin typeface="Calibri"/>
              <a:ea typeface="Calibri"/>
              <a:cs typeface="Calibri"/>
              <a:sym typeface="Calibri"/>
            </a:endParaRPr>
          </a:p>
        </p:txBody>
      </p:sp>
      <p:pic>
        <p:nvPicPr>
          <p:cNvPr id="114" name="Google Shape;114;p23" descr="photo of Jessica Bowman"/>
          <p:cNvPicPr preferRelativeResize="0"/>
          <p:nvPr/>
        </p:nvPicPr>
        <p:blipFill>
          <a:blip r:embed="rId5">
            <a:alphaModFix/>
          </a:blip>
          <a:stretch>
            <a:fillRect/>
          </a:stretch>
        </p:blipFill>
        <p:spPr>
          <a:xfrm>
            <a:off x="816875" y="1136350"/>
            <a:ext cx="2531400" cy="2789718"/>
          </a:xfrm>
          <a:prstGeom prst="rect">
            <a:avLst/>
          </a:prstGeom>
          <a:noFill/>
          <a:ln>
            <a:noFill/>
          </a:ln>
        </p:spPr>
      </p:pic>
      <p:sp>
        <p:nvSpPr>
          <p:cNvPr id="115" name="Google Shape;115;p23"/>
          <p:cNvSpPr txBox="1"/>
          <p:nvPr/>
        </p:nvSpPr>
        <p:spPr>
          <a:xfrm>
            <a:off x="6209275" y="3911525"/>
            <a:ext cx="1760700" cy="573300"/>
          </a:xfrm>
          <a:prstGeom prst="rect">
            <a:avLst/>
          </a:prstGeom>
          <a:noFill/>
          <a:ln>
            <a:noFill/>
          </a:ln>
        </p:spPr>
        <p:txBody>
          <a:bodyPr spcFirstLastPara="1" wrap="square" lIns="91400" tIns="91400" rIns="91400" bIns="914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300" b="0" i="0" u="none" strike="noStrike" cap="none">
                <a:solidFill>
                  <a:srgbClr val="000000"/>
                </a:solidFill>
                <a:latin typeface="Calibri"/>
                <a:ea typeface="Calibri"/>
                <a:cs typeface="Calibri"/>
                <a:sym typeface="Calibri"/>
              </a:rPr>
              <a:t>Gail Ghere</a:t>
            </a:r>
            <a:endParaRPr sz="2300" b="0" i="0" u="none" strike="noStrike" cap="none">
              <a:solidFill>
                <a:srgbClr val="000000"/>
              </a:solidFill>
              <a:latin typeface="Calibri"/>
              <a:ea typeface="Calibri"/>
              <a:cs typeface="Calibri"/>
              <a:sym typeface="Calibri"/>
            </a:endParaRPr>
          </a:p>
        </p:txBody>
      </p:sp>
      <p:pic>
        <p:nvPicPr>
          <p:cNvPr id="116" name="Google Shape;116;p23" descr="photo of Liz Hartmann&#10;"/>
          <p:cNvPicPr preferRelativeResize="0"/>
          <p:nvPr/>
        </p:nvPicPr>
        <p:blipFill>
          <a:blip r:embed="rId6">
            <a:alphaModFix/>
          </a:blip>
          <a:stretch>
            <a:fillRect/>
          </a:stretch>
        </p:blipFill>
        <p:spPr>
          <a:xfrm>
            <a:off x="3423850" y="1180225"/>
            <a:ext cx="2531412" cy="2620975"/>
          </a:xfrm>
          <a:prstGeom prst="rect">
            <a:avLst/>
          </a:prstGeom>
          <a:noFill/>
          <a:ln>
            <a:noFill/>
          </a:ln>
        </p:spPr>
      </p:pic>
      <p:sp>
        <p:nvSpPr>
          <p:cNvPr id="2" name="Slide Number Placeholder 1">
            <a:extLst>
              <a:ext uri="{FF2B5EF4-FFF2-40B4-BE49-F238E27FC236}">
                <a16:creationId xmlns:a16="http://schemas.microsoft.com/office/drawing/2014/main" id="{F38EFE77-C529-4348-8A0B-CB87A25528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a:t>
            </a:fld>
            <a:endParaRPr lang="e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1"/>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3000"/>
              <a:t>What barriers to learning do you anticipate in this lesson for a student, like Rose, who is deaf-blind?</a:t>
            </a:r>
            <a:endParaRPr sz="3000"/>
          </a:p>
          <a:p>
            <a:pPr marL="0" lvl="0" indent="0" algn="l" rtl="0">
              <a:lnSpc>
                <a:spcPct val="90000"/>
              </a:lnSpc>
              <a:spcBef>
                <a:spcPts val="16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ctr" rtl="0">
              <a:lnSpc>
                <a:spcPct val="90000"/>
              </a:lnSpc>
              <a:spcBef>
                <a:spcPts val="1000"/>
              </a:spcBef>
              <a:spcAft>
                <a:spcPts val="0"/>
              </a:spcAft>
              <a:buSzPts val="1900"/>
              <a:buNone/>
            </a:pPr>
            <a:endParaRPr sz="3500"/>
          </a:p>
        </p:txBody>
      </p:sp>
      <p:sp>
        <p:nvSpPr>
          <p:cNvPr id="268" name="Google Shape;268;p41"/>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a:t>
            </a:r>
            <a:r>
              <a:rPr lang="en" dirty="0">
                <a:solidFill>
                  <a:srgbClr val="745FA8"/>
                </a:solidFill>
              </a:rPr>
              <a:t>(2)</a:t>
            </a:r>
            <a:endParaRPr sz="4900" dirty="0"/>
          </a:p>
        </p:txBody>
      </p:sp>
      <p:sp>
        <p:nvSpPr>
          <p:cNvPr id="2" name="Slide Number Placeholder 1">
            <a:extLst>
              <a:ext uri="{FF2B5EF4-FFF2-40B4-BE49-F238E27FC236}">
                <a16:creationId xmlns:a16="http://schemas.microsoft.com/office/drawing/2014/main" id="{A394DD55-7CB2-E74A-9269-7AD1CBC964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2"/>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Identifying barriers</a:t>
            </a:r>
            <a:endParaRPr/>
          </a:p>
        </p:txBody>
      </p:sp>
      <p:sp>
        <p:nvSpPr>
          <p:cNvPr id="274" name="Google Shape;274;p42"/>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the barriers for learning for Rose our student who is deaf-blind?</a:t>
            </a:r>
            <a:endParaRPr/>
          </a:p>
          <a:p>
            <a:pPr marL="457200" lvl="0" indent="-381000" algn="l" rtl="0">
              <a:spcBef>
                <a:spcPts val="1600"/>
              </a:spcBef>
              <a:spcAft>
                <a:spcPts val="0"/>
              </a:spcAft>
              <a:buSzPts val="2400"/>
              <a:buChar char="●"/>
            </a:pPr>
            <a:r>
              <a:rPr lang="en"/>
              <a:t>Access to mathematical concepts, representations, and language</a:t>
            </a:r>
            <a:endParaRPr/>
          </a:p>
          <a:p>
            <a:pPr marL="457200" lvl="0" indent="-381000" algn="l" rtl="0">
              <a:spcBef>
                <a:spcPts val="0"/>
              </a:spcBef>
              <a:spcAft>
                <a:spcPts val="0"/>
              </a:spcAft>
              <a:buSzPts val="2400"/>
              <a:buChar char="●"/>
            </a:pPr>
            <a:r>
              <a:rPr lang="en"/>
              <a:t>Familiarity and skill using mathematical models and tools (calculator)</a:t>
            </a:r>
            <a:endParaRPr/>
          </a:p>
          <a:p>
            <a:pPr marL="457200" lvl="0" indent="-381000" algn="l" rtl="0">
              <a:spcBef>
                <a:spcPts val="0"/>
              </a:spcBef>
              <a:spcAft>
                <a:spcPts val="0"/>
              </a:spcAft>
              <a:buSzPts val="2400"/>
              <a:buChar char="●"/>
            </a:pPr>
            <a:r>
              <a:rPr lang="en"/>
              <a:t>Access to peer cues and peer communication</a:t>
            </a:r>
            <a:endParaRPr/>
          </a:p>
          <a:p>
            <a:pPr marL="457200" lvl="0" indent="-381000" algn="l" rtl="0">
              <a:spcBef>
                <a:spcPts val="0"/>
              </a:spcBef>
              <a:spcAft>
                <a:spcPts val="0"/>
              </a:spcAft>
              <a:buSzPts val="2400"/>
              <a:buChar char="●"/>
            </a:pPr>
            <a:r>
              <a:rPr lang="en"/>
              <a:t>Demonstrate knowledge in multiple means</a:t>
            </a:r>
            <a:endParaRPr/>
          </a:p>
          <a:p>
            <a:pPr marL="0" lvl="0" indent="0" algn="l" rtl="0">
              <a:spcBef>
                <a:spcPts val="1600"/>
              </a:spcBef>
              <a:spcAft>
                <a:spcPts val="0"/>
              </a:spcAft>
              <a:buNone/>
            </a:pPr>
            <a:r>
              <a:rPr lang="en"/>
              <a:t>How can we remove these barriers?</a:t>
            </a:r>
            <a:endParaRPr/>
          </a:p>
          <a:p>
            <a:pPr marL="0" lvl="0" indent="0" algn="l" rtl="0">
              <a:spcBef>
                <a:spcPts val="1600"/>
              </a:spcBef>
              <a:spcAft>
                <a:spcPts val="1600"/>
              </a:spcAft>
              <a:buNone/>
            </a:pPr>
            <a:endParaRPr/>
          </a:p>
        </p:txBody>
      </p:sp>
      <p:sp>
        <p:nvSpPr>
          <p:cNvPr id="2" name="Slide Number Placeholder 1">
            <a:extLst>
              <a:ext uri="{FF2B5EF4-FFF2-40B4-BE49-F238E27FC236}">
                <a16:creationId xmlns:a16="http://schemas.microsoft.com/office/drawing/2014/main" id="{BF366482-DB12-4F48-A3FD-AD5654010C7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43"/>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Removing barriers</a:t>
            </a:r>
            <a:endParaRPr/>
          </a:p>
        </p:txBody>
      </p:sp>
      <p:graphicFrame>
        <p:nvGraphicFramePr>
          <p:cNvPr id="281" name="Google Shape;281;p43" descr="Examples of removing barriers."/>
          <p:cNvGraphicFramePr/>
          <p:nvPr>
            <p:extLst>
              <p:ext uri="{D42A27DB-BD31-4B8C-83A1-F6EECF244321}">
                <p14:modId xmlns:p14="http://schemas.microsoft.com/office/powerpoint/2010/main" val="697722561"/>
              </p:ext>
            </p:extLst>
          </p:nvPr>
        </p:nvGraphicFramePr>
        <p:xfrm>
          <a:off x="224475" y="1446625"/>
          <a:ext cx="8336550" cy="4669700"/>
        </p:xfrm>
        <a:graphic>
          <a:graphicData uri="http://schemas.openxmlformats.org/drawingml/2006/table">
            <a:tbl>
              <a:tblPr firstRow="1">
                <a:noFill/>
                <a:tableStyleId>{F1A265E2-DD8E-4422-BFE3-AB18ADEAC74A}</a:tableStyleId>
              </a:tblPr>
              <a:tblGrid>
                <a:gridCol w="4058800">
                  <a:extLst>
                    <a:ext uri="{9D8B030D-6E8A-4147-A177-3AD203B41FA5}">
                      <a16:colId xmlns:a16="http://schemas.microsoft.com/office/drawing/2014/main" val="20000"/>
                    </a:ext>
                  </a:extLst>
                </a:gridCol>
                <a:gridCol w="4277750">
                  <a:extLst>
                    <a:ext uri="{9D8B030D-6E8A-4147-A177-3AD203B41FA5}">
                      <a16:colId xmlns:a16="http://schemas.microsoft.com/office/drawing/2014/main" val="20001"/>
                    </a:ext>
                  </a:extLst>
                </a:gridCol>
              </a:tblGrid>
              <a:tr h="770575">
                <a:tc>
                  <a:txBody>
                    <a:bodyPr/>
                    <a:lstStyle/>
                    <a:p>
                      <a:pPr marL="0" lvl="0" indent="0" algn="l" rtl="0">
                        <a:lnSpc>
                          <a:spcPct val="115000"/>
                        </a:lnSpc>
                        <a:spcBef>
                          <a:spcPts val="0"/>
                        </a:spcBef>
                        <a:spcAft>
                          <a:spcPts val="1600"/>
                        </a:spcAft>
                        <a:buNone/>
                      </a:pPr>
                      <a:r>
                        <a:rPr lang="en" sz="2400">
                          <a:solidFill>
                            <a:srgbClr val="408087"/>
                          </a:solidFill>
                          <a:latin typeface="IBM Plex Sans Medium"/>
                          <a:ea typeface="IBM Plex Sans Medium"/>
                          <a:cs typeface="IBM Plex Sans Medium"/>
                          <a:sym typeface="IBM Plex Sans Medium"/>
                        </a:rPr>
                        <a:t>Access to mathematical concepts, representations, and language</a:t>
                      </a:r>
                      <a:endParaRPr/>
                    </a:p>
                  </a:txBody>
                  <a:tcPr marL="91425" marR="91425" marT="91425" marB="91425"/>
                </a:tc>
                <a:tc>
                  <a:txBody>
                    <a:bodyPr/>
                    <a:lstStyle/>
                    <a:p>
                      <a:pPr marL="457200" lvl="0" indent="-381000" algn="l" rtl="0">
                        <a:lnSpc>
                          <a:spcPct val="115000"/>
                        </a:lnSpc>
                        <a:spcBef>
                          <a:spcPts val="0"/>
                        </a:spcBef>
                        <a:spcAft>
                          <a:spcPts val="0"/>
                        </a:spcAft>
                        <a:buClr>
                          <a:srgbClr val="408087"/>
                        </a:buClr>
                        <a:buSzPts val="2400"/>
                        <a:buFont typeface="IBM Plex Sans Medium"/>
                        <a:buChar char="●"/>
                      </a:pPr>
                      <a:r>
                        <a:rPr lang="en" sz="2400">
                          <a:solidFill>
                            <a:srgbClr val="408087"/>
                          </a:solidFill>
                          <a:latin typeface="IBM Plex Sans Medium"/>
                          <a:ea typeface="IBM Plex Sans Medium"/>
                          <a:cs typeface="IBM Plex Sans Medium"/>
                          <a:sym typeface="IBM Plex Sans Medium"/>
                        </a:rPr>
                        <a:t>Familiar manipulatives, high contrast</a:t>
                      </a:r>
                      <a:endParaRPr sz="2400">
                        <a:solidFill>
                          <a:srgbClr val="408087"/>
                        </a:solidFill>
                        <a:latin typeface="IBM Plex Sans Medium"/>
                        <a:ea typeface="IBM Plex Sans Medium"/>
                        <a:cs typeface="IBM Plex Sans Medium"/>
                        <a:sym typeface="IBM Plex Sans Medium"/>
                      </a:endParaRPr>
                    </a:p>
                    <a:p>
                      <a:pPr marL="457200" lvl="0" indent="-381000" algn="l" rtl="0">
                        <a:lnSpc>
                          <a:spcPct val="115000"/>
                        </a:lnSpc>
                        <a:spcBef>
                          <a:spcPts val="0"/>
                        </a:spcBef>
                        <a:spcAft>
                          <a:spcPts val="0"/>
                        </a:spcAft>
                        <a:buClr>
                          <a:srgbClr val="408087"/>
                        </a:buClr>
                        <a:buSzPts val="2400"/>
                        <a:buFont typeface="IBM Plex Sans Medium"/>
                        <a:buChar char="●"/>
                      </a:pPr>
                      <a:r>
                        <a:rPr lang="en" sz="2400">
                          <a:solidFill>
                            <a:srgbClr val="408087"/>
                          </a:solidFill>
                          <a:latin typeface="IBM Plex Sans Medium"/>
                          <a:ea typeface="IBM Plex Sans Medium"/>
                          <a:cs typeface="IBM Plex Sans Medium"/>
                          <a:sym typeface="IBM Plex Sans Medium"/>
                        </a:rPr>
                        <a:t>Focus on numbers 1-6</a:t>
                      </a:r>
                      <a:endParaRPr/>
                    </a:p>
                  </a:txBody>
                  <a:tcPr marL="91425" marR="91425" marT="91425" marB="91425"/>
                </a:tc>
                <a:extLst>
                  <a:ext uri="{0D108BD9-81ED-4DB2-BD59-A6C34878D82A}">
                    <a16:rowId xmlns:a16="http://schemas.microsoft.com/office/drawing/2014/main" val="10000"/>
                  </a:ext>
                </a:extLst>
              </a:tr>
              <a:tr h="841750">
                <a:tc>
                  <a:txBody>
                    <a:bodyPr/>
                    <a:lstStyle/>
                    <a:p>
                      <a:pPr marL="0" lvl="0" indent="0" algn="l" rtl="0">
                        <a:lnSpc>
                          <a:spcPct val="115000"/>
                        </a:lnSpc>
                        <a:spcBef>
                          <a:spcPts val="0"/>
                        </a:spcBef>
                        <a:spcAft>
                          <a:spcPts val="1600"/>
                        </a:spcAft>
                        <a:buNone/>
                      </a:pPr>
                      <a:r>
                        <a:rPr lang="en" sz="2400">
                          <a:solidFill>
                            <a:srgbClr val="408087"/>
                          </a:solidFill>
                          <a:latin typeface="IBM Plex Sans Medium"/>
                          <a:ea typeface="IBM Plex Sans Medium"/>
                          <a:cs typeface="IBM Plex Sans Medium"/>
                          <a:sym typeface="IBM Plex Sans Medium"/>
                        </a:rPr>
                        <a:t>Familiarity and skill using mathematical models and tools </a:t>
                      </a:r>
                      <a:endParaRPr/>
                    </a:p>
                  </a:txBody>
                  <a:tcPr marL="91425" marR="91425" marT="91425" marB="91425"/>
                </a:tc>
                <a:tc>
                  <a:txBody>
                    <a:bodyPr/>
                    <a:lstStyle/>
                    <a:p>
                      <a:pPr marL="457200" lvl="0" indent="-381000" algn="l" rtl="0">
                        <a:lnSpc>
                          <a:spcPct val="115000"/>
                        </a:lnSpc>
                        <a:spcBef>
                          <a:spcPts val="0"/>
                        </a:spcBef>
                        <a:spcAft>
                          <a:spcPts val="0"/>
                        </a:spcAft>
                        <a:buClr>
                          <a:srgbClr val="408087"/>
                        </a:buClr>
                        <a:buSzPts val="2400"/>
                        <a:buFont typeface="IBM Plex Sans Medium"/>
                        <a:buChar char="●"/>
                      </a:pPr>
                      <a:r>
                        <a:rPr lang="en" sz="2400" dirty="0">
                          <a:solidFill>
                            <a:srgbClr val="408087"/>
                          </a:solidFill>
                          <a:latin typeface="IBM Plex Sans Medium"/>
                          <a:ea typeface="IBM Plex Sans Medium"/>
                          <a:cs typeface="IBM Plex Sans Medium"/>
                          <a:sym typeface="IBM Plex Sans Medium"/>
                        </a:rPr>
                        <a:t>Pre-teach calculator skills</a:t>
                      </a:r>
                      <a:endParaRPr sz="2400" dirty="0">
                        <a:solidFill>
                          <a:srgbClr val="408087"/>
                        </a:solidFill>
                        <a:latin typeface="IBM Plex Sans Medium"/>
                        <a:ea typeface="IBM Plex Sans Medium"/>
                        <a:cs typeface="IBM Plex Sans Medium"/>
                        <a:sym typeface="IBM Plex Sans Medium"/>
                      </a:endParaRPr>
                    </a:p>
                    <a:p>
                      <a:pPr marL="457200" lvl="0" indent="-381000" algn="l" rtl="0">
                        <a:lnSpc>
                          <a:spcPct val="115000"/>
                        </a:lnSpc>
                        <a:spcBef>
                          <a:spcPts val="0"/>
                        </a:spcBef>
                        <a:spcAft>
                          <a:spcPts val="0"/>
                        </a:spcAft>
                        <a:buClr>
                          <a:srgbClr val="408087"/>
                        </a:buClr>
                        <a:buSzPts val="2400"/>
                        <a:buFont typeface="IBM Plex Sans Medium"/>
                        <a:buChar char="●"/>
                      </a:pPr>
                      <a:r>
                        <a:rPr lang="en" sz="2400" dirty="0">
                          <a:solidFill>
                            <a:srgbClr val="408087"/>
                          </a:solidFill>
                          <a:latin typeface="IBM Plex Sans Medium"/>
                          <a:ea typeface="IBM Plex Sans Medium"/>
                          <a:cs typeface="IBM Plex Sans Medium"/>
                          <a:sym typeface="IBM Plex Sans Medium"/>
                        </a:rPr>
                        <a:t>Prioritize practice of a subset of numbers </a:t>
                      </a:r>
                      <a:endParaRPr sz="2400" dirty="0">
                        <a:solidFill>
                          <a:srgbClr val="408087"/>
                        </a:solidFill>
                        <a:latin typeface="IBM Plex Sans Medium"/>
                        <a:ea typeface="IBM Plex Sans Medium"/>
                        <a:cs typeface="IBM Plex Sans Medium"/>
                        <a:sym typeface="IBM Plex Sans Medium"/>
                      </a:endParaRPr>
                    </a:p>
                  </a:txBody>
                  <a:tcPr marL="91425" marR="91425" marT="91425" marB="91425"/>
                </a:tc>
                <a:extLst>
                  <a:ext uri="{0D108BD9-81ED-4DB2-BD59-A6C34878D82A}">
                    <a16:rowId xmlns:a16="http://schemas.microsoft.com/office/drawing/2014/main" val="10001"/>
                  </a:ext>
                </a:extLst>
              </a:tr>
              <a:tr h="628250">
                <a:tc>
                  <a:txBody>
                    <a:bodyPr/>
                    <a:lstStyle/>
                    <a:p>
                      <a:pPr marL="0" lvl="0" indent="0" algn="l" rtl="0">
                        <a:lnSpc>
                          <a:spcPct val="115000"/>
                        </a:lnSpc>
                        <a:spcBef>
                          <a:spcPts val="0"/>
                        </a:spcBef>
                        <a:spcAft>
                          <a:spcPts val="1600"/>
                        </a:spcAft>
                        <a:buNone/>
                      </a:pPr>
                      <a:r>
                        <a:rPr lang="en" sz="2400">
                          <a:solidFill>
                            <a:srgbClr val="408087"/>
                          </a:solidFill>
                          <a:latin typeface="IBM Plex Sans Medium"/>
                          <a:ea typeface="IBM Plex Sans Medium"/>
                          <a:cs typeface="IBM Plex Sans Medium"/>
                          <a:sym typeface="IBM Plex Sans Medium"/>
                        </a:rPr>
                        <a:t>Access to peer cues and peer communication</a:t>
                      </a:r>
                      <a:endParaRPr/>
                    </a:p>
                  </a:txBody>
                  <a:tcPr marL="91425" marR="91425" marT="91425" marB="91425"/>
                </a:tc>
                <a:tc>
                  <a:txBody>
                    <a:bodyPr/>
                    <a:lstStyle/>
                    <a:p>
                      <a:pPr marL="457200" lvl="0" indent="-381000" algn="l" rtl="0">
                        <a:lnSpc>
                          <a:spcPct val="115000"/>
                        </a:lnSpc>
                        <a:spcBef>
                          <a:spcPts val="0"/>
                        </a:spcBef>
                        <a:spcAft>
                          <a:spcPts val="0"/>
                        </a:spcAft>
                        <a:buClr>
                          <a:srgbClr val="408087"/>
                        </a:buClr>
                        <a:buSzPts val="2400"/>
                        <a:buFont typeface="IBM Plex Sans Medium"/>
                        <a:buChar char="●"/>
                      </a:pPr>
                      <a:r>
                        <a:rPr lang="en" sz="2400" dirty="0">
                          <a:solidFill>
                            <a:srgbClr val="408087"/>
                          </a:solidFill>
                          <a:latin typeface="IBM Plex Sans Medium"/>
                          <a:ea typeface="IBM Plex Sans Medium"/>
                          <a:cs typeface="IBM Plex Sans Medium"/>
                          <a:sym typeface="IBM Plex Sans Medium"/>
                        </a:rPr>
                        <a:t>Smaller peer group</a:t>
                      </a:r>
                      <a:endParaRPr sz="2400" dirty="0">
                        <a:solidFill>
                          <a:srgbClr val="408087"/>
                        </a:solidFill>
                        <a:latin typeface="IBM Plex Sans Medium"/>
                        <a:ea typeface="IBM Plex Sans Medium"/>
                        <a:cs typeface="IBM Plex Sans Medium"/>
                        <a:sym typeface="IBM Plex Sans Medium"/>
                      </a:endParaRPr>
                    </a:p>
                    <a:p>
                      <a:pPr marL="457200" lvl="0" indent="-381000" algn="l" rtl="0">
                        <a:lnSpc>
                          <a:spcPct val="115000"/>
                        </a:lnSpc>
                        <a:spcBef>
                          <a:spcPts val="0"/>
                        </a:spcBef>
                        <a:spcAft>
                          <a:spcPts val="0"/>
                        </a:spcAft>
                        <a:buClr>
                          <a:srgbClr val="408087"/>
                        </a:buClr>
                        <a:buSzPts val="2400"/>
                        <a:buFont typeface="IBM Plex Sans Medium"/>
                        <a:buChar char="●"/>
                      </a:pPr>
                      <a:r>
                        <a:rPr lang="en" sz="2400" dirty="0">
                          <a:solidFill>
                            <a:srgbClr val="408087"/>
                          </a:solidFill>
                          <a:latin typeface="IBM Plex Sans Medium"/>
                          <a:ea typeface="IBM Plex Sans Medium"/>
                          <a:cs typeface="IBM Plex Sans Medium"/>
                          <a:sym typeface="IBM Plex Sans Medium"/>
                        </a:rPr>
                        <a:t>Key vocabulary list for intervener and Rose</a:t>
                      </a:r>
                      <a:endParaRPr sz="2400" dirty="0">
                        <a:solidFill>
                          <a:srgbClr val="408087"/>
                        </a:solidFill>
                        <a:latin typeface="IBM Plex Sans Medium"/>
                        <a:ea typeface="IBM Plex Sans Medium"/>
                        <a:cs typeface="IBM Plex Sans Medium"/>
                        <a:sym typeface="IBM Plex Sans Medium"/>
                      </a:endParaRPr>
                    </a:p>
                  </a:txBody>
                  <a:tcPr marL="91425" marR="91425" marT="91425" marB="91425"/>
                </a:tc>
                <a:extLst>
                  <a:ext uri="{0D108BD9-81ED-4DB2-BD59-A6C34878D82A}">
                    <a16:rowId xmlns:a16="http://schemas.microsoft.com/office/drawing/2014/main" val="10002"/>
                  </a:ext>
                </a:extLst>
              </a:tr>
            </a:tbl>
          </a:graphicData>
        </a:graphic>
      </p:graphicFrame>
      <p:sp>
        <p:nvSpPr>
          <p:cNvPr id="2" name="Slide Number Placeholder 1">
            <a:extLst>
              <a:ext uri="{FF2B5EF4-FFF2-40B4-BE49-F238E27FC236}">
                <a16:creationId xmlns:a16="http://schemas.microsoft.com/office/drawing/2014/main" id="{23ED04A9-02B0-7049-9F81-E1251691F52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22</a:t>
            </a:fld>
            <a:endParaRPr lang="en"/>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4"/>
          <p:cNvSpPr txBox="1">
            <a:spLocks noGrp="1"/>
          </p:cNvSpPr>
          <p:nvPr>
            <p:ph type="title"/>
          </p:nvPr>
        </p:nvSpPr>
        <p:spPr>
          <a:xfrm>
            <a:off x="311700" y="1405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t>Access to mathematical concepts, representations and language </a:t>
            </a:r>
            <a:r>
              <a:rPr lang="en" sz="2800" dirty="0"/>
              <a:t>(1 of 2)</a:t>
            </a:r>
            <a:endParaRPr dirty="0"/>
          </a:p>
        </p:txBody>
      </p:sp>
      <p:sp>
        <p:nvSpPr>
          <p:cNvPr id="287" name="Google Shape;287;p44"/>
          <p:cNvSpPr txBox="1">
            <a:spLocks noGrp="1"/>
          </p:cNvSpPr>
          <p:nvPr>
            <p:ph type="body" idx="1"/>
          </p:nvPr>
        </p:nvSpPr>
        <p:spPr>
          <a:xfrm>
            <a:off x="3286600" y="5556775"/>
            <a:ext cx="2397600" cy="60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900"/>
              <a:t>9 is odd</a:t>
            </a:r>
            <a:endParaRPr sz="2900"/>
          </a:p>
        </p:txBody>
      </p:sp>
      <p:pic>
        <p:nvPicPr>
          <p:cNvPr id="288" name="Google Shape;288;p44" descr="a ten frame made out of an egg crate, with 9 blocks arranged in pairs with one left over"/>
          <p:cNvPicPr preferRelativeResize="0"/>
          <p:nvPr/>
        </p:nvPicPr>
        <p:blipFill>
          <a:blip r:embed="rId3">
            <a:alphaModFix/>
          </a:blip>
          <a:stretch>
            <a:fillRect/>
          </a:stretch>
        </p:blipFill>
        <p:spPr>
          <a:xfrm>
            <a:off x="1028172" y="2288150"/>
            <a:ext cx="6320701" cy="3178575"/>
          </a:xfrm>
          <a:prstGeom prst="rect">
            <a:avLst/>
          </a:prstGeom>
          <a:noFill/>
          <a:ln>
            <a:noFill/>
          </a:ln>
        </p:spPr>
      </p:pic>
      <p:sp>
        <p:nvSpPr>
          <p:cNvPr id="2" name="Slide Number Placeholder 1">
            <a:extLst>
              <a:ext uri="{FF2B5EF4-FFF2-40B4-BE49-F238E27FC236}">
                <a16:creationId xmlns:a16="http://schemas.microsoft.com/office/drawing/2014/main" id="{2EC8CD8C-D0E0-2245-8F53-EECCB9D7B3A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45"/>
          <p:cNvSpPr txBox="1">
            <a:spLocks noGrp="1"/>
          </p:cNvSpPr>
          <p:nvPr>
            <p:ph type="title"/>
          </p:nvPr>
        </p:nvSpPr>
        <p:spPr>
          <a:xfrm>
            <a:off x="311700" y="13384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3200" dirty="0"/>
              <a:t>Access to mathematical concepts, representations and language </a:t>
            </a:r>
            <a:r>
              <a:rPr lang="en" sz="2800" dirty="0"/>
              <a:t>(2 of 2)</a:t>
            </a:r>
            <a:endParaRPr sz="3200" dirty="0"/>
          </a:p>
        </p:txBody>
      </p:sp>
      <p:sp>
        <p:nvSpPr>
          <p:cNvPr id="294" name="Google Shape;294;p45"/>
          <p:cNvSpPr txBox="1">
            <a:spLocks noGrp="1"/>
          </p:cNvSpPr>
          <p:nvPr>
            <p:ph type="body" idx="1"/>
          </p:nvPr>
        </p:nvSpPr>
        <p:spPr>
          <a:xfrm>
            <a:off x="5298575" y="4439025"/>
            <a:ext cx="2397600" cy="6006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900"/>
              <a:t>6 is even</a:t>
            </a:r>
            <a:endParaRPr sz="2900"/>
          </a:p>
        </p:txBody>
      </p:sp>
      <p:pic>
        <p:nvPicPr>
          <p:cNvPr id="295" name="Google Shape;295;p45" descr="a stack of 6 lego duplos of various colors"/>
          <p:cNvPicPr preferRelativeResize="0"/>
          <p:nvPr/>
        </p:nvPicPr>
        <p:blipFill>
          <a:blip r:embed="rId3">
            <a:alphaModFix/>
          </a:blip>
          <a:stretch>
            <a:fillRect/>
          </a:stretch>
        </p:blipFill>
        <p:spPr>
          <a:xfrm>
            <a:off x="824700" y="1660692"/>
            <a:ext cx="3155000" cy="4601561"/>
          </a:xfrm>
          <a:prstGeom prst="rect">
            <a:avLst/>
          </a:prstGeom>
          <a:noFill/>
          <a:ln>
            <a:noFill/>
          </a:ln>
        </p:spPr>
      </p:pic>
      <p:pic>
        <p:nvPicPr>
          <p:cNvPr id="296" name="Google Shape;296;p45" descr="6 lego duplos divided into 3 pairs"/>
          <p:cNvPicPr preferRelativeResize="0"/>
          <p:nvPr/>
        </p:nvPicPr>
        <p:blipFill>
          <a:blip r:embed="rId4">
            <a:alphaModFix/>
          </a:blip>
          <a:stretch>
            <a:fillRect/>
          </a:stretch>
        </p:blipFill>
        <p:spPr>
          <a:xfrm>
            <a:off x="4132100" y="1509267"/>
            <a:ext cx="4859500" cy="2512001"/>
          </a:xfrm>
          <a:prstGeom prst="rect">
            <a:avLst/>
          </a:prstGeom>
          <a:noFill/>
          <a:ln>
            <a:noFill/>
          </a:ln>
        </p:spPr>
      </p:pic>
      <p:sp>
        <p:nvSpPr>
          <p:cNvPr id="2" name="Slide Number Placeholder 1">
            <a:extLst>
              <a:ext uri="{FF2B5EF4-FFF2-40B4-BE49-F238E27FC236}">
                <a16:creationId xmlns:a16="http://schemas.microsoft.com/office/drawing/2014/main" id="{FA8BAF14-0AE6-CD4E-AF0C-2B692AB19C1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24</a:t>
            </a:fld>
            <a:endParaRPr lang="en"/>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6"/>
          <p:cNvSpPr txBox="1">
            <a:spLocks noGrp="1"/>
          </p:cNvSpPr>
          <p:nvPr>
            <p:ph type="title"/>
          </p:nvPr>
        </p:nvSpPr>
        <p:spPr>
          <a:xfrm>
            <a:off x="311700" y="1122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500"/>
              <a:t>Familiarity and skill using mathematical models and tools</a:t>
            </a:r>
            <a:endParaRPr sz="3500"/>
          </a:p>
        </p:txBody>
      </p:sp>
      <p:sp>
        <p:nvSpPr>
          <p:cNvPr id="302" name="Google Shape;302;p46"/>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303" name="Google Shape;303;p46" descr="two calculators, one typical, and one with enlarged numbers, high contrast, and large buttons"/>
          <p:cNvPicPr preferRelativeResize="0"/>
          <p:nvPr/>
        </p:nvPicPr>
        <p:blipFill>
          <a:blip r:embed="rId3">
            <a:alphaModFix/>
          </a:blip>
          <a:stretch>
            <a:fillRect/>
          </a:stretch>
        </p:blipFill>
        <p:spPr>
          <a:xfrm>
            <a:off x="311700" y="1536624"/>
            <a:ext cx="8453826" cy="4501675"/>
          </a:xfrm>
          <a:prstGeom prst="rect">
            <a:avLst/>
          </a:prstGeom>
          <a:noFill/>
          <a:ln>
            <a:noFill/>
          </a:ln>
        </p:spPr>
      </p:pic>
      <p:sp>
        <p:nvSpPr>
          <p:cNvPr id="2" name="Slide Number Placeholder 1">
            <a:extLst>
              <a:ext uri="{FF2B5EF4-FFF2-40B4-BE49-F238E27FC236}">
                <a16:creationId xmlns:a16="http://schemas.microsoft.com/office/drawing/2014/main" id="{7C00F78C-0343-6643-8A9C-B44E530B60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p47"/>
          <p:cNvSpPr txBox="1">
            <a:spLocks noGrp="1"/>
          </p:cNvSpPr>
          <p:nvPr>
            <p:ph type="title"/>
          </p:nvPr>
        </p:nvSpPr>
        <p:spPr>
          <a:xfrm>
            <a:off x="311700" y="1122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Access to peer cues and peer communication</a:t>
            </a:r>
            <a:endParaRPr dirty="0"/>
          </a:p>
          <a:p>
            <a:pPr marL="0" lvl="0" indent="0" algn="l" rtl="0">
              <a:spcBef>
                <a:spcPts val="0"/>
              </a:spcBef>
              <a:spcAft>
                <a:spcPts val="0"/>
              </a:spcAft>
              <a:buNone/>
            </a:pPr>
            <a:endParaRPr dirty="0"/>
          </a:p>
        </p:txBody>
      </p:sp>
      <p:sp>
        <p:nvSpPr>
          <p:cNvPr id="2" name="Slide Number Placeholder 1">
            <a:extLst>
              <a:ext uri="{FF2B5EF4-FFF2-40B4-BE49-F238E27FC236}">
                <a16:creationId xmlns:a16="http://schemas.microsoft.com/office/drawing/2014/main" id="{CDEB2EC5-44D2-9A40-A31A-1703AA535D1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26</a:t>
            </a:fld>
            <a:endParaRPr lang="en"/>
          </a:p>
        </p:txBody>
      </p:sp>
      <p:graphicFrame>
        <p:nvGraphicFramePr>
          <p:cNvPr id="5" name="Table 4">
            <a:extLst>
              <a:ext uri="{FF2B5EF4-FFF2-40B4-BE49-F238E27FC236}">
                <a16:creationId xmlns:a16="http://schemas.microsoft.com/office/drawing/2014/main" id="{AA9E4663-81DD-CA43-BA0A-DA1D4B274F0F}"/>
              </a:ext>
            </a:extLst>
          </p:cNvPr>
          <p:cNvGraphicFramePr>
            <a:graphicFrameLocks noGrp="1"/>
          </p:cNvGraphicFramePr>
          <p:nvPr>
            <p:extLst>
              <p:ext uri="{D42A27DB-BD31-4B8C-83A1-F6EECF244321}">
                <p14:modId xmlns:p14="http://schemas.microsoft.com/office/powerpoint/2010/main" val="2490774919"/>
              </p:ext>
            </p:extLst>
          </p:nvPr>
        </p:nvGraphicFramePr>
        <p:xfrm>
          <a:off x="423862" y="2070894"/>
          <a:ext cx="8296275" cy="3486150"/>
        </p:xfrm>
        <a:graphic>
          <a:graphicData uri="http://schemas.openxmlformats.org/drawingml/2006/table">
            <a:tbl>
              <a:tblPr firstRow="1"/>
              <a:tblGrid>
                <a:gridCol w="4010025">
                  <a:extLst>
                    <a:ext uri="{9D8B030D-6E8A-4147-A177-3AD203B41FA5}">
                      <a16:colId xmlns:a16="http://schemas.microsoft.com/office/drawing/2014/main" val="636411371"/>
                    </a:ext>
                  </a:extLst>
                </a:gridCol>
                <a:gridCol w="2409825">
                  <a:extLst>
                    <a:ext uri="{9D8B030D-6E8A-4147-A177-3AD203B41FA5}">
                      <a16:colId xmlns:a16="http://schemas.microsoft.com/office/drawing/2014/main" val="993874931"/>
                    </a:ext>
                  </a:extLst>
                </a:gridCol>
                <a:gridCol w="1876425">
                  <a:extLst>
                    <a:ext uri="{9D8B030D-6E8A-4147-A177-3AD203B41FA5}">
                      <a16:colId xmlns:a16="http://schemas.microsoft.com/office/drawing/2014/main" val="824273618"/>
                    </a:ext>
                  </a:extLst>
                </a:gridCol>
              </a:tblGrid>
              <a:tr h="0">
                <a:tc>
                  <a:txBody>
                    <a:bodyPr/>
                    <a:lstStyle/>
                    <a:p>
                      <a:pPr rtl="0" fontAlgn="t">
                        <a:spcBef>
                          <a:spcPts val="0"/>
                        </a:spcBef>
                        <a:spcAft>
                          <a:spcPts val="0"/>
                        </a:spcAft>
                      </a:pPr>
                      <a:r>
                        <a:rPr lang="en-US" sz="2000" b="0" i="0" u="none" strike="noStrike">
                          <a:solidFill>
                            <a:srgbClr val="000000"/>
                          </a:solidFill>
                          <a:effectLst/>
                          <a:latin typeface="Arial" panose="020B0604020202020204" pitchFamily="34" charset="0"/>
                        </a:rPr>
                        <a:t>What is </a:t>
                      </a:r>
                      <a:r>
                        <a:rPr lang="en-US" sz="2000" b="1" i="0" u="none" strike="noStrike">
                          <a:solidFill>
                            <a:srgbClr val="000000"/>
                          </a:solidFill>
                          <a:effectLst/>
                          <a:latin typeface="Arial" panose="020B0604020202020204" pitchFamily="34" charset="0"/>
                        </a:rPr>
                        <a:t>one barrier to learning</a:t>
                      </a:r>
                      <a:r>
                        <a:rPr lang="en-US" sz="2000" b="0" i="0" u="none" strike="noStrike">
                          <a:solidFill>
                            <a:srgbClr val="000000"/>
                          </a:solidFill>
                          <a:effectLst/>
                          <a:latin typeface="Arial" panose="020B0604020202020204" pitchFamily="34" charset="0"/>
                        </a:rPr>
                        <a:t> we anticipate for our student with significant cognitive disabilities?</a:t>
                      </a:r>
                      <a:endParaRPr lang="en-US">
                        <a:effectLst/>
                      </a:endParaRP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Is it related to </a:t>
                      </a:r>
                      <a:r>
                        <a:rPr lang="en-US" sz="2000" b="1" i="0" u="none" strike="noStrike">
                          <a:solidFill>
                            <a:srgbClr val="000000"/>
                          </a:solidFill>
                          <a:effectLst/>
                          <a:latin typeface="Arial" panose="020B0604020202020204" pitchFamily="34" charset="0"/>
                        </a:rPr>
                        <a:t>student interest or engagement</a:t>
                      </a:r>
                      <a:r>
                        <a:rPr lang="en-US" sz="2000" b="0" i="0" u="none" strike="noStrike">
                          <a:solidFill>
                            <a:srgbClr val="000000"/>
                          </a:solidFill>
                          <a:effectLst/>
                          <a:latin typeface="Arial" panose="020B0604020202020204" pitchFamily="34" charset="0"/>
                        </a:rPr>
                        <a:t>?</a:t>
                      </a:r>
                      <a:endParaRPr lang="en-US" sz="2000" b="0" i="0" u="none" strike="noStrike">
                        <a:solidFill>
                          <a:srgbClr val="000000"/>
                        </a:solidFill>
                        <a:effectLst/>
                        <a:latin typeface="Helvetica Neue" panose="02000503000000020004" pitchFamily="2" charset="0"/>
                      </a:endParaRP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Is it related to the </a:t>
                      </a:r>
                      <a:r>
                        <a:rPr lang="en-US" sz="2000" b="1" i="0" u="none" strike="noStrike">
                          <a:solidFill>
                            <a:srgbClr val="000000"/>
                          </a:solidFill>
                          <a:effectLst/>
                          <a:latin typeface="Arial" panose="020B0604020202020204" pitchFamily="34" charset="0"/>
                        </a:rPr>
                        <a:t>student’s background knowledge</a:t>
                      </a:r>
                      <a:r>
                        <a:rPr lang="en-US" sz="2000" b="0" i="0" u="none" strike="noStrike">
                          <a:solidFill>
                            <a:srgbClr val="000000"/>
                          </a:solidFill>
                          <a:effectLst/>
                          <a:latin typeface="Arial" panose="020B0604020202020204" pitchFamily="34" charset="0"/>
                        </a:rPr>
                        <a:t> (e.g., vocabulary)?</a:t>
                      </a:r>
                      <a:endParaRPr lang="en-US" sz="2000" b="0" i="0" u="none" strike="noStrike">
                        <a:solidFill>
                          <a:srgbClr val="000000"/>
                        </a:solidFill>
                        <a:effectLst/>
                        <a:latin typeface="Helvetica Neue" panose="02000503000000020004" pitchFamily="2" charset="0"/>
                      </a:endParaRPr>
                    </a:p>
                    <a:p>
                      <a:pPr rtl="0" fontAlgn="base">
                        <a:spcBef>
                          <a:spcPts val="0"/>
                        </a:spcBef>
                        <a:spcAft>
                          <a:spcPts val="0"/>
                        </a:spcAft>
                        <a:buFont typeface="Arial" panose="020B0604020202020204" pitchFamily="34" charset="0"/>
                        <a:buChar char="•"/>
                      </a:pPr>
                      <a:r>
                        <a:rPr lang="en-US" sz="2000" b="0" i="0" u="none" strike="noStrike">
                          <a:solidFill>
                            <a:srgbClr val="000000"/>
                          </a:solidFill>
                          <a:effectLst/>
                          <a:latin typeface="Arial" panose="020B0604020202020204" pitchFamily="34" charset="0"/>
                        </a:rPr>
                        <a:t>Is it related to </a:t>
                      </a:r>
                      <a:r>
                        <a:rPr lang="en-US" sz="2000" b="1" i="0" u="none" strike="noStrike">
                          <a:solidFill>
                            <a:srgbClr val="000000"/>
                          </a:solidFill>
                          <a:effectLst/>
                          <a:latin typeface="Arial" panose="020B0604020202020204" pitchFamily="34" charset="0"/>
                        </a:rPr>
                        <a:t>how the student shows what they know</a:t>
                      </a:r>
                      <a:r>
                        <a:rPr lang="en-US" sz="2000" b="0" i="0" u="none" strike="noStrike">
                          <a:solidFill>
                            <a:srgbClr val="000000"/>
                          </a:solidFill>
                          <a:effectLst/>
                          <a:latin typeface="Arial" panose="020B0604020202020204" pitchFamily="34" charset="0"/>
                        </a:rPr>
                        <a:t> (e.g., how they communicate?)</a:t>
                      </a:r>
                      <a:r>
                        <a:rPr lang="en-US" sz="2000" b="1" i="0" u="none" strike="noStrike">
                          <a:solidFill>
                            <a:srgbClr val="000000"/>
                          </a:solidFill>
                          <a:effectLst/>
                          <a:latin typeface="Arial" panose="020B0604020202020204" pitchFamily="34" charset="0"/>
                        </a:rPr>
                        <a:t> </a:t>
                      </a:r>
                      <a:endParaRPr lang="en-US" sz="2000" b="0" i="0" u="none" strike="noStrike">
                        <a:solidFill>
                          <a:srgbClr val="000000"/>
                        </a:solidFill>
                        <a:effectLst/>
                        <a:latin typeface="Helvetica Neue" panose="02000503000000020004" pitchFamily="2" charset="0"/>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t">
                        <a:spcBef>
                          <a:spcPts val="0"/>
                        </a:spcBef>
                        <a:spcAft>
                          <a:spcPts val="0"/>
                        </a:spcAft>
                      </a:pPr>
                      <a:r>
                        <a:rPr lang="en-US" sz="2000" b="0" i="0" u="none" strike="noStrike" dirty="0">
                          <a:solidFill>
                            <a:srgbClr val="000000"/>
                          </a:solidFill>
                          <a:effectLst/>
                          <a:latin typeface="Arial" panose="020B0604020202020204" pitchFamily="34" charset="0"/>
                        </a:rPr>
                        <a:t>Access to peer cues and peer communication</a:t>
                      </a:r>
                      <a:endParaRPr lang="en-US" dirty="0">
                        <a:effectLst/>
                      </a:endParaRPr>
                    </a:p>
                    <a:p>
                      <a:pPr fontAlgn="t"/>
                      <a:br>
                        <a:rPr lang="en-US" dirty="0">
                          <a:effectLst/>
                        </a:rPr>
                      </a:br>
                      <a:br>
                        <a:rPr lang="en-US" dirty="0">
                          <a:effectLst/>
                        </a:rPr>
                      </a:br>
                      <a:endParaRPr lang="en-US" dirty="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tc>
                  <a:txBody>
                    <a:bodyPr/>
                    <a:lstStyle/>
                    <a:p>
                      <a:pPr rtl="0" fontAlgn="base">
                        <a:spcBef>
                          <a:spcPts val="0"/>
                        </a:spcBef>
                        <a:spcAft>
                          <a:spcPts val="0"/>
                        </a:spcAft>
                        <a:buFont typeface="Arial" panose="020B0604020202020204" pitchFamily="34" charset="0"/>
                        <a:buChar char="•"/>
                      </a:pPr>
                      <a:r>
                        <a:rPr lang="en-US" sz="2000" b="0" i="0" u="none" strike="noStrike" dirty="0">
                          <a:solidFill>
                            <a:srgbClr val="000000"/>
                          </a:solidFill>
                          <a:effectLst/>
                          <a:latin typeface="Arial" panose="020B0604020202020204" pitchFamily="34" charset="0"/>
                        </a:rPr>
                        <a:t>Student use of a key vocabulary list</a:t>
                      </a:r>
                    </a:p>
                    <a:p>
                      <a:pPr rtl="0" fontAlgn="t">
                        <a:spcBef>
                          <a:spcPts val="0"/>
                        </a:spcBef>
                        <a:spcAft>
                          <a:spcPts val="0"/>
                        </a:spcAft>
                      </a:pPr>
                      <a:br>
                        <a:rPr lang="en-US" dirty="0">
                          <a:effectLst/>
                        </a:rPr>
                      </a:br>
                      <a:r>
                        <a:rPr lang="en-US" sz="2000" b="0" i="0" u="none" strike="noStrike" dirty="0">
                          <a:solidFill>
                            <a:srgbClr val="000000"/>
                          </a:solidFill>
                          <a:effectLst/>
                          <a:latin typeface="Arial" panose="020B0604020202020204" pitchFamily="34" charset="0"/>
                        </a:rPr>
                        <a:t>EVEN</a:t>
                      </a:r>
                      <a:endParaRPr lang="en-US" dirty="0">
                        <a:effectLst/>
                      </a:endParaRPr>
                    </a:p>
                    <a:p>
                      <a:pPr rtl="0" fontAlgn="t">
                        <a:spcBef>
                          <a:spcPts val="0"/>
                        </a:spcBef>
                        <a:spcAft>
                          <a:spcPts val="0"/>
                        </a:spcAft>
                      </a:pPr>
                      <a:r>
                        <a:rPr lang="en-US" sz="2000" b="0" i="0" u="none" strike="noStrike" dirty="0">
                          <a:solidFill>
                            <a:srgbClr val="000000"/>
                          </a:solidFill>
                          <a:effectLst/>
                          <a:latin typeface="Arial" panose="020B0604020202020204" pitchFamily="34" charset="0"/>
                        </a:rPr>
                        <a:t>ODD</a:t>
                      </a:r>
                      <a:endParaRPr lang="en-US" dirty="0">
                        <a:effectLst/>
                      </a:endParaRPr>
                    </a:p>
                    <a:p>
                      <a:pPr rtl="0" fontAlgn="t">
                        <a:spcBef>
                          <a:spcPts val="0"/>
                        </a:spcBef>
                        <a:spcAft>
                          <a:spcPts val="0"/>
                        </a:spcAft>
                      </a:pPr>
                      <a:r>
                        <a:rPr lang="en-US" sz="2000" b="0" i="0" u="none" strike="noStrike" dirty="0">
                          <a:solidFill>
                            <a:srgbClr val="000000"/>
                          </a:solidFill>
                          <a:effectLst/>
                          <a:latin typeface="Arial" panose="020B0604020202020204" pitchFamily="34" charset="0"/>
                        </a:rPr>
                        <a:t>BLOCK</a:t>
                      </a:r>
                      <a:endParaRPr lang="en-US" dirty="0">
                        <a:effectLst/>
                      </a:endParaRPr>
                    </a:p>
                    <a:p>
                      <a:pPr rtl="0" fontAlgn="t">
                        <a:spcBef>
                          <a:spcPts val="0"/>
                        </a:spcBef>
                        <a:spcAft>
                          <a:spcPts val="0"/>
                        </a:spcAft>
                      </a:pPr>
                      <a:r>
                        <a:rPr lang="en-US" sz="2000" b="0" i="0" u="none" strike="noStrike" dirty="0">
                          <a:solidFill>
                            <a:srgbClr val="000000"/>
                          </a:solidFill>
                          <a:effectLst/>
                          <a:latin typeface="Arial" panose="020B0604020202020204" pitchFamily="34" charset="0"/>
                        </a:rPr>
                        <a:t>EQUATION</a:t>
                      </a:r>
                      <a:endParaRPr lang="en-US" dirty="0">
                        <a:effectLst/>
                      </a:endParaRPr>
                    </a:p>
                  </a:txBody>
                  <a:tcPr marL="66675" marR="66675" marT="66675" marB="66675">
                    <a:lnL w="12697" cap="flat" cmpd="sng" algn="ctr">
                      <a:solidFill>
                        <a:srgbClr val="000000"/>
                      </a:solidFill>
                      <a:prstDash val="solid"/>
                      <a:round/>
                      <a:headEnd type="none" w="med" len="med"/>
                      <a:tailEnd type="none" w="med" len="med"/>
                    </a:lnL>
                    <a:lnR w="12697" cap="flat" cmpd="sng" algn="ctr">
                      <a:solidFill>
                        <a:srgbClr val="000000"/>
                      </a:solidFill>
                      <a:prstDash val="solid"/>
                      <a:round/>
                      <a:headEnd type="none" w="med" len="med"/>
                      <a:tailEnd type="none" w="med" len="med"/>
                    </a:lnR>
                    <a:lnT w="12697" cap="flat" cmpd="sng" algn="ctr">
                      <a:solidFill>
                        <a:srgbClr val="000000"/>
                      </a:solidFill>
                      <a:prstDash val="solid"/>
                      <a:round/>
                      <a:headEnd type="none" w="med" len="med"/>
                      <a:tailEnd type="none" w="med" len="med"/>
                    </a:lnT>
                    <a:lnB w="12697"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639990885"/>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48"/>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SzPts val="1100"/>
              <a:buNone/>
            </a:pPr>
            <a:r>
              <a:rPr lang="en" sz="3000"/>
              <a:t>What solutions can </a:t>
            </a:r>
            <a:r>
              <a:rPr lang="en" sz="3000" b="1">
                <a:latin typeface="IBM Plex Sans"/>
                <a:ea typeface="IBM Plex Sans"/>
                <a:cs typeface="IBM Plex Sans"/>
                <a:sym typeface="IBM Plex Sans"/>
              </a:rPr>
              <a:t>you</a:t>
            </a:r>
            <a:r>
              <a:rPr lang="en" sz="3000"/>
              <a:t> think of to remove these barriers?</a:t>
            </a:r>
            <a:endParaRPr sz="3000"/>
          </a:p>
          <a:p>
            <a:pPr marL="457200" lvl="0" indent="-381000" algn="l" rtl="0">
              <a:lnSpc>
                <a:spcPct val="115000"/>
              </a:lnSpc>
              <a:spcBef>
                <a:spcPts val="1600"/>
              </a:spcBef>
              <a:spcAft>
                <a:spcPts val="0"/>
              </a:spcAft>
              <a:buClr>
                <a:srgbClr val="408087"/>
              </a:buClr>
              <a:buSzPts val="2400"/>
              <a:buChar char="●"/>
            </a:pPr>
            <a:r>
              <a:rPr lang="en"/>
              <a:t>Access to mathematical concepts, representations, and language</a:t>
            </a:r>
            <a:endParaRPr/>
          </a:p>
          <a:p>
            <a:pPr marL="457200" lvl="0" indent="-381000" algn="l" rtl="0">
              <a:lnSpc>
                <a:spcPct val="115000"/>
              </a:lnSpc>
              <a:spcBef>
                <a:spcPts val="0"/>
              </a:spcBef>
              <a:spcAft>
                <a:spcPts val="0"/>
              </a:spcAft>
              <a:buClr>
                <a:srgbClr val="408087"/>
              </a:buClr>
              <a:buSzPts val="2400"/>
              <a:buChar char="●"/>
            </a:pPr>
            <a:r>
              <a:rPr lang="en"/>
              <a:t>Familiarity and skill using mathematical models and tools </a:t>
            </a:r>
            <a:endParaRPr/>
          </a:p>
          <a:p>
            <a:pPr marL="457200" lvl="0" indent="-381000" algn="l" rtl="0">
              <a:lnSpc>
                <a:spcPct val="115000"/>
              </a:lnSpc>
              <a:spcBef>
                <a:spcPts val="0"/>
              </a:spcBef>
              <a:spcAft>
                <a:spcPts val="0"/>
              </a:spcAft>
              <a:buClr>
                <a:srgbClr val="408087"/>
              </a:buClr>
              <a:buSzPts val="2400"/>
              <a:buChar char="●"/>
            </a:pPr>
            <a:r>
              <a:rPr lang="en"/>
              <a:t>Access to peer cues and peer communication</a:t>
            </a:r>
            <a:endParaRPr sz="3000"/>
          </a:p>
          <a:p>
            <a:pPr marL="0" lvl="0" indent="0" algn="l" rtl="0">
              <a:lnSpc>
                <a:spcPct val="115000"/>
              </a:lnSpc>
              <a:spcBef>
                <a:spcPts val="1600"/>
              </a:spcBef>
              <a:spcAft>
                <a:spcPts val="0"/>
              </a:spcAft>
              <a:buSzPts val="1100"/>
              <a:buNone/>
            </a:pPr>
            <a:endParaRPr sz="3000"/>
          </a:p>
          <a:p>
            <a:pPr marL="0" lvl="0" indent="0" algn="l" rtl="0">
              <a:lnSpc>
                <a:spcPct val="90000"/>
              </a:lnSpc>
              <a:spcBef>
                <a:spcPts val="16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ctr" rtl="0">
              <a:lnSpc>
                <a:spcPct val="90000"/>
              </a:lnSpc>
              <a:spcBef>
                <a:spcPts val="1000"/>
              </a:spcBef>
              <a:spcAft>
                <a:spcPts val="0"/>
              </a:spcAft>
              <a:buSzPts val="1900"/>
              <a:buNone/>
            </a:pPr>
            <a:endParaRPr sz="3500"/>
          </a:p>
        </p:txBody>
      </p:sp>
      <p:sp>
        <p:nvSpPr>
          <p:cNvPr id="317" name="Google Shape;317;p48"/>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a:t>
            </a:r>
            <a:r>
              <a:rPr lang="en" dirty="0">
                <a:solidFill>
                  <a:srgbClr val="745FA8"/>
                </a:solidFill>
              </a:rPr>
              <a:t> (3)</a:t>
            </a:r>
            <a:endParaRPr sz="4900" dirty="0"/>
          </a:p>
        </p:txBody>
      </p:sp>
      <p:sp>
        <p:nvSpPr>
          <p:cNvPr id="2" name="Slide Number Placeholder 1">
            <a:extLst>
              <a:ext uri="{FF2B5EF4-FFF2-40B4-BE49-F238E27FC236}">
                <a16:creationId xmlns:a16="http://schemas.microsoft.com/office/drawing/2014/main" id="{FA3F64D9-A22D-E341-86E3-7F0E45F6F1E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Google Shape;323;p49" descr="Arrow pointing to the image"/>
          <p:cNvSpPr/>
          <p:nvPr/>
        </p:nvSpPr>
        <p:spPr>
          <a:xfrm>
            <a:off x="367625" y="5419650"/>
            <a:ext cx="1000800" cy="860100"/>
          </a:xfrm>
          <a:prstGeom prst="rightArrow">
            <a:avLst>
              <a:gd name="adj1" fmla="val 50000"/>
              <a:gd name="adj2" fmla="val 50000"/>
            </a:avLst>
          </a:prstGeom>
          <a:solidFill>
            <a:schemeClr val="accent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itle 2">
            <a:extLst>
              <a:ext uri="{FF2B5EF4-FFF2-40B4-BE49-F238E27FC236}">
                <a16:creationId xmlns:a16="http://schemas.microsoft.com/office/drawing/2014/main" id="{69CCF7E4-80AF-134A-82BC-1B2E0E31CB68}"/>
              </a:ext>
            </a:extLst>
          </p:cNvPr>
          <p:cNvSpPr>
            <a:spLocks noGrp="1"/>
          </p:cNvSpPr>
          <p:nvPr>
            <p:ph type="title"/>
          </p:nvPr>
        </p:nvSpPr>
        <p:spPr/>
        <p:txBody>
          <a:bodyPr/>
          <a:lstStyle/>
          <a:p>
            <a:r>
              <a:rPr lang="en-US" dirty="0">
                <a:solidFill>
                  <a:schemeClr val="bg1"/>
                </a:solidFill>
              </a:rPr>
              <a:t>Examples</a:t>
            </a:r>
          </a:p>
        </p:txBody>
      </p:sp>
      <p:sp>
        <p:nvSpPr>
          <p:cNvPr id="2" name="Slide Number Placeholder 1">
            <a:extLst>
              <a:ext uri="{FF2B5EF4-FFF2-40B4-BE49-F238E27FC236}">
                <a16:creationId xmlns:a16="http://schemas.microsoft.com/office/drawing/2014/main" id="{49A165CF-C230-4D4F-A9F4-3D7F1A4C742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322" name="Google Shape;322;p49">
            <a:hlinkClick r:id="rId3"/>
          </p:cNvPr>
          <p:cNvPicPr preferRelativeResize="0"/>
          <p:nvPr/>
        </p:nvPicPr>
        <p:blipFill>
          <a:blip r:embed="rId4">
            <a:alphaModFix/>
          </a:blip>
          <a:stretch>
            <a:fillRect/>
          </a:stretch>
        </p:blipFill>
        <p:spPr>
          <a:xfrm>
            <a:off x="1698725" y="213488"/>
            <a:ext cx="7278600" cy="643102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3BBB2-138A-3D4A-9ED7-F1EF6C3E98CC}"/>
              </a:ext>
            </a:extLst>
          </p:cNvPr>
          <p:cNvSpPr>
            <a:spLocks noGrp="1"/>
          </p:cNvSpPr>
          <p:nvPr>
            <p:ph type="title"/>
          </p:nvPr>
        </p:nvSpPr>
        <p:spPr/>
        <p:txBody>
          <a:bodyPr/>
          <a:lstStyle/>
          <a:p>
            <a:r>
              <a:rPr lang="en-US" dirty="0"/>
              <a:t>Rose’s Math IEP Goal</a:t>
            </a:r>
          </a:p>
        </p:txBody>
      </p:sp>
      <p:sp>
        <p:nvSpPr>
          <p:cNvPr id="3" name="Text Placeholder 2">
            <a:extLst>
              <a:ext uri="{FF2B5EF4-FFF2-40B4-BE49-F238E27FC236}">
                <a16:creationId xmlns:a16="http://schemas.microsoft.com/office/drawing/2014/main" id="{F0147637-C050-7043-91EF-2F6066BF9BFF}"/>
              </a:ext>
            </a:extLst>
          </p:cNvPr>
          <p:cNvSpPr>
            <a:spLocks noGrp="1"/>
          </p:cNvSpPr>
          <p:nvPr>
            <p:ph type="body" idx="1"/>
          </p:nvPr>
        </p:nvSpPr>
        <p:spPr/>
        <p:txBody>
          <a:bodyPr/>
          <a:lstStyle/>
          <a:p>
            <a:pPr marL="107950" indent="0">
              <a:buNone/>
            </a:pPr>
            <a:r>
              <a:rPr lang="en-US" dirty="0"/>
              <a:t>Rose will </a:t>
            </a:r>
            <a:r>
              <a:rPr lang="en-US" b="1" dirty="0"/>
              <a:t>make progress in using concrete models</a:t>
            </a:r>
            <a:r>
              <a:rPr lang="en-US" dirty="0"/>
              <a:t> to demonstrate understanding of concepts being taught in her grade-level mathematics class including numbers, operations, measurement, and geometry.</a:t>
            </a:r>
          </a:p>
          <a:p>
            <a:pPr marL="107950" indent="0">
              <a:buNone/>
            </a:pPr>
            <a:endParaRPr lang="en-US" dirty="0"/>
          </a:p>
        </p:txBody>
      </p:sp>
      <p:sp>
        <p:nvSpPr>
          <p:cNvPr id="4" name="Slide Number Placeholder 3">
            <a:extLst>
              <a:ext uri="{FF2B5EF4-FFF2-40B4-BE49-F238E27FC236}">
                <a16:creationId xmlns:a16="http://schemas.microsoft.com/office/drawing/2014/main" id="{EAF7C51F-33B6-CF4B-A416-D3BDCA991AA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29</a:t>
            </a:fld>
            <a:endParaRPr lang="en"/>
          </a:p>
        </p:txBody>
      </p:sp>
      <p:pic>
        <p:nvPicPr>
          <p:cNvPr id="8" name="Picture 7" descr="Note that says&quot; Rose is doing great using math models. To practice even numbers, Rose might like to pair socks this weekend. ">
            <a:extLst>
              <a:ext uri="{FF2B5EF4-FFF2-40B4-BE49-F238E27FC236}">
                <a16:creationId xmlns:a16="http://schemas.microsoft.com/office/drawing/2014/main" id="{80EA5D38-A7B6-2A47-AFC7-530D58038B16}"/>
              </a:ext>
            </a:extLst>
          </p:cNvPr>
          <p:cNvPicPr>
            <a:picLocks noChangeAspect="1"/>
          </p:cNvPicPr>
          <p:nvPr/>
        </p:nvPicPr>
        <p:blipFill>
          <a:blip r:embed="rId2"/>
          <a:stretch>
            <a:fillRect/>
          </a:stretch>
        </p:blipFill>
        <p:spPr>
          <a:xfrm>
            <a:off x="1381555" y="3519312"/>
            <a:ext cx="2263688" cy="2500586"/>
          </a:xfrm>
          <a:prstGeom prst="rect">
            <a:avLst/>
          </a:prstGeom>
        </p:spPr>
      </p:pic>
      <p:pic>
        <p:nvPicPr>
          <p:cNvPr id="2052" name="Picture 4" descr="pair of colorful socks on a clothesline">
            <a:extLst>
              <a:ext uri="{FF2B5EF4-FFF2-40B4-BE49-F238E27FC236}">
                <a16:creationId xmlns:a16="http://schemas.microsoft.com/office/drawing/2014/main" id="{047802C3-EEA7-064F-9839-F2D2687AF12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774"/>
          <a:stretch/>
        </p:blipFill>
        <p:spPr bwMode="auto">
          <a:xfrm>
            <a:off x="4572000" y="3630209"/>
            <a:ext cx="2413129" cy="2681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80350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4"/>
          <p:cNvSpPr txBox="1">
            <a:spLocks noGrp="1"/>
          </p:cNvSpPr>
          <p:nvPr>
            <p:ph type="title"/>
          </p:nvPr>
        </p:nvSpPr>
        <p:spPr>
          <a:xfrm>
            <a:off x="311700" y="1407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TIES Center - </a:t>
            </a:r>
            <a:endParaRPr dirty="0"/>
          </a:p>
          <a:p>
            <a:pPr marL="0" lvl="0" indent="0" algn="l" rtl="0">
              <a:spcBef>
                <a:spcPts val="0"/>
              </a:spcBef>
              <a:spcAft>
                <a:spcPts val="0"/>
              </a:spcAft>
              <a:buNone/>
            </a:pPr>
            <a:r>
              <a:rPr lang="en" dirty="0"/>
              <a:t>What does TIES stand for? </a:t>
            </a:r>
            <a:endParaRPr sz="3600" b="1" dirty="0">
              <a:solidFill>
                <a:srgbClr val="233142"/>
              </a:solidFill>
              <a:latin typeface="Montserrat"/>
              <a:ea typeface="Montserrat"/>
              <a:cs typeface="Montserrat"/>
              <a:sym typeface="Montserrat"/>
            </a:endParaRPr>
          </a:p>
          <a:p>
            <a:pPr marL="0" lvl="0" indent="0" algn="l" rtl="0">
              <a:spcBef>
                <a:spcPts val="0"/>
              </a:spcBef>
              <a:spcAft>
                <a:spcPts val="0"/>
              </a:spcAft>
              <a:buNone/>
            </a:pPr>
            <a:endParaRPr dirty="0">
              <a:solidFill>
                <a:srgbClr val="233142"/>
              </a:solidFill>
              <a:latin typeface="Montserrat"/>
              <a:ea typeface="Montserrat"/>
              <a:cs typeface="Montserrat"/>
              <a:sym typeface="Montserrat"/>
            </a:endParaRPr>
          </a:p>
        </p:txBody>
      </p:sp>
      <p:grpSp>
        <p:nvGrpSpPr>
          <p:cNvPr id="122" name="Google Shape;122;p24"/>
          <p:cNvGrpSpPr/>
          <p:nvPr/>
        </p:nvGrpSpPr>
        <p:grpSpPr>
          <a:xfrm>
            <a:off x="203702" y="1493802"/>
            <a:ext cx="8677792" cy="5159908"/>
            <a:chOff x="0" y="2711"/>
            <a:chExt cx="8991599" cy="5413248"/>
          </a:xfrm>
        </p:grpSpPr>
        <p:sp>
          <p:nvSpPr>
            <p:cNvPr id="123" name="Google Shape;123;p24" descr="Decorative"/>
            <p:cNvSpPr/>
            <p:nvPr/>
          </p:nvSpPr>
          <p:spPr>
            <a:xfrm rot="5400000">
              <a:off x="5592599" y="-2222448"/>
              <a:ext cx="1043400" cy="57546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4" name="Google Shape;124;p24" descr="Decorative"/>
            <p:cNvSpPr/>
            <p:nvPr/>
          </p:nvSpPr>
          <p:spPr>
            <a:xfrm>
              <a:off x="0" y="2711"/>
              <a:ext cx="3237000" cy="1304400"/>
            </a:xfrm>
            <a:prstGeom prst="roundRect">
              <a:avLst>
                <a:gd name="adj" fmla="val 16667"/>
              </a:avLst>
            </a:prstGeom>
            <a:solidFill>
              <a:srgbClr val="4992C3"/>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5" name="Google Shape;125;p24" descr="Time stands for"/>
            <p:cNvSpPr txBox="1"/>
            <p:nvPr/>
          </p:nvSpPr>
          <p:spPr>
            <a:xfrm>
              <a:off x="63675" y="66386"/>
              <a:ext cx="3109500" cy="1176900"/>
            </a:xfrm>
            <a:prstGeom prst="rect">
              <a:avLst/>
            </a:prstGeom>
            <a:noFill/>
            <a:ln>
              <a:noFill/>
            </a:ln>
          </p:spPr>
          <p:txBody>
            <a:bodyPr spcFirstLastPara="1" wrap="square" lIns="102875" tIns="51425" rIns="102875" bIns="51425" anchor="ctr" anchorCtr="0">
              <a:noAutofit/>
            </a:bodyPr>
            <a:lstStyle/>
            <a:p>
              <a:pPr marL="0" marR="0" lvl="0" indent="0" algn="ctr" rtl="0">
                <a:lnSpc>
                  <a:spcPct val="90000"/>
                </a:lnSpc>
                <a:spcBef>
                  <a:spcPts val="0"/>
                </a:spcBef>
                <a:spcAft>
                  <a:spcPts val="0"/>
                </a:spcAft>
                <a:buClr>
                  <a:schemeClr val="lt1"/>
                </a:buClr>
                <a:buSzPts val="2700"/>
                <a:buFont typeface="Calibri"/>
                <a:buNone/>
              </a:pPr>
              <a:r>
                <a:rPr lang="en" sz="2700" b="0" i="0" u="none" strike="noStrike" cap="none" dirty="0">
                  <a:solidFill>
                    <a:schemeClr val="tx1"/>
                  </a:solidFill>
                  <a:latin typeface="Calibri"/>
                  <a:ea typeface="Calibri"/>
                  <a:cs typeface="Calibri"/>
                  <a:sym typeface="Calibri"/>
                </a:rPr>
                <a:t>Time (T)</a:t>
              </a:r>
              <a:endParaRPr sz="1100" b="0" i="0" u="none" strike="noStrike" cap="none" dirty="0">
                <a:solidFill>
                  <a:schemeClr val="tx1"/>
                </a:solidFill>
                <a:sym typeface="Arial"/>
              </a:endParaRPr>
            </a:p>
          </p:txBody>
        </p:sp>
        <p:sp>
          <p:nvSpPr>
            <p:cNvPr id="126" name="Google Shape;126;p24" descr="Increasing the number of  students included in grade-level general education classrooms majority (at least 80%) of school day"/>
            <p:cNvSpPr txBox="1"/>
            <p:nvPr/>
          </p:nvSpPr>
          <p:spPr>
            <a:xfrm>
              <a:off x="3236975" y="184092"/>
              <a:ext cx="5703600" cy="9417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dirty="0">
                  <a:solidFill>
                    <a:schemeClr val="dk1"/>
                  </a:solidFill>
                  <a:latin typeface="Calibri"/>
                  <a:ea typeface="Calibri"/>
                  <a:cs typeface="Calibri"/>
                  <a:sym typeface="Calibri"/>
                </a:rPr>
                <a:t>Increasing the number of  students included in grade-level general education classrooms majority (at least 80%) of school day</a:t>
              </a:r>
              <a:endParaRPr sz="1600" b="0" i="0" u="none" strike="noStrike" cap="none" dirty="0">
                <a:solidFill>
                  <a:srgbClr val="000000"/>
                </a:solidFill>
                <a:latin typeface="Arial"/>
                <a:ea typeface="Arial"/>
                <a:cs typeface="Arial"/>
                <a:sym typeface="Arial"/>
              </a:endParaRPr>
            </a:p>
          </p:txBody>
        </p:sp>
        <p:sp>
          <p:nvSpPr>
            <p:cNvPr id="127" name="Google Shape;127;p24" descr="Decorative"/>
            <p:cNvSpPr/>
            <p:nvPr/>
          </p:nvSpPr>
          <p:spPr>
            <a:xfrm rot="5400000">
              <a:off x="5597849" y="-799138"/>
              <a:ext cx="1074000" cy="57135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8" name="Google Shape;128;p24" descr="Instructional Effectiveness stands for&#10;"/>
            <p:cNvSpPr/>
            <p:nvPr/>
          </p:nvSpPr>
          <p:spPr>
            <a:xfrm>
              <a:off x="4784" y="1366648"/>
              <a:ext cx="3273300" cy="1304400"/>
            </a:xfrm>
            <a:prstGeom prst="roundRect">
              <a:avLst>
                <a:gd name="adj" fmla="val 16667"/>
              </a:avLst>
            </a:prstGeom>
            <a:solidFill>
              <a:srgbClr val="AEBE34"/>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0" i="0" u="none" strike="noStrike" cap="none" dirty="0">
                  <a:solidFill>
                    <a:schemeClr val="tx1"/>
                  </a:solidFill>
                  <a:latin typeface="Calibri"/>
                  <a:ea typeface="Calibri"/>
                  <a:cs typeface="Calibri"/>
                  <a:sym typeface="Calibri"/>
                </a:rPr>
                <a:t>Instructional Effectiveness (I)</a:t>
              </a:r>
              <a:endParaRPr sz="2700" b="0" i="0" u="none" strike="noStrike" cap="none" dirty="0">
                <a:solidFill>
                  <a:schemeClr val="tx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sp>
          <p:nvSpPr>
            <p:cNvPr id="129" name="Google Shape;129;p24" descr="Collaboration across educators and specialized instructional support  personnel to provide curriculum and instruction in general education classroom&#10;"/>
            <p:cNvSpPr txBox="1"/>
            <p:nvPr/>
          </p:nvSpPr>
          <p:spPr>
            <a:xfrm>
              <a:off x="3278084" y="1573040"/>
              <a:ext cx="5661000" cy="9690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Collaboration across educators and specialized instructional support  personnel to provide curriculum and instruction in general education classroom</a:t>
              </a:r>
              <a:endParaRPr sz="1600" b="0" i="0" u="none" strike="noStrike" cap="none">
                <a:solidFill>
                  <a:srgbClr val="000000"/>
                </a:solidFill>
                <a:latin typeface="Arial"/>
                <a:ea typeface="Arial"/>
                <a:cs typeface="Arial"/>
                <a:sym typeface="Arial"/>
              </a:endParaRPr>
            </a:p>
          </p:txBody>
        </p:sp>
        <p:sp>
          <p:nvSpPr>
            <p:cNvPr id="130" name="Google Shape;130;p24" descr="Decorative&#10;"/>
            <p:cNvSpPr/>
            <p:nvPr/>
          </p:nvSpPr>
          <p:spPr>
            <a:xfrm rot="5400000">
              <a:off x="5592599" y="516783"/>
              <a:ext cx="1043400" cy="57546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1" name="Google Shape;131;p24"/>
            <p:cNvSpPr txBox="1"/>
            <p:nvPr/>
          </p:nvSpPr>
          <p:spPr>
            <a:xfrm>
              <a:off x="63675" y="2805618"/>
              <a:ext cx="3109500" cy="1176900"/>
            </a:xfrm>
            <a:prstGeom prst="rect">
              <a:avLst/>
            </a:prstGeom>
            <a:noFill/>
            <a:ln>
              <a:noFill/>
            </a:ln>
          </p:spPr>
          <p:txBody>
            <a:bodyPr spcFirstLastPara="1" wrap="square" lIns="105725" tIns="52850" rIns="105725" bIns="52850"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 sz="2800" b="0" i="0" u="none" strike="noStrike" cap="none">
                  <a:solidFill>
                    <a:schemeClr val="lt1"/>
                  </a:solidFill>
                  <a:latin typeface="Calibri"/>
                  <a:ea typeface="Calibri"/>
                  <a:cs typeface="Calibri"/>
                  <a:sym typeface="Calibri"/>
                </a:rPr>
                <a:t>Engagement</a:t>
              </a:r>
              <a:endParaRPr sz="1100" b="0" i="0" u="none" strike="noStrike" cap="none">
                <a:solidFill>
                  <a:srgbClr val="000000"/>
                </a:solidFill>
                <a:latin typeface="Arial"/>
                <a:ea typeface="Arial"/>
                <a:cs typeface="Arial"/>
                <a:sym typeface="Arial"/>
              </a:endParaRPr>
            </a:p>
          </p:txBody>
        </p:sp>
        <p:sp>
          <p:nvSpPr>
            <p:cNvPr id="132" name="Google Shape;132;p24" descr="Engagement stands for"/>
            <p:cNvSpPr/>
            <p:nvPr/>
          </p:nvSpPr>
          <p:spPr>
            <a:xfrm>
              <a:off x="0" y="2741943"/>
              <a:ext cx="3237000" cy="1304400"/>
            </a:xfrm>
            <a:prstGeom prst="roundRect">
              <a:avLst>
                <a:gd name="adj" fmla="val 16667"/>
              </a:avLst>
            </a:prstGeom>
            <a:solidFill>
              <a:srgbClr val="745FA8"/>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2700"/>
                <a:buFont typeface="Arial"/>
                <a:buNone/>
              </a:pPr>
              <a:r>
                <a:rPr lang="en" sz="2700" b="0" i="0" u="none" strike="noStrike" cap="none">
                  <a:solidFill>
                    <a:srgbClr val="FFFFFF"/>
                  </a:solidFill>
                  <a:latin typeface="Calibri"/>
                  <a:ea typeface="Calibri"/>
                  <a:cs typeface="Calibri"/>
                  <a:sym typeface="Calibri"/>
                </a:rPr>
                <a:t>Engagement (E)</a:t>
              </a:r>
              <a:endParaRPr sz="27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3" name="Google Shape;133;p24" descr="Engagement with general education curriculum AND age-grade peers&#10;"/>
            <p:cNvSpPr txBox="1"/>
            <p:nvPr/>
          </p:nvSpPr>
          <p:spPr>
            <a:xfrm>
              <a:off x="3236975" y="2923323"/>
              <a:ext cx="5703600" cy="9417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Engagement with general education curriculum AND age-grade peers</a:t>
              </a:r>
              <a:endParaRPr sz="1600" b="0" i="0" u="none" strike="noStrike" cap="none">
                <a:solidFill>
                  <a:srgbClr val="000000"/>
                </a:solidFill>
                <a:latin typeface="Arial"/>
                <a:ea typeface="Arial"/>
                <a:cs typeface="Arial"/>
                <a:sym typeface="Arial"/>
              </a:endParaRPr>
            </a:p>
          </p:txBody>
        </p:sp>
        <p:sp>
          <p:nvSpPr>
            <p:cNvPr id="134" name="Google Shape;134;p24" descr="Decorative&#10;"/>
            <p:cNvSpPr/>
            <p:nvPr/>
          </p:nvSpPr>
          <p:spPr>
            <a:xfrm rot="5400000">
              <a:off x="5592599" y="1886399"/>
              <a:ext cx="1043400" cy="5754600"/>
            </a:xfrm>
            <a:prstGeom prst="round2SameRect">
              <a:avLst>
                <a:gd name="adj1" fmla="val 16667"/>
                <a:gd name="adj2" fmla="val 0"/>
              </a:avLst>
            </a:prstGeom>
            <a:solidFill>
              <a:srgbClr val="C9DDD5">
                <a:alpha val="88240"/>
              </a:srgbClr>
            </a:solidFill>
            <a:ln w="12700" cap="flat" cmpd="sng">
              <a:solidFill>
                <a:schemeClr val="dk1">
                  <a:alpha val="88240"/>
                </a:schemeClr>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24" descr="Support stands for"/>
            <p:cNvSpPr txBox="1"/>
            <p:nvPr/>
          </p:nvSpPr>
          <p:spPr>
            <a:xfrm>
              <a:off x="63675" y="4175234"/>
              <a:ext cx="3109500" cy="1176900"/>
            </a:xfrm>
            <a:prstGeom prst="rect">
              <a:avLst/>
            </a:prstGeom>
            <a:noFill/>
            <a:ln>
              <a:noFill/>
            </a:ln>
          </p:spPr>
          <p:txBody>
            <a:bodyPr spcFirstLastPara="1" wrap="square" lIns="105725" tIns="52850" rIns="105725" bIns="52850"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 sz="2800" b="0" i="0" u="none" strike="noStrike" cap="none">
                  <a:solidFill>
                    <a:schemeClr val="lt1"/>
                  </a:solidFill>
                  <a:latin typeface="Calibri"/>
                  <a:ea typeface="Calibri"/>
                  <a:cs typeface="Calibri"/>
                  <a:sym typeface="Calibri"/>
                </a:rPr>
                <a:t>Support</a:t>
              </a:r>
              <a:endParaRPr sz="1100" b="0" i="0" u="none" strike="noStrike" cap="none">
                <a:solidFill>
                  <a:srgbClr val="000000"/>
                </a:solidFill>
                <a:latin typeface="Arial"/>
                <a:ea typeface="Arial"/>
                <a:cs typeface="Arial"/>
                <a:sym typeface="Arial"/>
              </a:endParaRPr>
            </a:p>
          </p:txBody>
        </p:sp>
        <p:sp>
          <p:nvSpPr>
            <p:cNvPr id="136" name="Google Shape;136;p24" descr="Support at both state and district level and shared ethic of thinking inclusion first &#10;"/>
            <p:cNvSpPr txBox="1"/>
            <p:nvPr/>
          </p:nvSpPr>
          <p:spPr>
            <a:xfrm>
              <a:off x="3236975" y="4292939"/>
              <a:ext cx="5703600" cy="941700"/>
            </a:xfrm>
            <a:prstGeom prst="rect">
              <a:avLst/>
            </a:prstGeom>
            <a:noFill/>
            <a:ln>
              <a:noFill/>
            </a:ln>
          </p:spPr>
          <p:txBody>
            <a:bodyPr spcFirstLastPara="1" wrap="square" lIns="185750" tIns="92875" rIns="185750" bIns="92875" anchor="ctr" anchorCtr="0">
              <a:noAutofit/>
            </a:bodyPr>
            <a:lstStyle/>
            <a:p>
              <a:pPr marL="177800" marR="0" lvl="1" indent="-203200" algn="l" rtl="0">
                <a:lnSpc>
                  <a:spcPct val="90000"/>
                </a:lnSpc>
                <a:spcBef>
                  <a:spcPts val="0"/>
                </a:spcBef>
                <a:spcAft>
                  <a:spcPts val="0"/>
                </a:spcAft>
                <a:buClr>
                  <a:schemeClr val="dk1"/>
                </a:buClr>
                <a:buSzPts val="2000"/>
                <a:buFont typeface="Calibri"/>
                <a:buChar char="•"/>
              </a:pPr>
              <a:r>
                <a:rPr lang="en" sz="2000" b="0" i="0" u="none" strike="noStrike" cap="none">
                  <a:solidFill>
                    <a:schemeClr val="dk1"/>
                  </a:solidFill>
                  <a:latin typeface="Calibri"/>
                  <a:ea typeface="Calibri"/>
                  <a:cs typeface="Calibri"/>
                  <a:sym typeface="Calibri"/>
                </a:rPr>
                <a:t>Support at both state and district level and shared ethic of thinking inclusion first </a:t>
              </a:r>
              <a:endParaRPr sz="2000" b="0" i="0" u="none" strike="noStrike" cap="none">
                <a:solidFill>
                  <a:srgbClr val="000000"/>
                </a:solidFill>
                <a:latin typeface="Arial"/>
                <a:ea typeface="Arial"/>
                <a:cs typeface="Arial"/>
                <a:sym typeface="Arial"/>
              </a:endParaRPr>
            </a:p>
          </p:txBody>
        </p:sp>
        <p:sp>
          <p:nvSpPr>
            <p:cNvPr id="137" name="Google Shape;137;p24" descr="Decorative&#10;"/>
            <p:cNvSpPr/>
            <p:nvPr/>
          </p:nvSpPr>
          <p:spPr>
            <a:xfrm>
              <a:off x="0" y="4111559"/>
              <a:ext cx="3237000" cy="1304400"/>
            </a:xfrm>
            <a:prstGeom prst="roundRect">
              <a:avLst>
                <a:gd name="adj" fmla="val 16667"/>
              </a:avLst>
            </a:prstGeom>
            <a:solidFill>
              <a:srgbClr val="357569"/>
            </a:solidFill>
            <a:ln w="12700" cap="flat" cmpd="sng">
              <a:solidFill>
                <a:schemeClr val="dk1"/>
              </a:solidFill>
              <a:prstDash val="solid"/>
              <a:miter lim="800000"/>
              <a:headEnd type="none" w="sm" len="sm"/>
              <a:tailEnd type="none" w="sm" len="sm"/>
            </a:ln>
          </p:spPr>
          <p:txBody>
            <a:bodyPr spcFirstLastPara="1" wrap="square" lIns="68575" tIns="68575" rIns="68575" bIns="6857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 sz="2700" b="0" i="0" u="none" strike="noStrike" cap="none">
                  <a:solidFill>
                    <a:schemeClr val="lt1"/>
                  </a:solidFill>
                  <a:latin typeface="Calibri"/>
                  <a:ea typeface="Calibri"/>
                  <a:cs typeface="Calibri"/>
                  <a:sym typeface="Calibri"/>
                </a:rPr>
                <a:t>Support (S)</a:t>
              </a:r>
              <a:endParaRPr sz="2700" b="0" i="0" u="none" strike="noStrike" cap="none">
                <a:solidFill>
                  <a:schemeClr val="lt1"/>
                </a:solidFill>
                <a:latin typeface="Calibri"/>
                <a:ea typeface="Calibri"/>
                <a:cs typeface="Calibri"/>
                <a:sym typeface="Calibri"/>
              </a:endParaRPr>
            </a:p>
          </p:txBody>
        </p:sp>
      </p:grpSp>
      <p:sp>
        <p:nvSpPr>
          <p:cNvPr id="2" name="Slide Number Placeholder 1">
            <a:extLst>
              <a:ext uri="{FF2B5EF4-FFF2-40B4-BE49-F238E27FC236}">
                <a16:creationId xmlns:a16="http://schemas.microsoft.com/office/drawing/2014/main" id="{098F2DA7-60FE-A244-885D-C84DAB426E1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1"/>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TIES’ Distance Learning Series</a:t>
            </a:r>
            <a:endParaRPr/>
          </a:p>
        </p:txBody>
      </p:sp>
      <p:sp>
        <p:nvSpPr>
          <p:cNvPr id="335" name="Google Shape;335;p51"/>
          <p:cNvSpPr txBox="1"/>
          <p:nvPr/>
        </p:nvSpPr>
        <p:spPr>
          <a:xfrm>
            <a:off x="311700" y="3205275"/>
            <a:ext cx="8520600" cy="34401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rgbClr val="408087"/>
              </a:buClr>
              <a:buSzPts val="2400"/>
              <a:buFont typeface="IBM Plex Sans"/>
              <a:buChar char="●"/>
            </a:pPr>
            <a:r>
              <a:rPr lang="en" sz="2400">
                <a:solidFill>
                  <a:srgbClr val="408087"/>
                </a:solidFill>
                <a:latin typeface="IBM Plex Sans Medium"/>
                <a:ea typeface="IBM Plex Sans Medium"/>
                <a:cs typeface="IBM Plex Sans Medium"/>
                <a:sym typeface="IBM Plex Sans Medium"/>
              </a:rPr>
              <a:t>Series of Distance Learning articles focused on and students with significant cognitive disabilities in inclusive classrooms</a:t>
            </a:r>
            <a:endParaRPr sz="2400">
              <a:solidFill>
                <a:srgbClr val="408087"/>
              </a:solidFill>
              <a:latin typeface="IBM Plex Sans Medium"/>
              <a:ea typeface="IBM Plex Sans Medium"/>
              <a:cs typeface="IBM Plex Sans Medium"/>
              <a:sym typeface="IBM Plex Sans Medium"/>
            </a:endParaRPr>
          </a:p>
          <a:p>
            <a:pPr marL="457200" lvl="0" indent="0" algn="l" rtl="0">
              <a:spcBef>
                <a:spcPts val="0"/>
              </a:spcBef>
              <a:spcAft>
                <a:spcPts val="0"/>
              </a:spcAft>
              <a:buNone/>
            </a:pPr>
            <a:endParaRPr sz="2400">
              <a:solidFill>
                <a:srgbClr val="408087"/>
              </a:solidFill>
              <a:latin typeface="IBM Plex Sans Medium"/>
              <a:ea typeface="IBM Plex Sans Medium"/>
              <a:cs typeface="IBM Plex Sans Medium"/>
              <a:sym typeface="IBM Plex Sans Medium"/>
            </a:endParaRPr>
          </a:p>
          <a:p>
            <a:pPr marL="457200" lvl="0" indent="-381000" algn="l" rtl="0">
              <a:spcBef>
                <a:spcPts val="0"/>
              </a:spcBef>
              <a:spcAft>
                <a:spcPts val="0"/>
              </a:spcAft>
              <a:buClr>
                <a:srgbClr val="408087"/>
              </a:buClr>
              <a:buSzPts val="2400"/>
              <a:buFont typeface="IBM Plex Sans Medium"/>
              <a:buChar char="●"/>
            </a:pPr>
            <a:r>
              <a:rPr lang="en" sz="2400">
                <a:solidFill>
                  <a:srgbClr val="408087"/>
                </a:solidFill>
                <a:latin typeface="IBM Plex Sans Medium"/>
                <a:ea typeface="IBM Plex Sans Medium"/>
                <a:cs typeface="IBM Plex Sans Medium"/>
                <a:sym typeface="IBM Plex Sans Medium"/>
              </a:rPr>
              <a:t>For special educators, general educators and parents</a:t>
            </a:r>
            <a:endParaRPr sz="2400">
              <a:solidFill>
                <a:srgbClr val="408087"/>
              </a:solidFill>
              <a:latin typeface="IBM Plex Sans Medium"/>
              <a:ea typeface="IBM Plex Sans Medium"/>
              <a:cs typeface="IBM Plex Sans Medium"/>
              <a:sym typeface="IBM Plex Sans Medium"/>
            </a:endParaRPr>
          </a:p>
          <a:p>
            <a:pPr marL="457200" lvl="0" indent="0" algn="l" rtl="0">
              <a:spcBef>
                <a:spcPts val="0"/>
              </a:spcBef>
              <a:spcAft>
                <a:spcPts val="0"/>
              </a:spcAft>
              <a:buNone/>
            </a:pPr>
            <a:endParaRPr sz="2400">
              <a:solidFill>
                <a:srgbClr val="408087"/>
              </a:solidFill>
              <a:latin typeface="IBM Plex Sans Medium"/>
              <a:ea typeface="IBM Plex Sans Medium"/>
              <a:cs typeface="IBM Plex Sans Medium"/>
              <a:sym typeface="IBM Plex Sans Medium"/>
            </a:endParaRPr>
          </a:p>
          <a:p>
            <a:pPr marL="457200" lvl="0" indent="-381000" algn="l" rtl="0">
              <a:spcBef>
                <a:spcPts val="0"/>
              </a:spcBef>
              <a:spcAft>
                <a:spcPts val="0"/>
              </a:spcAft>
              <a:buClr>
                <a:srgbClr val="408087"/>
              </a:buClr>
              <a:buSzPts val="2400"/>
              <a:buFont typeface="IBM Plex Sans Medium"/>
              <a:buChar char="●"/>
            </a:pPr>
            <a:r>
              <a:rPr lang="en" sz="2400" u="sng">
                <a:solidFill>
                  <a:schemeClr val="hlink"/>
                </a:solidFill>
                <a:latin typeface="IBM Plex Sans Medium"/>
                <a:ea typeface="IBM Plex Sans Medium"/>
                <a:cs typeface="IBM Plex Sans Medium"/>
                <a:sym typeface="IBM Plex Sans Medium"/>
                <a:hlinkClick r:id="rId3"/>
              </a:rPr>
              <a:t>DL #21: Distance Learning and Deafblindness: Learning from Parents </a:t>
            </a:r>
            <a:r>
              <a:rPr lang="en" sz="2400">
                <a:solidFill>
                  <a:srgbClr val="408087"/>
                </a:solidFill>
                <a:latin typeface="IBM Plex Sans Medium"/>
                <a:ea typeface="IBM Plex Sans Medium"/>
                <a:cs typeface="IBM Plex Sans Medium"/>
                <a:sym typeface="IBM Plex Sans Medium"/>
              </a:rPr>
              <a:t>(Liz Hartmann and Kristi Probst) </a:t>
            </a:r>
            <a:endParaRPr sz="2400">
              <a:solidFill>
                <a:srgbClr val="408087"/>
              </a:solidFill>
              <a:latin typeface="IBM Plex Sans Medium"/>
              <a:ea typeface="IBM Plex Sans Medium"/>
              <a:cs typeface="IBM Plex Sans Medium"/>
              <a:sym typeface="IBM Plex Sans Medium"/>
            </a:endParaRPr>
          </a:p>
          <a:p>
            <a:pPr marL="0" lvl="0" indent="0" algn="l" rtl="0">
              <a:spcBef>
                <a:spcPts val="0"/>
              </a:spcBef>
              <a:spcAft>
                <a:spcPts val="0"/>
              </a:spcAft>
              <a:buNone/>
            </a:pPr>
            <a:endParaRPr>
              <a:latin typeface="IBM Plex Sans Medium"/>
              <a:ea typeface="IBM Plex Sans Medium"/>
              <a:cs typeface="IBM Plex Sans Medium"/>
              <a:sym typeface="IBM Plex Sans Medium"/>
            </a:endParaRPr>
          </a:p>
        </p:txBody>
      </p:sp>
      <p:pic>
        <p:nvPicPr>
          <p:cNvPr id="336" name="Google Shape;336;p51" descr="TIES Center Icon for the Distance Learning Series"/>
          <p:cNvPicPr preferRelativeResize="0"/>
          <p:nvPr/>
        </p:nvPicPr>
        <p:blipFill>
          <a:blip r:embed="rId4">
            <a:alphaModFix/>
          </a:blip>
          <a:stretch>
            <a:fillRect/>
          </a:stretch>
        </p:blipFill>
        <p:spPr>
          <a:xfrm>
            <a:off x="451275" y="1459200"/>
            <a:ext cx="3177832" cy="1576050"/>
          </a:xfrm>
          <a:prstGeom prst="rect">
            <a:avLst/>
          </a:prstGeom>
          <a:noFill/>
          <a:ln>
            <a:noFill/>
          </a:ln>
        </p:spPr>
      </p:pic>
      <p:pic>
        <p:nvPicPr>
          <p:cNvPr id="337" name="Google Shape;337;p51" descr="NCDB Logo"/>
          <p:cNvPicPr preferRelativeResize="0"/>
          <p:nvPr/>
        </p:nvPicPr>
        <p:blipFill rotWithShape="1">
          <a:blip r:embed="rId5">
            <a:alphaModFix/>
          </a:blip>
          <a:srcRect l="7843" r="6157" b="12365"/>
          <a:stretch/>
        </p:blipFill>
        <p:spPr>
          <a:xfrm>
            <a:off x="3972575" y="1356875"/>
            <a:ext cx="4942150" cy="1370925"/>
          </a:xfrm>
          <a:prstGeom prst="rect">
            <a:avLst/>
          </a:prstGeom>
          <a:noFill/>
          <a:ln>
            <a:noFill/>
          </a:ln>
        </p:spPr>
      </p:pic>
      <p:sp>
        <p:nvSpPr>
          <p:cNvPr id="2" name="Slide Number Placeholder 1">
            <a:extLst>
              <a:ext uri="{FF2B5EF4-FFF2-40B4-BE49-F238E27FC236}">
                <a16:creationId xmlns:a16="http://schemas.microsoft.com/office/drawing/2014/main" id="{F0A0976D-1B99-B448-AEF6-57DB128441D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30</a:t>
            </a:fld>
            <a:endParaRPr lang="en"/>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52"/>
          <p:cNvSpPr txBox="1">
            <a:spLocks noGrp="1"/>
          </p:cNvSpPr>
          <p:nvPr>
            <p:ph type="title"/>
          </p:nvPr>
        </p:nvSpPr>
        <p:spPr>
          <a:xfrm>
            <a:off x="217950" y="81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interesting time! </a:t>
            </a:r>
            <a:endParaRPr/>
          </a:p>
          <a:p>
            <a:pPr marL="0" lvl="0" indent="0" algn="l" rtl="0">
              <a:spcBef>
                <a:spcPts val="0"/>
              </a:spcBef>
              <a:spcAft>
                <a:spcPts val="0"/>
              </a:spcAft>
              <a:buNone/>
            </a:pPr>
            <a:r>
              <a:rPr lang="en"/>
              <a:t>What have we learned? (1 of 3)</a:t>
            </a:r>
            <a:endParaRPr>
              <a:solidFill>
                <a:srgbClr val="233142"/>
              </a:solidFill>
              <a:latin typeface="Montserrat"/>
              <a:ea typeface="Montserrat"/>
              <a:cs typeface="Montserrat"/>
              <a:sym typeface="Montserrat"/>
            </a:endParaRPr>
          </a:p>
        </p:txBody>
      </p:sp>
      <p:sp>
        <p:nvSpPr>
          <p:cNvPr id="343" name="Google Shape;343;p52"/>
          <p:cNvSpPr txBox="1">
            <a:spLocks noGrp="1"/>
          </p:cNvSpPr>
          <p:nvPr>
            <p:ph type="body" idx="1"/>
          </p:nvPr>
        </p:nvSpPr>
        <p:spPr>
          <a:xfrm>
            <a:off x="235500" y="1049125"/>
            <a:ext cx="8520600" cy="50007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endParaRPr sz="2000"/>
          </a:p>
          <a:p>
            <a:pPr marL="0" lvl="0" indent="0" algn="l" rtl="0">
              <a:lnSpc>
                <a:spcPct val="100000"/>
              </a:lnSpc>
              <a:spcBef>
                <a:spcPts val="0"/>
              </a:spcBef>
              <a:spcAft>
                <a:spcPts val="0"/>
              </a:spcAft>
              <a:buNone/>
            </a:pPr>
            <a:r>
              <a:rPr lang="en" sz="2100"/>
              <a:t>What is working? </a:t>
            </a:r>
            <a:endParaRPr sz="2100"/>
          </a:p>
          <a:p>
            <a:pPr marL="914400" lvl="1" indent="-361950" algn="l" rtl="0">
              <a:lnSpc>
                <a:spcPct val="100000"/>
              </a:lnSpc>
              <a:spcBef>
                <a:spcPts val="1000"/>
              </a:spcBef>
              <a:spcAft>
                <a:spcPts val="0"/>
              </a:spcAft>
              <a:buClr>
                <a:srgbClr val="408087"/>
              </a:buClr>
              <a:buSzPts val="2100"/>
              <a:buFont typeface="IBM Plex Sans Medium"/>
              <a:buChar char="●"/>
            </a:pPr>
            <a:r>
              <a:rPr lang="en" sz="2100"/>
              <a:t>Parents: </a:t>
            </a:r>
            <a:endParaRPr sz="2100"/>
          </a:p>
          <a:p>
            <a:pPr marL="1371600" lvl="2" indent="-361950" algn="l" rtl="0">
              <a:lnSpc>
                <a:spcPct val="100000"/>
              </a:lnSpc>
              <a:spcBef>
                <a:spcPts val="1000"/>
              </a:spcBef>
              <a:spcAft>
                <a:spcPts val="0"/>
              </a:spcAft>
              <a:buSzPts val="2100"/>
              <a:buChar char="■"/>
            </a:pPr>
            <a:r>
              <a:rPr lang="en" sz="2100"/>
              <a:t>Appreciation for celebrating the small victories!</a:t>
            </a:r>
            <a:endParaRPr sz="2100"/>
          </a:p>
          <a:p>
            <a:pPr marL="1371600" lvl="2" indent="-361950" algn="l" rtl="0">
              <a:lnSpc>
                <a:spcPct val="100000"/>
              </a:lnSpc>
              <a:spcBef>
                <a:spcPts val="1000"/>
              </a:spcBef>
              <a:spcAft>
                <a:spcPts val="0"/>
              </a:spcAft>
              <a:buSzPts val="2100"/>
              <a:buChar char="■"/>
            </a:pPr>
            <a:r>
              <a:rPr lang="en" sz="2100"/>
              <a:t>Being creative and weren’t afraid to try new or unexpected things</a:t>
            </a:r>
            <a:endParaRPr sz="2100"/>
          </a:p>
          <a:p>
            <a:pPr marL="1371600" lvl="2" indent="-361950" algn="l" rtl="0">
              <a:lnSpc>
                <a:spcPct val="100000"/>
              </a:lnSpc>
              <a:spcBef>
                <a:spcPts val="1000"/>
              </a:spcBef>
              <a:spcAft>
                <a:spcPts val="0"/>
              </a:spcAft>
              <a:buSzPts val="2100"/>
              <a:buChar char="■"/>
            </a:pPr>
            <a:r>
              <a:rPr lang="en" sz="2100"/>
              <a:t>Teachers who provided guilt-free options to opt out or save a lesson for another day</a:t>
            </a:r>
            <a:endParaRPr sz="2100"/>
          </a:p>
          <a:p>
            <a:pPr marL="914400" lvl="1" indent="-361950" algn="l" rtl="0">
              <a:lnSpc>
                <a:spcPct val="100000"/>
              </a:lnSpc>
              <a:spcBef>
                <a:spcPts val="1000"/>
              </a:spcBef>
              <a:spcAft>
                <a:spcPts val="0"/>
              </a:spcAft>
              <a:buClr>
                <a:srgbClr val="408087"/>
              </a:buClr>
              <a:buSzPts val="2100"/>
              <a:buFont typeface="IBM Plex Sans Medium"/>
              <a:buChar char="●"/>
            </a:pPr>
            <a:r>
              <a:rPr lang="en" sz="2100"/>
              <a:t>Teachers: </a:t>
            </a:r>
            <a:endParaRPr sz="2100"/>
          </a:p>
          <a:p>
            <a:pPr marL="1371600" lvl="2" indent="-361950" algn="l" rtl="0">
              <a:lnSpc>
                <a:spcPct val="100000"/>
              </a:lnSpc>
              <a:spcBef>
                <a:spcPts val="1000"/>
              </a:spcBef>
              <a:spcAft>
                <a:spcPts val="0"/>
              </a:spcAft>
              <a:buSzPts val="2100"/>
              <a:buChar char="■"/>
            </a:pPr>
            <a:r>
              <a:rPr lang="en" sz="2100"/>
              <a:t>Having greater collaboration with families than in the past</a:t>
            </a:r>
            <a:endParaRPr sz="2100"/>
          </a:p>
          <a:p>
            <a:pPr marL="1371600" lvl="2" indent="-361950" algn="l" rtl="0">
              <a:lnSpc>
                <a:spcPct val="100000"/>
              </a:lnSpc>
              <a:spcBef>
                <a:spcPts val="1000"/>
              </a:spcBef>
              <a:spcAft>
                <a:spcPts val="0"/>
              </a:spcAft>
              <a:buSzPts val="2100"/>
              <a:buChar char="■"/>
            </a:pPr>
            <a:r>
              <a:rPr lang="en" sz="2100"/>
              <a:t>Small group instruction </a:t>
            </a:r>
            <a:endParaRPr sz="2100"/>
          </a:p>
          <a:p>
            <a:pPr marL="1371600" lvl="2" indent="-361950" algn="l" rtl="0">
              <a:lnSpc>
                <a:spcPct val="100000"/>
              </a:lnSpc>
              <a:spcBef>
                <a:spcPts val="1000"/>
              </a:spcBef>
              <a:spcAft>
                <a:spcPts val="0"/>
              </a:spcAft>
              <a:buSzPts val="2100"/>
              <a:buChar char="■"/>
            </a:pPr>
            <a:r>
              <a:rPr lang="en" sz="2100"/>
              <a:t>Slowing down the pace of the curriculum</a:t>
            </a:r>
            <a:endParaRPr sz="2100"/>
          </a:p>
          <a:p>
            <a:pPr marL="1371600" lvl="2" indent="-361950" algn="l" rtl="0">
              <a:lnSpc>
                <a:spcPct val="100000"/>
              </a:lnSpc>
              <a:spcBef>
                <a:spcPts val="1000"/>
              </a:spcBef>
              <a:spcAft>
                <a:spcPts val="0"/>
              </a:spcAft>
              <a:buSzPts val="2100"/>
              <a:buChar char="■"/>
            </a:pPr>
            <a:r>
              <a:rPr lang="en" sz="2100"/>
              <a:t>Learning how to support students in a virtual environment</a:t>
            </a:r>
            <a:endParaRPr sz="2100"/>
          </a:p>
          <a:p>
            <a:pPr marL="457200" lvl="0" indent="0" algn="l" rtl="0">
              <a:spcBef>
                <a:spcPts val="1000"/>
              </a:spcBef>
              <a:spcAft>
                <a:spcPts val="1600"/>
              </a:spcAft>
              <a:buNone/>
            </a:pPr>
            <a:endParaRPr>
              <a:solidFill>
                <a:srgbClr val="408087"/>
              </a:solidFill>
              <a:latin typeface="IBM Plex Sans Medium"/>
              <a:ea typeface="IBM Plex Sans Medium"/>
              <a:cs typeface="IBM Plex Sans Medium"/>
              <a:sym typeface="IBM Plex Sans Medium"/>
            </a:endParaRPr>
          </a:p>
        </p:txBody>
      </p:sp>
      <p:sp>
        <p:nvSpPr>
          <p:cNvPr id="344" name="Google Shape;344;p52"/>
          <p:cNvSpPr txBox="1"/>
          <p:nvPr/>
        </p:nvSpPr>
        <p:spPr>
          <a:xfrm>
            <a:off x="291750" y="7275525"/>
            <a:ext cx="85605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408087"/>
                </a:solidFill>
                <a:highlight>
                  <a:schemeClr val="lt1"/>
                </a:highlight>
                <a:latin typeface="IBM Plex Sans"/>
                <a:ea typeface="IBM Plex Sans"/>
                <a:cs typeface="IBM Plex Sans"/>
                <a:sym typeface="IBM Plex Sans"/>
              </a:rPr>
              <a:t>More info: TIES Center &gt; Distance Learning Series &gt; </a:t>
            </a:r>
            <a:r>
              <a:rPr lang="en" sz="2400" u="sng">
                <a:solidFill>
                  <a:schemeClr val="accent5"/>
                </a:solidFill>
                <a:highlight>
                  <a:schemeClr val="lt1"/>
                </a:highlight>
                <a:latin typeface="IBM Plex Sans"/>
                <a:ea typeface="IBM Plex Sans"/>
                <a:cs typeface="IBM Plex Sans"/>
                <a:sym typeface="IBM Plex Sans"/>
                <a:hlinkClick r:id="rId3">
                  <a:extLst>
                    <a:ext uri="{A12FA001-AC4F-418D-AE19-62706E023703}">
                      <ahyp:hlinkClr xmlns:ahyp="http://schemas.microsoft.com/office/drawing/2018/hyperlinkcolor" val="tx"/>
                    </a:ext>
                  </a:extLst>
                </a:hlinkClick>
              </a:rPr>
              <a:t>DL21</a:t>
            </a:r>
            <a:endParaRPr/>
          </a:p>
        </p:txBody>
      </p:sp>
      <p:sp>
        <p:nvSpPr>
          <p:cNvPr id="2" name="Slide Number Placeholder 1">
            <a:extLst>
              <a:ext uri="{FF2B5EF4-FFF2-40B4-BE49-F238E27FC236}">
                <a16:creationId xmlns:a16="http://schemas.microsoft.com/office/drawing/2014/main" id="{9E3F33DC-1B5B-E141-B759-A07ADBE45BF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31</a:t>
            </a:fld>
            <a:endParaRPr lang="en"/>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8"/>
        <p:cNvGrpSpPr/>
        <p:nvPr/>
      </p:nvGrpSpPr>
      <p:grpSpPr>
        <a:xfrm>
          <a:off x="0" y="0"/>
          <a:ext cx="0" cy="0"/>
          <a:chOff x="0" y="0"/>
          <a:chExt cx="0" cy="0"/>
        </a:xfrm>
      </p:grpSpPr>
      <p:sp>
        <p:nvSpPr>
          <p:cNvPr id="349" name="Google Shape;349;p53"/>
          <p:cNvSpPr txBox="1">
            <a:spLocks noGrp="1"/>
          </p:cNvSpPr>
          <p:nvPr>
            <p:ph type="title"/>
          </p:nvPr>
        </p:nvSpPr>
        <p:spPr>
          <a:xfrm>
            <a:off x="225150" y="-8"/>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t>What have we learned? (2 of 3)</a:t>
            </a:r>
            <a:endParaRPr/>
          </a:p>
          <a:p>
            <a:pPr marL="0" lvl="0" indent="0" algn="l" rtl="0">
              <a:spcBef>
                <a:spcPts val="0"/>
              </a:spcBef>
              <a:spcAft>
                <a:spcPts val="0"/>
              </a:spcAft>
              <a:buNone/>
            </a:pPr>
            <a:endParaRPr/>
          </a:p>
        </p:txBody>
      </p:sp>
      <p:sp>
        <p:nvSpPr>
          <p:cNvPr id="350" name="Google Shape;350;p53"/>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000"/>
              <a:t>What are the challenges for PARENTS? </a:t>
            </a:r>
            <a:endParaRPr sz="2000"/>
          </a:p>
          <a:p>
            <a:pPr marL="914400" lvl="1" indent="-355600" algn="l" rtl="0">
              <a:lnSpc>
                <a:spcPct val="125000"/>
              </a:lnSpc>
              <a:spcBef>
                <a:spcPts val="1000"/>
              </a:spcBef>
              <a:spcAft>
                <a:spcPts val="0"/>
              </a:spcAft>
              <a:buClr>
                <a:srgbClr val="408087"/>
              </a:buClr>
              <a:buSzPts val="2000"/>
              <a:buFont typeface="IBM Plex Sans Medium"/>
              <a:buChar char="●"/>
            </a:pPr>
            <a:r>
              <a:rPr lang="en" sz="2000"/>
              <a:t>Wrongly assuming that schools weren’t required to teach children with deafblindness when distance learning happened</a:t>
            </a:r>
            <a:endParaRPr sz="2000"/>
          </a:p>
          <a:p>
            <a:pPr marL="914400" lvl="1" indent="-355600" algn="l" rtl="0">
              <a:lnSpc>
                <a:spcPct val="125000"/>
              </a:lnSpc>
              <a:spcBef>
                <a:spcPts val="1000"/>
              </a:spcBef>
              <a:spcAft>
                <a:spcPts val="0"/>
              </a:spcAft>
              <a:buSzPts val="2000"/>
              <a:buChar char="●"/>
            </a:pPr>
            <a:r>
              <a:rPr lang="en" sz="2000"/>
              <a:t>Unilaterally assuming that a child could not participate because of some “bar” that was set, such as could not participate in a video call because of level of vision or hearing loss</a:t>
            </a:r>
            <a:endParaRPr sz="2000"/>
          </a:p>
          <a:p>
            <a:pPr marL="914400" lvl="1" indent="-355600" algn="l" rtl="0">
              <a:lnSpc>
                <a:spcPct val="125000"/>
              </a:lnSpc>
              <a:spcBef>
                <a:spcPts val="1000"/>
              </a:spcBef>
              <a:spcAft>
                <a:spcPts val="0"/>
              </a:spcAft>
              <a:buSzPts val="2000"/>
              <a:buChar char="●"/>
            </a:pPr>
            <a:r>
              <a:rPr lang="en" sz="2000"/>
              <a:t>Instructional teams placing high demands on expectations for parents </a:t>
            </a:r>
            <a:endParaRPr sz="2000"/>
          </a:p>
          <a:p>
            <a:pPr marL="914400" lvl="1" indent="-355600" algn="l" rtl="0">
              <a:lnSpc>
                <a:spcPct val="125000"/>
              </a:lnSpc>
              <a:spcBef>
                <a:spcPts val="1000"/>
              </a:spcBef>
              <a:spcAft>
                <a:spcPts val="0"/>
              </a:spcAft>
              <a:buSzPts val="2000"/>
              <a:buChar char="●"/>
            </a:pPr>
            <a:r>
              <a:rPr lang="en" sz="2000"/>
              <a:t>Providing materials or lessons without adequate support for how to use them</a:t>
            </a:r>
            <a:endParaRPr sz="2000"/>
          </a:p>
          <a:p>
            <a:pPr marL="457200" lvl="0" indent="0" algn="l" rtl="0">
              <a:lnSpc>
                <a:spcPct val="125000"/>
              </a:lnSpc>
              <a:spcBef>
                <a:spcPts val="1000"/>
              </a:spcBef>
              <a:spcAft>
                <a:spcPts val="0"/>
              </a:spcAft>
              <a:buNone/>
            </a:pPr>
            <a:endParaRPr sz="2000"/>
          </a:p>
          <a:p>
            <a:pPr marL="0" lvl="0" indent="0" algn="l" rtl="0">
              <a:lnSpc>
                <a:spcPct val="100000"/>
              </a:lnSpc>
              <a:spcBef>
                <a:spcPts val="1000"/>
              </a:spcBef>
              <a:spcAft>
                <a:spcPts val="0"/>
              </a:spcAft>
              <a:buNone/>
            </a:pPr>
            <a:r>
              <a:rPr lang="en"/>
              <a:t>* </a:t>
            </a:r>
            <a:r>
              <a:rPr lang="en">
                <a:highlight>
                  <a:srgbClr val="FFFFFF"/>
                </a:highlight>
                <a:latin typeface="IBM Plex Sans"/>
                <a:ea typeface="IBM Plex Sans"/>
                <a:cs typeface="IBM Plex Sans"/>
                <a:sym typeface="IBM Plex Sans"/>
              </a:rPr>
              <a:t>More info: TIES Center &gt; Distance Learning Series &gt; </a:t>
            </a:r>
            <a:r>
              <a:rPr lang="en" u="sng">
                <a:solidFill>
                  <a:schemeClr val="accent5"/>
                </a:solidFill>
                <a:highlight>
                  <a:srgbClr val="FFFFFF"/>
                </a:highlight>
                <a:latin typeface="IBM Plex Sans"/>
                <a:ea typeface="IBM Plex Sans"/>
                <a:cs typeface="IBM Plex Sans"/>
                <a:sym typeface="IBM Plex Sans"/>
                <a:hlinkClick r:id="rId3">
                  <a:extLst>
                    <a:ext uri="{A12FA001-AC4F-418D-AE19-62706E023703}">
                      <ahyp:hlinkClr xmlns:ahyp="http://schemas.microsoft.com/office/drawing/2018/hyperlinkcolor" val="tx"/>
                    </a:ext>
                  </a:extLst>
                </a:hlinkClick>
              </a:rPr>
              <a:t>DL 21</a:t>
            </a:r>
            <a:endParaRPr sz="2000"/>
          </a:p>
          <a:p>
            <a:pPr marL="457200" lvl="0" indent="0" algn="l" rtl="0">
              <a:spcBef>
                <a:spcPts val="0"/>
              </a:spcBef>
              <a:spcAft>
                <a:spcPts val="0"/>
              </a:spcAft>
              <a:buNone/>
            </a:pPr>
            <a:endParaRPr/>
          </a:p>
          <a:p>
            <a:pPr marL="457200" lvl="0" indent="0" algn="l" rtl="0">
              <a:spcBef>
                <a:spcPts val="1600"/>
              </a:spcBef>
              <a:spcAft>
                <a:spcPts val="1600"/>
              </a:spcAft>
              <a:buNone/>
            </a:pPr>
            <a:endParaRPr/>
          </a:p>
        </p:txBody>
      </p:sp>
      <p:sp>
        <p:nvSpPr>
          <p:cNvPr id="2" name="Slide Number Placeholder 1">
            <a:extLst>
              <a:ext uri="{FF2B5EF4-FFF2-40B4-BE49-F238E27FC236}">
                <a16:creationId xmlns:a16="http://schemas.microsoft.com/office/drawing/2014/main" id="{8648062C-A39E-704D-BFF8-8F9EB4A136B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32</a:t>
            </a:fld>
            <a:endParaRPr lang="en"/>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54"/>
          <p:cNvSpPr txBox="1">
            <a:spLocks noGrp="1"/>
          </p:cNvSpPr>
          <p:nvPr>
            <p:ph type="title"/>
          </p:nvPr>
        </p:nvSpPr>
        <p:spPr>
          <a:xfrm>
            <a:off x="225150" y="-8"/>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What have we learned? (3 of 3)</a:t>
            </a:r>
            <a:endParaRPr/>
          </a:p>
          <a:p>
            <a:pPr marL="0" lvl="0" indent="0" algn="l" rtl="0">
              <a:spcBef>
                <a:spcPts val="0"/>
              </a:spcBef>
              <a:spcAft>
                <a:spcPts val="0"/>
              </a:spcAft>
              <a:buNone/>
            </a:pPr>
            <a:endParaRPr/>
          </a:p>
        </p:txBody>
      </p:sp>
      <p:sp>
        <p:nvSpPr>
          <p:cNvPr id="356" name="Google Shape;356;p54"/>
          <p:cNvSpPr txBox="1">
            <a:spLocks noGrp="1"/>
          </p:cNvSpPr>
          <p:nvPr>
            <p:ph type="body" idx="1"/>
          </p:nvPr>
        </p:nvSpPr>
        <p:spPr>
          <a:xfrm>
            <a:off x="311700" y="1536627"/>
            <a:ext cx="8520600" cy="35955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None/>
            </a:pPr>
            <a:r>
              <a:rPr lang="en" sz="2000"/>
              <a:t>What are the challenges for Teachers? </a:t>
            </a:r>
            <a:endParaRPr sz="2000"/>
          </a:p>
          <a:p>
            <a:pPr marL="914400" lvl="1" indent="-355600" algn="l" rtl="0">
              <a:lnSpc>
                <a:spcPct val="125000"/>
              </a:lnSpc>
              <a:spcBef>
                <a:spcPts val="1000"/>
              </a:spcBef>
              <a:spcAft>
                <a:spcPts val="0"/>
              </a:spcAft>
              <a:buClr>
                <a:srgbClr val="408087"/>
              </a:buClr>
              <a:buSzPts val="2000"/>
              <a:buFont typeface="IBM Plex Sans Medium"/>
              <a:buChar char="●"/>
            </a:pPr>
            <a:r>
              <a:rPr lang="en" sz="2000"/>
              <a:t>Student interaction with each other is reduced</a:t>
            </a:r>
            <a:endParaRPr sz="2000"/>
          </a:p>
          <a:p>
            <a:pPr marL="914400" lvl="1" indent="-355600" algn="l" rtl="0">
              <a:lnSpc>
                <a:spcPct val="125000"/>
              </a:lnSpc>
              <a:spcBef>
                <a:spcPts val="1000"/>
              </a:spcBef>
              <a:spcAft>
                <a:spcPts val="0"/>
              </a:spcAft>
              <a:buSzPts val="2000"/>
              <a:buChar char="●"/>
            </a:pPr>
            <a:r>
              <a:rPr lang="en" sz="2000"/>
              <a:t>Student and staff trauma and anxiety </a:t>
            </a:r>
            <a:endParaRPr sz="2000"/>
          </a:p>
          <a:p>
            <a:pPr marL="914400" lvl="1" indent="-355600" algn="l" rtl="0">
              <a:lnSpc>
                <a:spcPct val="125000"/>
              </a:lnSpc>
              <a:spcBef>
                <a:spcPts val="1000"/>
              </a:spcBef>
              <a:spcAft>
                <a:spcPts val="0"/>
              </a:spcAft>
              <a:buSzPts val="2000"/>
              <a:buChar char="●"/>
            </a:pPr>
            <a:r>
              <a:rPr lang="en" sz="2000"/>
              <a:t>Logistics of online instruction </a:t>
            </a:r>
            <a:endParaRPr sz="2000"/>
          </a:p>
          <a:p>
            <a:pPr marL="914400" lvl="1" indent="-355600" algn="l" rtl="0">
              <a:lnSpc>
                <a:spcPct val="125000"/>
              </a:lnSpc>
              <a:spcBef>
                <a:spcPts val="1000"/>
              </a:spcBef>
              <a:spcAft>
                <a:spcPts val="0"/>
              </a:spcAft>
              <a:buSzPts val="2000"/>
              <a:buChar char="●"/>
            </a:pPr>
            <a:r>
              <a:rPr lang="en" sz="2000"/>
              <a:t>Structures, routines and expectations clarified </a:t>
            </a:r>
            <a:endParaRPr sz="2000"/>
          </a:p>
          <a:p>
            <a:pPr marL="914400" lvl="1" indent="-355600" algn="l" rtl="0">
              <a:lnSpc>
                <a:spcPct val="125000"/>
              </a:lnSpc>
              <a:spcBef>
                <a:spcPts val="1000"/>
              </a:spcBef>
              <a:spcAft>
                <a:spcPts val="0"/>
              </a:spcAft>
              <a:buSzPts val="2000"/>
              <a:buChar char="●"/>
            </a:pPr>
            <a:r>
              <a:rPr lang="en" sz="2000"/>
              <a:t>Examples!!</a:t>
            </a:r>
            <a:endParaRPr sz="2000"/>
          </a:p>
          <a:p>
            <a:pPr marL="0" lvl="0" indent="0" algn="l" rtl="0">
              <a:spcBef>
                <a:spcPts val="1000"/>
              </a:spcBef>
              <a:spcAft>
                <a:spcPts val="0"/>
              </a:spcAft>
              <a:buNone/>
            </a:pPr>
            <a:endParaRPr/>
          </a:p>
          <a:p>
            <a:pPr marL="0" lvl="0" indent="0" algn="l" rtl="0">
              <a:lnSpc>
                <a:spcPct val="100000"/>
              </a:lnSpc>
              <a:spcBef>
                <a:spcPts val="1600"/>
              </a:spcBef>
              <a:spcAft>
                <a:spcPts val="0"/>
              </a:spcAft>
              <a:buNone/>
            </a:pPr>
            <a:r>
              <a:rPr lang="en">
                <a:highlight>
                  <a:schemeClr val="lt1"/>
                </a:highlight>
                <a:latin typeface="IBM Plex Sans"/>
                <a:ea typeface="IBM Plex Sans"/>
                <a:cs typeface="IBM Plex Sans"/>
                <a:sym typeface="IBM Plex Sans"/>
              </a:rPr>
              <a:t>More info: TIES Center &gt; Distance Learning Series &gt; </a:t>
            </a:r>
            <a:r>
              <a:rPr lang="en" u="sng">
                <a:solidFill>
                  <a:schemeClr val="accent5"/>
                </a:solidFill>
                <a:highlight>
                  <a:schemeClr val="lt1"/>
                </a:highlight>
                <a:latin typeface="IBM Plex Sans"/>
                <a:ea typeface="IBM Plex Sans"/>
                <a:cs typeface="IBM Plex Sans"/>
                <a:sym typeface="IBM Plex Sans"/>
                <a:hlinkClick r:id="rId3">
                  <a:extLst>
                    <a:ext uri="{A12FA001-AC4F-418D-AE19-62706E023703}">
                      <ahyp:hlinkClr xmlns:ahyp="http://schemas.microsoft.com/office/drawing/2018/hyperlinkcolor" val="tx"/>
                    </a:ext>
                  </a:extLst>
                </a:hlinkClick>
              </a:rPr>
              <a:t>DL21</a:t>
            </a:r>
            <a:endParaRPr sz="1400">
              <a:solidFill>
                <a:srgbClr val="000000"/>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1600"/>
              </a:spcBef>
              <a:spcAft>
                <a:spcPts val="0"/>
              </a:spcAft>
              <a:buNone/>
            </a:pPr>
            <a:endParaRPr/>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sp>
        <p:nvSpPr>
          <p:cNvPr id="2" name="Slide Number Placeholder 1">
            <a:extLst>
              <a:ext uri="{FF2B5EF4-FFF2-40B4-BE49-F238E27FC236}">
                <a16:creationId xmlns:a16="http://schemas.microsoft.com/office/drawing/2014/main" id="{B8AF640A-C5AF-1541-AC27-9AD968CF7AB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33</a:t>
            </a:fld>
            <a:endParaRPr lang="en"/>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55"/>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SzPts val="1100"/>
              <a:buNone/>
            </a:pPr>
            <a:r>
              <a:rPr lang="en" sz="3000"/>
              <a:t>What have you noticed in the last month?</a:t>
            </a:r>
            <a:endParaRPr sz="3000"/>
          </a:p>
          <a:p>
            <a:pPr marL="457200" lvl="0" indent="-381000" algn="l" rtl="0">
              <a:lnSpc>
                <a:spcPct val="115000"/>
              </a:lnSpc>
              <a:spcBef>
                <a:spcPts val="1600"/>
              </a:spcBef>
              <a:spcAft>
                <a:spcPts val="0"/>
              </a:spcAft>
              <a:buClr>
                <a:srgbClr val="408087"/>
              </a:buClr>
              <a:buSzPts val="2400"/>
              <a:buChar char="●"/>
            </a:pPr>
            <a:r>
              <a:rPr lang="en"/>
              <a:t>What are the new challenges parents and teachers are facing?</a:t>
            </a:r>
            <a:endParaRPr/>
          </a:p>
          <a:p>
            <a:pPr marL="457200" lvl="0" indent="-381000" algn="l" rtl="0">
              <a:lnSpc>
                <a:spcPct val="115000"/>
              </a:lnSpc>
              <a:spcBef>
                <a:spcPts val="0"/>
              </a:spcBef>
              <a:spcAft>
                <a:spcPts val="0"/>
              </a:spcAft>
              <a:buClr>
                <a:srgbClr val="408087"/>
              </a:buClr>
              <a:buSzPts val="2400"/>
              <a:buChar char="●"/>
            </a:pPr>
            <a:r>
              <a:rPr lang="en"/>
              <a:t>What success stories can you share?</a:t>
            </a:r>
            <a:endParaRPr/>
          </a:p>
          <a:p>
            <a:pPr marL="457200" lvl="0" indent="0" algn="l" rtl="0">
              <a:lnSpc>
                <a:spcPct val="115000"/>
              </a:lnSpc>
              <a:spcBef>
                <a:spcPts val="1600"/>
              </a:spcBef>
              <a:spcAft>
                <a:spcPts val="0"/>
              </a:spcAft>
              <a:buNone/>
            </a:pPr>
            <a:endParaRPr sz="3000"/>
          </a:p>
          <a:p>
            <a:pPr marL="0" lvl="0" indent="0" algn="l" rtl="0">
              <a:lnSpc>
                <a:spcPct val="115000"/>
              </a:lnSpc>
              <a:spcBef>
                <a:spcPts val="1600"/>
              </a:spcBef>
              <a:spcAft>
                <a:spcPts val="0"/>
              </a:spcAft>
              <a:buSzPts val="1100"/>
              <a:buNone/>
            </a:pPr>
            <a:endParaRPr sz="3000"/>
          </a:p>
          <a:p>
            <a:pPr marL="0" lvl="0" indent="0" algn="l" rtl="0">
              <a:lnSpc>
                <a:spcPct val="90000"/>
              </a:lnSpc>
              <a:spcBef>
                <a:spcPts val="16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l" rtl="0">
              <a:lnSpc>
                <a:spcPct val="90000"/>
              </a:lnSpc>
              <a:spcBef>
                <a:spcPts val="1000"/>
              </a:spcBef>
              <a:spcAft>
                <a:spcPts val="0"/>
              </a:spcAft>
              <a:buSzPts val="1900"/>
              <a:buNone/>
            </a:pPr>
            <a:endParaRPr sz="2700"/>
          </a:p>
          <a:p>
            <a:pPr marL="0" lvl="0" indent="0" algn="ctr" rtl="0">
              <a:lnSpc>
                <a:spcPct val="90000"/>
              </a:lnSpc>
              <a:spcBef>
                <a:spcPts val="1000"/>
              </a:spcBef>
              <a:spcAft>
                <a:spcPts val="0"/>
              </a:spcAft>
              <a:buSzPts val="1900"/>
              <a:buNone/>
            </a:pPr>
            <a:endParaRPr sz="3500"/>
          </a:p>
        </p:txBody>
      </p:sp>
      <p:sp>
        <p:nvSpPr>
          <p:cNvPr id="364" name="Google Shape;364;p55"/>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a:t>
            </a:r>
            <a:r>
              <a:rPr lang="en" sz="4000" dirty="0">
                <a:solidFill>
                  <a:srgbClr val="745FA8"/>
                </a:solidFill>
              </a:rPr>
              <a:t>(4)</a:t>
            </a:r>
            <a:endParaRPr sz="4900" dirty="0"/>
          </a:p>
        </p:txBody>
      </p:sp>
      <p:sp>
        <p:nvSpPr>
          <p:cNvPr id="2" name="Slide Number Placeholder 1">
            <a:extLst>
              <a:ext uri="{FF2B5EF4-FFF2-40B4-BE49-F238E27FC236}">
                <a16:creationId xmlns:a16="http://schemas.microsoft.com/office/drawing/2014/main" id="{FDF4A051-B8BE-734D-B269-EFAFEC61639D}"/>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34</a:t>
            </a:fld>
            <a:endParaRPr lang="en"/>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pic>
        <p:nvPicPr>
          <p:cNvPr id="370" name="Google Shape;370;p56" descr="High school student with a significant disability at her desk in school"/>
          <p:cNvPicPr preferRelativeResize="0"/>
          <p:nvPr/>
        </p:nvPicPr>
        <p:blipFill>
          <a:blip r:embed="rId3">
            <a:alphaModFix/>
          </a:blip>
          <a:stretch>
            <a:fillRect/>
          </a:stretch>
        </p:blipFill>
        <p:spPr>
          <a:xfrm>
            <a:off x="467025" y="2107200"/>
            <a:ext cx="2339513" cy="3119325"/>
          </a:xfrm>
          <a:prstGeom prst="rect">
            <a:avLst/>
          </a:prstGeom>
          <a:noFill/>
          <a:ln>
            <a:noFill/>
          </a:ln>
        </p:spPr>
      </p:pic>
      <p:pic>
        <p:nvPicPr>
          <p:cNvPr id="371" name="Google Shape;371;p56" descr="The same high school student with a significant disability on her laptop at home during distance learning. She is in a class with her general education peers."/>
          <p:cNvPicPr preferRelativeResize="0"/>
          <p:nvPr/>
        </p:nvPicPr>
        <p:blipFill>
          <a:blip r:embed="rId4">
            <a:alphaModFix/>
          </a:blip>
          <a:stretch>
            <a:fillRect/>
          </a:stretch>
        </p:blipFill>
        <p:spPr>
          <a:xfrm>
            <a:off x="6330450" y="1978850"/>
            <a:ext cx="2417700" cy="3247675"/>
          </a:xfrm>
          <a:prstGeom prst="rect">
            <a:avLst/>
          </a:prstGeom>
          <a:noFill/>
          <a:ln>
            <a:noFill/>
          </a:ln>
        </p:spPr>
      </p:pic>
      <p:sp>
        <p:nvSpPr>
          <p:cNvPr id="372" name="Google Shape;372;p56"/>
          <p:cNvSpPr txBox="1">
            <a:spLocks noGrp="1"/>
          </p:cNvSpPr>
          <p:nvPr>
            <p:ph type="title"/>
          </p:nvPr>
        </p:nvSpPr>
        <p:spPr>
          <a:xfrm>
            <a:off x="150350" y="231300"/>
            <a:ext cx="8854200" cy="973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Montserrat"/>
                <a:ea typeface="Montserrat"/>
                <a:cs typeface="Montserrat"/>
                <a:sym typeface="Montserrat"/>
              </a:rPr>
              <a:t>Planning instruction during distance learning and hybrid learning</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pic>
        <p:nvPicPr>
          <p:cNvPr id="373" name="Google Shape;373;p56" descr="Two arrows. The top arrow points to the left indicating the student moving from instruction in the home to instruction in school. The bottom arrow points to the right indicating the student moving between from instruction at school to instruction in the home."/>
          <p:cNvPicPr preferRelativeResize="0"/>
          <p:nvPr/>
        </p:nvPicPr>
        <p:blipFill>
          <a:blip r:embed="rId5">
            <a:alphaModFix/>
          </a:blip>
          <a:stretch>
            <a:fillRect/>
          </a:stretch>
        </p:blipFill>
        <p:spPr>
          <a:xfrm>
            <a:off x="2958938" y="2195100"/>
            <a:ext cx="3219112" cy="2914144"/>
          </a:xfrm>
          <a:prstGeom prst="rect">
            <a:avLst/>
          </a:prstGeom>
          <a:noFill/>
          <a:ln>
            <a:noFill/>
          </a:ln>
        </p:spPr>
      </p:pic>
      <p:sp>
        <p:nvSpPr>
          <p:cNvPr id="2" name="Slide Number Placeholder 1">
            <a:extLst>
              <a:ext uri="{FF2B5EF4-FFF2-40B4-BE49-F238E27FC236}">
                <a16:creationId xmlns:a16="http://schemas.microsoft.com/office/drawing/2014/main" id="{DAC27C31-7038-A648-82F9-2FA17D83C0A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35</a:t>
            </a:fld>
            <a:endParaRPr lang="en"/>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5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highlight>
                  <a:srgbClr val="FFFFFF"/>
                </a:highlight>
              </a:rPr>
              <a:t>The 5C Process (1 of 2)</a:t>
            </a:r>
            <a:endParaRPr>
              <a:solidFill>
                <a:schemeClr val="dk1"/>
              </a:solidFill>
              <a:highlight>
                <a:srgbClr val="FFFFFF"/>
              </a:highlight>
            </a:endParaRPr>
          </a:p>
          <a:p>
            <a:pPr marL="0" lvl="0" indent="0" algn="l" rtl="0">
              <a:spcBef>
                <a:spcPts val="0"/>
              </a:spcBef>
              <a:spcAft>
                <a:spcPts val="0"/>
              </a:spcAft>
              <a:buNone/>
            </a:pPr>
            <a:endParaRPr/>
          </a:p>
        </p:txBody>
      </p:sp>
      <p:sp>
        <p:nvSpPr>
          <p:cNvPr id="379" name="Google Shape;379;p57"/>
          <p:cNvSpPr txBox="1">
            <a:spLocks noGrp="1"/>
          </p:cNvSpPr>
          <p:nvPr>
            <p:ph type="body" idx="1"/>
          </p:nvPr>
        </p:nvSpPr>
        <p:spPr>
          <a:xfrm>
            <a:off x="119175" y="1384225"/>
            <a:ext cx="8713200" cy="54738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IBM Plex Sans"/>
              <a:buChar char="●"/>
            </a:pPr>
            <a:r>
              <a:rPr lang="en">
                <a:highlight>
                  <a:srgbClr val="FFFFFF"/>
                </a:highlight>
                <a:latin typeface="IBM Plex Sans"/>
                <a:ea typeface="IBM Plex Sans"/>
                <a:cs typeface="IBM Plex Sans"/>
                <a:sym typeface="IBM Plex Sans"/>
              </a:rPr>
              <a:t>More info: TIES Center &gt; Distance Learning Series &gt; </a:t>
            </a:r>
            <a:r>
              <a:rPr lang="en" u="sng">
                <a:solidFill>
                  <a:schemeClr val="hlink"/>
                </a:solidFill>
                <a:highlight>
                  <a:srgbClr val="FFFFFF"/>
                </a:highlight>
                <a:latin typeface="IBM Plex Sans"/>
                <a:ea typeface="IBM Plex Sans"/>
                <a:cs typeface="IBM Plex Sans"/>
                <a:sym typeface="IBM Plex Sans"/>
                <a:hlinkClick r:id="rId3"/>
              </a:rPr>
              <a:t>DL 17</a:t>
            </a:r>
            <a:endParaRPr>
              <a:highlight>
                <a:srgbClr val="FFFFFF"/>
              </a:highlight>
              <a:latin typeface="IBM Plex Sans"/>
              <a:ea typeface="IBM Plex Sans"/>
              <a:cs typeface="IBM Plex Sans"/>
              <a:sym typeface="IBM Plex Sans"/>
            </a:endParaRPr>
          </a:p>
          <a:p>
            <a:pPr marL="457200" lvl="0" indent="0" algn="l" rtl="0">
              <a:lnSpc>
                <a:spcPct val="100000"/>
              </a:lnSpc>
              <a:spcBef>
                <a:spcPts val="0"/>
              </a:spcBef>
              <a:spcAft>
                <a:spcPts val="0"/>
              </a:spcAft>
              <a:buNone/>
            </a:pPr>
            <a:endParaRPr>
              <a:highlight>
                <a:srgbClr val="FFFFFF"/>
              </a:highlight>
              <a:latin typeface="IBM Plex Sans"/>
              <a:ea typeface="IBM Plex Sans"/>
              <a:cs typeface="IBM Plex Sans"/>
              <a:sym typeface="IBM Plex Sans"/>
            </a:endParaRPr>
          </a:p>
          <a:p>
            <a:pPr marL="457200" lvl="0" indent="-381000" algn="l" rtl="0">
              <a:lnSpc>
                <a:spcPct val="100000"/>
              </a:lnSpc>
              <a:spcBef>
                <a:spcPts val="0"/>
              </a:spcBef>
              <a:spcAft>
                <a:spcPts val="0"/>
              </a:spcAft>
              <a:buSzPts val="2400"/>
              <a:buFont typeface="IBM Plex Sans"/>
              <a:buChar char="●"/>
            </a:pPr>
            <a:r>
              <a:rPr lang="en">
                <a:highlight>
                  <a:srgbClr val="FFFFFF"/>
                </a:highlight>
                <a:latin typeface="IBM Plex Sans"/>
                <a:ea typeface="IBM Plex Sans"/>
                <a:cs typeface="IBM Plex Sans"/>
                <a:sym typeface="IBM Plex Sans"/>
              </a:rPr>
              <a:t>Used to plan for instruction at school, in distance learning and in hybrid learning</a:t>
            </a:r>
            <a:endParaRPr>
              <a:highlight>
                <a:srgbClr val="FFFFFF"/>
              </a:highlight>
              <a:latin typeface="IBM Plex Sans"/>
              <a:ea typeface="IBM Plex Sans"/>
              <a:cs typeface="IBM Plex Sans"/>
              <a:sym typeface="IBM Plex Sans"/>
            </a:endParaRPr>
          </a:p>
          <a:p>
            <a:pPr marL="457200" lvl="0" indent="0" algn="l" rtl="0">
              <a:lnSpc>
                <a:spcPct val="100000"/>
              </a:lnSpc>
              <a:spcBef>
                <a:spcPts val="0"/>
              </a:spcBef>
              <a:spcAft>
                <a:spcPts val="0"/>
              </a:spcAft>
              <a:buNone/>
            </a:pPr>
            <a:endParaRPr>
              <a:highlight>
                <a:srgbClr val="FFFFFF"/>
              </a:highlight>
              <a:latin typeface="IBM Plex Sans"/>
              <a:ea typeface="IBM Plex Sans"/>
              <a:cs typeface="IBM Plex Sans"/>
              <a:sym typeface="IBM Plex Sans"/>
            </a:endParaRPr>
          </a:p>
          <a:p>
            <a:pPr marL="457200" lvl="0" indent="-381000" algn="l" rtl="0">
              <a:lnSpc>
                <a:spcPct val="100000"/>
              </a:lnSpc>
              <a:spcBef>
                <a:spcPts val="0"/>
              </a:spcBef>
              <a:spcAft>
                <a:spcPts val="0"/>
              </a:spcAft>
              <a:buSzPts val="2400"/>
              <a:buFont typeface="IBM Plex Sans"/>
              <a:buChar char="●"/>
            </a:pPr>
            <a:r>
              <a:rPr lang="en">
                <a:highlight>
                  <a:srgbClr val="FFFFFF"/>
                </a:highlight>
                <a:latin typeface="IBM Plex Sans"/>
                <a:ea typeface="IBM Plex Sans"/>
                <a:cs typeface="IBM Plex Sans"/>
                <a:sym typeface="IBM Plex Sans"/>
              </a:rPr>
              <a:t>Instructional team (including parents) collaborate:	</a:t>
            </a:r>
            <a:endParaRPr>
              <a:highlight>
                <a:srgbClr val="FFFFFF"/>
              </a:highlight>
              <a:latin typeface="IBM Plex Sans"/>
              <a:ea typeface="IBM Plex Sans"/>
              <a:cs typeface="IBM Plex Sans"/>
              <a:sym typeface="IBM Plex Sans"/>
            </a:endParaRPr>
          </a:p>
          <a:p>
            <a:pPr marL="914400" lvl="1" indent="-368300" algn="l" rtl="0">
              <a:lnSpc>
                <a:spcPct val="100000"/>
              </a:lnSpc>
              <a:spcBef>
                <a:spcPts val="0"/>
              </a:spcBef>
              <a:spcAft>
                <a:spcPts val="0"/>
              </a:spcAft>
              <a:buSzPts val="2200"/>
              <a:buFont typeface="IBM Plex Sans"/>
              <a:buChar char="○"/>
            </a:pPr>
            <a:r>
              <a:rPr lang="en" b="1">
                <a:highlight>
                  <a:srgbClr val="FFFFFF"/>
                </a:highlight>
                <a:latin typeface="IBM Plex Sans"/>
                <a:ea typeface="IBM Plex Sans"/>
                <a:cs typeface="IBM Plex Sans"/>
                <a:sym typeface="IBM Plex Sans"/>
              </a:rPr>
              <a:t>Five steps--</a:t>
            </a:r>
            <a:endParaRPr b="1">
              <a:highlight>
                <a:srgbClr val="FFFFFF"/>
              </a:highlight>
              <a:latin typeface="IBM Plex Sans"/>
              <a:ea typeface="IBM Plex Sans"/>
              <a:cs typeface="IBM Plex Sans"/>
              <a:sym typeface="IBM Plex Sans"/>
            </a:endParaRPr>
          </a:p>
          <a:p>
            <a:pPr marL="1371600" lvl="2" indent="-349250" algn="l" rtl="0">
              <a:lnSpc>
                <a:spcPct val="100000"/>
              </a:lnSpc>
              <a:spcBef>
                <a:spcPts val="0"/>
              </a:spcBef>
              <a:spcAft>
                <a:spcPts val="0"/>
              </a:spcAft>
              <a:buSzPts val="1900"/>
              <a:buFont typeface="Montserrat"/>
              <a:buChar char="■"/>
            </a:pPr>
            <a:r>
              <a:rPr lang="en">
                <a:highlight>
                  <a:srgbClr val="FFFFFF"/>
                </a:highlight>
                <a:latin typeface="IBM Plex Sans"/>
                <a:ea typeface="IBM Plex Sans"/>
                <a:cs typeface="IBM Plex Sans"/>
                <a:sym typeface="IBM Plex Sans"/>
              </a:rPr>
              <a:t>Learning </a:t>
            </a:r>
            <a:r>
              <a:rPr lang="en" b="1">
                <a:highlight>
                  <a:srgbClr val="FFFFFF"/>
                </a:highlight>
                <a:latin typeface="IBM Plex Sans"/>
                <a:ea typeface="IBM Plex Sans"/>
                <a:cs typeface="IBM Plex Sans"/>
                <a:sym typeface="IBM Plex Sans"/>
              </a:rPr>
              <a:t>Components</a:t>
            </a:r>
            <a:endParaRPr b="1">
              <a:highlight>
                <a:srgbClr val="FFFFFF"/>
              </a:highlight>
              <a:latin typeface="IBM Plex Sans"/>
              <a:ea typeface="IBM Plex Sans"/>
              <a:cs typeface="IBM Plex Sans"/>
              <a:sym typeface="IBM Plex Sans"/>
            </a:endParaRPr>
          </a:p>
          <a:p>
            <a:pPr marL="1371600" lvl="2" indent="-349250" algn="l" rtl="0">
              <a:lnSpc>
                <a:spcPct val="100000"/>
              </a:lnSpc>
              <a:spcBef>
                <a:spcPts val="0"/>
              </a:spcBef>
              <a:spcAft>
                <a:spcPts val="0"/>
              </a:spcAft>
              <a:buSzPts val="1900"/>
              <a:buFont typeface="IBM Plex Sans"/>
              <a:buChar char="■"/>
            </a:pPr>
            <a:r>
              <a:rPr lang="en" b="1">
                <a:highlight>
                  <a:srgbClr val="FFFFFF"/>
                </a:highlight>
                <a:latin typeface="IBM Plex Sans"/>
                <a:ea typeface="IBM Plex Sans"/>
                <a:cs typeface="IBM Plex Sans"/>
                <a:sym typeface="IBM Plex Sans"/>
              </a:rPr>
              <a:t>Collaboration</a:t>
            </a:r>
            <a:endParaRPr b="1">
              <a:highlight>
                <a:srgbClr val="FFFFFF"/>
              </a:highlight>
              <a:latin typeface="IBM Plex Sans"/>
              <a:ea typeface="IBM Plex Sans"/>
              <a:cs typeface="IBM Plex Sans"/>
              <a:sym typeface="IBM Plex Sans"/>
            </a:endParaRPr>
          </a:p>
          <a:p>
            <a:pPr marL="1371600" lvl="2" indent="-349250" algn="l" rtl="0">
              <a:lnSpc>
                <a:spcPct val="100000"/>
              </a:lnSpc>
              <a:spcBef>
                <a:spcPts val="0"/>
              </a:spcBef>
              <a:spcAft>
                <a:spcPts val="0"/>
              </a:spcAft>
              <a:buSzPts val="1900"/>
              <a:buFont typeface="IBM Plex Sans"/>
              <a:buChar char="■"/>
            </a:pPr>
            <a:r>
              <a:rPr lang="en" b="1">
                <a:highlight>
                  <a:srgbClr val="FFFFFF"/>
                </a:highlight>
                <a:latin typeface="IBM Plex Sans"/>
                <a:ea typeface="IBM Plex Sans"/>
                <a:cs typeface="IBM Plex Sans"/>
                <a:sym typeface="IBM Plex Sans"/>
              </a:rPr>
              <a:t>Continuity</a:t>
            </a:r>
            <a:endParaRPr b="1">
              <a:highlight>
                <a:srgbClr val="FFFFFF"/>
              </a:highlight>
              <a:latin typeface="IBM Plex Sans"/>
              <a:ea typeface="IBM Plex Sans"/>
              <a:cs typeface="IBM Plex Sans"/>
              <a:sym typeface="IBM Plex Sans"/>
            </a:endParaRPr>
          </a:p>
          <a:p>
            <a:pPr marL="1371600" lvl="2" indent="-349250" algn="l" rtl="0">
              <a:lnSpc>
                <a:spcPct val="100000"/>
              </a:lnSpc>
              <a:spcBef>
                <a:spcPts val="0"/>
              </a:spcBef>
              <a:spcAft>
                <a:spcPts val="0"/>
              </a:spcAft>
              <a:buSzPts val="1900"/>
              <a:buFont typeface="Montserrat"/>
              <a:buChar char="■"/>
            </a:pPr>
            <a:r>
              <a:rPr lang="en" b="1">
                <a:highlight>
                  <a:srgbClr val="FFFFFF"/>
                </a:highlight>
                <a:latin typeface="IBM Plex Sans"/>
                <a:ea typeface="IBM Plex Sans"/>
                <a:cs typeface="IBM Plex Sans"/>
                <a:sym typeface="IBM Plex Sans"/>
              </a:rPr>
              <a:t>Collect </a:t>
            </a:r>
            <a:r>
              <a:rPr lang="en">
                <a:highlight>
                  <a:srgbClr val="FFFFFF"/>
                </a:highlight>
                <a:latin typeface="IBM Plex Sans"/>
                <a:ea typeface="IBM Plex Sans"/>
                <a:cs typeface="IBM Plex Sans"/>
                <a:sym typeface="IBM Plex Sans"/>
              </a:rPr>
              <a:t>data</a:t>
            </a:r>
            <a:endParaRPr>
              <a:highlight>
                <a:srgbClr val="FFFFFF"/>
              </a:highlight>
              <a:latin typeface="IBM Plex Sans"/>
              <a:ea typeface="IBM Plex Sans"/>
              <a:cs typeface="IBM Plex Sans"/>
              <a:sym typeface="IBM Plex Sans"/>
            </a:endParaRPr>
          </a:p>
          <a:p>
            <a:pPr marL="1371600" lvl="2" indent="-349250" algn="l" rtl="0">
              <a:lnSpc>
                <a:spcPct val="100000"/>
              </a:lnSpc>
              <a:spcBef>
                <a:spcPts val="0"/>
              </a:spcBef>
              <a:spcAft>
                <a:spcPts val="0"/>
              </a:spcAft>
              <a:buSzPts val="1900"/>
              <a:buFont typeface="Montserrat"/>
              <a:buChar char="■"/>
            </a:pPr>
            <a:r>
              <a:rPr lang="en" b="1">
                <a:highlight>
                  <a:srgbClr val="FFFFFF"/>
                </a:highlight>
                <a:latin typeface="IBM Plex Sans"/>
                <a:ea typeface="IBM Plex Sans"/>
                <a:cs typeface="IBM Plex Sans"/>
                <a:sym typeface="IBM Plex Sans"/>
              </a:rPr>
              <a:t>Capacity </a:t>
            </a:r>
            <a:r>
              <a:rPr lang="en">
                <a:highlight>
                  <a:srgbClr val="FFFFFF"/>
                </a:highlight>
                <a:latin typeface="IBM Plex Sans"/>
                <a:ea typeface="IBM Plex Sans"/>
                <a:cs typeface="IBM Plex Sans"/>
                <a:sym typeface="IBM Plex Sans"/>
              </a:rPr>
              <a:t>building</a:t>
            </a:r>
            <a:endParaRPr>
              <a:highlight>
                <a:srgbClr val="FFFFFF"/>
              </a:highlight>
              <a:latin typeface="IBM Plex Sans"/>
              <a:ea typeface="IBM Plex Sans"/>
              <a:cs typeface="IBM Plex Sans"/>
              <a:sym typeface="IBM Plex Sans"/>
            </a:endParaRPr>
          </a:p>
          <a:p>
            <a:pPr marL="0" lvl="0" indent="0" algn="l" rtl="0">
              <a:lnSpc>
                <a:spcPct val="100000"/>
              </a:lnSpc>
              <a:spcBef>
                <a:spcPts val="0"/>
              </a:spcBef>
              <a:spcAft>
                <a:spcPts val="0"/>
              </a:spcAft>
              <a:buNone/>
            </a:pPr>
            <a:endParaRPr>
              <a:highlight>
                <a:srgbClr val="FFFFFF"/>
              </a:highlight>
              <a:latin typeface="IBM Plex Sans"/>
              <a:ea typeface="IBM Plex Sans"/>
              <a:cs typeface="IBM Plex Sans"/>
              <a:sym typeface="IBM Plex Sans"/>
            </a:endParaRPr>
          </a:p>
          <a:p>
            <a:pPr marL="457200" lvl="0" indent="-381000" algn="l" rtl="0">
              <a:lnSpc>
                <a:spcPct val="100000"/>
              </a:lnSpc>
              <a:spcBef>
                <a:spcPts val="0"/>
              </a:spcBef>
              <a:spcAft>
                <a:spcPts val="0"/>
              </a:spcAft>
              <a:buSzPts val="2400"/>
              <a:buFont typeface="IBM Plex Sans"/>
              <a:buChar char="●"/>
            </a:pPr>
            <a:r>
              <a:rPr lang="en">
                <a:highlight>
                  <a:srgbClr val="FFFFFF"/>
                </a:highlight>
                <a:latin typeface="IBM Plex Sans"/>
                <a:ea typeface="IBM Plex Sans"/>
                <a:cs typeface="IBM Plex Sans"/>
                <a:sym typeface="IBM Plex Sans"/>
              </a:rPr>
              <a:t>Outcome--aligned instructional program</a:t>
            </a:r>
            <a:endParaRPr>
              <a:highlight>
                <a:srgbClr val="FFFFFF"/>
              </a:highlight>
              <a:latin typeface="IBM Plex Sans"/>
              <a:ea typeface="IBM Plex Sans"/>
              <a:cs typeface="IBM Plex Sans"/>
              <a:sym typeface="IBM Plex Sans"/>
            </a:endParaRPr>
          </a:p>
          <a:p>
            <a:pPr marL="914400" lvl="1" indent="-368300" algn="l" rtl="0">
              <a:lnSpc>
                <a:spcPct val="100000"/>
              </a:lnSpc>
              <a:spcBef>
                <a:spcPts val="0"/>
              </a:spcBef>
              <a:spcAft>
                <a:spcPts val="0"/>
              </a:spcAft>
              <a:buSzPts val="2200"/>
              <a:buFont typeface="IBM Plex Sans"/>
              <a:buChar char="○"/>
            </a:pPr>
            <a:r>
              <a:rPr lang="en">
                <a:highlight>
                  <a:srgbClr val="FFFFFF"/>
                </a:highlight>
                <a:latin typeface="IBM Plex Sans"/>
                <a:ea typeface="IBM Plex Sans"/>
                <a:cs typeface="IBM Plex Sans"/>
                <a:sym typeface="IBM Plex Sans"/>
              </a:rPr>
              <a:t>Learning Matrix for School</a:t>
            </a:r>
            <a:endParaRPr>
              <a:highlight>
                <a:srgbClr val="FFFFFF"/>
              </a:highlight>
              <a:latin typeface="IBM Plex Sans"/>
              <a:ea typeface="IBM Plex Sans"/>
              <a:cs typeface="IBM Plex Sans"/>
              <a:sym typeface="IBM Plex Sans"/>
            </a:endParaRPr>
          </a:p>
          <a:p>
            <a:pPr marL="914400" lvl="1" indent="-368300" algn="l" rtl="0">
              <a:lnSpc>
                <a:spcPct val="100000"/>
              </a:lnSpc>
              <a:spcBef>
                <a:spcPts val="0"/>
              </a:spcBef>
              <a:spcAft>
                <a:spcPts val="0"/>
              </a:spcAft>
              <a:buSzPts val="2200"/>
              <a:buFont typeface="IBM Plex Sans"/>
              <a:buChar char="○"/>
            </a:pPr>
            <a:r>
              <a:rPr lang="en">
                <a:highlight>
                  <a:srgbClr val="FFFFFF"/>
                </a:highlight>
                <a:latin typeface="IBM Plex Sans"/>
                <a:ea typeface="IBM Plex Sans"/>
                <a:cs typeface="IBM Plex Sans"/>
                <a:sym typeface="IBM Plex Sans"/>
              </a:rPr>
              <a:t>Learning Matrix for Home</a:t>
            </a:r>
            <a:endParaRPr>
              <a:highlight>
                <a:srgbClr val="FFFFFF"/>
              </a:highlight>
              <a:latin typeface="IBM Plex Sans"/>
              <a:ea typeface="IBM Plex Sans"/>
              <a:cs typeface="IBM Plex Sans"/>
              <a:sym typeface="IBM Plex Sans"/>
            </a:endParaRPr>
          </a:p>
        </p:txBody>
      </p:sp>
      <p:sp>
        <p:nvSpPr>
          <p:cNvPr id="2" name="Slide Number Placeholder 1">
            <a:extLst>
              <a:ext uri="{FF2B5EF4-FFF2-40B4-BE49-F238E27FC236}">
                <a16:creationId xmlns:a16="http://schemas.microsoft.com/office/drawing/2014/main" id="{4BD1649C-F629-144E-ADC7-BA4D7C02CD45}"/>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36</a:t>
            </a:fld>
            <a:endParaRPr lang="en"/>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5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highlight>
                  <a:srgbClr val="FFFFFF"/>
                </a:highlight>
              </a:rPr>
              <a:t>The 5C Process (2 of 2)</a:t>
            </a:r>
            <a:endParaRPr>
              <a:solidFill>
                <a:schemeClr val="dk1"/>
              </a:solidFill>
              <a:highlight>
                <a:srgbClr val="FFFFFF"/>
              </a:highlight>
            </a:endParaRPr>
          </a:p>
          <a:p>
            <a:pPr marL="0" lvl="0" indent="0" algn="l" rtl="0">
              <a:spcBef>
                <a:spcPts val="0"/>
              </a:spcBef>
              <a:spcAft>
                <a:spcPts val="0"/>
              </a:spcAft>
              <a:buNone/>
            </a:pPr>
            <a:endParaRPr/>
          </a:p>
        </p:txBody>
      </p:sp>
      <p:sp>
        <p:nvSpPr>
          <p:cNvPr id="385" name="Google Shape;385;p5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81000" algn="l" rtl="0">
              <a:lnSpc>
                <a:spcPct val="100000"/>
              </a:lnSpc>
              <a:spcBef>
                <a:spcPts val="0"/>
              </a:spcBef>
              <a:spcAft>
                <a:spcPts val="0"/>
              </a:spcAft>
              <a:buSzPts val="2400"/>
              <a:buFont typeface="Montserrat"/>
              <a:buChar char="●"/>
            </a:pPr>
            <a:r>
              <a:rPr lang="en" b="1">
                <a:highlight>
                  <a:srgbClr val="FFFFFF"/>
                </a:highlight>
                <a:latin typeface="IBM Plex Sans"/>
                <a:ea typeface="IBM Plex Sans"/>
                <a:cs typeface="IBM Plex Sans"/>
                <a:sym typeface="IBM Plex Sans"/>
              </a:rPr>
              <a:t>Principle #1: </a:t>
            </a:r>
            <a:r>
              <a:rPr lang="en" sz="2200">
                <a:latin typeface="IBM Plex Sans"/>
                <a:ea typeface="IBM Plex Sans"/>
                <a:cs typeface="IBM Plex Sans"/>
                <a:sym typeface="IBM Plex Sans"/>
              </a:rPr>
              <a:t>Learning Priorities </a:t>
            </a:r>
            <a:r>
              <a:rPr lang="en" sz="2200" b="1" u="sng">
                <a:latin typeface="IBM Plex Sans"/>
                <a:ea typeface="IBM Plex Sans"/>
                <a:cs typeface="IBM Plex Sans"/>
                <a:sym typeface="IBM Plex Sans"/>
              </a:rPr>
              <a:t>Don’t </a:t>
            </a:r>
            <a:r>
              <a:rPr lang="en" sz="2200">
                <a:latin typeface="IBM Plex Sans"/>
                <a:ea typeface="IBM Plex Sans"/>
                <a:cs typeface="IBM Plex Sans"/>
                <a:sym typeface="IBM Plex Sans"/>
              </a:rPr>
              <a:t>Change. They are student specific</a:t>
            </a:r>
            <a:endParaRPr sz="2200">
              <a:latin typeface="IBM Plex Sans"/>
              <a:ea typeface="IBM Plex Sans"/>
              <a:cs typeface="IBM Plex Sans"/>
              <a:sym typeface="IBM Plex Sans"/>
            </a:endParaRPr>
          </a:p>
          <a:p>
            <a:pPr marL="914400" lvl="1" indent="-368300" algn="l" rtl="0">
              <a:lnSpc>
                <a:spcPct val="100000"/>
              </a:lnSpc>
              <a:spcBef>
                <a:spcPts val="0"/>
              </a:spcBef>
              <a:spcAft>
                <a:spcPts val="0"/>
              </a:spcAft>
              <a:buSzPts val="2200"/>
              <a:buFont typeface="Montserrat"/>
              <a:buChar char="○"/>
            </a:pPr>
            <a:r>
              <a:rPr lang="en">
                <a:highlight>
                  <a:srgbClr val="FFFFFF"/>
                </a:highlight>
                <a:latin typeface="IBM Plex Sans"/>
                <a:ea typeface="IBM Plex Sans"/>
                <a:cs typeface="IBM Plex Sans"/>
                <a:sym typeface="IBM Plex Sans"/>
              </a:rPr>
              <a:t>When in different instructional environments:</a:t>
            </a:r>
            <a:r>
              <a:rPr lang="en" b="1">
                <a:highlight>
                  <a:srgbClr val="FFFFFF"/>
                </a:highlight>
                <a:latin typeface="IBM Plex Sans"/>
                <a:ea typeface="IBM Plex Sans"/>
                <a:cs typeface="IBM Plex Sans"/>
                <a:sym typeface="IBM Plex Sans"/>
              </a:rPr>
              <a:t> </a:t>
            </a:r>
            <a:endParaRPr b="1">
              <a:highlight>
                <a:srgbClr val="FFFFFF"/>
              </a:highlight>
              <a:latin typeface="IBM Plex Sans"/>
              <a:ea typeface="IBM Plex Sans"/>
              <a:cs typeface="IBM Plex Sans"/>
              <a:sym typeface="IBM Plex Sans"/>
            </a:endParaRPr>
          </a:p>
          <a:p>
            <a:pPr marL="1371600" lvl="2" indent="-349250" algn="l" rtl="0">
              <a:lnSpc>
                <a:spcPct val="100000"/>
              </a:lnSpc>
              <a:spcBef>
                <a:spcPts val="0"/>
              </a:spcBef>
              <a:spcAft>
                <a:spcPts val="0"/>
              </a:spcAft>
              <a:buSzPts val="1900"/>
              <a:buFont typeface="Montserrat"/>
              <a:buChar char="■"/>
            </a:pPr>
            <a:r>
              <a:rPr lang="en">
                <a:latin typeface="IBM Plex Sans"/>
                <a:ea typeface="IBM Plex Sans"/>
                <a:cs typeface="IBM Plex Sans"/>
                <a:sym typeface="IBM Plex Sans"/>
              </a:rPr>
              <a:t>IEP Goal(s) </a:t>
            </a:r>
            <a:r>
              <a:rPr lang="en" b="1" u="sng">
                <a:latin typeface="IBM Plex Sans"/>
                <a:ea typeface="IBM Plex Sans"/>
                <a:cs typeface="IBM Plex Sans"/>
                <a:sym typeface="IBM Plex Sans"/>
              </a:rPr>
              <a:t>may</a:t>
            </a:r>
            <a:r>
              <a:rPr lang="en">
                <a:latin typeface="IBM Plex Sans"/>
                <a:ea typeface="IBM Plex Sans"/>
                <a:cs typeface="IBM Plex Sans"/>
                <a:sym typeface="IBM Plex Sans"/>
              </a:rPr>
              <a:t> need to be modified</a:t>
            </a:r>
            <a:endParaRPr>
              <a:latin typeface="IBM Plex Sans"/>
              <a:ea typeface="IBM Plex Sans"/>
              <a:cs typeface="IBM Plex Sans"/>
              <a:sym typeface="IBM Plex Sans"/>
            </a:endParaRPr>
          </a:p>
          <a:p>
            <a:pPr marL="1371600" lvl="2" indent="-349250" algn="l" rtl="0">
              <a:lnSpc>
                <a:spcPct val="100000"/>
              </a:lnSpc>
              <a:spcBef>
                <a:spcPts val="0"/>
              </a:spcBef>
              <a:spcAft>
                <a:spcPts val="0"/>
              </a:spcAft>
              <a:buSzPts val="1900"/>
              <a:buFont typeface="Arial"/>
              <a:buChar char="■"/>
            </a:pPr>
            <a:r>
              <a:rPr lang="en">
                <a:latin typeface="IBM Plex Sans"/>
                <a:ea typeface="IBM Plex Sans"/>
                <a:cs typeface="IBM Plex Sans"/>
                <a:sym typeface="IBM Plex Sans"/>
              </a:rPr>
              <a:t>The How, When, and Where of the IEP goals </a:t>
            </a:r>
            <a:r>
              <a:rPr lang="en" b="1" u="sng">
                <a:latin typeface="IBM Plex Sans"/>
                <a:ea typeface="IBM Plex Sans"/>
                <a:cs typeface="IBM Plex Sans"/>
                <a:sym typeface="IBM Plex Sans"/>
              </a:rPr>
              <a:t>will</a:t>
            </a:r>
            <a:r>
              <a:rPr lang="en">
                <a:latin typeface="IBM Plex Sans"/>
                <a:ea typeface="IBM Plex Sans"/>
                <a:cs typeface="IBM Plex Sans"/>
                <a:sym typeface="IBM Plex Sans"/>
              </a:rPr>
              <a:t> need to change</a:t>
            </a:r>
            <a:endParaRPr>
              <a:latin typeface="IBM Plex Sans"/>
              <a:ea typeface="IBM Plex Sans"/>
              <a:cs typeface="IBM Plex Sans"/>
              <a:sym typeface="IBM Plex Sans"/>
            </a:endParaRPr>
          </a:p>
          <a:p>
            <a:pPr marL="0" lvl="0" indent="0" algn="l" rtl="0">
              <a:lnSpc>
                <a:spcPct val="100000"/>
              </a:lnSpc>
              <a:spcBef>
                <a:spcPts val="0"/>
              </a:spcBef>
              <a:spcAft>
                <a:spcPts val="0"/>
              </a:spcAft>
              <a:buNone/>
            </a:pPr>
            <a:endParaRPr>
              <a:latin typeface="IBM Plex Sans"/>
              <a:ea typeface="IBM Plex Sans"/>
              <a:cs typeface="IBM Plex Sans"/>
              <a:sym typeface="IBM Plex Sans"/>
            </a:endParaRPr>
          </a:p>
          <a:p>
            <a:pPr marL="457200" lvl="0" indent="-381000" algn="l" rtl="0">
              <a:spcBef>
                <a:spcPts val="0"/>
              </a:spcBef>
              <a:spcAft>
                <a:spcPts val="0"/>
              </a:spcAft>
              <a:buSzPts val="2400"/>
              <a:buFont typeface="Montserrat"/>
              <a:buChar char="●"/>
            </a:pPr>
            <a:r>
              <a:rPr lang="en" b="1">
                <a:latin typeface="IBM Plex Sans"/>
                <a:ea typeface="IBM Plex Sans"/>
                <a:cs typeface="IBM Plex Sans"/>
                <a:sym typeface="IBM Plex Sans"/>
              </a:rPr>
              <a:t>Principle #2: </a:t>
            </a:r>
            <a:r>
              <a:rPr lang="en" sz="2200">
                <a:latin typeface="IBM Plex Sans"/>
                <a:ea typeface="IBM Plex Sans"/>
                <a:cs typeface="IBM Plex Sans"/>
                <a:sym typeface="IBM Plex Sans"/>
              </a:rPr>
              <a:t>All Students are General Education students first</a:t>
            </a:r>
            <a:endParaRPr sz="2200">
              <a:latin typeface="IBM Plex Sans"/>
              <a:ea typeface="IBM Plex Sans"/>
              <a:cs typeface="IBM Plex Sans"/>
              <a:sym typeface="IBM Plex Sans"/>
            </a:endParaRPr>
          </a:p>
          <a:p>
            <a:pPr marL="914400" lvl="1" indent="-368300" algn="l" rtl="0">
              <a:spcBef>
                <a:spcPts val="0"/>
              </a:spcBef>
              <a:spcAft>
                <a:spcPts val="0"/>
              </a:spcAft>
              <a:buSzPts val="2200"/>
              <a:buFont typeface="Arial"/>
              <a:buChar char="○"/>
            </a:pPr>
            <a:r>
              <a:rPr lang="en" sz="2200">
                <a:latin typeface="IBM Plex Sans"/>
                <a:ea typeface="IBM Plex Sans"/>
                <a:cs typeface="IBM Plex Sans"/>
                <a:sym typeface="IBM Plex Sans"/>
              </a:rPr>
              <a:t>IEPs </a:t>
            </a:r>
            <a:r>
              <a:rPr lang="en" b="1" u="sng">
                <a:latin typeface="IBM Plex Sans"/>
                <a:ea typeface="IBM Plex Sans"/>
                <a:cs typeface="IBM Plex Sans"/>
                <a:sym typeface="IBM Plex Sans"/>
              </a:rPr>
              <a:t>d</a:t>
            </a:r>
            <a:r>
              <a:rPr lang="en" sz="2200" b="1" u="sng">
                <a:latin typeface="IBM Plex Sans"/>
                <a:ea typeface="IBM Plex Sans"/>
                <a:cs typeface="IBM Plex Sans"/>
                <a:sym typeface="IBM Plex Sans"/>
              </a:rPr>
              <a:t>o </a:t>
            </a:r>
            <a:r>
              <a:rPr lang="en" b="1" u="sng">
                <a:latin typeface="IBM Plex Sans"/>
                <a:ea typeface="IBM Plex Sans"/>
                <a:cs typeface="IBM Plex Sans"/>
                <a:sym typeface="IBM Plex Sans"/>
              </a:rPr>
              <a:t>n</a:t>
            </a:r>
            <a:r>
              <a:rPr lang="en" sz="2200" b="1" u="sng">
                <a:latin typeface="IBM Plex Sans"/>
                <a:ea typeface="IBM Plex Sans"/>
                <a:cs typeface="IBM Plex Sans"/>
                <a:sym typeface="IBM Plex Sans"/>
              </a:rPr>
              <a:t>ot</a:t>
            </a:r>
            <a:r>
              <a:rPr lang="en" sz="2200">
                <a:latin typeface="IBM Plex Sans"/>
                <a:ea typeface="IBM Plex Sans"/>
                <a:cs typeface="IBM Plex Sans"/>
                <a:sym typeface="IBM Plex Sans"/>
              </a:rPr>
              <a:t> </a:t>
            </a:r>
            <a:r>
              <a:rPr lang="en">
                <a:latin typeface="IBM Plex Sans"/>
                <a:ea typeface="IBM Plex Sans"/>
                <a:cs typeface="IBM Plex Sans"/>
                <a:sym typeface="IBM Plex Sans"/>
              </a:rPr>
              <a:t>r</a:t>
            </a:r>
            <a:r>
              <a:rPr lang="en" sz="2200">
                <a:latin typeface="IBM Plex Sans"/>
                <a:ea typeface="IBM Plex Sans"/>
                <a:cs typeface="IBM Plex Sans"/>
                <a:sym typeface="IBM Plex Sans"/>
              </a:rPr>
              <a:t>epresent a </a:t>
            </a:r>
            <a:r>
              <a:rPr lang="en">
                <a:latin typeface="IBM Plex Sans"/>
                <a:ea typeface="IBM Plex Sans"/>
                <a:cs typeface="IBM Plex Sans"/>
                <a:sym typeface="IBM Plex Sans"/>
              </a:rPr>
              <a:t>s</a:t>
            </a:r>
            <a:r>
              <a:rPr lang="en" sz="2200">
                <a:latin typeface="IBM Plex Sans"/>
                <a:ea typeface="IBM Plex Sans"/>
                <a:cs typeface="IBM Plex Sans"/>
                <a:sym typeface="IBM Plex Sans"/>
              </a:rPr>
              <a:t>tudent’s </a:t>
            </a:r>
            <a:r>
              <a:rPr lang="en">
                <a:latin typeface="IBM Plex Sans"/>
                <a:ea typeface="IBM Plex Sans"/>
                <a:cs typeface="IBM Plex Sans"/>
                <a:sym typeface="IBM Plex Sans"/>
              </a:rPr>
              <a:t>f</a:t>
            </a:r>
            <a:r>
              <a:rPr lang="en" sz="2200">
                <a:latin typeface="IBM Plex Sans"/>
                <a:ea typeface="IBM Plex Sans"/>
                <a:cs typeface="IBM Plex Sans"/>
                <a:sym typeface="IBM Plex Sans"/>
              </a:rPr>
              <a:t>ull </a:t>
            </a:r>
            <a:r>
              <a:rPr lang="en">
                <a:latin typeface="IBM Plex Sans"/>
                <a:ea typeface="IBM Plex Sans"/>
                <a:cs typeface="IBM Plex Sans"/>
                <a:sym typeface="IBM Plex Sans"/>
              </a:rPr>
              <a:t>c</a:t>
            </a:r>
            <a:r>
              <a:rPr lang="en" sz="2200">
                <a:latin typeface="IBM Plex Sans"/>
                <a:ea typeface="IBM Plex Sans"/>
                <a:cs typeface="IBM Plex Sans"/>
                <a:sym typeface="IBM Plex Sans"/>
              </a:rPr>
              <a:t>urriculum. </a:t>
            </a:r>
            <a:endParaRPr sz="2200">
              <a:latin typeface="IBM Plex Sans"/>
              <a:ea typeface="IBM Plex Sans"/>
              <a:cs typeface="IBM Plex Sans"/>
              <a:sym typeface="IBM Plex Sans"/>
            </a:endParaRPr>
          </a:p>
          <a:p>
            <a:pPr marL="914400" lvl="1" indent="-368300" algn="l" rtl="0">
              <a:spcBef>
                <a:spcPts val="0"/>
              </a:spcBef>
              <a:spcAft>
                <a:spcPts val="0"/>
              </a:spcAft>
              <a:buSzPts val="2200"/>
              <a:buFont typeface="IBM Plex Sans"/>
              <a:buChar char="○"/>
            </a:pPr>
            <a:r>
              <a:rPr lang="en">
                <a:latin typeface="IBM Plex Sans"/>
                <a:ea typeface="IBM Plex Sans"/>
                <a:cs typeface="IBM Plex Sans"/>
                <a:sym typeface="IBM Plex Sans"/>
              </a:rPr>
              <a:t>Access and progress in t</a:t>
            </a:r>
            <a:r>
              <a:rPr lang="en" sz="2200">
                <a:latin typeface="IBM Plex Sans"/>
                <a:ea typeface="IBM Plex Sans"/>
                <a:cs typeface="IBM Plex Sans"/>
                <a:sym typeface="IBM Plex Sans"/>
              </a:rPr>
              <a:t>he gener</a:t>
            </a:r>
            <a:r>
              <a:rPr lang="en">
                <a:latin typeface="IBM Plex Sans"/>
                <a:ea typeface="IBM Plex Sans"/>
                <a:cs typeface="IBM Plex Sans"/>
                <a:sym typeface="IBM Plex Sans"/>
              </a:rPr>
              <a:t>al education curriculum and the IEP comprise a student’s program</a:t>
            </a:r>
            <a:endParaRPr sz="1500">
              <a:latin typeface="IBM Plex Sans"/>
              <a:ea typeface="IBM Plex Sans"/>
              <a:cs typeface="IBM Plex Sans"/>
              <a:sym typeface="IBM Plex Sans"/>
            </a:endParaRPr>
          </a:p>
          <a:p>
            <a:pPr marL="0" lvl="0" indent="0" algn="l" rtl="0">
              <a:lnSpc>
                <a:spcPct val="100000"/>
              </a:lnSpc>
              <a:spcBef>
                <a:spcPts val="0"/>
              </a:spcBef>
              <a:spcAft>
                <a:spcPts val="0"/>
              </a:spcAft>
              <a:buNone/>
            </a:pPr>
            <a:endParaRPr>
              <a:solidFill>
                <a:schemeClr val="dk2"/>
              </a:solidFill>
              <a:latin typeface="Arial"/>
              <a:ea typeface="Arial"/>
              <a:cs typeface="Arial"/>
              <a:sym typeface="Arial"/>
            </a:endParaRPr>
          </a:p>
          <a:p>
            <a:pPr marL="914400" lvl="0" indent="0" algn="l" rtl="0">
              <a:lnSpc>
                <a:spcPct val="100000"/>
              </a:lnSpc>
              <a:spcBef>
                <a:spcPts val="0"/>
              </a:spcBef>
              <a:spcAft>
                <a:spcPts val="0"/>
              </a:spcAft>
              <a:buNone/>
            </a:pPr>
            <a:endParaRPr>
              <a:solidFill>
                <a:schemeClr val="dk1"/>
              </a:solidFill>
              <a:highlight>
                <a:srgbClr val="FFFFFF"/>
              </a:highlight>
              <a:latin typeface="Montserrat"/>
              <a:ea typeface="Montserrat"/>
              <a:cs typeface="Montserrat"/>
              <a:sym typeface="Montserrat"/>
            </a:endParaRPr>
          </a:p>
          <a:p>
            <a:pPr marL="0" lvl="0" indent="0" algn="l" rtl="0">
              <a:lnSpc>
                <a:spcPct val="100000"/>
              </a:lnSpc>
              <a:spcBef>
                <a:spcPts val="0"/>
              </a:spcBef>
              <a:spcAft>
                <a:spcPts val="0"/>
              </a:spcAft>
              <a:buNone/>
            </a:pPr>
            <a:endParaRPr>
              <a:solidFill>
                <a:schemeClr val="dk1"/>
              </a:solidFill>
              <a:highlight>
                <a:srgbClr val="FFFFFF"/>
              </a:highlight>
              <a:latin typeface="Montserrat"/>
              <a:ea typeface="Montserrat"/>
              <a:cs typeface="Montserrat"/>
              <a:sym typeface="Montserrat"/>
            </a:endParaRPr>
          </a:p>
        </p:txBody>
      </p:sp>
      <p:sp>
        <p:nvSpPr>
          <p:cNvPr id="2" name="Slide Number Placeholder 1">
            <a:extLst>
              <a:ext uri="{FF2B5EF4-FFF2-40B4-BE49-F238E27FC236}">
                <a16:creationId xmlns:a16="http://schemas.microsoft.com/office/drawing/2014/main" id="{49977664-795D-0F47-83CD-6B6F5671A164}"/>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37</a:t>
            </a:fld>
            <a:endParaRPr lang="en"/>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9"/>
          <p:cNvSpPr txBox="1">
            <a:spLocks noGrp="1"/>
          </p:cNvSpPr>
          <p:nvPr>
            <p:ph type="title"/>
          </p:nvPr>
        </p:nvSpPr>
        <p:spPr>
          <a:xfrm>
            <a:off x="311700" y="599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Helping Your Child with Academics at Home </a:t>
            </a:r>
            <a:endParaRPr/>
          </a:p>
          <a:p>
            <a:pPr marL="0" lvl="0" indent="0" algn="l" rtl="0">
              <a:spcBef>
                <a:spcPts val="0"/>
              </a:spcBef>
              <a:spcAft>
                <a:spcPts val="0"/>
              </a:spcAft>
              <a:buNone/>
            </a:pPr>
            <a:endParaRPr sz="2300"/>
          </a:p>
          <a:p>
            <a:pPr marL="457200" lvl="0" indent="-381000" algn="l" rtl="0">
              <a:spcBef>
                <a:spcPts val="0"/>
              </a:spcBef>
              <a:spcAft>
                <a:spcPts val="0"/>
              </a:spcAft>
              <a:buClr>
                <a:srgbClr val="408087"/>
              </a:buClr>
              <a:buSzPts val="2400"/>
              <a:buFont typeface="Montserrat"/>
              <a:buChar char="●"/>
            </a:pPr>
            <a:r>
              <a:rPr lang="en" sz="2400" b="0">
                <a:solidFill>
                  <a:srgbClr val="408087"/>
                </a:solidFill>
                <a:highlight>
                  <a:srgbClr val="FFFFFF"/>
                </a:highlight>
                <a:latin typeface="IBM Plex Sans"/>
                <a:ea typeface="IBM Plex Sans"/>
                <a:cs typeface="IBM Plex Sans"/>
                <a:sym typeface="IBM Plex Sans"/>
              </a:rPr>
              <a:t>TIES Center / NCEO video series for supporting your child at home</a:t>
            </a:r>
            <a:endParaRPr b="0"/>
          </a:p>
        </p:txBody>
      </p:sp>
      <p:pic>
        <p:nvPicPr>
          <p:cNvPr id="391" name="Google Shape;391;p59" descr="Cover frame for the video titles Helping Your Child with Academics ">
            <a:hlinkClick r:id="rId3"/>
          </p:cNvPr>
          <p:cNvPicPr preferRelativeResize="0"/>
          <p:nvPr/>
        </p:nvPicPr>
        <p:blipFill>
          <a:blip r:embed="rId4">
            <a:alphaModFix/>
          </a:blip>
          <a:stretch>
            <a:fillRect/>
          </a:stretch>
        </p:blipFill>
        <p:spPr>
          <a:xfrm>
            <a:off x="1407775" y="2476675"/>
            <a:ext cx="6531699" cy="3719575"/>
          </a:xfrm>
          <a:prstGeom prst="rect">
            <a:avLst/>
          </a:prstGeom>
          <a:noFill/>
          <a:ln>
            <a:noFill/>
          </a:ln>
        </p:spPr>
      </p:pic>
      <p:sp>
        <p:nvSpPr>
          <p:cNvPr id="2" name="Slide Number Placeholder 1">
            <a:extLst>
              <a:ext uri="{FF2B5EF4-FFF2-40B4-BE49-F238E27FC236}">
                <a16:creationId xmlns:a16="http://schemas.microsoft.com/office/drawing/2014/main" id="{3EC2F315-C017-2640-964E-7C3A98849F1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38</a:t>
            </a:fld>
            <a:endParaRPr lang="e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6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summary: </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397" name="Google Shape;397;p6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96875" algn="l" rtl="0">
              <a:spcBef>
                <a:spcPts val="0"/>
              </a:spcBef>
              <a:spcAft>
                <a:spcPts val="0"/>
              </a:spcAft>
              <a:buSzPts val="2650"/>
              <a:buFont typeface="IBM Plex Sans"/>
              <a:buChar char="●"/>
            </a:pPr>
            <a:r>
              <a:rPr lang="en" sz="2650">
                <a:latin typeface="IBM Plex Sans"/>
                <a:ea typeface="IBM Plex Sans"/>
                <a:cs typeface="IBM Plex Sans"/>
                <a:sym typeface="IBM Plex Sans"/>
              </a:rPr>
              <a:t>The importance of providing access and progress in the grade-level general education curriculum for all students</a:t>
            </a:r>
            <a:endParaRPr sz="2650">
              <a:latin typeface="IBM Plex Sans"/>
              <a:ea typeface="IBM Plex Sans"/>
              <a:cs typeface="IBM Plex Sans"/>
              <a:sym typeface="IBM Plex Sans"/>
            </a:endParaRPr>
          </a:p>
          <a:p>
            <a:pPr marL="457200" lvl="0" indent="-396875" algn="l" rtl="0">
              <a:spcBef>
                <a:spcPts val="0"/>
              </a:spcBef>
              <a:spcAft>
                <a:spcPts val="0"/>
              </a:spcAft>
              <a:buSzPts val="2650"/>
              <a:buFont typeface="IBM Plex Sans"/>
              <a:buChar char="●"/>
            </a:pPr>
            <a:r>
              <a:rPr lang="en" sz="2650">
                <a:latin typeface="IBM Plex Sans"/>
                <a:ea typeface="IBM Plex Sans"/>
                <a:cs typeface="IBM Plex Sans"/>
                <a:sym typeface="IBM Plex Sans"/>
              </a:rPr>
              <a:t>Educators can start with the content standards, identify barriers and solutions to provide access for students who are deaf-blind</a:t>
            </a:r>
            <a:endParaRPr sz="2650">
              <a:latin typeface="IBM Plex Sans"/>
              <a:ea typeface="IBM Plex Sans"/>
              <a:cs typeface="IBM Plex Sans"/>
              <a:sym typeface="IBM Plex Sans"/>
            </a:endParaRPr>
          </a:p>
          <a:p>
            <a:pPr marL="457200" lvl="0" indent="-396875" algn="l" rtl="0">
              <a:spcBef>
                <a:spcPts val="0"/>
              </a:spcBef>
              <a:spcAft>
                <a:spcPts val="0"/>
              </a:spcAft>
              <a:buSzPts val="2650"/>
              <a:buFont typeface="IBM Plex Sans"/>
              <a:buChar char="●"/>
            </a:pPr>
            <a:r>
              <a:rPr lang="en" sz="2650">
                <a:latin typeface="IBM Plex Sans"/>
                <a:ea typeface="IBM Plex Sans"/>
                <a:cs typeface="IBM Plex Sans"/>
                <a:sym typeface="IBM Plex Sans"/>
              </a:rPr>
              <a:t>Collaboration between special education, general education and families is key both during in-person and distance learning</a:t>
            </a:r>
            <a:endParaRPr sz="2650">
              <a:latin typeface="IBM Plex Sans"/>
              <a:ea typeface="IBM Plex Sans"/>
              <a:cs typeface="IBM Plex Sans"/>
              <a:sym typeface="IBM Plex Sans"/>
            </a:endParaRPr>
          </a:p>
          <a:p>
            <a:pPr marL="457200" lvl="0" indent="0" algn="l" rtl="0">
              <a:spcBef>
                <a:spcPts val="0"/>
              </a:spcBef>
              <a:spcAft>
                <a:spcPts val="1600"/>
              </a:spcAft>
              <a:buNone/>
            </a:pPr>
            <a:endParaRPr>
              <a:solidFill>
                <a:srgbClr val="408087"/>
              </a:solidFill>
              <a:latin typeface="IBM Plex Sans Medium"/>
              <a:ea typeface="IBM Plex Sans Medium"/>
              <a:cs typeface="IBM Plex Sans Medium"/>
              <a:sym typeface="IBM Plex Sans Medium"/>
            </a:endParaRPr>
          </a:p>
        </p:txBody>
      </p:sp>
      <p:sp>
        <p:nvSpPr>
          <p:cNvPr id="2" name="Slide Number Placeholder 1">
            <a:extLst>
              <a:ext uri="{FF2B5EF4-FFF2-40B4-BE49-F238E27FC236}">
                <a16:creationId xmlns:a16="http://schemas.microsoft.com/office/drawing/2014/main" id="{23120396-9B37-FF4B-9D86-E76ED39735E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39</a:t>
            </a:fld>
            <a:endParaRPr lang="en"/>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Today, we will...</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143" name="Google Shape;143;p25"/>
          <p:cNvSpPr txBox="1">
            <a:spLocks noGrp="1"/>
          </p:cNvSpPr>
          <p:nvPr>
            <p:ph type="body" idx="1"/>
          </p:nvPr>
        </p:nvSpPr>
        <p:spPr>
          <a:xfrm>
            <a:off x="311700" y="1536624"/>
            <a:ext cx="8520600" cy="4999500"/>
          </a:xfrm>
          <a:prstGeom prst="rect">
            <a:avLst/>
          </a:prstGeom>
        </p:spPr>
        <p:txBody>
          <a:bodyPr spcFirstLastPara="1" wrap="square" lIns="91425" tIns="91425" rIns="91425" bIns="91425" anchor="t" anchorCtr="0">
            <a:noAutofit/>
          </a:bodyPr>
          <a:lstStyle/>
          <a:p>
            <a:pPr marL="457200" lvl="0" indent="-396875" algn="l" rtl="0">
              <a:spcBef>
                <a:spcPts val="0"/>
              </a:spcBef>
              <a:spcAft>
                <a:spcPts val="0"/>
              </a:spcAft>
              <a:buSzPts val="2650"/>
              <a:buFont typeface="IBM Plex Sans"/>
              <a:buChar char="●"/>
            </a:pPr>
            <a:r>
              <a:rPr lang="en" sz="2650">
                <a:latin typeface="IBM Plex Sans"/>
                <a:ea typeface="IBM Plex Sans"/>
                <a:cs typeface="IBM Plex Sans"/>
                <a:sym typeface="IBM Plex Sans"/>
              </a:rPr>
              <a:t>Discuss key components for providing access and progress in the grade-level general education curriculum, with specific application for students who are deaf-blind. </a:t>
            </a:r>
            <a:endParaRPr sz="2650">
              <a:latin typeface="IBM Plex Sans"/>
              <a:ea typeface="IBM Plex Sans"/>
              <a:cs typeface="IBM Plex Sans"/>
              <a:sym typeface="IBM Plex Sans"/>
            </a:endParaRPr>
          </a:p>
          <a:p>
            <a:pPr marL="457200" lvl="0" indent="-396875" algn="l" rtl="0">
              <a:spcBef>
                <a:spcPts val="0"/>
              </a:spcBef>
              <a:spcAft>
                <a:spcPts val="0"/>
              </a:spcAft>
              <a:buSzPts val="2650"/>
              <a:buFont typeface="Arial"/>
              <a:buChar char="●"/>
            </a:pPr>
            <a:r>
              <a:rPr lang="en" sz="2650">
                <a:latin typeface="IBM Plex Sans"/>
                <a:ea typeface="IBM Plex Sans"/>
                <a:cs typeface="IBM Plex Sans"/>
                <a:sym typeface="IBM Plex Sans"/>
              </a:rPr>
              <a:t>Discuss how to plan for and implement effective academic instruction both in-person and in the current environment of hybrid distance learning</a:t>
            </a:r>
            <a:r>
              <a:rPr lang="en" sz="2650">
                <a:latin typeface="Arial"/>
                <a:ea typeface="Arial"/>
                <a:cs typeface="Arial"/>
                <a:sym typeface="Arial"/>
              </a:rPr>
              <a:t> </a:t>
            </a:r>
            <a:endParaRPr sz="2650">
              <a:latin typeface="Arial"/>
              <a:ea typeface="Arial"/>
              <a:cs typeface="Arial"/>
              <a:sym typeface="Arial"/>
            </a:endParaRPr>
          </a:p>
          <a:p>
            <a:pPr marL="457200" lvl="0" indent="-396875" algn="l" rtl="0">
              <a:spcBef>
                <a:spcPts val="0"/>
              </a:spcBef>
              <a:spcAft>
                <a:spcPts val="0"/>
              </a:spcAft>
              <a:buSzPts val="2650"/>
              <a:buFont typeface="IBM Plex Sans"/>
              <a:buChar char="●"/>
            </a:pPr>
            <a:r>
              <a:rPr lang="en" sz="2650">
                <a:latin typeface="IBM Plex Sans"/>
                <a:ea typeface="IBM Plex Sans"/>
                <a:cs typeface="IBM Plex Sans"/>
                <a:sym typeface="IBM Plex Sans"/>
              </a:rPr>
              <a:t>Focus on collaboration with families </a:t>
            </a:r>
            <a:endParaRPr sz="2650">
              <a:latin typeface="IBM Plex Sans"/>
              <a:ea typeface="IBM Plex Sans"/>
              <a:cs typeface="IBM Plex Sans"/>
              <a:sym typeface="IBM Plex Sans"/>
            </a:endParaRPr>
          </a:p>
          <a:p>
            <a:pPr marL="457200" lvl="0" indent="-396875" algn="l" rtl="0">
              <a:spcBef>
                <a:spcPts val="0"/>
              </a:spcBef>
              <a:spcAft>
                <a:spcPts val="0"/>
              </a:spcAft>
              <a:buSzPts val="2650"/>
              <a:buFont typeface="IBM Plex Sans"/>
              <a:buChar char="●"/>
            </a:pPr>
            <a:r>
              <a:rPr lang="en" sz="2650">
                <a:latin typeface="IBM Plex Sans"/>
                <a:ea typeface="IBM Plex Sans"/>
                <a:cs typeface="IBM Plex Sans"/>
                <a:sym typeface="IBM Plex Sans"/>
              </a:rPr>
              <a:t>Discuss and share ideas </a:t>
            </a:r>
            <a:endParaRPr sz="2650">
              <a:latin typeface="IBM Plex Sans"/>
              <a:ea typeface="IBM Plex Sans"/>
              <a:cs typeface="IBM Plex Sans"/>
              <a:sym typeface="IBM Plex Sans"/>
            </a:endParaRPr>
          </a:p>
          <a:p>
            <a:pPr marL="457200" lvl="0" indent="0" algn="l" rtl="0">
              <a:spcBef>
                <a:spcPts val="0"/>
              </a:spcBef>
              <a:spcAft>
                <a:spcPts val="0"/>
              </a:spcAft>
              <a:buNone/>
            </a:pPr>
            <a:endParaRPr sz="2650">
              <a:latin typeface="Arial"/>
              <a:ea typeface="Arial"/>
              <a:cs typeface="Arial"/>
              <a:sym typeface="Arial"/>
            </a:endParaRPr>
          </a:p>
          <a:p>
            <a:pPr marL="0" lvl="0" indent="0" algn="l" rtl="0">
              <a:spcBef>
                <a:spcPts val="0"/>
              </a:spcBef>
              <a:spcAft>
                <a:spcPts val="1600"/>
              </a:spcAft>
              <a:buNone/>
            </a:pPr>
            <a:endParaRPr sz="2000">
              <a:solidFill>
                <a:srgbClr val="408087"/>
              </a:solidFill>
              <a:latin typeface="IBM Plex Sans Medium"/>
              <a:ea typeface="IBM Plex Sans Medium"/>
              <a:cs typeface="IBM Plex Sans Medium"/>
              <a:sym typeface="IBM Plex Sans Medium"/>
            </a:endParaRPr>
          </a:p>
        </p:txBody>
      </p:sp>
      <p:sp>
        <p:nvSpPr>
          <p:cNvPr id="2" name="Slide Number Placeholder 1">
            <a:extLst>
              <a:ext uri="{FF2B5EF4-FFF2-40B4-BE49-F238E27FC236}">
                <a16:creationId xmlns:a16="http://schemas.microsoft.com/office/drawing/2014/main" id="{E8833827-39CF-214E-8EEB-1BEFE002B55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61"/>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115000"/>
              </a:lnSpc>
              <a:spcBef>
                <a:spcPts val="0"/>
              </a:spcBef>
              <a:spcAft>
                <a:spcPts val="0"/>
              </a:spcAft>
              <a:buSzPts val="1100"/>
              <a:buNone/>
            </a:pPr>
            <a:r>
              <a:rPr lang="en" sz="3000" dirty="0"/>
              <a:t>What have you learned today?</a:t>
            </a:r>
            <a:endParaRPr sz="3000" dirty="0"/>
          </a:p>
          <a:p>
            <a:pPr marL="457200" lvl="0" indent="-381000" algn="l" rtl="0">
              <a:lnSpc>
                <a:spcPct val="115000"/>
              </a:lnSpc>
              <a:spcBef>
                <a:spcPts val="1600"/>
              </a:spcBef>
              <a:spcAft>
                <a:spcPts val="0"/>
              </a:spcAft>
              <a:buClr>
                <a:srgbClr val="408087"/>
              </a:buClr>
              <a:buSzPts val="2400"/>
              <a:buChar char="●"/>
            </a:pPr>
            <a:r>
              <a:rPr lang="en" dirty="0"/>
              <a:t>What is one takeaway from this webinar you will share with a colleague or team member?</a:t>
            </a:r>
            <a:endParaRPr dirty="0"/>
          </a:p>
          <a:p>
            <a:pPr marL="457200" lvl="0" indent="-381000" algn="l" rtl="0">
              <a:lnSpc>
                <a:spcPct val="115000"/>
              </a:lnSpc>
              <a:spcBef>
                <a:spcPts val="0"/>
              </a:spcBef>
              <a:spcAft>
                <a:spcPts val="0"/>
              </a:spcAft>
              <a:buClr>
                <a:srgbClr val="408087"/>
              </a:buClr>
              <a:buSzPts val="2400"/>
              <a:buChar char="●"/>
            </a:pPr>
            <a:r>
              <a:rPr lang="en" dirty="0"/>
              <a:t>What success stories can you share?</a:t>
            </a:r>
            <a:endParaRPr dirty="0"/>
          </a:p>
          <a:p>
            <a:pPr marL="457200" lvl="0" indent="-381000" algn="l" rtl="0">
              <a:lnSpc>
                <a:spcPct val="115000"/>
              </a:lnSpc>
              <a:spcBef>
                <a:spcPts val="0"/>
              </a:spcBef>
              <a:spcAft>
                <a:spcPts val="0"/>
              </a:spcAft>
              <a:buClr>
                <a:srgbClr val="408087"/>
              </a:buClr>
              <a:buSzPts val="2400"/>
              <a:buChar char="●"/>
            </a:pPr>
            <a:r>
              <a:rPr lang="en" dirty="0"/>
              <a:t>Any suggestions for our next webinar on early literacy and numeracy?</a:t>
            </a:r>
            <a:endParaRPr dirty="0"/>
          </a:p>
          <a:p>
            <a:pPr marL="457200" lvl="0" indent="0" algn="l" rtl="0">
              <a:lnSpc>
                <a:spcPct val="115000"/>
              </a:lnSpc>
              <a:spcBef>
                <a:spcPts val="1600"/>
              </a:spcBef>
              <a:spcAft>
                <a:spcPts val="0"/>
              </a:spcAft>
              <a:buNone/>
            </a:pPr>
            <a:endParaRPr sz="3000" dirty="0"/>
          </a:p>
          <a:p>
            <a:pPr marL="0" lvl="0" indent="0" algn="l" rtl="0">
              <a:lnSpc>
                <a:spcPct val="115000"/>
              </a:lnSpc>
              <a:spcBef>
                <a:spcPts val="1600"/>
              </a:spcBef>
              <a:spcAft>
                <a:spcPts val="0"/>
              </a:spcAft>
              <a:buSzPts val="1100"/>
              <a:buNone/>
            </a:pPr>
            <a:endParaRPr sz="3000" dirty="0"/>
          </a:p>
          <a:p>
            <a:pPr marL="0" lvl="0" indent="0" algn="l" rtl="0">
              <a:lnSpc>
                <a:spcPct val="90000"/>
              </a:lnSpc>
              <a:spcBef>
                <a:spcPts val="1600"/>
              </a:spcBef>
              <a:spcAft>
                <a:spcPts val="0"/>
              </a:spcAft>
              <a:buSzPts val="1900"/>
              <a:buNone/>
            </a:pPr>
            <a:endParaRPr sz="2700" dirty="0"/>
          </a:p>
          <a:p>
            <a:pPr marL="0" lvl="0" indent="0" algn="l" rtl="0">
              <a:lnSpc>
                <a:spcPct val="90000"/>
              </a:lnSpc>
              <a:spcBef>
                <a:spcPts val="1000"/>
              </a:spcBef>
              <a:spcAft>
                <a:spcPts val="0"/>
              </a:spcAft>
              <a:buSzPts val="1900"/>
              <a:buNone/>
            </a:pPr>
            <a:endParaRPr sz="2700" dirty="0"/>
          </a:p>
          <a:p>
            <a:pPr marL="0" lvl="0" indent="0" algn="l" rtl="0">
              <a:lnSpc>
                <a:spcPct val="90000"/>
              </a:lnSpc>
              <a:spcBef>
                <a:spcPts val="1000"/>
              </a:spcBef>
              <a:spcAft>
                <a:spcPts val="0"/>
              </a:spcAft>
              <a:buSzPts val="1900"/>
              <a:buNone/>
            </a:pPr>
            <a:endParaRPr sz="2700" dirty="0"/>
          </a:p>
          <a:p>
            <a:pPr marL="0" lvl="0" indent="0" algn="l" rtl="0">
              <a:lnSpc>
                <a:spcPct val="90000"/>
              </a:lnSpc>
              <a:spcBef>
                <a:spcPts val="1000"/>
              </a:spcBef>
              <a:spcAft>
                <a:spcPts val="0"/>
              </a:spcAft>
              <a:buSzPts val="1900"/>
              <a:buNone/>
            </a:pPr>
            <a:endParaRPr sz="2700" dirty="0"/>
          </a:p>
          <a:p>
            <a:pPr marL="0" lvl="0" indent="0" algn="ctr" rtl="0">
              <a:lnSpc>
                <a:spcPct val="90000"/>
              </a:lnSpc>
              <a:spcBef>
                <a:spcPts val="1000"/>
              </a:spcBef>
              <a:spcAft>
                <a:spcPts val="0"/>
              </a:spcAft>
              <a:buSzPts val="1900"/>
              <a:buNone/>
            </a:pPr>
            <a:endParaRPr sz="3500" dirty="0"/>
          </a:p>
        </p:txBody>
      </p:sp>
      <p:sp>
        <p:nvSpPr>
          <p:cNvPr id="405" name="Google Shape;405;p61"/>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a:t>
            </a:r>
            <a:r>
              <a:rPr lang="en" dirty="0">
                <a:solidFill>
                  <a:srgbClr val="745FA8"/>
                </a:solidFill>
              </a:rPr>
              <a:t>(5)</a:t>
            </a:r>
            <a:endParaRPr sz="4900" dirty="0"/>
          </a:p>
        </p:txBody>
      </p:sp>
      <p:sp>
        <p:nvSpPr>
          <p:cNvPr id="2" name="Slide Number Placeholder 1">
            <a:extLst>
              <a:ext uri="{FF2B5EF4-FFF2-40B4-BE49-F238E27FC236}">
                <a16:creationId xmlns:a16="http://schemas.microsoft.com/office/drawing/2014/main" id="{92C52F7F-9BA2-BE4E-8AF4-DF05083D062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40</a:t>
            </a:fld>
            <a:endParaRPr lang="en"/>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62"/>
          <p:cNvSpPr txBox="1">
            <a:spLocks noGrp="1"/>
          </p:cNvSpPr>
          <p:nvPr>
            <p:ph type="title"/>
          </p:nvPr>
        </p:nvSpPr>
        <p:spPr>
          <a:xfrm>
            <a:off x="235525" y="81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 Call for further action in support of learning for all: </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411" name="Google Shape;411;p62"/>
          <p:cNvSpPr txBox="1">
            <a:spLocks noGrp="1"/>
          </p:cNvSpPr>
          <p:nvPr>
            <p:ph type="body" idx="1"/>
          </p:nvPr>
        </p:nvSpPr>
        <p:spPr>
          <a:xfrm>
            <a:off x="362850" y="1457775"/>
            <a:ext cx="8418300" cy="4097100"/>
          </a:xfrm>
          <a:prstGeom prst="rect">
            <a:avLst/>
          </a:prstGeom>
        </p:spPr>
        <p:txBody>
          <a:bodyPr spcFirstLastPara="1" wrap="square" lIns="91425" tIns="91425" rIns="91425" bIns="91425" anchor="t" anchorCtr="0">
            <a:noAutofit/>
          </a:bodyPr>
          <a:lstStyle/>
          <a:p>
            <a:pPr marL="457200" lvl="0" indent="-457200" algn="l" rtl="0">
              <a:lnSpc>
                <a:spcPct val="90000"/>
              </a:lnSpc>
              <a:spcBef>
                <a:spcPts val="1100"/>
              </a:spcBef>
              <a:spcAft>
                <a:spcPts val="0"/>
              </a:spcAft>
              <a:buSzPts val="3600"/>
              <a:buFont typeface="IBM Plex Sans"/>
              <a:buChar char="●"/>
            </a:pPr>
            <a:r>
              <a:rPr lang="en">
                <a:latin typeface="IBM Plex Sans"/>
                <a:ea typeface="IBM Plex Sans"/>
                <a:cs typeface="IBM Plex Sans"/>
                <a:sym typeface="IBM Plex Sans"/>
              </a:rPr>
              <a:t>See you at our next NCDB webinar “Early Literacy and Numeracy for Students who are Deaf-Blind” on 11/18</a:t>
            </a:r>
            <a:endParaRPr>
              <a:latin typeface="IBM Plex Sans"/>
              <a:ea typeface="IBM Plex Sans"/>
              <a:cs typeface="IBM Plex Sans"/>
              <a:sym typeface="IBM Plex Sans"/>
            </a:endParaRPr>
          </a:p>
          <a:p>
            <a:pPr marL="457200" lvl="0" indent="-457200" algn="l" rtl="0">
              <a:lnSpc>
                <a:spcPct val="90000"/>
              </a:lnSpc>
              <a:spcBef>
                <a:spcPts val="1100"/>
              </a:spcBef>
              <a:spcAft>
                <a:spcPts val="0"/>
              </a:spcAft>
              <a:buSzPts val="3600"/>
              <a:buFont typeface="IBM Plex Sans"/>
              <a:buChar char="●"/>
            </a:pPr>
            <a:r>
              <a:rPr lang="en">
                <a:latin typeface="IBM Plex Sans"/>
                <a:ea typeface="IBM Plex Sans"/>
                <a:cs typeface="IBM Plex Sans"/>
                <a:sym typeface="IBM Plex Sans"/>
              </a:rPr>
              <a:t>Please share the </a:t>
            </a:r>
            <a:r>
              <a:rPr lang="en" u="sng">
                <a:latin typeface="IBM Plex Sans"/>
                <a:ea typeface="IBM Plex Sans"/>
                <a:cs typeface="IBM Plex Sans"/>
                <a:sym typeface="IBM Plex Sans"/>
              </a:rPr>
              <a:t>TIES Center website</a:t>
            </a:r>
            <a:r>
              <a:rPr lang="en">
                <a:latin typeface="IBM Plex Sans"/>
                <a:ea typeface="IBM Plex Sans"/>
                <a:cs typeface="IBM Plex Sans"/>
                <a:sym typeface="IBM Plex Sans"/>
              </a:rPr>
              <a:t>: tiescenter.org and resources with colleagues and families. </a:t>
            </a:r>
            <a:endParaRPr>
              <a:latin typeface="IBM Plex Sans"/>
              <a:ea typeface="IBM Plex Sans"/>
              <a:cs typeface="IBM Plex Sans"/>
              <a:sym typeface="IBM Plex Sans"/>
            </a:endParaRPr>
          </a:p>
          <a:p>
            <a:pPr marL="457200" lvl="0" indent="-457200" algn="l" rtl="0">
              <a:lnSpc>
                <a:spcPct val="90000"/>
              </a:lnSpc>
              <a:spcBef>
                <a:spcPts val="1100"/>
              </a:spcBef>
              <a:spcAft>
                <a:spcPts val="0"/>
              </a:spcAft>
              <a:buSzPts val="3600"/>
              <a:buFont typeface="IBM Plex Sans"/>
              <a:buChar char="●"/>
            </a:pPr>
            <a:r>
              <a:rPr lang="en">
                <a:latin typeface="IBM Plex Sans"/>
                <a:ea typeface="IBM Plex Sans"/>
                <a:cs typeface="IBM Plex Sans"/>
                <a:sym typeface="IBM Plex Sans"/>
              </a:rPr>
              <a:t>Check out our </a:t>
            </a:r>
            <a:r>
              <a:rPr lang="en" u="sng">
                <a:latin typeface="IBM Plex Sans"/>
                <a:ea typeface="IBM Plex Sans"/>
                <a:cs typeface="IBM Plex Sans"/>
                <a:sym typeface="IBM Plex Sans"/>
                <a:hlinkClick r:id="rId3"/>
              </a:rPr>
              <a:t>Facebook page</a:t>
            </a:r>
            <a:r>
              <a:rPr lang="en">
                <a:latin typeface="IBM Plex Sans"/>
                <a:ea typeface="IBM Plex Sans"/>
                <a:cs typeface="IBM Plex Sans"/>
                <a:sym typeface="IBM Plex Sans"/>
              </a:rPr>
              <a:t>! </a:t>
            </a:r>
            <a:endParaRPr>
              <a:latin typeface="IBM Plex Sans"/>
              <a:ea typeface="IBM Plex Sans"/>
              <a:cs typeface="IBM Plex Sans"/>
              <a:sym typeface="IBM Plex Sans"/>
            </a:endParaRPr>
          </a:p>
          <a:p>
            <a:pPr marL="457200" lvl="0" indent="-457200" algn="l" rtl="0">
              <a:lnSpc>
                <a:spcPct val="90000"/>
              </a:lnSpc>
              <a:spcBef>
                <a:spcPts val="1000"/>
              </a:spcBef>
              <a:spcAft>
                <a:spcPts val="0"/>
              </a:spcAft>
              <a:buSzPts val="3600"/>
              <a:buFont typeface="IBM Plex Sans"/>
              <a:buChar char="●"/>
            </a:pPr>
            <a:r>
              <a:rPr lang="en">
                <a:latin typeface="IBM Plex Sans"/>
                <a:ea typeface="IBM Plex Sans"/>
                <a:cs typeface="IBM Plex Sans"/>
                <a:sym typeface="IBM Plex Sans"/>
              </a:rPr>
              <a:t>Interested in providing feedback or contributing to the inclusive Distance Learning Series for students with significant cognitive disabilities? Please contact: </a:t>
            </a:r>
            <a:r>
              <a:rPr lang="en" u="sng">
                <a:latin typeface="IBM Plex Sans"/>
                <a:ea typeface="IBM Plex Sans"/>
                <a:cs typeface="IBM Plex Sans"/>
                <a:sym typeface="IBM Plex Sans"/>
                <a:hlinkClick r:id="rId4"/>
              </a:rPr>
              <a:t>tiescenter@umn.edu</a:t>
            </a:r>
            <a:endParaRPr>
              <a:latin typeface="IBM Plex Sans"/>
              <a:ea typeface="IBM Plex Sans"/>
              <a:cs typeface="IBM Plex Sans"/>
              <a:sym typeface="IBM Plex Sans"/>
            </a:endParaRPr>
          </a:p>
          <a:p>
            <a:pPr marL="457200" lvl="0" indent="0" algn="l" rtl="0">
              <a:lnSpc>
                <a:spcPct val="90000"/>
              </a:lnSpc>
              <a:spcBef>
                <a:spcPts val="1000"/>
              </a:spcBef>
              <a:spcAft>
                <a:spcPts val="0"/>
              </a:spcAft>
              <a:buNone/>
            </a:pPr>
            <a:endParaRPr>
              <a:latin typeface="IBM Plex Sans"/>
              <a:ea typeface="IBM Plex Sans"/>
              <a:cs typeface="IBM Plex Sans"/>
              <a:sym typeface="IBM Plex Sans"/>
            </a:endParaRPr>
          </a:p>
          <a:p>
            <a:pPr marL="457200" lvl="0" indent="-387350" algn="l" rtl="0">
              <a:lnSpc>
                <a:spcPct val="90000"/>
              </a:lnSpc>
              <a:spcBef>
                <a:spcPts val="1000"/>
              </a:spcBef>
              <a:spcAft>
                <a:spcPts val="0"/>
              </a:spcAft>
              <a:buSzPts val="2500"/>
              <a:buFont typeface="IBM Plex Sans"/>
              <a:buChar char="●"/>
            </a:pPr>
            <a:r>
              <a:rPr lang="en" sz="2500">
                <a:latin typeface="IBM Plex Sans"/>
                <a:ea typeface="IBM Plex Sans"/>
                <a:cs typeface="IBM Plex Sans"/>
                <a:sym typeface="IBM Plex Sans"/>
              </a:rPr>
              <a:t>We appreciate your feedback! </a:t>
            </a:r>
            <a:endParaRPr sz="2500">
              <a:latin typeface="IBM Plex Sans"/>
              <a:ea typeface="IBM Plex Sans"/>
              <a:cs typeface="IBM Plex Sans"/>
              <a:sym typeface="IBM Plex Sans"/>
            </a:endParaRPr>
          </a:p>
          <a:p>
            <a:pPr marL="457200" lvl="0" indent="0" algn="l" rtl="0">
              <a:lnSpc>
                <a:spcPct val="90000"/>
              </a:lnSpc>
              <a:spcBef>
                <a:spcPts val="1100"/>
              </a:spcBef>
              <a:spcAft>
                <a:spcPts val="0"/>
              </a:spcAft>
              <a:buNone/>
            </a:pPr>
            <a:endParaRPr>
              <a:solidFill>
                <a:schemeClr val="dk1"/>
              </a:solidFill>
              <a:latin typeface="Montserrat"/>
              <a:ea typeface="Montserrat"/>
              <a:cs typeface="Montserrat"/>
              <a:sym typeface="Montserrat"/>
            </a:endParaRPr>
          </a:p>
          <a:p>
            <a:pPr marL="457200" lvl="0" indent="0" algn="l" rtl="0">
              <a:spcBef>
                <a:spcPts val="0"/>
              </a:spcBef>
              <a:spcAft>
                <a:spcPts val="1600"/>
              </a:spcAft>
              <a:buNone/>
            </a:pPr>
            <a:endParaRPr>
              <a:solidFill>
                <a:srgbClr val="408087"/>
              </a:solidFill>
              <a:latin typeface="IBM Plex Sans Medium"/>
              <a:ea typeface="IBM Plex Sans Medium"/>
              <a:cs typeface="IBM Plex Sans Medium"/>
              <a:sym typeface="IBM Plex Sans Medium"/>
            </a:endParaRPr>
          </a:p>
        </p:txBody>
      </p:sp>
      <p:pic>
        <p:nvPicPr>
          <p:cNvPr id="412" name="Google Shape;412;p62" descr="TIES Center logo"/>
          <p:cNvPicPr preferRelativeResize="0"/>
          <p:nvPr/>
        </p:nvPicPr>
        <p:blipFill rotWithShape="1">
          <a:blip r:embed="rId5">
            <a:alphaModFix/>
          </a:blip>
          <a:srcRect l="75" t="23600" r="5227" b="27004"/>
          <a:stretch/>
        </p:blipFill>
        <p:spPr>
          <a:xfrm>
            <a:off x="5948892" y="5594700"/>
            <a:ext cx="2794911" cy="943250"/>
          </a:xfrm>
          <a:prstGeom prst="rect">
            <a:avLst/>
          </a:prstGeom>
          <a:noFill/>
          <a:ln>
            <a:noFill/>
          </a:ln>
        </p:spPr>
      </p:pic>
      <p:sp>
        <p:nvSpPr>
          <p:cNvPr id="2" name="Slide Number Placeholder 1">
            <a:extLst>
              <a:ext uri="{FF2B5EF4-FFF2-40B4-BE49-F238E27FC236}">
                <a16:creationId xmlns:a16="http://schemas.microsoft.com/office/drawing/2014/main" id="{A4A6FBB3-F28E-4B41-925E-80902CEB9C8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41</a:t>
            </a:fld>
            <a:endParaRPr lang="en"/>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55C96E-94E6-E14A-AEA2-B5D319970CA6}"/>
              </a:ext>
            </a:extLst>
          </p:cNvPr>
          <p:cNvSpPr>
            <a:spLocks noGrp="1"/>
          </p:cNvSpPr>
          <p:nvPr>
            <p:ph type="title"/>
          </p:nvPr>
        </p:nvSpPr>
        <p:spPr>
          <a:xfrm>
            <a:off x="690434" y="2737623"/>
            <a:ext cx="7886700" cy="1325700"/>
          </a:xfrm>
        </p:spPr>
        <p:txBody>
          <a:bodyPr/>
          <a:lstStyle/>
          <a:p>
            <a:pPr algn="ctr"/>
            <a:r>
              <a:rPr lang="en-US" sz="4800" dirty="0"/>
              <a:t>Please complete the Accessing Grade Level General Education Curriculum </a:t>
            </a:r>
            <a:br>
              <a:rPr lang="en-US" sz="4800" dirty="0"/>
            </a:br>
            <a:r>
              <a:rPr lang="en-US" sz="4800" dirty="0">
                <a:hlinkClick r:id="rId2"/>
              </a:rPr>
              <a:t>Evaluation Survey</a:t>
            </a:r>
            <a:endParaRPr lang="en-US" sz="4800" dirty="0"/>
          </a:p>
        </p:txBody>
      </p:sp>
      <p:sp>
        <p:nvSpPr>
          <p:cNvPr id="2" name="Slide Number Placeholder 1">
            <a:extLst>
              <a:ext uri="{FF2B5EF4-FFF2-40B4-BE49-F238E27FC236}">
                <a16:creationId xmlns:a16="http://schemas.microsoft.com/office/drawing/2014/main" id="{5FE3EBDE-4870-DE4E-AE7B-6643C2C7575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42</a:t>
            </a:fld>
            <a:endParaRPr lang="en"/>
          </a:p>
        </p:txBody>
      </p:sp>
    </p:spTree>
    <p:extLst>
      <p:ext uri="{BB962C8B-B14F-4D97-AF65-F5344CB8AC3E}">
        <p14:creationId xmlns:p14="http://schemas.microsoft.com/office/powerpoint/2010/main" val="18588621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63"/>
          <p:cNvSpPr txBox="1">
            <a:spLocks noGrp="1"/>
          </p:cNvSpPr>
          <p:nvPr>
            <p:ph type="body" idx="4294967295"/>
          </p:nvPr>
        </p:nvSpPr>
        <p:spPr>
          <a:xfrm>
            <a:off x="1426000" y="4284375"/>
            <a:ext cx="7406400" cy="1361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solidFill>
                  <a:srgbClr val="233142"/>
                </a:solidFill>
                <a:latin typeface="IBM Plex Sans Light"/>
                <a:ea typeface="IBM Plex Sans Light"/>
                <a:cs typeface="IBM Plex Sans Light"/>
                <a:sym typeface="IBM Plex Sans Light"/>
              </a:rPr>
              <a:t>The contents of this presentation were developed under a grant from the U.S. Department of Education, #H326T180026. However, those contents do not necessarily represent the policy of the U.S. Department of Education, and you should not assume endorsement by the Federal Government. Project Officer, Susan Weigert.</a:t>
            </a:r>
            <a:endParaRPr sz="1400">
              <a:solidFill>
                <a:srgbClr val="233142"/>
              </a:solidFill>
              <a:latin typeface="IBM Plex Sans Light"/>
              <a:ea typeface="IBM Plex Sans Light"/>
              <a:cs typeface="IBM Plex Sans Light"/>
              <a:sym typeface="IBM Plex Sans Light"/>
            </a:endParaRPr>
          </a:p>
          <a:p>
            <a:pPr marL="0" lvl="0" indent="0" algn="l" rtl="0">
              <a:spcBef>
                <a:spcPts val="0"/>
              </a:spcBef>
              <a:spcAft>
                <a:spcPts val="1600"/>
              </a:spcAft>
              <a:buNone/>
            </a:pPr>
            <a:endParaRPr/>
          </a:p>
        </p:txBody>
      </p:sp>
      <p:pic>
        <p:nvPicPr>
          <p:cNvPr id="418" name="Google Shape;418;p63" descr="NCDB Logo"/>
          <p:cNvPicPr preferRelativeResize="0"/>
          <p:nvPr/>
        </p:nvPicPr>
        <p:blipFill>
          <a:blip r:embed="rId3">
            <a:alphaModFix/>
          </a:blip>
          <a:stretch>
            <a:fillRect/>
          </a:stretch>
        </p:blipFill>
        <p:spPr>
          <a:xfrm>
            <a:off x="412475" y="1667934"/>
            <a:ext cx="4813975" cy="962775"/>
          </a:xfrm>
          <a:prstGeom prst="rect">
            <a:avLst/>
          </a:prstGeom>
          <a:noFill/>
          <a:ln>
            <a:noFill/>
          </a:ln>
        </p:spPr>
      </p:pic>
      <p:pic>
        <p:nvPicPr>
          <p:cNvPr id="419" name="Google Shape;419;p63" descr="IDEAS that Work Logo"/>
          <p:cNvPicPr preferRelativeResize="0"/>
          <p:nvPr/>
        </p:nvPicPr>
        <p:blipFill>
          <a:blip r:embed="rId4">
            <a:alphaModFix/>
          </a:blip>
          <a:stretch>
            <a:fillRect/>
          </a:stretch>
        </p:blipFill>
        <p:spPr>
          <a:xfrm>
            <a:off x="311700" y="4337258"/>
            <a:ext cx="1135564" cy="962775"/>
          </a:xfrm>
          <a:prstGeom prst="rect">
            <a:avLst/>
          </a:prstGeom>
          <a:noFill/>
          <a:ln>
            <a:noFill/>
          </a:ln>
        </p:spPr>
      </p:pic>
      <p:cxnSp>
        <p:nvCxnSpPr>
          <p:cNvPr id="420" name="Google Shape;420;p63"/>
          <p:cNvCxnSpPr/>
          <p:nvPr/>
        </p:nvCxnSpPr>
        <p:spPr>
          <a:xfrm>
            <a:off x="-8550" y="6483933"/>
            <a:ext cx="9161100" cy="0"/>
          </a:xfrm>
          <a:prstGeom prst="straightConnector1">
            <a:avLst/>
          </a:prstGeom>
          <a:noFill/>
          <a:ln w="114300" cap="flat" cmpd="sng">
            <a:solidFill>
              <a:srgbClr val="745FA8"/>
            </a:solidFill>
            <a:prstDash val="solid"/>
            <a:round/>
            <a:headEnd type="none" w="med" len="med"/>
            <a:tailEnd type="none" w="med" len="med"/>
          </a:ln>
        </p:spPr>
      </p:cxnSp>
      <p:sp>
        <p:nvSpPr>
          <p:cNvPr id="421" name="Google Shape;421;p63"/>
          <p:cNvSpPr txBox="1">
            <a:spLocks noGrp="1"/>
          </p:cNvSpPr>
          <p:nvPr>
            <p:ph type="title" idx="4294967295"/>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FFFFFF"/>
                </a:solidFill>
              </a:rPr>
              <a:t>Final Slide</a:t>
            </a:r>
            <a:endParaRPr>
              <a:solidFill>
                <a:srgbClr val="FFFFFF"/>
              </a:solidFill>
            </a:endParaRPr>
          </a:p>
        </p:txBody>
      </p:sp>
      <p:pic>
        <p:nvPicPr>
          <p:cNvPr id="422" name="Google Shape;422;p63" descr="Virtual Deaf-Blind Summit 2020"/>
          <p:cNvPicPr preferRelativeResize="0"/>
          <p:nvPr/>
        </p:nvPicPr>
        <p:blipFill>
          <a:blip r:embed="rId5">
            <a:alphaModFix/>
          </a:blip>
          <a:stretch>
            <a:fillRect/>
          </a:stretch>
        </p:blipFill>
        <p:spPr>
          <a:xfrm>
            <a:off x="5768275" y="1548550"/>
            <a:ext cx="2694300" cy="1431350"/>
          </a:xfrm>
          <a:prstGeom prst="rect">
            <a:avLst/>
          </a:prstGeom>
          <a:noFill/>
          <a:ln>
            <a:noFill/>
          </a:ln>
        </p:spPr>
      </p:pic>
      <p:sp>
        <p:nvSpPr>
          <p:cNvPr id="2" name="Slide Number Placeholder 1">
            <a:extLst>
              <a:ext uri="{FF2B5EF4-FFF2-40B4-BE49-F238E27FC236}">
                <a16:creationId xmlns:a16="http://schemas.microsoft.com/office/drawing/2014/main" id="{D345F9A1-C3EE-1F4D-BBB8-3EF222DEE24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43</a:t>
            </a:fld>
            <a:endParaRPr lang="en"/>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6"/>
          <p:cNvSpPr txBox="1">
            <a:spLocks noGrp="1"/>
          </p:cNvSpPr>
          <p:nvPr>
            <p:ph type="title"/>
          </p:nvPr>
        </p:nvSpPr>
        <p:spPr>
          <a:xfrm>
            <a:off x="311700" y="102992"/>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Laws: Access to general education standards and curriculum </a:t>
            </a:r>
            <a:endParaRPr>
              <a:solidFill>
                <a:srgbClr val="233142"/>
              </a:solidFill>
              <a:latin typeface="Montserrat"/>
              <a:ea typeface="Montserrat"/>
              <a:cs typeface="Montserrat"/>
              <a:sym typeface="Montserrat"/>
            </a:endParaRPr>
          </a:p>
        </p:txBody>
      </p:sp>
      <p:sp>
        <p:nvSpPr>
          <p:cNvPr id="149" name="Google Shape;149;p26"/>
          <p:cNvSpPr txBox="1">
            <a:spLocks noGrp="1"/>
          </p:cNvSpPr>
          <p:nvPr>
            <p:ph type="body" idx="1"/>
          </p:nvPr>
        </p:nvSpPr>
        <p:spPr>
          <a:xfrm>
            <a:off x="311700" y="1509575"/>
            <a:ext cx="8707800" cy="4798500"/>
          </a:xfrm>
          <a:prstGeom prst="rect">
            <a:avLst/>
          </a:prstGeom>
        </p:spPr>
        <p:txBody>
          <a:bodyPr spcFirstLastPara="1" wrap="square" lIns="91425" tIns="91425" rIns="91425" bIns="91425" anchor="t" anchorCtr="0">
            <a:noAutofit/>
          </a:bodyPr>
          <a:lstStyle/>
          <a:p>
            <a:pPr marL="457200" lvl="0"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IDEA ’04 (30 years of research and experience)</a:t>
            </a:r>
            <a:endParaRPr sz="2000">
              <a:latin typeface="IBM Plex Sans"/>
              <a:ea typeface="IBM Plex Sans"/>
              <a:cs typeface="IBM Plex Sans"/>
              <a:sym typeface="IBM Plex Sans"/>
            </a:endParaRPr>
          </a:p>
          <a:p>
            <a:pPr marL="914400" lvl="1"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IEP must include: </a:t>
            </a:r>
            <a:endParaRPr sz="2000">
              <a:latin typeface="IBM Plex Sans"/>
              <a:ea typeface="IBM Plex Sans"/>
              <a:cs typeface="IBM Plex Sans"/>
              <a:sym typeface="IBM Plex Sans"/>
            </a:endParaRPr>
          </a:p>
          <a:p>
            <a:pPr marL="1371600" lvl="2"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present levels of </a:t>
            </a:r>
            <a:r>
              <a:rPr lang="en" sz="2000" b="1" i="1">
                <a:latin typeface="IBM Plex Sans"/>
                <a:ea typeface="IBM Plex Sans"/>
                <a:cs typeface="IBM Plex Sans"/>
                <a:sym typeface="IBM Plex Sans"/>
              </a:rPr>
              <a:t>academic achievement</a:t>
            </a:r>
            <a:r>
              <a:rPr lang="en" sz="2000" i="1">
                <a:latin typeface="IBM Plex Sans"/>
                <a:ea typeface="IBM Plex Sans"/>
                <a:cs typeface="IBM Plex Sans"/>
                <a:sym typeface="IBM Plex Sans"/>
              </a:rPr>
              <a:t> </a:t>
            </a:r>
            <a:r>
              <a:rPr lang="en" sz="2000">
                <a:latin typeface="IBM Plex Sans"/>
                <a:ea typeface="IBM Plex Sans"/>
                <a:cs typeface="IBM Plex Sans"/>
                <a:sym typeface="IBM Plex Sans"/>
              </a:rPr>
              <a:t>and functional performance</a:t>
            </a:r>
            <a:endParaRPr sz="2000">
              <a:latin typeface="IBM Plex Sans"/>
              <a:ea typeface="IBM Plex Sans"/>
              <a:cs typeface="IBM Plex Sans"/>
              <a:sym typeface="IBM Plex Sans"/>
            </a:endParaRPr>
          </a:p>
          <a:p>
            <a:pPr marL="1371600" lvl="2"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Measurable academic and functional goals, </a:t>
            </a:r>
            <a:r>
              <a:rPr lang="en" sz="2000" b="1">
                <a:latin typeface="IBM Plex Sans"/>
                <a:ea typeface="IBM Plex Sans"/>
                <a:cs typeface="IBM Plex Sans"/>
                <a:sym typeface="IBM Plex Sans"/>
              </a:rPr>
              <a:t>enabling involvement and progress in the general education curriculum</a:t>
            </a:r>
            <a:endParaRPr sz="2000" b="1">
              <a:latin typeface="IBM Plex Sans"/>
              <a:ea typeface="IBM Plex Sans"/>
              <a:cs typeface="IBM Plex Sans"/>
              <a:sym typeface="IBM Plex Sans"/>
            </a:endParaRPr>
          </a:p>
          <a:p>
            <a:pPr marL="1371600" lvl="2"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Special education, related services, supplementary aids and services, program modifications/supports </a:t>
            </a:r>
            <a:r>
              <a:rPr lang="en" sz="2000" b="1">
                <a:latin typeface="IBM Plex Sans"/>
                <a:ea typeface="IBM Plex Sans"/>
                <a:cs typeface="IBM Plex Sans"/>
                <a:sym typeface="IBM Plex Sans"/>
              </a:rPr>
              <a:t>for involvement and progress the general education curriculum</a:t>
            </a:r>
            <a:endParaRPr sz="2000" b="1">
              <a:latin typeface="IBM Plex Sans"/>
              <a:ea typeface="IBM Plex Sans"/>
              <a:cs typeface="IBM Plex Sans"/>
              <a:sym typeface="IBM Plex Sans"/>
            </a:endParaRPr>
          </a:p>
          <a:p>
            <a:pPr marL="457200" lvl="0"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Every Student Succeeds Act (2015) includes: </a:t>
            </a:r>
            <a:endParaRPr sz="2000">
              <a:latin typeface="IBM Plex Sans"/>
              <a:ea typeface="IBM Plex Sans"/>
              <a:cs typeface="IBM Plex Sans"/>
              <a:sym typeface="IBM Plex Sans"/>
            </a:endParaRPr>
          </a:p>
          <a:p>
            <a:pPr marL="914400" lvl="1"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All students’ </a:t>
            </a:r>
            <a:r>
              <a:rPr lang="en" sz="2000" b="1">
                <a:latin typeface="IBM Plex Sans"/>
                <a:ea typeface="IBM Plex Sans"/>
                <a:cs typeface="IBM Plex Sans"/>
                <a:sym typeface="IBM Plex Sans"/>
              </a:rPr>
              <a:t>instruction aligns with grade level standards</a:t>
            </a:r>
            <a:endParaRPr sz="2000" b="1">
              <a:latin typeface="IBM Plex Sans"/>
              <a:ea typeface="IBM Plex Sans"/>
              <a:cs typeface="IBM Plex Sans"/>
              <a:sym typeface="IBM Plex Sans"/>
            </a:endParaRPr>
          </a:p>
          <a:p>
            <a:pPr marL="914400" lvl="1" indent="-355600" algn="l" rtl="0">
              <a:lnSpc>
                <a:spcPct val="100000"/>
              </a:lnSpc>
              <a:spcBef>
                <a:spcPts val="0"/>
              </a:spcBef>
              <a:spcAft>
                <a:spcPts val="0"/>
              </a:spcAft>
              <a:buSzPts val="2000"/>
              <a:buFont typeface="IBM Plex Sans"/>
              <a:buChar char="●"/>
            </a:pPr>
            <a:r>
              <a:rPr lang="en" sz="2000">
                <a:latin typeface="IBM Plex Sans"/>
                <a:ea typeface="IBM Plex Sans"/>
                <a:cs typeface="IBM Plex Sans"/>
                <a:sym typeface="IBM Plex Sans"/>
              </a:rPr>
              <a:t>Alternate academic achievement standards that are aligned with the state standards</a:t>
            </a:r>
            <a:endParaRPr sz="2000">
              <a:latin typeface="IBM Plex Sans"/>
              <a:ea typeface="IBM Plex Sans"/>
              <a:cs typeface="IBM Plex Sans"/>
              <a:sym typeface="IBM Plex Sans"/>
            </a:endParaRPr>
          </a:p>
          <a:p>
            <a:pPr marL="914400" lvl="1" indent="-355600" algn="l" rtl="0">
              <a:lnSpc>
                <a:spcPct val="100000"/>
              </a:lnSpc>
              <a:spcBef>
                <a:spcPts val="0"/>
              </a:spcBef>
              <a:spcAft>
                <a:spcPts val="0"/>
              </a:spcAft>
              <a:buSzPts val="2000"/>
              <a:buFont typeface="IBM Plex Sans"/>
              <a:buChar char="●"/>
            </a:pPr>
            <a:r>
              <a:rPr lang="en" sz="2000" b="1">
                <a:latin typeface="IBM Plex Sans"/>
                <a:ea typeface="IBM Plex Sans"/>
                <a:cs typeface="IBM Plex Sans"/>
                <a:sym typeface="IBM Plex Sans"/>
              </a:rPr>
              <a:t>Increase access to the general education curriculum</a:t>
            </a:r>
            <a:endParaRPr sz="2000" b="1">
              <a:latin typeface="IBM Plex Sans"/>
              <a:ea typeface="IBM Plex Sans"/>
              <a:cs typeface="IBM Plex Sans"/>
              <a:sym typeface="IBM Plex Sans"/>
            </a:endParaRPr>
          </a:p>
          <a:p>
            <a:pPr marL="457200" lvl="0" indent="0" algn="l" rtl="0">
              <a:lnSpc>
                <a:spcPct val="125000"/>
              </a:lnSpc>
              <a:spcBef>
                <a:spcPts val="0"/>
              </a:spcBef>
              <a:spcAft>
                <a:spcPts val="0"/>
              </a:spcAft>
              <a:buNone/>
            </a:pPr>
            <a:endParaRPr sz="2000"/>
          </a:p>
          <a:p>
            <a:pPr marL="457200" lvl="0" indent="0" algn="l" rtl="0">
              <a:lnSpc>
                <a:spcPct val="125000"/>
              </a:lnSpc>
              <a:spcBef>
                <a:spcPts val="1000"/>
              </a:spcBef>
              <a:spcAft>
                <a:spcPts val="0"/>
              </a:spcAft>
              <a:buNone/>
            </a:pPr>
            <a:endParaRPr sz="2000"/>
          </a:p>
          <a:p>
            <a:pPr marL="457200" lvl="0" indent="0" algn="l" rtl="0">
              <a:lnSpc>
                <a:spcPct val="125000"/>
              </a:lnSpc>
              <a:spcBef>
                <a:spcPts val="1000"/>
              </a:spcBef>
              <a:spcAft>
                <a:spcPts val="0"/>
              </a:spcAft>
              <a:buNone/>
            </a:pPr>
            <a:endParaRPr sz="2000"/>
          </a:p>
          <a:p>
            <a:pPr marL="914400" lvl="1" indent="-355600" algn="l" rtl="0">
              <a:lnSpc>
                <a:spcPct val="125000"/>
              </a:lnSpc>
              <a:spcBef>
                <a:spcPts val="1000"/>
              </a:spcBef>
              <a:spcAft>
                <a:spcPts val="0"/>
              </a:spcAft>
              <a:buClr>
                <a:srgbClr val="408087"/>
              </a:buClr>
              <a:buSzPts val="2000"/>
              <a:buFont typeface="IBM Plex Sans Medium"/>
              <a:buChar char="●"/>
            </a:pPr>
            <a:endParaRPr sz="2000"/>
          </a:p>
          <a:p>
            <a:pPr marL="457200" lvl="0" indent="0" algn="l" rtl="0">
              <a:spcBef>
                <a:spcPts val="1000"/>
              </a:spcBef>
              <a:spcAft>
                <a:spcPts val="1600"/>
              </a:spcAft>
              <a:buNone/>
            </a:pPr>
            <a:endParaRPr>
              <a:solidFill>
                <a:srgbClr val="408087"/>
              </a:solidFill>
              <a:latin typeface="IBM Plex Sans Medium"/>
              <a:ea typeface="IBM Plex Sans Medium"/>
              <a:cs typeface="IBM Plex Sans Medium"/>
              <a:sym typeface="IBM Plex Sans Medium"/>
            </a:endParaRPr>
          </a:p>
        </p:txBody>
      </p:sp>
      <p:sp>
        <p:nvSpPr>
          <p:cNvPr id="2" name="Slide Number Placeholder 1">
            <a:extLst>
              <a:ext uri="{FF2B5EF4-FFF2-40B4-BE49-F238E27FC236}">
                <a16:creationId xmlns:a16="http://schemas.microsoft.com/office/drawing/2014/main" id="{5C2D9336-A1A1-614F-92ED-ADF8D6E1D7D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7"/>
          <p:cNvSpPr txBox="1">
            <a:spLocks noGrp="1"/>
          </p:cNvSpPr>
          <p:nvPr>
            <p:ph type="title"/>
          </p:nvPr>
        </p:nvSpPr>
        <p:spPr>
          <a:xfrm>
            <a:off x="6900" y="3647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Key Principles</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155" name="Google Shape;155;p27"/>
          <p:cNvSpPr txBox="1">
            <a:spLocks noGrp="1"/>
          </p:cNvSpPr>
          <p:nvPr>
            <p:ph type="body" idx="1"/>
          </p:nvPr>
        </p:nvSpPr>
        <p:spPr>
          <a:xfrm>
            <a:off x="83100" y="1308025"/>
            <a:ext cx="8821500" cy="5452800"/>
          </a:xfrm>
          <a:prstGeom prst="rect">
            <a:avLst/>
          </a:prstGeom>
        </p:spPr>
        <p:txBody>
          <a:bodyPr spcFirstLastPara="1" wrap="square" lIns="91425" tIns="91425" rIns="91425" bIns="91425" anchor="t" anchorCtr="0">
            <a:noAutofit/>
          </a:bodyPr>
          <a:lstStyle/>
          <a:p>
            <a:pPr marL="457200" lvl="0" indent="-412750" algn="l" rtl="0">
              <a:lnSpc>
                <a:spcPct val="100000"/>
              </a:lnSpc>
              <a:spcBef>
                <a:spcPts val="0"/>
              </a:spcBef>
              <a:spcAft>
                <a:spcPts val="0"/>
              </a:spcAft>
              <a:buClr>
                <a:srgbClr val="357569"/>
              </a:buClr>
              <a:buSzPts val="2300"/>
              <a:buFont typeface="IBM Plex Sans"/>
              <a:buChar char="•"/>
            </a:pPr>
            <a:r>
              <a:rPr lang="en" sz="2300">
                <a:solidFill>
                  <a:srgbClr val="357569"/>
                </a:solidFill>
                <a:latin typeface="IBM Plex Sans"/>
                <a:ea typeface="IBM Plex Sans"/>
                <a:cs typeface="IBM Plex Sans"/>
                <a:sym typeface="IBM Plex Sans"/>
              </a:rPr>
              <a:t>Students receiving special education services are general education students first.</a:t>
            </a:r>
            <a:endParaRPr sz="2300">
              <a:solidFill>
                <a:srgbClr val="357569"/>
              </a:solidFill>
              <a:latin typeface="IBM Plex Sans"/>
              <a:ea typeface="IBM Plex Sans"/>
              <a:cs typeface="IBM Plex Sans"/>
              <a:sym typeface="IBM Plex Sans"/>
            </a:endParaRPr>
          </a:p>
          <a:p>
            <a:pPr marL="457200" lvl="0" indent="0" algn="l" rtl="0">
              <a:lnSpc>
                <a:spcPct val="100000"/>
              </a:lnSpc>
              <a:spcBef>
                <a:spcPts val="0"/>
              </a:spcBef>
              <a:spcAft>
                <a:spcPts val="0"/>
              </a:spcAft>
              <a:buNone/>
            </a:pPr>
            <a:endParaRPr sz="2300">
              <a:solidFill>
                <a:srgbClr val="357569"/>
              </a:solidFill>
              <a:latin typeface="IBM Plex Sans"/>
              <a:ea typeface="IBM Plex Sans"/>
              <a:cs typeface="IBM Plex Sans"/>
              <a:sym typeface="IBM Plex Sans"/>
            </a:endParaRPr>
          </a:p>
          <a:p>
            <a:pPr marL="457200" lvl="0" indent="-412750" algn="l" rtl="0">
              <a:lnSpc>
                <a:spcPct val="100000"/>
              </a:lnSpc>
              <a:spcBef>
                <a:spcPts val="0"/>
              </a:spcBef>
              <a:spcAft>
                <a:spcPts val="0"/>
              </a:spcAft>
              <a:buClr>
                <a:srgbClr val="357569"/>
              </a:buClr>
              <a:buSzPts val="2300"/>
              <a:buFont typeface="IBM Plex Sans"/>
              <a:buChar char="•"/>
            </a:pPr>
            <a:r>
              <a:rPr lang="en" sz="2300">
                <a:solidFill>
                  <a:srgbClr val="357569"/>
                </a:solidFill>
                <a:latin typeface="IBM Plex Sans"/>
                <a:ea typeface="IBM Plex Sans"/>
                <a:cs typeface="IBM Plex Sans"/>
                <a:sym typeface="IBM Plex Sans"/>
              </a:rPr>
              <a:t>Special education services are supplementary services. </a:t>
            </a:r>
            <a:endParaRPr sz="2300">
              <a:solidFill>
                <a:srgbClr val="357569"/>
              </a:solidFill>
              <a:latin typeface="IBM Plex Sans"/>
              <a:ea typeface="IBM Plex Sans"/>
              <a:cs typeface="IBM Plex Sans"/>
              <a:sym typeface="IBM Plex Sans"/>
            </a:endParaRPr>
          </a:p>
          <a:p>
            <a:pPr marL="0" lvl="0" indent="0" algn="l" rtl="0">
              <a:lnSpc>
                <a:spcPct val="100000"/>
              </a:lnSpc>
              <a:spcBef>
                <a:spcPts val="0"/>
              </a:spcBef>
              <a:spcAft>
                <a:spcPts val="0"/>
              </a:spcAft>
              <a:buNone/>
            </a:pPr>
            <a:endParaRPr sz="2300">
              <a:solidFill>
                <a:srgbClr val="357569"/>
              </a:solidFill>
              <a:latin typeface="IBM Plex Sans"/>
              <a:ea typeface="IBM Plex Sans"/>
              <a:cs typeface="IBM Plex Sans"/>
              <a:sym typeface="IBM Plex Sans"/>
            </a:endParaRPr>
          </a:p>
          <a:p>
            <a:pPr marL="457200" lvl="0" indent="-412750" algn="l" rtl="0">
              <a:lnSpc>
                <a:spcPct val="100000"/>
              </a:lnSpc>
              <a:spcBef>
                <a:spcPts val="0"/>
              </a:spcBef>
              <a:spcAft>
                <a:spcPts val="0"/>
              </a:spcAft>
              <a:buClr>
                <a:srgbClr val="357569"/>
              </a:buClr>
              <a:buSzPts val="2300"/>
              <a:buFont typeface="IBM Plex Sans"/>
              <a:buChar char="•"/>
            </a:pPr>
            <a:r>
              <a:rPr lang="en" sz="2300">
                <a:solidFill>
                  <a:srgbClr val="357569"/>
                </a:solidFill>
                <a:latin typeface="IBM Plex Sans"/>
                <a:ea typeface="IBM Plex Sans"/>
                <a:cs typeface="IBM Plex Sans"/>
                <a:sym typeface="IBM Plex Sans"/>
              </a:rPr>
              <a:t>The importance of the </a:t>
            </a:r>
            <a:r>
              <a:rPr lang="en" sz="2300" u="sng">
                <a:solidFill>
                  <a:schemeClr val="hlink"/>
                </a:solidFill>
                <a:latin typeface="IBM Plex Sans"/>
                <a:ea typeface="IBM Plex Sans"/>
                <a:cs typeface="IBM Plex Sans"/>
                <a:sym typeface="IBM Plex Sans"/>
                <a:hlinkClick r:id="rId3"/>
              </a:rPr>
              <a:t>Least Dangerous Assumption </a:t>
            </a:r>
            <a:endParaRPr sz="2300">
              <a:solidFill>
                <a:srgbClr val="357569"/>
              </a:solidFill>
              <a:latin typeface="IBM Plex Sans"/>
              <a:ea typeface="IBM Plex Sans"/>
              <a:cs typeface="IBM Plex Sans"/>
              <a:sym typeface="IBM Plex Sans"/>
            </a:endParaRPr>
          </a:p>
          <a:p>
            <a:pPr marL="457200" lvl="0" indent="0" algn="l" rtl="0">
              <a:lnSpc>
                <a:spcPct val="100000"/>
              </a:lnSpc>
              <a:spcBef>
                <a:spcPts val="0"/>
              </a:spcBef>
              <a:spcAft>
                <a:spcPts val="0"/>
              </a:spcAft>
              <a:buNone/>
            </a:pPr>
            <a:endParaRPr sz="2300">
              <a:solidFill>
                <a:srgbClr val="357569"/>
              </a:solidFill>
              <a:latin typeface="IBM Plex Sans"/>
              <a:ea typeface="IBM Plex Sans"/>
              <a:cs typeface="IBM Plex Sans"/>
              <a:sym typeface="IBM Plex Sans"/>
            </a:endParaRPr>
          </a:p>
          <a:p>
            <a:pPr marL="457200" lvl="0" indent="-374650" algn="l" rtl="0">
              <a:lnSpc>
                <a:spcPct val="100000"/>
              </a:lnSpc>
              <a:spcBef>
                <a:spcPts val="0"/>
              </a:spcBef>
              <a:spcAft>
                <a:spcPts val="0"/>
              </a:spcAft>
              <a:buClr>
                <a:srgbClr val="357569"/>
              </a:buClr>
              <a:buSzPts val="2300"/>
              <a:buFont typeface="IBM Plex Sans"/>
              <a:buChar char="•"/>
            </a:pPr>
            <a:r>
              <a:rPr lang="en" sz="2300">
                <a:solidFill>
                  <a:srgbClr val="357569"/>
                </a:solidFill>
                <a:latin typeface="IBM Plex Sans"/>
                <a:ea typeface="IBM Plex Sans"/>
                <a:cs typeface="IBM Plex Sans"/>
                <a:sym typeface="IBM Plex Sans"/>
              </a:rPr>
              <a:t>All students need to access and to make progress in their grade-level, general education standards</a:t>
            </a:r>
            <a:endParaRPr sz="2300">
              <a:solidFill>
                <a:srgbClr val="357569"/>
              </a:solidFill>
              <a:latin typeface="IBM Plex Sans"/>
              <a:ea typeface="IBM Plex Sans"/>
              <a:cs typeface="IBM Plex Sans"/>
              <a:sym typeface="IBM Plex Sans"/>
            </a:endParaRPr>
          </a:p>
          <a:p>
            <a:pPr marL="457200" lvl="0" indent="0" algn="l" rtl="0">
              <a:lnSpc>
                <a:spcPct val="100000"/>
              </a:lnSpc>
              <a:spcBef>
                <a:spcPts val="0"/>
              </a:spcBef>
              <a:spcAft>
                <a:spcPts val="0"/>
              </a:spcAft>
              <a:buNone/>
            </a:pPr>
            <a:endParaRPr sz="2300">
              <a:solidFill>
                <a:srgbClr val="357569"/>
              </a:solidFill>
              <a:latin typeface="IBM Plex Sans"/>
              <a:ea typeface="IBM Plex Sans"/>
              <a:cs typeface="IBM Plex Sans"/>
              <a:sym typeface="IBM Plex Sans"/>
            </a:endParaRPr>
          </a:p>
          <a:p>
            <a:pPr marL="457200" lvl="0" indent="-374650" algn="l" rtl="0">
              <a:lnSpc>
                <a:spcPct val="100000"/>
              </a:lnSpc>
              <a:spcBef>
                <a:spcPts val="0"/>
              </a:spcBef>
              <a:spcAft>
                <a:spcPts val="0"/>
              </a:spcAft>
              <a:buClr>
                <a:srgbClr val="357569"/>
              </a:buClr>
              <a:buSzPts val="2300"/>
              <a:buFont typeface="IBM Plex Sans"/>
              <a:buChar char="•"/>
            </a:pPr>
            <a:r>
              <a:rPr lang="en" sz="2300">
                <a:solidFill>
                  <a:srgbClr val="357569"/>
                </a:solidFill>
                <a:latin typeface="IBM Plex Sans"/>
                <a:ea typeface="IBM Plex Sans"/>
                <a:cs typeface="IBM Plex Sans"/>
                <a:sym typeface="IBM Plex Sans"/>
              </a:rPr>
              <a:t>The alternate academic achievement standards (AAAS) are performance targets for the alternate assessment. They are not the “ceiling” for what students can achieve. The AAAS are not the standards used for instructional planning.  </a:t>
            </a:r>
            <a:endParaRPr sz="2300">
              <a:solidFill>
                <a:srgbClr val="357569"/>
              </a:solidFill>
              <a:latin typeface="IBM Plex Sans"/>
              <a:ea typeface="IBM Plex Sans"/>
              <a:cs typeface="IBM Plex Sans"/>
              <a:sym typeface="IBM Plex Sans"/>
            </a:endParaRPr>
          </a:p>
          <a:p>
            <a:pPr marL="457200" lvl="0" indent="0" algn="l" rtl="0">
              <a:lnSpc>
                <a:spcPct val="125000"/>
              </a:lnSpc>
              <a:spcBef>
                <a:spcPts val="0"/>
              </a:spcBef>
              <a:spcAft>
                <a:spcPts val="1000"/>
              </a:spcAft>
              <a:buNone/>
            </a:pPr>
            <a:endParaRPr sz="2000"/>
          </a:p>
        </p:txBody>
      </p:sp>
      <p:pic>
        <p:nvPicPr>
          <p:cNvPr id="156" name="Google Shape;156;p27" descr="QR code for article titled Using the Least Dangerous Assumption in Educational Decisions"/>
          <p:cNvPicPr preferRelativeResize="0"/>
          <p:nvPr/>
        </p:nvPicPr>
        <p:blipFill>
          <a:blip r:embed="rId4">
            <a:alphaModFix/>
          </a:blip>
          <a:stretch>
            <a:fillRect/>
          </a:stretch>
        </p:blipFill>
        <p:spPr>
          <a:xfrm>
            <a:off x="7864875" y="2953200"/>
            <a:ext cx="975400" cy="951600"/>
          </a:xfrm>
          <a:prstGeom prst="rect">
            <a:avLst/>
          </a:prstGeom>
          <a:noFill/>
          <a:ln>
            <a:noFill/>
          </a:ln>
        </p:spPr>
      </p:pic>
      <p:sp>
        <p:nvSpPr>
          <p:cNvPr id="2" name="Slide Number Placeholder 1">
            <a:extLst>
              <a:ext uri="{FF2B5EF4-FFF2-40B4-BE49-F238E27FC236}">
                <a16:creationId xmlns:a16="http://schemas.microsoft.com/office/drawing/2014/main" id="{9201A564-17CC-5540-99F7-7A123DCDE33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8"/>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Grade-level academic standards</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162" name="Google Shape;162;p28"/>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marL="457200" lvl="0" indent="-374650" algn="l" rtl="0">
              <a:lnSpc>
                <a:spcPct val="125000"/>
              </a:lnSpc>
              <a:spcBef>
                <a:spcPts val="0"/>
              </a:spcBef>
              <a:spcAft>
                <a:spcPts val="0"/>
              </a:spcAft>
              <a:buClr>
                <a:srgbClr val="408087"/>
              </a:buClr>
              <a:buSzPts val="2300"/>
              <a:buFont typeface="IBM Plex Sans Medium"/>
              <a:buChar char="●"/>
            </a:pPr>
            <a:r>
              <a:rPr lang="en" sz="2300"/>
              <a:t>Content standards define the goals of instruction for all students in a grade, including students with the most significant cognitive disabilities and English learners (including English learners with the most significant cognitive disabilities)</a:t>
            </a:r>
            <a:endParaRPr sz="2300"/>
          </a:p>
          <a:p>
            <a:pPr marL="457200" lvl="0" indent="-374650" algn="l" rtl="0">
              <a:lnSpc>
                <a:spcPct val="125000"/>
              </a:lnSpc>
              <a:spcBef>
                <a:spcPts val="1000"/>
              </a:spcBef>
              <a:spcAft>
                <a:spcPts val="1000"/>
              </a:spcAft>
              <a:buSzPts val="2300"/>
              <a:buChar char="●"/>
            </a:pPr>
            <a:r>
              <a:rPr lang="en" sz="2300"/>
              <a:t>Regardless of the student's disabilities and access needs, </a:t>
            </a:r>
            <a:r>
              <a:rPr lang="en" sz="2300" b="1">
                <a:latin typeface="IBM Plex Sans"/>
                <a:ea typeface="IBM Plex Sans"/>
                <a:cs typeface="IBM Plex Sans"/>
                <a:sym typeface="IBM Plex Sans"/>
              </a:rPr>
              <a:t>all instruction starts from the same content standards</a:t>
            </a:r>
            <a:r>
              <a:rPr lang="en" sz="2300"/>
              <a:t>, regardless of the student's disabilities. Expectations for how much a student will master of the grade-level curriculum can be modified.</a:t>
            </a:r>
            <a:endParaRPr sz="2300"/>
          </a:p>
        </p:txBody>
      </p:sp>
      <p:sp>
        <p:nvSpPr>
          <p:cNvPr id="2" name="Slide Number Placeholder 1">
            <a:extLst>
              <a:ext uri="{FF2B5EF4-FFF2-40B4-BE49-F238E27FC236}">
                <a16:creationId xmlns:a16="http://schemas.microsoft.com/office/drawing/2014/main" id="{25E04FEA-0ED3-1D4D-B8A1-1812C05D262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body" idx="1"/>
          </p:nvPr>
        </p:nvSpPr>
        <p:spPr>
          <a:xfrm>
            <a:off x="439050" y="1694650"/>
            <a:ext cx="8265900" cy="1568400"/>
          </a:xfrm>
          <a:prstGeom prst="rect">
            <a:avLst/>
          </a:prstGeom>
          <a:noFill/>
          <a:ln>
            <a:noFill/>
          </a:ln>
        </p:spPr>
        <p:txBody>
          <a:bodyPr spcFirstLastPara="1" wrap="square" lIns="91400" tIns="45700" rIns="91400" bIns="45700" anchor="t" anchorCtr="0">
            <a:noAutofit/>
          </a:bodyPr>
          <a:lstStyle/>
          <a:p>
            <a:pPr marL="0" lvl="0" indent="0" algn="l" rtl="0">
              <a:lnSpc>
                <a:spcPct val="90000"/>
              </a:lnSpc>
              <a:spcBef>
                <a:spcPts val="1000"/>
              </a:spcBef>
              <a:spcAft>
                <a:spcPts val="0"/>
              </a:spcAft>
              <a:buSzPts val="1900"/>
              <a:buNone/>
            </a:pPr>
            <a:r>
              <a:rPr lang="en" sz="2700"/>
              <a:t>What connections are you making with these laws and principles to the education of learners with deaf-blindness?</a:t>
            </a:r>
            <a:endParaRPr sz="2700"/>
          </a:p>
          <a:p>
            <a:pPr marL="457200" lvl="0" indent="-400050" algn="l" rtl="0">
              <a:lnSpc>
                <a:spcPct val="90000"/>
              </a:lnSpc>
              <a:spcBef>
                <a:spcPts val="1000"/>
              </a:spcBef>
              <a:spcAft>
                <a:spcPts val="0"/>
              </a:spcAft>
              <a:buSzPts val="2700"/>
              <a:buChar char="●"/>
            </a:pPr>
            <a:r>
              <a:rPr lang="en" sz="2700"/>
              <a:t>Opportunities?</a:t>
            </a:r>
            <a:endParaRPr sz="2700"/>
          </a:p>
          <a:p>
            <a:pPr marL="457200" lvl="0" indent="-400050" algn="l" rtl="0">
              <a:lnSpc>
                <a:spcPct val="90000"/>
              </a:lnSpc>
              <a:spcBef>
                <a:spcPts val="0"/>
              </a:spcBef>
              <a:spcAft>
                <a:spcPts val="0"/>
              </a:spcAft>
              <a:buSzPts val="2700"/>
              <a:buChar char="●"/>
            </a:pPr>
            <a:r>
              <a:rPr lang="en" sz="2700"/>
              <a:t>Challenges?</a:t>
            </a:r>
            <a:endParaRPr sz="2700"/>
          </a:p>
          <a:p>
            <a:pPr marL="0" lvl="0" indent="0" algn="ctr" rtl="0">
              <a:lnSpc>
                <a:spcPct val="90000"/>
              </a:lnSpc>
              <a:spcBef>
                <a:spcPts val="1000"/>
              </a:spcBef>
              <a:spcAft>
                <a:spcPts val="0"/>
              </a:spcAft>
              <a:buSzPts val="1900"/>
              <a:buNone/>
            </a:pPr>
            <a:endParaRPr sz="3500"/>
          </a:p>
        </p:txBody>
      </p:sp>
      <p:sp>
        <p:nvSpPr>
          <p:cNvPr id="170" name="Google Shape;170;p29"/>
          <p:cNvSpPr txBox="1">
            <a:spLocks noGrp="1"/>
          </p:cNvSpPr>
          <p:nvPr>
            <p:ph type="title"/>
          </p:nvPr>
        </p:nvSpPr>
        <p:spPr>
          <a:xfrm>
            <a:off x="585875" y="332097"/>
            <a:ext cx="7134300" cy="1000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45FA8"/>
              </a:buClr>
              <a:buSzPts val="3600"/>
              <a:buFont typeface="Arial"/>
              <a:buNone/>
            </a:pPr>
            <a:r>
              <a:rPr lang="en" sz="4800" dirty="0">
                <a:solidFill>
                  <a:srgbClr val="745FA8"/>
                </a:solidFill>
              </a:rPr>
              <a:t>STOP and SHARE </a:t>
            </a:r>
            <a:r>
              <a:rPr lang="en" sz="4000" dirty="0">
                <a:solidFill>
                  <a:srgbClr val="745FA8"/>
                </a:solidFill>
              </a:rPr>
              <a:t>(1)</a:t>
            </a:r>
            <a:endParaRPr sz="4900" dirty="0"/>
          </a:p>
        </p:txBody>
      </p:sp>
      <p:sp>
        <p:nvSpPr>
          <p:cNvPr id="2" name="Slide Number Placeholder 1">
            <a:extLst>
              <a:ext uri="{FF2B5EF4-FFF2-40B4-BE49-F238E27FC236}">
                <a16:creationId xmlns:a16="http://schemas.microsoft.com/office/drawing/2014/main" id="{D76EAFBF-77F1-7F41-95F1-9BE1D6C8544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8</a:t>
            </a:fld>
            <a:endParaRPr lang="en"/>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30"/>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Collaboration is Essential</a:t>
            </a:r>
            <a:endParaRPr sz="3600" b="1">
              <a:solidFill>
                <a:srgbClr val="233142"/>
              </a:solidFill>
              <a:latin typeface="Montserrat"/>
              <a:ea typeface="Montserrat"/>
              <a:cs typeface="Montserrat"/>
              <a:sym typeface="Montserrat"/>
            </a:endParaRPr>
          </a:p>
          <a:p>
            <a:pPr marL="0" lvl="0" indent="0" algn="l" rtl="0">
              <a:spcBef>
                <a:spcPts val="0"/>
              </a:spcBef>
              <a:spcAft>
                <a:spcPts val="0"/>
              </a:spcAft>
              <a:buNone/>
            </a:pPr>
            <a:endParaRPr>
              <a:solidFill>
                <a:srgbClr val="233142"/>
              </a:solidFill>
              <a:latin typeface="Montserrat"/>
              <a:ea typeface="Montserrat"/>
              <a:cs typeface="Montserrat"/>
              <a:sym typeface="Montserrat"/>
            </a:endParaRPr>
          </a:p>
        </p:txBody>
      </p:sp>
      <p:sp>
        <p:nvSpPr>
          <p:cNvPr id="176" name="Google Shape;176;p30"/>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p>
            <a:pPr fontAlgn="base"/>
            <a:r>
              <a:rPr lang="en-US" dirty="0"/>
              <a:t>Access to the general education curriculum, grade-level materials, and peers</a:t>
            </a:r>
          </a:p>
          <a:p>
            <a:pPr fontAlgn="base"/>
            <a:r>
              <a:rPr lang="en-US" dirty="0"/>
              <a:t>Roles of general educators, special educators, and therapists</a:t>
            </a:r>
          </a:p>
          <a:p>
            <a:pPr fontAlgn="base"/>
            <a:r>
              <a:rPr lang="en-US" dirty="0"/>
              <a:t>Learners with deaf-blindness may have many members on their educational teams</a:t>
            </a:r>
          </a:p>
          <a:p>
            <a:pPr fontAlgn="base"/>
            <a:r>
              <a:rPr lang="en-US" dirty="0"/>
              <a:t>Time to collaborate is limited</a:t>
            </a:r>
          </a:p>
          <a:p>
            <a:pPr fontAlgn="base"/>
            <a:r>
              <a:rPr lang="en-US" dirty="0"/>
              <a:t>How can we better support collaboration, especially given the added challenges of distance or hybrid learning?</a:t>
            </a:r>
          </a:p>
        </p:txBody>
      </p:sp>
      <p:sp>
        <p:nvSpPr>
          <p:cNvPr id="2" name="Slide Number Placeholder 1">
            <a:extLst>
              <a:ext uri="{FF2B5EF4-FFF2-40B4-BE49-F238E27FC236}">
                <a16:creationId xmlns:a16="http://schemas.microsoft.com/office/drawing/2014/main" id="{03CDB28B-5E37-CA47-AA0E-01CF322061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9</a:t>
            </a:fld>
            <a:endParaRPr lang="en"/>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TotalTime>
  <Words>2401</Words>
  <Application>Microsoft Macintosh PowerPoint</Application>
  <PresentationFormat>On-screen Show (4:3)</PresentationFormat>
  <Paragraphs>335</Paragraphs>
  <Slides>43</Slides>
  <Notes>41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43</vt:i4>
      </vt:variant>
    </vt:vector>
  </HeadingPairs>
  <TitlesOfParts>
    <vt:vector size="55" baseType="lpstr">
      <vt:lpstr>Montserrat</vt:lpstr>
      <vt:lpstr>IBM Plex Sans</vt:lpstr>
      <vt:lpstr>IBM Plex Sans Condensed Medium</vt:lpstr>
      <vt:lpstr>Helvetica Neue</vt:lpstr>
      <vt:lpstr>Calibri</vt:lpstr>
      <vt:lpstr>IBM Plex Sans Condensed SemiBold</vt:lpstr>
      <vt:lpstr>IBM Plex Sans Light</vt:lpstr>
      <vt:lpstr>Arial</vt:lpstr>
      <vt:lpstr>IBM Plex Sans Condensed</vt:lpstr>
      <vt:lpstr>IBM Plex Sans Medium</vt:lpstr>
      <vt:lpstr>Simple Light</vt:lpstr>
      <vt:lpstr>Simple Light</vt:lpstr>
      <vt:lpstr>Accessing Grade Level General Education Curriculum</vt:lpstr>
      <vt:lpstr>Introductions</vt:lpstr>
      <vt:lpstr>TIES Center -  What does TIES stand for?  </vt:lpstr>
      <vt:lpstr>Today, we will... </vt:lpstr>
      <vt:lpstr>Laws: Access to general education standards and curriculum </vt:lpstr>
      <vt:lpstr>Key Principles </vt:lpstr>
      <vt:lpstr>Grade-level academic standards </vt:lpstr>
      <vt:lpstr>STOP and SHARE (1)</vt:lpstr>
      <vt:lpstr>Collaboration is Essential </vt:lpstr>
      <vt:lpstr>TIES 5-15-45 tool overview</vt:lpstr>
      <vt:lpstr>TIES 5-15-45 tool (1 of 3)</vt:lpstr>
      <vt:lpstr>TIES 5-15-45 tool (2 of 3)</vt:lpstr>
      <vt:lpstr>TIES 5-15-45 tool (3 of 3)</vt:lpstr>
      <vt:lpstr>STOP and EXPLORE</vt:lpstr>
      <vt:lpstr>What is the content of the lesson?</vt:lpstr>
      <vt:lpstr>Grade-level standards</vt:lpstr>
      <vt:lpstr>What’s the most essential content for learners to know?</vt:lpstr>
      <vt:lpstr>Instructional strategies</vt:lpstr>
      <vt:lpstr>How to provide access to standards for a student who is deaf-blind </vt:lpstr>
      <vt:lpstr>STOP and SHARE (2)</vt:lpstr>
      <vt:lpstr>Identifying barriers</vt:lpstr>
      <vt:lpstr>Removing barriers</vt:lpstr>
      <vt:lpstr>Access to mathematical concepts, representations and language (1 of 2)</vt:lpstr>
      <vt:lpstr>Access to mathematical concepts, representations and language (2 of 2)</vt:lpstr>
      <vt:lpstr>Familiarity and skill using mathematical models and tools</vt:lpstr>
      <vt:lpstr>Access to peer cues and peer communication </vt:lpstr>
      <vt:lpstr>STOP and SHARE (3)</vt:lpstr>
      <vt:lpstr>Examples</vt:lpstr>
      <vt:lpstr>Rose’s Math IEP Goal</vt:lpstr>
      <vt:lpstr>TIES’ Distance Learning Series</vt:lpstr>
      <vt:lpstr>This is an interesting time!  What have we learned? (1 of 3)</vt:lpstr>
      <vt:lpstr> What have we learned? (2 of 3) </vt:lpstr>
      <vt:lpstr> What have we learned? (3 of 3) </vt:lpstr>
      <vt:lpstr>STOP and SHARE (4)</vt:lpstr>
      <vt:lpstr>Planning instruction during distance learning and hybrid learning </vt:lpstr>
      <vt:lpstr>The 5C Process (1 of 2) </vt:lpstr>
      <vt:lpstr>The 5C Process (2 of 2) </vt:lpstr>
      <vt:lpstr>Helping Your Child with Academics at Home   TIES Center / NCEO video series for supporting your child at home</vt:lpstr>
      <vt:lpstr>In summary:  </vt:lpstr>
      <vt:lpstr>STOP and SHARE (5)</vt:lpstr>
      <vt:lpstr>Thank you! Call for further action in support of learning for all:  </vt:lpstr>
      <vt:lpstr>Please complete the Accessing Grade Level General Education Curriculum  Evaluation Survey</vt:lpstr>
      <vt:lpstr>Final Slide</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Accessing Grade Level General Education Curriculum</dc:title>
  <cp:lastModifiedBy>Haylee Marcotte</cp:lastModifiedBy>
  <cp:revision>7</cp:revision>
  <dcterms:modified xsi:type="dcterms:W3CDTF">2020-11-05T20:47:38Z</dcterms:modified>
</cp:coreProperties>
</file>