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9" r:id="rId3"/>
    <p:sldId id="257" r:id="rId4"/>
    <p:sldId id="275" r:id="rId5"/>
    <p:sldId id="277" r:id="rId6"/>
    <p:sldId id="258" r:id="rId7"/>
    <p:sldId id="276" r:id="rId8"/>
    <p:sldId id="260" r:id="rId9"/>
    <p:sldId id="261" r:id="rId10"/>
    <p:sldId id="304" r:id="rId11"/>
    <p:sldId id="278" r:id="rId12"/>
    <p:sldId id="306" r:id="rId13"/>
    <p:sldId id="279" r:id="rId14"/>
    <p:sldId id="297" r:id="rId15"/>
    <p:sldId id="301" r:id="rId16"/>
    <p:sldId id="302" r:id="rId17"/>
    <p:sldId id="298" r:id="rId18"/>
    <p:sldId id="262" r:id="rId19"/>
    <p:sldId id="280" r:id="rId20"/>
    <p:sldId id="269" r:id="rId21"/>
    <p:sldId id="281" r:id="rId22"/>
    <p:sldId id="263" r:id="rId23"/>
    <p:sldId id="282" r:id="rId24"/>
    <p:sldId id="283" r:id="rId25"/>
    <p:sldId id="265" r:id="rId26"/>
    <p:sldId id="294" r:id="rId27"/>
    <p:sldId id="308" r:id="rId28"/>
    <p:sldId id="266" r:id="rId29"/>
    <p:sldId id="287" r:id="rId30"/>
    <p:sldId id="267" r:id="rId31"/>
    <p:sldId id="285" r:id="rId32"/>
    <p:sldId id="268" r:id="rId33"/>
    <p:sldId id="270" r:id="rId34"/>
    <p:sldId id="284" r:id="rId35"/>
    <p:sldId id="271" r:id="rId36"/>
    <p:sldId id="272" r:id="rId37"/>
    <p:sldId id="286" r:id="rId38"/>
    <p:sldId id="273" r:id="rId39"/>
    <p:sldId id="274" r:id="rId40"/>
    <p:sldId id="288" r:id="rId41"/>
    <p:sldId id="299" r:id="rId42"/>
    <p:sldId id="307" r:id="rId43"/>
    <p:sldId id="300" r:id="rId44"/>
    <p:sldId id="303" r:id="rId45"/>
    <p:sldId id="289" r:id="rId46"/>
  </p:sldIdLst>
  <p:sldSz cx="9144000" cy="6858000" type="screen4x3"/>
  <p:notesSz cx="6858000" cy="9144000"/>
  <p:custDataLst>
    <p:tags r:id="rId4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8" autoAdjust="0"/>
    <p:restoredTop sz="86343" autoAdjust="0"/>
  </p:normalViewPr>
  <p:slideViewPr>
    <p:cSldViewPr snapToGrid="0" snapToObjects="1">
      <p:cViewPr varScale="1">
        <p:scale>
          <a:sx n="96" d="100"/>
          <a:sy n="96" d="100"/>
        </p:scale>
        <p:origin x="212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7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i="0" u="none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b="0" i="0" u="none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mailto:susan.bruce@bc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364" y="4418664"/>
            <a:ext cx="8238836" cy="1477208"/>
          </a:xfrm>
        </p:spPr>
        <p:txBody>
          <a:bodyPr>
            <a:noAutofit/>
          </a:bodyPr>
          <a:lstStyle/>
          <a:p>
            <a:r>
              <a:rPr lang="en-US" sz="3200" dirty="0"/>
              <a:t>Assessment and Instruction of Students Who are </a:t>
            </a:r>
            <a:r>
              <a:rPr lang="en-US" sz="3200" dirty="0" err="1"/>
              <a:t>Deafblind</a:t>
            </a:r>
            <a:r>
              <a:rPr lang="en-US" sz="3200" dirty="0"/>
              <a:t>: What is the State of our Evidence? 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2000" dirty="0"/>
              <a:t>Webinar for NCDB</a:t>
            </a:r>
            <a:br>
              <a:rPr lang="en-US" sz="2000" dirty="0"/>
            </a:br>
            <a:r>
              <a:rPr lang="en-US" sz="2000" dirty="0"/>
              <a:t>	&amp; DVI-DB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9" y="5895872"/>
            <a:ext cx="4051739" cy="762356"/>
          </a:xfrm>
        </p:spPr>
        <p:txBody>
          <a:bodyPr>
            <a:noAutofit/>
          </a:bodyPr>
          <a:lstStyle/>
          <a:p>
            <a:r>
              <a:rPr lang="en-US" sz="2000" dirty="0"/>
              <a:t>	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Susan M. Bruce, Ph.D.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Boston College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7800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Assessment,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/>
          <a:lstStyle/>
          <a:p>
            <a:r>
              <a:rPr lang="en-US" sz="2400" dirty="0"/>
              <a:t>Conduct assessments across multiple and natural environments with input from multiple adults.  EMERGING</a:t>
            </a:r>
          </a:p>
          <a:p>
            <a:r>
              <a:rPr lang="en-US" sz="2400" dirty="0"/>
              <a:t>Identify the strengths and needs of the family as part of early childhood assessment.  EMERGING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Assessment,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09751"/>
            <a:ext cx="7556313" cy="5331611"/>
          </a:xfrm>
        </p:spPr>
        <p:txBody>
          <a:bodyPr>
            <a:normAutofit/>
          </a:bodyPr>
          <a:lstStyle/>
          <a:p>
            <a:r>
              <a:rPr lang="en-US" sz="2400" dirty="0"/>
              <a:t>Conduct functional vision assessment, functional hearing assessment, and learning media assessment (including learning channels) with each student. (FVA includes assessment of cortical visual impairment.) EMERGING</a:t>
            </a:r>
          </a:p>
        </p:txBody>
      </p:sp>
      <p:pic>
        <p:nvPicPr>
          <p:cNvPr id="4" name="Picture 3" descr="Cortical Visual Impairment: An approach to assessment and intervention. Christine Roman-Lantz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375" y="3270250"/>
            <a:ext cx="3302000" cy="337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921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Assessment,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65250"/>
            <a:ext cx="8067676" cy="4079875"/>
          </a:xfrm>
        </p:spPr>
        <p:txBody>
          <a:bodyPr>
            <a:normAutofit/>
          </a:bodyPr>
          <a:lstStyle/>
          <a:p>
            <a:r>
              <a:rPr lang="en-US" sz="2400" dirty="0"/>
              <a:t>Use person centered assessment approaches to identify meaningful outcomes and necessary educational supports.  EMERGING</a:t>
            </a:r>
          </a:p>
          <a:p>
            <a:pPr lvl="1"/>
            <a:r>
              <a:rPr lang="en-US" sz="2200" dirty="0"/>
              <a:t>maps, MAPS, PATH, PFP</a:t>
            </a:r>
          </a:p>
          <a:p>
            <a:r>
              <a:rPr lang="en-US" sz="2400" dirty="0"/>
              <a:t>Be very cautious when identifying additional disabilities in students who are </a:t>
            </a:r>
            <a:r>
              <a:rPr lang="en-US" sz="2400" dirty="0" err="1"/>
              <a:t>deafblind</a:t>
            </a:r>
            <a:r>
              <a:rPr lang="en-US" sz="2400" dirty="0"/>
              <a:t>. The diagnostic criteria used with other students may not be applicable.  EMERGING</a:t>
            </a:r>
          </a:p>
          <a:p>
            <a:endParaRPr lang="en-US" dirty="0"/>
          </a:p>
        </p:txBody>
      </p:sp>
      <p:pic>
        <p:nvPicPr>
          <p:cNvPr id="4" name="Picture 3" descr="imag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25" y="4683125"/>
            <a:ext cx="3565525" cy="193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01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Assessment,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5543550"/>
          </a:xfrm>
        </p:spPr>
        <p:txBody>
          <a:bodyPr>
            <a:normAutofit/>
          </a:bodyPr>
          <a:lstStyle/>
          <a:p>
            <a:r>
              <a:rPr lang="en-US" sz="2400" dirty="0"/>
              <a:t>Assess the visual, auditory, and tactile characteristics of each environment the student engages in (or may engage in) to:</a:t>
            </a:r>
          </a:p>
          <a:p>
            <a:pPr lvl="1"/>
            <a:r>
              <a:rPr lang="en-US" sz="2200" dirty="0"/>
              <a:t>determine potential impact on student</a:t>
            </a:r>
          </a:p>
          <a:p>
            <a:pPr lvl="1"/>
            <a:r>
              <a:rPr lang="en-US" sz="2200" dirty="0"/>
              <a:t>support communication programming</a:t>
            </a:r>
          </a:p>
          <a:p>
            <a:pPr lvl="1"/>
            <a:r>
              <a:rPr lang="en-US" sz="2200" dirty="0"/>
              <a:t>plan appropriate adaptations and accommodations.</a:t>
            </a:r>
          </a:p>
          <a:p>
            <a:pPr marL="228600" lvl="1" indent="0">
              <a:buNone/>
            </a:pPr>
            <a:r>
              <a:rPr lang="en-US" sz="2200" dirty="0"/>
              <a:t>EMERGING</a:t>
            </a:r>
          </a:p>
        </p:txBody>
      </p:sp>
      <p:pic>
        <p:nvPicPr>
          <p:cNvPr id="6" name="Picture 5" descr="Cartoon character pointing. Text: &quot;Look! A Distraction!&quot;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426" y="190500"/>
            <a:ext cx="1872574" cy="1409700"/>
          </a:xfrm>
          <a:prstGeom prst="rect">
            <a:avLst/>
          </a:prstGeom>
        </p:spPr>
      </p:pic>
      <p:pic>
        <p:nvPicPr>
          <p:cNvPr id="4" name="Picture 3" descr="A child's bedroom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4492624"/>
            <a:ext cx="3914776" cy="2162175"/>
          </a:xfrm>
          <a:prstGeom prst="rect">
            <a:avLst/>
          </a:prstGeom>
        </p:spPr>
      </p:pic>
      <p:pic>
        <p:nvPicPr>
          <p:cNvPr id="7" name="Picture 6" descr="A colorful, tactile catepillar painted on a wall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75" y="4254500"/>
            <a:ext cx="3508375" cy="225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310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497106"/>
          </a:xfrm>
        </p:spPr>
        <p:txBody>
          <a:bodyPr/>
          <a:lstStyle/>
          <a:p>
            <a:r>
              <a:rPr lang="en-US" sz="3200" dirty="0"/>
              <a:t>Update on Assessment Topic: Evidence-Based Accommodations Categories: Deafness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325864"/>
            <a:ext cx="7556313" cy="4255837"/>
          </a:xfrm>
        </p:spPr>
        <p:txBody>
          <a:bodyPr>
            <a:normAutofit/>
          </a:bodyPr>
          <a:lstStyle/>
          <a:p>
            <a:r>
              <a:rPr lang="en-US" sz="2400" dirty="0"/>
              <a:t>Extended time, interpreting test directions, interpreting test items, reading items aloud, student signs response, and small group administration (</a:t>
            </a:r>
            <a:r>
              <a:rPr lang="en-US" sz="2400" dirty="0" err="1"/>
              <a:t>Cawthon</a:t>
            </a:r>
            <a:r>
              <a:rPr lang="en-US" sz="2400" dirty="0"/>
              <a:t>, 2010, </a:t>
            </a:r>
            <a:r>
              <a:rPr lang="en-US" sz="2400" dirty="0" err="1"/>
              <a:t>Cawthon</a:t>
            </a:r>
            <a:r>
              <a:rPr lang="en-US" sz="2400" dirty="0"/>
              <a:t> &amp; </a:t>
            </a:r>
            <a:r>
              <a:rPr lang="en-US" sz="2400" dirty="0" err="1"/>
              <a:t>Wurtz</a:t>
            </a:r>
            <a:r>
              <a:rPr lang="en-US" sz="2400" dirty="0"/>
              <a:t>, 2010). Teachers select accommodations based on subject area and student’s level of knowledge (</a:t>
            </a:r>
            <a:r>
              <a:rPr lang="en-US" sz="2400" dirty="0" err="1"/>
              <a:t>Cawthon</a:t>
            </a:r>
            <a:r>
              <a:rPr lang="en-US" sz="2400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1693651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Assessment Accommodations Update: Visual Impairments/Blindness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Identified accommodation categories: substitutions (as in objects for pictures), enhancements (such as color or size), layout/set-up (such as how space was used), directions, and response (</a:t>
            </a:r>
            <a:r>
              <a:rPr lang="en-US" sz="2400" dirty="0" err="1"/>
              <a:t>Zebehazy</a:t>
            </a:r>
            <a:r>
              <a:rPr lang="en-US" sz="2400" dirty="0"/>
              <a:t>, </a:t>
            </a:r>
            <a:r>
              <a:rPr lang="en-US" sz="2400" dirty="0" err="1"/>
              <a:t>Zigmond</a:t>
            </a:r>
            <a:r>
              <a:rPr lang="en-US" sz="2400" dirty="0"/>
              <a:t>, &amp; Zimmerman, 2012). </a:t>
            </a:r>
          </a:p>
          <a:p>
            <a:pPr marL="0" indent="0">
              <a:buNone/>
            </a:pPr>
            <a:r>
              <a:rPr lang="en-US" sz="2400" dirty="0"/>
              <a:t>-or- </a:t>
            </a:r>
          </a:p>
          <a:p>
            <a:r>
              <a:rPr lang="en-US" sz="2400" dirty="0"/>
              <a:t>Presentation, time (think visual fatigue), setting, response and aids (including enlargement and braille) (Steer, Gale, &amp; Gentle, 2007) </a:t>
            </a:r>
          </a:p>
        </p:txBody>
      </p:sp>
    </p:spTree>
    <p:extLst>
      <p:ext uri="{BB962C8B-B14F-4D97-AF65-F5344CB8AC3E}">
        <p14:creationId xmlns:p14="http://schemas.microsoft.com/office/powerpoint/2010/main" val="906778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Assessment Accommodations Update: VI,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84594"/>
            <a:ext cx="7556313" cy="508061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Most commonly allowable in state assessments TIMING -administration on multiple days, extended time or frequent breaks-for fatigue and accommodations such as providing verbal descriptions). CONTEXT/SETTING-small group administration, lighting. RESPONSE-scribe, WP, </a:t>
            </a:r>
            <a:r>
              <a:rPr lang="en-US" sz="2400" dirty="0" err="1"/>
              <a:t>brailler</a:t>
            </a:r>
            <a:r>
              <a:rPr lang="en-US" sz="2400" dirty="0"/>
              <a:t>, recording response in booklet instead of separate sheet, use of tape recorder, e-</a:t>
            </a:r>
            <a:r>
              <a:rPr lang="en-US" sz="2400" dirty="0" err="1"/>
              <a:t>notetaker</a:t>
            </a:r>
            <a:r>
              <a:rPr lang="en-US" sz="2400" dirty="0"/>
              <a:t>, handwriting guide. PRESENTATION-30 accommodations listed-braille, large print, reading of test directions or test items as most common. </a:t>
            </a:r>
          </a:p>
          <a:p>
            <a:r>
              <a:rPr lang="en-US" sz="2400" dirty="0"/>
              <a:t> l/3 of states did not specify allowable accommodations for students with visual impairments-allowing teachers greater flexibility (Smith &amp; </a:t>
            </a:r>
            <a:r>
              <a:rPr lang="en-US" sz="2400" dirty="0" err="1"/>
              <a:t>Almato</a:t>
            </a:r>
            <a:r>
              <a:rPr lang="en-US" sz="2400" dirty="0"/>
              <a:t>, 2012)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495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Accommodations Update-</a:t>
            </a:r>
            <a:r>
              <a:rPr lang="en-US" sz="3200" dirty="0" err="1"/>
              <a:t>Deafblind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60586"/>
            <a:ext cx="7556313" cy="5364595"/>
          </a:xfrm>
        </p:spPr>
        <p:txBody>
          <a:bodyPr>
            <a:normAutofit/>
          </a:bodyPr>
          <a:lstStyle/>
          <a:p>
            <a:r>
              <a:rPr lang="en-US" sz="2400" dirty="0"/>
              <a:t>Horvath, </a:t>
            </a:r>
            <a:r>
              <a:rPr lang="en-US" sz="2400" dirty="0" err="1"/>
              <a:t>Kampfer-Bohach</a:t>
            </a:r>
            <a:r>
              <a:rPr lang="en-US" sz="2400" dirty="0"/>
              <a:t>, &amp; Kearns (2005): Nine students in three states: disconnect between accommodations on IEP, what was used in classroom, and what was used when conducting assessments.</a:t>
            </a:r>
          </a:p>
          <a:p>
            <a:r>
              <a:rPr lang="en-US" sz="2400" dirty="0"/>
              <a:t>Stone, Cook, </a:t>
            </a:r>
            <a:r>
              <a:rPr lang="en-US" sz="2400" dirty="0" err="1"/>
              <a:t>Latitusis</a:t>
            </a:r>
            <a:r>
              <a:rPr lang="en-US" sz="2400" dirty="0"/>
              <a:t> &amp; Cline (2010) (Sample included students who are </a:t>
            </a:r>
            <a:r>
              <a:rPr lang="en-US" sz="2400" dirty="0" err="1"/>
              <a:t>deafblind</a:t>
            </a:r>
            <a:r>
              <a:rPr lang="en-US" sz="2400" dirty="0"/>
              <a:t>-otherwise deaf sample): Need for greater consistency in enlargement of materials and need to present text in formats students are familiar with. </a:t>
            </a:r>
          </a:p>
          <a:p>
            <a:r>
              <a:rPr lang="en-US" sz="2400" dirty="0"/>
              <a:t>Can we build from the evidence in DHH and VI?</a:t>
            </a:r>
          </a:p>
          <a:p>
            <a:pPr marL="0" indent="0">
              <a:buNone/>
            </a:pPr>
            <a:r>
              <a:rPr lang="en-US" sz="2400" dirty="0"/>
              <a:t>   What assessment resources do you want to share?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8445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Early Identification and Early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4471"/>
            <a:ext cx="7556313" cy="4141692"/>
          </a:xfrm>
        </p:spPr>
        <p:txBody>
          <a:bodyPr>
            <a:normAutofit/>
          </a:bodyPr>
          <a:lstStyle/>
          <a:p>
            <a:r>
              <a:rPr lang="en-US" sz="2400" dirty="0"/>
              <a:t>Early identification and early intervention should be provided to reduce the developmental disadvantages posed by </a:t>
            </a:r>
            <a:r>
              <a:rPr lang="en-US" sz="2400" dirty="0" err="1"/>
              <a:t>deafblindness</a:t>
            </a:r>
            <a:r>
              <a:rPr lang="en-US" sz="2400" dirty="0"/>
              <a:t>.  MODERATE</a:t>
            </a:r>
          </a:p>
          <a:p>
            <a:r>
              <a:rPr lang="en-US" sz="2400" dirty="0"/>
              <a:t>Students who are </a:t>
            </a:r>
            <a:r>
              <a:rPr lang="en-US" sz="2400" dirty="0" err="1"/>
              <a:t>deafblind</a:t>
            </a:r>
            <a:r>
              <a:rPr lang="en-US" sz="2400" dirty="0"/>
              <a:t> require highly specialized and individualized services provided by collaborative teams that respect the role of family in optimizing outcomes.  MODERATE</a:t>
            </a:r>
          </a:p>
        </p:txBody>
      </p:sp>
    </p:spTree>
    <p:extLst>
      <p:ext uri="{BB962C8B-B14F-4D97-AF65-F5344CB8AC3E}">
        <p14:creationId xmlns:p14="http://schemas.microsoft.com/office/powerpoint/2010/main" val="1791075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Early Identification and Early Intervention,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Young students will benefit from caregiver preparation to: </a:t>
            </a:r>
          </a:p>
          <a:p>
            <a:pPr lvl="1"/>
            <a:r>
              <a:rPr lang="en-US" sz="2200" dirty="0"/>
              <a:t>recognize the child’s cues for interactions</a:t>
            </a:r>
          </a:p>
          <a:p>
            <a:pPr lvl="1"/>
            <a:r>
              <a:rPr lang="en-US" sz="2200" dirty="0"/>
              <a:t>establish routines to elicit anticipation (think schedules)</a:t>
            </a:r>
          </a:p>
          <a:p>
            <a:pPr lvl="1"/>
            <a:r>
              <a:rPr lang="en-US" sz="2200" dirty="0"/>
              <a:t>provide contingent responses.</a:t>
            </a:r>
          </a:p>
          <a:p>
            <a:pPr marL="228600" lvl="1" indent="0">
              <a:buNone/>
            </a:pPr>
            <a:r>
              <a:rPr lang="en-US" sz="2200" dirty="0"/>
              <a:t>MODERATE</a:t>
            </a:r>
          </a:p>
          <a:p>
            <a:pPr marL="228600" lvl="1" indent="0">
              <a:buNone/>
            </a:pPr>
            <a:endParaRPr lang="en-US" sz="2200" dirty="0"/>
          </a:p>
          <a:p>
            <a:pPr marL="228600" lvl="1" indent="0">
              <a:buNone/>
            </a:pPr>
            <a:r>
              <a:rPr lang="en-US" sz="2200" dirty="0"/>
              <a:t>What early intervention resources do</a:t>
            </a:r>
          </a:p>
          <a:p>
            <a:pPr marL="228600" lvl="1" indent="0">
              <a:buNone/>
            </a:pPr>
            <a:r>
              <a:rPr lang="en-US" sz="2200" dirty="0"/>
              <a:t>you want to share? </a:t>
            </a:r>
          </a:p>
        </p:txBody>
      </p:sp>
      <p:pic>
        <p:nvPicPr>
          <p:cNvPr id="4" name="Picture 3" descr="images-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125" y="3975100"/>
            <a:ext cx="212725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5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Where did the evidence for this presentation come from?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Analysis for the CEEDAR Center of articles published between 1967-2013 on 12 topics</a:t>
            </a:r>
          </a:p>
          <a:p>
            <a:r>
              <a:rPr lang="en-US" sz="2400" dirty="0"/>
              <a:t>More in depth analysis on just communication and literacy addressed in articles appearing 1990-2015 (Bruce, Nelson, Perez, </a:t>
            </a:r>
            <a:r>
              <a:rPr lang="en-US" sz="2400" dirty="0" err="1"/>
              <a:t>Stutzman</a:t>
            </a:r>
            <a:r>
              <a:rPr lang="en-US" sz="2400" dirty="0"/>
              <a:t>, &amp; Buchanan (2016). </a:t>
            </a:r>
          </a:p>
          <a:p>
            <a:r>
              <a:rPr lang="en-US" sz="2400" dirty="0"/>
              <a:t> Addition of sub-topic of accommodations in assessment for Bruce, S. M., </a:t>
            </a:r>
            <a:r>
              <a:rPr lang="en-US" sz="2400" dirty="0" err="1"/>
              <a:t>Luckner</a:t>
            </a:r>
            <a:r>
              <a:rPr lang="en-US" sz="2400" dirty="0"/>
              <a:t>, J. L., &amp; Ferrell, K. A. (in review of minor revision). Assessment of students with sensory disabilities: Evidence-based practices.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2833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Assistive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Select assistive technology based on assessment of each student.  EMERGING</a:t>
            </a:r>
          </a:p>
        </p:txBody>
      </p:sp>
      <p:pic>
        <p:nvPicPr>
          <p:cNvPr id="4" name="Picture 3" descr="Infant with cochlear implan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99" y="3127375"/>
            <a:ext cx="2447926" cy="1920875"/>
          </a:xfrm>
          <a:prstGeom prst="rect">
            <a:avLst/>
          </a:prstGeom>
        </p:spPr>
      </p:pic>
      <p:pic>
        <p:nvPicPr>
          <p:cNvPr id="5" name="Picture 4" descr="Young boy using a light guide panel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750" y="3730625"/>
            <a:ext cx="3492500" cy="20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75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Assistive Technology: Cochlear Implantation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Students who are </a:t>
            </a:r>
            <a:r>
              <a:rPr lang="en-US" sz="2400" dirty="0" err="1"/>
              <a:t>deafblind</a:t>
            </a:r>
            <a:r>
              <a:rPr lang="en-US" sz="2400" dirty="0"/>
              <a:t> experience unique benefits, risks, and potential outcome predictors from cochlear implants. The team member with </a:t>
            </a:r>
            <a:r>
              <a:rPr lang="en-US" sz="2400" dirty="0" err="1"/>
              <a:t>deafblind</a:t>
            </a:r>
            <a:r>
              <a:rPr lang="en-US" sz="2400" dirty="0"/>
              <a:t> expertise should know this research. </a:t>
            </a:r>
            <a:br>
              <a:rPr lang="en-US" sz="2400" dirty="0"/>
            </a:br>
            <a:r>
              <a:rPr lang="en-US" sz="2400" dirty="0"/>
              <a:t>STRONG</a:t>
            </a:r>
          </a:p>
          <a:p>
            <a:r>
              <a:rPr lang="en-US" sz="2400" dirty="0"/>
              <a:t>When reporting benefits (or lack of benefits) of cochlear implants, consider non-speech outcomes including improved awareness of environmental sounds or increased responsiveness.  STRONG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42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363" y="484094"/>
            <a:ext cx="7556313" cy="1116106"/>
          </a:xfrm>
        </p:spPr>
        <p:txBody>
          <a:bodyPr/>
          <a:lstStyle/>
          <a:p>
            <a:r>
              <a:rPr lang="en-US" sz="3200" dirty="0"/>
              <a:t>Reviewing Findings: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Communication development and social interactions should be emphasized every day in the context of natural environments.  LIMITED</a:t>
            </a:r>
          </a:p>
          <a:p>
            <a:r>
              <a:rPr lang="en-US" sz="2400" dirty="0"/>
              <a:t>Communication programming should address forms/modes, intents/functions, content, context, and pragmatics.  EMERGING</a:t>
            </a:r>
          </a:p>
          <a:p>
            <a:r>
              <a:rPr lang="en-US" sz="2400" dirty="0"/>
              <a:t>Apply child-guided approaches to support communication development and different types of dialogues.  LIMITED</a:t>
            </a:r>
          </a:p>
        </p:txBody>
      </p:sp>
    </p:spTree>
    <p:extLst>
      <p:ext uri="{BB962C8B-B14F-4D97-AF65-F5344CB8AC3E}">
        <p14:creationId xmlns:p14="http://schemas.microsoft.com/office/powerpoint/2010/main" val="2281124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Communication,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Apply systematic approaches to increase the rate and variety of communicative intents/functions expressed.  MODERATE</a:t>
            </a:r>
          </a:p>
          <a:p>
            <a:r>
              <a:rPr lang="en-US" sz="2400" dirty="0"/>
              <a:t>Implement individualized communication programming that reflects knowledge of the student’s level of communication.  EMERGING</a:t>
            </a:r>
          </a:p>
          <a:p>
            <a:pPr lvl="1"/>
            <a:r>
              <a:rPr lang="en-US" sz="2200" i="1" dirty="0"/>
              <a:t>Communication Matrix </a:t>
            </a:r>
          </a:p>
          <a:p>
            <a:r>
              <a:rPr lang="en-US" sz="2400" dirty="0"/>
              <a:t>Improve adult communication partner skills through systematic demonstration and modeling. LIMITED</a:t>
            </a:r>
          </a:p>
        </p:txBody>
      </p:sp>
    </p:spTree>
    <p:extLst>
      <p:ext uri="{BB962C8B-B14F-4D97-AF65-F5344CB8AC3E}">
        <p14:creationId xmlns:p14="http://schemas.microsoft.com/office/powerpoint/2010/main" val="643245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Communication,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8645526" cy="4525963"/>
          </a:xfrm>
        </p:spPr>
        <p:txBody>
          <a:bodyPr>
            <a:normAutofit/>
          </a:bodyPr>
          <a:lstStyle/>
          <a:p>
            <a:r>
              <a:rPr lang="en-US" sz="2400" dirty="0"/>
              <a:t>Tangible representations/symbols are a critical form of communication for </a:t>
            </a:r>
            <a:r>
              <a:rPr lang="en-US" sz="2400" dirty="0" err="1"/>
              <a:t>prelinguistic</a:t>
            </a:r>
            <a:r>
              <a:rPr lang="en-US" sz="2400" dirty="0"/>
              <a:t> students who are </a:t>
            </a:r>
            <a:r>
              <a:rPr lang="en-US" sz="2400" dirty="0" err="1"/>
              <a:t>deafblind</a:t>
            </a:r>
            <a:r>
              <a:rPr lang="en-US" sz="2400" dirty="0"/>
              <a:t>.  MODERATE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 descr="A group of tangible symbols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857500"/>
            <a:ext cx="4248151" cy="2460625"/>
          </a:xfrm>
          <a:prstGeom prst="rect">
            <a:avLst/>
          </a:prstGeom>
        </p:spPr>
      </p:pic>
      <p:pic>
        <p:nvPicPr>
          <p:cNvPr id="5" name="Picture 4" descr="A child working on communication with a teacher through touch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4" y="3698875"/>
            <a:ext cx="3413125" cy="242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84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135" y="484094"/>
            <a:ext cx="7556313" cy="1116106"/>
          </a:xfrm>
        </p:spPr>
        <p:txBody>
          <a:bodyPr/>
          <a:lstStyle/>
          <a:p>
            <a:r>
              <a:rPr lang="en-US" sz="3200" dirty="0"/>
              <a:t>Reviewing Findings: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An expanded view of literacy (that goes beyond traditional reading and writing) is required to address the needs of students who are </a:t>
            </a:r>
            <a:r>
              <a:rPr lang="en-US" sz="2400" dirty="0" err="1"/>
              <a:t>deafblind</a:t>
            </a:r>
            <a:r>
              <a:rPr lang="en-US" sz="2400" dirty="0"/>
              <a:t> and </a:t>
            </a:r>
            <a:r>
              <a:rPr lang="en-US" sz="2400" dirty="0" err="1"/>
              <a:t>prelinguistic</a:t>
            </a:r>
            <a:r>
              <a:rPr lang="en-US" sz="2400" dirty="0"/>
              <a:t>.  EMERGING</a:t>
            </a:r>
          </a:p>
          <a:p>
            <a:pPr lvl="1"/>
            <a:r>
              <a:rPr lang="en-US" sz="2200" dirty="0"/>
              <a:t>Daily schedules/anticipation shelves as a literacy lesson. </a:t>
            </a:r>
          </a:p>
          <a:p>
            <a:r>
              <a:rPr lang="en-US" sz="2400" dirty="0"/>
              <a:t>Provide a literacy rich environment with hands on experiences to conceptually ground the literacy experiences.  EMERGING</a:t>
            </a:r>
          </a:p>
        </p:txBody>
      </p:sp>
      <p:pic>
        <p:nvPicPr>
          <p:cNvPr id="4" name="Picture 3" descr="Adult and child hands on a teddy bear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039" y="4794251"/>
            <a:ext cx="3056336" cy="206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55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Related Publications on Evidence-Based Communication &amp; Literacy Practices 2014-2016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226891"/>
            <a:ext cx="7556313" cy="3899273"/>
          </a:xfrm>
        </p:spPr>
        <p:txBody>
          <a:bodyPr>
            <a:noAutofit/>
          </a:bodyPr>
          <a:lstStyle/>
          <a:p>
            <a:r>
              <a:rPr lang="en-US" sz="2400" dirty="0"/>
              <a:t>Bruce &amp; Borders (2015) situates findings largely from CEEDAR review in their appropriate theoretical groundings: Developmental, Behavioral, Social-Interactions (a theory from Deaf education that applies well to approaches in </a:t>
            </a:r>
            <a:r>
              <a:rPr lang="en-US" sz="2400" dirty="0" err="1"/>
              <a:t>deafblindness</a:t>
            </a:r>
            <a:r>
              <a:rPr lang="en-US" sz="2400" dirty="0"/>
              <a:t>). </a:t>
            </a:r>
          </a:p>
          <a:p>
            <a:r>
              <a:rPr lang="en-US" sz="2400" dirty="0"/>
              <a:t>Bruce &amp; Borders (2015) presents the 5 primary CEEDAR findings in communication with associated references.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8770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Update,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895685"/>
            <a:ext cx="7556313" cy="568157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9600" dirty="0"/>
              <a:t>Bruce, Nelson, Perez </a:t>
            </a:r>
            <a:r>
              <a:rPr lang="en-US" sz="9600" dirty="0" err="1"/>
              <a:t>Stutzman</a:t>
            </a:r>
            <a:r>
              <a:rPr lang="en-US" sz="9600" dirty="0"/>
              <a:t>, &amp; Barnhill (2016) provides much greater detail on the research designs and findings on communication-and only addresses studies 1990-2015. So, if you read something in CEEDAR doc and want to know more detail, this is a good resource</a:t>
            </a:r>
            <a:r>
              <a:rPr lang="en-US" sz="9600"/>
              <a:t>. </a:t>
            </a:r>
          </a:p>
          <a:p>
            <a:r>
              <a:rPr lang="en-US" sz="9600"/>
              <a:t>Framed </a:t>
            </a:r>
            <a:r>
              <a:rPr lang="en-US" sz="9600" dirty="0"/>
              <a:t>all findings using the four aspects of communication: Form (mode), Function, Content, &amp; Context</a:t>
            </a:r>
          </a:p>
          <a:p>
            <a:r>
              <a:rPr lang="en-US" sz="9600" dirty="0"/>
              <a:t>Included qualitative studies that were not eligible for CEEDAR review. </a:t>
            </a:r>
          </a:p>
          <a:p>
            <a:pPr marL="0" indent="0">
              <a:buNone/>
            </a:pPr>
            <a:r>
              <a:rPr lang="en-US" sz="9600" dirty="0"/>
              <a:t>What communication and literacy resources would you like to share? (Please see “Communication Bill of Rights”)</a:t>
            </a:r>
          </a:p>
        </p:txBody>
      </p:sp>
    </p:spTree>
    <p:extLst>
      <p:ext uri="{BB962C8B-B14F-4D97-AF65-F5344CB8AC3E}">
        <p14:creationId xmlns:p14="http://schemas.microsoft.com/office/powerpoint/2010/main" val="3104041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Social-Emotional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55280"/>
            <a:ext cx="7556313" cy="467088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Identify the purpose fulfilled by unacceptable behaviors.  EMERGING</a:t>
            </a:r>
          </a:p>
          <a:p>
            <a:pPr lvl="1"/>
            <a:r>
              <a:rPr lang="en-US" sz="2200" dirty="0"/>
              <a:t>(Functional Behavioral Assessment-FBA)</a:t>
            </a:r>
          </a:p>
          <a:p>
            <a:r>
              <a:rPr lang="en-US" sz="2400" dirty="0"/>
              <a:t>Teach socially acceptable ways of communicating and other replacement behaviors for unacceptable behaviors.  EMERGING </a:t>
            </a:r>
          </a:p>
          <a:p>
            <a:pPr lvl="1"/>
            <a:r>
              <a:rPr lang="en-US" sz="2200" dirty="0"/>
              <a:t>(As reflected in Positive Behavior Support Plans)</a:t>
            </a:r>
          </a:p>
          <a:p>
            <a:r>
              <a:rPr lang="en-US" sz="2400" dirty="0"/>
              <a:t>Knowledge of the child’s etiology and the impact of </a:t>
            </a:r>
            <a:r>
              <a:rPr lang="en-US" sz="2400" dirty="0" err="1"/>
              <a:t>deafblindness</a:t>
            </a:r>
            <a:r>
              <a:rPr lang="en-US" sz="2400" dirty="0"/>
              <a:t> is critical to assessment and to planning individualized positive behavior support plans.  MODERATE</a:t>
            </a:r>
          </a:p>
        </p:txBody>
      </p:sp>
    </p:spTree>
    <p:extLst>
      <p:ext uri="{BB962C8B-B14F-4D97-AF65-F5344CB8AC3E}">
        <p14:creationId xmlns:p14="http://schemas.microsoft.com/office/powerpoint/2010/main" val="3379983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Social-Emotional, cont.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Apply behavioral principles to reduce or eliminate stereotypies, self-injurious behaviors, and aggression toward others.  MODERATE</a:t>
            </a:r>
          </a:p>
          <a:p>
            <a:r>
              <a:rPr lang="en-US" sz="2400" dirty="0"/>
              <a:t>Appropriate changes in the curriculum, environment, and the nature of adult responses can support positive change in behavior in children who are </a:t>
            </a:r>
            <a:r>
              <a:rPr lang="en-US" sz="2400" dirty="0" err="1"/>
              <a:t>deafblind</a:t>
            </a:r>
            <a:r>
              <a:rPr lang="en-US" sz="2400" dirty="0"/>
              <a:t>.  EMERGING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Any resources you’d like to share? </a:t>
            </a:r>
          </a:p>
        </p:txBody>
      </p:sp>
    </p:spTree>
    <p:extLst>
      <p:ext uri="{BB962C8B-B14F-4D97-AF65-F5344CB8AC3E}">
        <p14:creationId xmlns:p14="http://schemas.microsoft.com/office/powerpoint/2010/main" val="245338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is the CEEDAR CENTER?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15590"/>
            <a:ext cx="7556313" cy="4710574"/>
          </a:xfrm>
        </p:spPr>
        <p:txBody>
          <a:bodyPr>
            <a:normAutofit/>
          </a:bodyPr>
          <a:lstStyle/>
          <a:p>
            <a:r>
              <a:rPr lang="en-US" sz="2400" dirty="0"/>
              <a:t>CEEDAR stands for: Collaboration for Effective Educator Development, Assessment, and Reform</a:t>
            </a:r>
          </a:p>
          <a:p>
            <a:pPr lvl="1"/>
            <a:r>
              <a:rPr lang="en-US" sz="2000" dirty="0"/>
              <a:t>Technical assistance project (federally funded)</a:t>
            </a:r>
          </a:p>
          <a:p>
            <a:pPr lvl="1"/>
            <a:r>
              <a:rPr lang="en-US" sz="2000" dirty="0"/>
              <a:t>Includes commitment to identify evidence-based practices (also known as “essential components”)</a:t>
            </a:r>
          </a:p>
          <a:p>
            <a:pPr lvl="1"/>
            <a:r>
              <a:rPr lang="en-US" sz="2000" dirty="0"/>
              <a:t>Interested in the preparation of students with disabilities for higher education and career readiness</a:t>
            </a:r>
          </a:p>
          <a:p>
            <a:pPr lvl="1"/>
            <a:r>
              <a:rPr lang="en-US" sz="2000" dirty="0"/>
              <a:t>Over course of 5 year grant, will collaborate with individuals in 20 states</a:t>
            </a:r>
          </a:p>
          <a:p>
            <a:pPr lvl="3"/>
            <a:r>
              <a:rPr lang="en-US" sz="2000" dirty="0"/>
              <a:t>With state departments of education over licensing</a:t>
            </a:r>
          </a:p>
          <a:p>
            <a:pPr lvl="3"/>
            <a:r>
              <a:rPr lang="en-US" sz="2000" dirty="0"/>
              <a:t>With personnel preparation programs</a:t>
            </a:r>
          </a:p>
          <a:p>
            <a:pPr lvl="3"/>
            <a:r>
              <a:rPr lang="en-US" sz="2000" dirty="0"/>
              <a:t>With local school districts to support program evaluation </a:t>
            </a:r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173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Use consistent wording for mathematical symbols and operations.  EMERGING</a:t>
            </a:r>
          </a:p>
          <a:p>
            <a:r>
              <a:rPr lang="en-US" sz="2400" dirty="0"/>
              <a:t>When preparing to teach each math lesson, consider:</a:t>
            </a:r>
          </a:p>
          <a:p>
            <a:pPr lvl="1"/>
            <a:r>
              <a:rPr lang="en-US" sz="2200" dirty="0"/>
              <a:t>student’s experiential knowledge</a:t>
            </a:r>
          </a:p>
          <a:p>
            <a:pPr lvl="1"/>
            <a:r>
              <a:rPr lang="en-US" sz="2200" dirty="0"/>
              <a:t>vocabulary demands of lesson</a:t>
            </a:r>
          </a:p>
          <a:p>
            <a:pPr lvl="1"/>
            <a:r>
              <a:rPr lang="en-US" sz="2200" dirty="0"/>
              <a:t>need to modify content</a:t>
            </a:r>
          </a:p>
          <a:p>
            <a:pPr lvl="1"/>
            <a:r>
              <a:rPr lang="en-US" sz="2200" dirty="0"/>
              <a:t>need for </a:t>
            </a:r>
            <a:r>
              <a:rPr lang="en-US" sz="2200" dirty="0" err="1"/>
              <a:t>manipulatives</a:t>
            </a:r>
            <a:r>
              <a:rPr lang="en-US" sz="2200" dirty="0"/>
              <a:t> to support understanding</a:t>
            </a:r>
          </a:p>
          <a:p>
            <a:pPr lvl="1"/>
            <a:r>
              <a:rPr lang="en-US" sz="2200" dirty="0"/>
              <a:t>need for adaptations to improve access and participation.  </a:t>
            </a:r>
            <a:r>
              <a:rPr lang="en-US" sz="2400" dirty="0"/>
              <a:t>EMERGING</a:t>
            </a:r>
            <a:endParaRPr lang="en-US" sz="2200" dirty="0"/>
          </a:p>
          <a:p>
            <a:pPr marL="2286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795518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Mathematics,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Provide instruction on the use of specialized mathematics equipment and specialized approaches, such as the abacus or mental math.  EMERGING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Any resources to share?</a:t>
            </a:r>
          </a:p>
        </p:txBody>
      </p:sp>
      <p:pic>
        <p:nvPicPr>
          <p:cNvPr id="4" name="Picture 3" descr="Abacu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458" y="3111501"/>
            <a:ext cx="4709668" cy="265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82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When preparing to teach each lesson, consider:</a:t>
            </a:r>
          </a:p>
          <a:p>
            <a:pPr lvl="1"/>
            <a:r>
              <a:rPr lang="en-US" sz="2200" dirty="0"/>
              <a:t>student’s experiential knowledge</a:t>
            </a:r>
          </a:p>
          <a:p>
            <a:pPr lvl="1"/>
            <a:r>
              <a:rPr lang="en-US" sz="2200" dirty="0"/>
              <a:t>vocabulary demands of the lesson</a:t>
            </a:r>
          </a:p>
          <a:p>
            <a:pPr lvl="1"/>
            <a:r>
              <a:rPr lang="en-US" sz="2200" dirty="0"/>
              <a:t>the need for modification of content</a:t>
            </a:r>
          </a:p>
          <a:p>
            <a:pPr lvl="1"/>
            <a:r>
              <a:rPr lang="en-US" sz="2200" dirty="0"/>
              <a:t>adaptations and accommodations</a:t>
            </a:r>
          </a:p>
          <a:p>
            <a:pPr lvl="1"/>
            <a:r>
              <a:rPr lang="en-US" sz="2200" dirty="0"/>
              <a:t>non-visual means of presentation.</a:t>
            </a:r>
          </a:p>
          <a:p>
            <a:pPr marL="228600" lvl="1" indent="0">
              <a:buNone/>
            </a:pPr>
            <a:r>
              <a:rPr lang="en-US" sz="2400" dirty="0"/>
              <a:t>EMERGING</a:t>
            </a:r>
          </a:p>
          <a:p>
            <a:pPr marL="228600" lvl="1" indent="0">
              <a:buNone/>
            </a:pPr>
            <a:endParaRPr lang="en-US" sz="2400" dirty="0"/>
          </a:p>
          <a:p>
            <a:pPr marL="228600" lvl="1" indent="0">
              <a:buNone/>
            </a:pPr>
            <a:r>
              <a:rPr lang="en-US" sz="2400" dirty="0"/>
              <a:t>Any resources to share? </a:t>
            </a:r>
          </a:p>
        </p:txBody>
      </p:sp>
      <p:pic>
        <p:nvPicPr>
          <p:cNvPr id="4" name="Picture 3" descr="A smiling boy holds a turtle in his hands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625" y="3651250"/>
            <a:ext cx="3159125" cy="247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258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Life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Improve daily living skills through systematic instruction that includes task analysis and the application of behavioral principles (such as graduated guidance).  STRONG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Any resources to share? </a:t>
            </a:r>
          </a:p>
        </p:txBody>
      </p:sp>
      <p:pic>
        <p:nvPicPr>
          <p:cNvPr id="4" name="Picture 3" descr="A young girl with dark glasses hand washing dishes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325" y="3413124"/>
            <a:ext cx="2914462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651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Life Skills: Orientation &amp; Mobility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54126"/>
            <a:ext cx="7556313" cy="48720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With the guidance of the Certified Orientation and Mobility Specialist (COMS), improve O &amp; M skills through systematic instruction in the context of structured activities that are desirable and functional.  LIMITED</a:t>
            </a:r>
          </a:p>
          <a:p>
            <a:r>
              <a:rPr lang="en-US" sz="2400" dirty="0"/>
              <a:t>O &amp; M instruction for students who are </a:t>
            </a:r>
            <a:r>
              <a:rPr lang="en-US" sz="2400" dirty="0" err="1"/>
              <a:t>deafblind</a:t>
            </a:r>
            <a:r>
              <a:rPr lang="en-US" sz="2400" dirty="0"/>
              <a:t> must be modified (from what is offered to students who are visually impaired) by considering</a:t>
            </a:r>
          </a:p>
          <a:p>
            <a:pPr lvl="1"/>
            <a:r>
              <a:rPr lang="en-US" sz="2200" dirty="0"/>
              <a:t>The impact of </a:t>
            </a:r>
            <a:r>
              <a:rPr lang="en-US" sz="2200" dirty="0" err="1"/>
              <a:t>deafblindness</a:t>
            </a:r>
            <a:endParaRPr lang="en-US" sz="2200" dirty="0"/>
          </a:p>
          <a:p>
            <a:pPr lvl="1"/>
            <a:r>
              <a:rPr lang="en-US" sz="2200" dirty="0"/>
              <a:t>Potential balance issues</a:t>
            </a:r>
          </a:p>
          <a:p>
            <a:pPr lvl="1"/>
            <a:r>
              <a:rPr lang="en-US" sz="2200" dirty="0"/>
              <a:t>Unique communication needs</a:t>
            </a:r>
          </a:p>
          <a:p>
            <a:pPr lvl="1"/>
            <a:r>
              <a:rPr lang="en-US" sz="2200" dirty="0"/>
              <a:t>Length or number of sessions (due to sequential communication when traveling).  </a:t>
            </a:r>
            <a:r>
              <a:rPr lang="en-US" sz="2400" dirty="0"/>
              <a:t>EMERGING</a:t>
            </a:r>
          </a:p>
          <a:p>
            <a:pPr marL="228600" lvl="1" indent="0">
              <a:buNone/>
            </a:pPr>
            <a:r>
              <a:rPr lang="en-US" sz="2400" dirty="0"/>
              <a:t>Any resources to share?</a:t>
            </a:r>
            <a:endParaRPr lang="en-US" sz="2200" dirty="0"/>
          </a:p>
          <a:p>
            <a:pPr marL="228600" lvl="1" indent="0">
              <a:buNone/>
            </a:pPr>
            <a:endParaRPr lang="en-US" sz="2200" dirty="0"/>
          </a:p>
        </p:txBody>
      </p:sp>
      <p:pic>
        <p:nvPicPr>
          <p:cNvPr id="4" name="Picture 3" descr="A teenage girl walking with a white cane in front of a man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216" y="3663426"/>
            <a:ext cx="3302000" cy="143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047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Vocational experiences during secondary education increase the likelihood of post-school employment.  EMERGING</a:t>
            </a:r>
          </a:p>
          <a:p>
            <a:r>
              <a:rPr lang="en-US" sz="2400" dirty="0"/>
              <a:t>An interagency approach to Personal Futures Planning is critical to:</a:t>
            </a:r>
          </a:p>
          <a:p>
            <a:pPr lvl="1"/>
            <a:r>
              <a:rPr lang="en-US" sz="2200" dirty="0"/>
              <a:t>capturing the strengths and needs of the individual</a:t>
            </a:r>
          </a:p>
          <a:p>
            <a:pPr lvl="1"/>
            <a:r>
              <a:rPr lang="en-US" sz="2200" dirty="0"/>
              <a:t>planning natural and paid supports for all aspects of adult living.  EMERGING</a:t>
            </a:r>
          </a:p>
          <a:p>
            <a:pPr lvl="1"/>
            <a:endParaRPr lang="en-US" sz="2200" dirty="0"/>
          </a:p>
          <a:p>
            <a:pPr marL="228600" lvl="1" indent="0">
              <a:buNone/>
            </a:pPr>
            <a:r>
              <a:rPr lang="en-US" sz="2200" dirty="0"/>
              <a:t>Any resources to share? </a:t>
            </a:r>
          </a:p>
        </p:txBody>
      </p:sp>
    </p:spTree>
    <p:extLst>
      <p:ext uri="{BB962C8B-B14F-4D97-AF65-F5344CB8AC3E}">
        <p14:creationId xmlns:p14="http://schemas.microsoft.com/office/powerpoint/2010/main" val="18418030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Placement/Inclusion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Collaborative teaming is essential to the successful inclusion of students who are </a:t>
            </a:r>
            <a:r>
              <a:rPr lang="en-US" sz="2400" dirty="0" err="1"/>
              <a:t>deafblind</a:t>
            </a:r>
            <a:r>
              <a:rPr lang="en-US" sz="2400" dirty="0"/>
              <a:t>.  EMERGING</a:t>
            </a:r>
          </a:p>
          <a:p>
            <a:r>
              <a:rPr lang="en-US" sz="2400" dirty="0"/>
              <a:t>Paraprofessionals with specialized preparation or interveners are crucial to the success of children who are </a:t>
            </a:r>
            <a:r>
              <a:rPr lang="en-US" sz="2400" dirty="0" err="1"/>
              <a:t>deafblind</a:t>
            </a:r>
            <a:r>
              <a:rPr lang="en-US" sz="2400" dirty="0"/>
              <a:t>.  EMERGING</a:t>
            </a:r>
          </a:p>
          <a:p>
            <a:r>
              <a:rPr lang="en-US" sz="2400" dirty="0"/>
              <a:t>Adults must create opportunities for reciprocal interactions between students who are </a:t>
            </a:r>
            <a:r>
              <a:rPr lang="en-US" sz="2400" dirty="0" err="1"/>
              <a:t>deafblind</a:t>
            </a:r>
            <a:r>
              <a:rPr lang="en-US" sz="2400" dirty="0"/>
              <a:t> and their peers and provide direction instruction about how to interact.  EMERGING</a:t>
            </a:r>
          </a:p>
        </p:txBody>
      </p:sp>
    </p:spTree>
    <p:extLst>
      <p:ext uri="{BB962C8B-B14F-4D97-AF65-F5344CB8AC3E}">
        <p14:creationId xmlns:p14="http://schemas.microsoft.com/office/powerpoint/2010/main" val="6469494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Placement/Inclusion/Engagement: </a:t>
            </a:r>
            <a:br>
              <a:rPr lang="en-US" sz="3200" dirty="0"/>
            </a:br>
            <a:r>
              <a:rPr lang="en-US" sz="3200" dirty="0"/>
              <a:t>Universal Design for Learning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principles of universal design for learning (UDL) can be applied to enhance access, participation, and engagement.  EMERGING</a:t>
            </a:r>
          </a:p>
          <a:p>
            <a:r>
              <a:rPr lang="en-US" sz="2400" dirty="0"/>
              <a:t>The three UDL principles (to be applied) are:</a:t>
            </a:r>
          </a:p>
          <a:p>
            <a:pPr lvl="1"/>
            <a:r>
              <a:rPr lang="en-US" sz="2200" dirty="0"/>
              <a:t>Multiple means of representation (think receptive forms/modes)</a:t>
            </a:r>
          </a:p>
          <a:p>
            <a:pPr lvl="1"/>
            <a:r>
              <a:rPr lang="en-US" sz="2200" dirty="0"/>
              <a:t>Multiple means of action and expression (think expressive forms/modes)</a:t>
            </a:r>
          </a:p>
          <a:p>
            <a:pPr lvl="1"/>
            <a:r>
              <a:rPr lang="en-US" sz="2200" dirty="0"/>
              <a:t>Multiple means of engagement (think cues, environment…).  EMERGING</a:t>
            </a:r>
          </a:p>
        </p:txBody>
      </p:sp>
    </p:spTree>
    <p:extLst>
      <p:ext uri="{BB962C8B-B14F-4D97-AF65-F5344CB8AC3E}">
        <p14:creationId xmlns:p14="http://schemas.microsoft.com/office/powerpoint/2010/main" val="31459016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with these findings?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evaluation of syllabi in personnel preparation</a:t>
            </a:r>
          </a:p>
          <a:p>
            <a:r>
              <a:rPr lang="en-US" sz="2400" dirty="0"/>
              <a:t>For program evaluation (at individual student level)</a:t>
            </a:r>
          </a:p>
          <a:p>
            <a:r>
              <a:rPr lang="en-US" sz="2400" dirty="0"/>
              <a:t>In advocacy of individualized programming elements, team members, approaches, strategies</a:t>
            </a:r>
          </a:p>
          <a:p>
            <a:r>
              <a:rPr lang="en-US" sz="2400" dirty="0"/>
              <a:t>To plan </a:t>
            </a:r>
            <a:r>
              <a:rPr lang="en-US" sz="2400" dirty="0" err="1"/>
              <a:t>inservice</a:t>
            </a:r>
            <a:r>
              <a:rPr lang="en-US" sz="2400" dirty="0"/>
              <a:t> efforts to address staff areas of need</a:t>
            </a:r>
          </a:p>
        </p:txBody>
      </p:sp>
    </p:spTree>
    <p:extLst>
      <p:ext uri="{BB962C8B-B14F-4D97-AF65-F5344CB8AC3E}">
        <p14:creationId xmlns:p14="http://schemas.microsoft.com/office/powerpoint/2010/main" val="3507119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Summary of Highest Need Areas for Future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199"/>
            <a:ext cx="7556313" cy="4956175"/>
          </a:xfrm>
        </p:spPr>
        <p:txBody>
          <a:bodyPr>
            <a:noAutofit/>
          </a:bodyPr>
          <a:lstStyle/>
          <a:p>
            <a:r>
              <a:rPr lang="en-US" dirty="0"/>
              <a:t>Math</a:t>
            </a:r>
          </a:p>
          <a:p>
            <a:r>
              <a:rPr lang="en-US" dirty="0"/>
              <a:t>Science</a:t>
            </a:r>
          </a:p>
          <a:p>
            <a:r>
              <a:rPr lang="en-US" dirty="0"/>
              <a:t>Literacy (especially reading and writing)</a:t>
            </a:r>
          </a:p>
          <a:p>
            <a:r>
              <a:rPr lang="en-US" dirty="0"/>
              <a:t>Transition</a:t>
            </a:r>
          </a:p>
          <a:p>
            <a:r>
              <a:rPr lang="en-US" dirty="0"/>
              <a:t>O &amp; M</a:t>
            </a:r>
          </a:p>
          <a:p>
            <a:r>
              <a:rPr lang="en-US" dirty="0"/>
              <a:t>We need higher levels of evidence for assessment (including identification of categories of accommodations and informal assessment), administration, more research on assistive technology (other than CI) </a:t>
            </a:r>
          </a:p>
          <a:p>
            <a:r>
              <a:rPr lang="en-US" dirty="0"/>
              <a:t>Develop research evidence for essential components not addressed in this analysis </a:t>
            </a:r>
          </a:p>
        </p:txBody>
      </p:sp>
    </p:spTree>
    <p:extLst>
      <p:ext uri="{BB962C8B-B14F-4D97-AF65-F5344CB8AC3E}">
        <p14:creationId xmlns:p14="http://schemas.microsoft.com/office/powerpoint/2010/main" val="3490064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Innovation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70061"/>
            <a:ext cx="7556313" cy="5384531"/>
          </a:xfrm>
        </p:spPr>
        <p:txBody>
          <a:bodyPr>
            <a:noAutofit/>
          </a:bodyPr>
          <a:lstStyle/>
          <a:p>
            <a:r>
              <a:rPr lang="en-US" sz="2400" dirty="0"/>
              <a:t>Identification of evidence based practices from the existing literature (research studies, practice literature) on teaching students with disabilities</a:t>
            </a:r>
          </a:p>
          <a:p>
            <a:r>
              <a:rPr lang="en-US" sz="2400" dirty="0"/>
              <a:t>Innovation configurations currently completed: </a:t>
            </a:r>
            <a:r>
              <a:rPr lang="en-US" dirty="0"/>
              <a:t>two on reading (K-5 and 6-12 grades), writing, math, transition, universal design for learning, culturally responsive teaching, principal leadership, content learning with technology, use of technology in preparation of pre-service teachers, severe disabilities, sensory impairments, improving challenging behaviors of students with severe disabilities, classroom and behavior management for Tier 2 and Tier 3 strategies, English Language Learners, literacy instruction for students with multiple and severe disabilities.</a:t>
            </a:r>
          </a:p>
        </p:txBody>
      </p:sp>
    </p:spTree>
    <p:extLst>
      <p:ext uri="{BB962C8B-B14F-4D97-AF65-F5344CB8AC3E}">
        <p14:creationId xmlns:p14="http://schemas.microsoft.com/office/powerpoint/2010/main" val="32265983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Please see the Innovation Configuration on Sensory Disabilities to see the full list of references (across the three disability areas). </a:t>
            </a:r>
          </a:p>
          <a:p>
            <a:r>
              <a:rPr lang="en-US" sz="2400" dirty="0"/>
              <a:t>Easiest to locate by:</a:t>
            </a:r>
          </a:p>
          <a:p>
            <a:pPr lvl="1"/>
            <a:r>
              <a:rPr lang="en-US" sz="2200" dirty="0"/>
              <a:t>Google: CEEDAR Center-then click on “Innovation Configuration” heading within GOOGLE-as opposed to going to the CEEDAR site and locating it. </a:t>
            </a:r>
          </a:p>
        </p:txBody>
      </p:sp>
    </p:spTree>
    <p:extLst>
      <p:ext uri="{BB962C8B-B14F-4D97-AF65-F5344CB8AC3E}">
        <p14:creationId xmlns:p14="http://schemas.microsoft.com/office/powerpoint/2010/main" val="26633104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497106"/>
          </a:xfrm>
        </p:spPr>
        <p:txBody>
          <a:bodyPr/>
          <a:lstStyle/>
          <a:p>
            <a:r>
              <a:rPr lang="en-US" sz="3200" dirty="0"/>
              <a:t>References for updated topics on accommodations, communication, literacy </a:t>
            </a:r>
            <a:r>
              <a:rPr lang="en-US" sz="2000" dirty="0"/>
              <a:t>(not included in CEEDAR review)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67914"/>
            <a:ext cx="7556313" cy="455825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Bruce, S. M., &amp; Borders, C. (2015). Communication and language in learners who are deaf and hard of hearing with disabilities: Theory, Research, and Practice. </a:t>
            </a:r>
            <a:r>
              <a:rPr lang="en-US" i="1" dirty="0"/>
              <a:t>American Annals of the Deaf, 160,</a:t>
            </a:r>
            <a:r>
              <a:rPr lang="en-US" dirty="0"/>
              <a:t> 368-384. </a:t>
            </a:r>
          </a:p>
          <a:p>
            <a:r>
              <a:rPr lang="en-US" dirty="0"/>
              <a:t>Bruce, S. M., Nelson, C., Perez, A., </a:t>
            </a:r>
            <a:r>
              <a:rPr lang="en-US" dirty="0" err="1"/>
              <a:t>Stutzman</a:t>
            </a:r>
            <a:r>
              <a:rPr lang="en-US" dirty="0"/>
              <a:t>, B., &amp; Barnhill, B. A. (2016). The state of research on communication and literacy in </a:t>
            </a:r>
            <a:r>
              <a:rPr lang="en-US" dirty="0" err="1"/>
              <a:t>deafbindness</a:t>
            </a:r>
            <a:r>
              <a:rPr lang="en-US" dirty="0"/>
              <a:t>. </a:t>
            </a:r>
            <a:r>
              <a:rPr lang="en-US" i="1" dirty="0"/>
              <a:t>American Annals of the Deaf. </a:t>
            </a:r>
          </a:p>
          <a:p>
            <a:r>
              <a:rPr lang="en-US" dirty="0"/>
              <a:t>Bruce, S. M., </a:t>
            </a:r>
            <a:r>
              <a:rPr lang="en-US" dirty="0" err="1"/>
              <a:t>Luckner</a:t>
            </a:r>
            <a:r>
              <a:rPr lang="en-US" dirty="0"/>
              <a:t>, J. L., &amp; Ferrell, K. A. (in review of minor revision). Assessment of students with sensory disabilities: Evidence-based practices. </a:t>
            </a:r>
          </a:p>
        </p:txBody>
      </p:sp>
    </p:spTree>
    <p:extLst>
      <p:ext uri="{BB962C8B-B14F-4D97-AF65-F5344CB8AC3E}">
        <p14:creationId xmlns:p14="http://schemas.microsoft.com/office/powerpoint/2010/main" val="28048518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Cawthon</a:t>
            </a:r>
            <a:r>
              <a:rPr lang="en-US" dirty="0"/>
              <a:t> (2010). Science and evidence of success: Two emerging issues in assessment accommodations for students who are deaf or hard of hearing. </a:t>
            </a:r>
            <a:r>
              <a:rPr lang="en-US" i="1" dirty="0"/>
              <a:t>Journal of Deaf Studies and Deaf Education, 15,</a:t>
            </a:r>
            <a:r>
              <a:rPr lang="en-US" dirty="0"/>
              <a:t> 185-203.</a:t>
            </a:r>
          </a:p>
          <a:p>
            <a:r>
              <a:rPr lang="en-US" dirty="0" err="1"/>
              <a:t>Cawthon</a:t>
            </a:r>
            <a:r>
              <a:rPr lang="en-US" dirty="0"/>
              <a:t> &amp; </a:t>
            </a:r>
            <a:r>
              <a:rPr lang="en-US" dirty="0" err="1"/>
              <a:t>Wurtz</a:t>
            </a:r>
            <a:r>
              <a:rPr lang="en-US" dirty="0"/>
              <a:t> (2010). Predictors of assessment accommodations use for students who are deaf or hard of hearing. </a:t>
            </a:r>
            <a:r>
              <a:rPr lang="en-US" i="1" dirty="0"/>
              <a:t>Journal of Educational Research &amp; Policy Studies, 10, </a:t>
            </a:r>
            <a:r>
              <a:rPr lang="en-US" dirty="0"/>
              <a:t>17-34.</a:t>
            </a:r>
          </a:p>
          <a:p>
            <a:r>
              <a:rPr lang="en-US" dirty="0" err="1"/>
              <a:t>Cawthon</a:t>
            </a:r>
            <a:r>
              <a:rPr lang="en-US" dirty="0"/>
              <a:t> (2011). Making decisions about assessment practices for students who are deaf or hard of hearing. </a:t>
            </a:r>
            <a:r>
              <a:rPr lang="en-US" i="1" dirty="0"/>
              <a:t>Remedial and Special Education, 32</a:t>
            </a:r>
            <a:r>
              <a:rPr lang="en-US" dirty="0"/>
              <a:t>,4-21.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202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Horvath, L. S., </a:t>
            </a:r>
            <a:r>
              <a:rPr lang="en-US" dirty="0" err="1"/>
              <a:t>Kampfer-Bohach</a:t>
            </a:r>
            <a:r>
              <a:rPr lang="en-US" dirty="0"/>
              <a:t>, S., &amp; Kearns, J.  F. (2005). The use of accommodations among students with </a:t>
            </a:r>
            <a:r>
              <a:rPr lang="en-US" dirty="0" err="1"/>
              <a:t>deafblindness</a:t>
            </a:r>
            <a:r>
              <a:rPr lang="en-US" dirty="0"/>
              <a:t> in large-scale assessment systems. </a:t>
            </a:r>
            <a:r>
              <a:rPr lang="en-US" i="1" dirty="0"/>
              <a:t>Journal of Disability Policy Studies, 16,</a:t>
            </a:r>
            <a:r>
              <a:rPr lang="en-US" dirty="0"/>
              <a:t>177-187.</a:t>
            </a:r>
          </a:p>
          <a:p>
            <a:r>
              <a:rPr lang="en-US" dirty="0"/>
              <a:t>Smith, D. W., &amp; Amato, S. (2012). </a:t>
            </a:r>
            <a:r>
              <a:rPr lang="en-US" dirty="0" err="1"/>
              <a:t>Sythesis</a:t>
            </a:r>
            <a:r>
              <a:rPr lang="en-US" dirty="0"/>
              <a:t> of available accommodations for students with visual impairments on standardized assessments. </a:t>
            </a:r>
            <a:r>
              <a:rPr lang="en-US" i="1" dirty="0"/>
              <a:t>Journal of Visual Impairment &amp; Blindness, 106,</a:t>
            </a:r>
            <a:r>
              <a:rPr lang="en-US" dirty="0"/>
              <a:t> 299-304.</a:t>
            </a:r>
          </a:p>
          <a:p>
            <a:r>
              <a:rPr lang="en-US" dirty="0"/>
              <a:t>Steer, M., Gale, G., &amp; Gentle, F. (2007). A taxonomy of assessment accommodations for students with vision impairments in Australian schools. The British Journal of Visual Impairment, 25, 169-177. Note: Addresses U.S. schooling too.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295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Stone, E., Cook, L., </a:t>
            </a:r>
            <a:r>
              <a:rPr lang="en-US" dirty="0" err="1"/>
              <a:t>Laitusis</a:t>
            </a:r>
            <a:r>
              <a:rPr lang="en-US" dirty="0"/>
              <a:t>, C. C. &amp; Cline, F.  (2010). Using differential item functioning to investigate the impact of testing accommodations on an English-Language Arts assessment for students who are blind or visually impaired. </a:t>
            </a:r>
            <a:r>
              <a:rPr lang="en-US" i="1" dirty="0"/>
              <a:t>Applied Measurement in Education, 23</a:t>
            </a:r>
            <a:r>
              <a:rPr lang="en-US" dirty="0"/>
              <a:t>, 132-152.</a:t>
            </a:r>
          </a:p>
          <a:p>
            <a:r>
              <a:rPr lang="en-US" dirty="0" err="1"/>
              <a:t>Zebehazy</a:t>
            </a:r>
            <a:r>
              <a:rPr lang="en-US" dirty="0"/>
              <a:t>, K. T., </a:t>
            </a:r>
            <a:r>
              <a:rPr lang="en-US" dirty="0" err="1"/>
              <a:t>Zigmond</a:t>
            </a:r>
            <a:r>
              <a:rPr lang="en-US" dirty="0"/>
              <a:t>, N., &amp; Zimmerman, G. J. (2012). Performance measurement and accommodation: Students with visual impairments on Pennsylvania’s alternative assessment. </a:t>
            </a:r>
            <a:r>
              <a:rPr lang="en-US" i="1" dirty="0"/>
              <a:t>Journal of Visual Impairment &amp; Blindness, 106, </a:t>
            </a:r>
            <a:r>
              <a:rPr lang="en-US" dirty="0"/>
              <a:t>17-30. </a:t>
            </a:r>
          </a:p>
          <a:p>
            <a:r>
              <a:rPr lang="en-US" dirty="0"/>
              <a:t>All images are from Google Images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140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Questions and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If your question requires a longer conversation than time allows today, please contact me: </a:t>
            </a:r>
          </a:p>
          <a:p>
            <a:pPr lvl="1"/>
            <a:r>
              <a:rPr lang="en-US" dirty="0">
                <a:hlinkClick r:id="rId2"/>
              </a:rPr>
              <a:t>susan.bruce@bc.edu</a:t>
            </a:r>
            <a:endParaRPr lang="en-US" dirty="0"/>
          </a:p>
          <a:p>
            <a:pPr lvl="1"/>
            <a:r>
              <a:rPr lang="en-US" dirty="0"/>
              <a:t>617-552-4239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29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278031"/>
          </a:xfrm>
        </p:spPr>
        <p:txBody>
          <a:bodyPr/>
          <a:lstStyle/>
          <a:p>
            <a:r>
              <a:rPr lang="en-US" sz="3200" dirty="0"/>
              <a:t>Our Analysis Process for Sensory Disabilities Innovation Configuration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Examined publications about research studies and practice literature in 12 topic areas  for Deaf/Hard of Hearing, Visual Impairment, and Deafblindness (1967-2013)</a:t>
            </a:r>
          </a:p>
          <a:p>
            <a:r>
              <a:rPr lang="en-US" sz="2400" dirty="0"/>
              <a:t>NOTE: Calculated the level of evidence for each practice that EMERGED from analysis of the literature</a:t>
            </a:r>
          </a:p>
          <a:p>
            <a:pPr lvl="1"/>
            <a:r>
              <a:rPr lang="en-US" sz="2200" dirty="0"/>
              <a:t>Thus some important practices were not identified because there were no studies and a lack of professional literature. </a:t>
            </a:r>
          </a:p>
          <a:p>
            <a:pPr marL="228600" lvl="1" indent="0">
              <a:buNone/>
            </a:pPr>
            <a:r>
              <a:rPr lang="en-US" sz="2200" dirty="0"/>
              <a:t>(Ferrell, Bruce, &amp; </a:t>
            </a:r>
            <a:r>
              <a:rPr lang="en-US" sz="2200" dirty="0" err="1"/>
              <a:t>Luckner</a:t>
            </a:r>
            <a:r>
              <a:rPr lang="en-US" sz="2200" dirty="0"/>
              <a:t>, 2014)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171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Identifying the Level of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93414"/>
            <a:ext cx="7556313" cy="4432749"/>
          </a:xfrm>
        </p:spPr>
        <p:txBody>
          <a:bodyPr>
            <a:normAutofit/>
          </a:bodyPr>
          <a:lstStyle/>
          <a:p>
            <a:r>
              <a:rPr lang="en-US" sz="2400" dirty="0"/>
              <a:t>See document:  The CEEDAR Center Evidence Standards</a:t>
            </a:r>
          </a:p>
          <a:p>
            <a:r>
              <a:rPr lang="en-US" sz="2400" dirty="0"/>
              <a:t>4 levels of evidence:</a:t>
            </a:r>
          </a:p>
          <a:p>
            <a:pPr lvl="1"/>
            <a:r>
              <a:rPr lang="en-US" sz="2200" dirty="0"/>
              <a:t>Strong</a:t>
            </a:r>
          </a:p>
          <a:p>
            <a:pPr lvl="1"/>
            <a:r>
              <a:rPr lang="en-US" sz="2200" dirty="0"/>
              <a:t>Moderate</a:t>
            </a:r>
          </a:p>
          <a:p>
            <a:pPr lvl="1"/>
            <a:r>
              <a:rPr lang="en-US" sz="2200" dirty="0"/>
              <a:t>Limited</a:t>
            </a:r>
          </a:p>
          <a:p>
            <a:pPr lvl="1"/>
            <a:r>
              <a:rPr lang="en-US" sz="2200" dirty="0"/>
              <a:t>Emerging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959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Defining Evidence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079501"/>
            <a:ext cx="7556313" cy="5778500"/>
          </a:xfrm>
        </p:spPr>
        <p:txBody>
          <a:bodyPr>
            <a:noAutofit/>
          </a:bodyPr>
          <a:lstStyle/>
          <a:p>
            <a:r>
              <a:rPr lang="en-US" sz="2200" dirty="0"/>
              <a:t>Strong: 1+ strong causal design + 1+ moderately strong –or- 5 single subject design -or- 5+ correlational studies</a:t>
            </a:r>
          </a:p>
          <a:p>
            <a:r>
              <a:rPr lang="en-US" sz="2200" dirty="0"/>
              <a:t>Moderate: 3+ moderately-strong causal designs -or- 3 single-subject designs (with 20+ participants and 2+ different research teams) -or- 3 correlational designs -or- 2+ meta-analyses or syntheses (with quality indicators for syntheses)</a:t>
            </a:r>
          </a:p>
          <a:p>
            <a:r>
              <a:rPr lang="en-US" sz="2200" dirty="0"/>
              <a:t>Limited: At least 1 causal design study -or- 1 single-subject design study -or- 1 correlational study -or- 1 meta-analysis or synthesis (with quality indicators for syntheses)</a:t>
            </a:r>
          </a:p>
          <a:p>
            <a:r>
              <a:rPr lang="en-US" sz="2200" dirty="0"/>
              <a:t>Emerging: Primarily relying on professional literature other than research studies </a:t>
            </a:r>
          </a:p>
        </p:txBody>
      </p:sp>
    </p:spTree>
    <p:extLst>
      <p:ext uri="{BB962C8B-B14F-4D97-AF65-F5344CB8AC3E}">
        <p14:creationId xmlns:p14="http://schemas.microsoft.com/office/powerpoint/2010/main" val="2706767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/>
              <a:t>Each educational team should include one member who is knowledgeable about effective assessment and instructional approaches for students who are </a:t>
            </a:r>
            <a:r>
              <a:rPr lang="en-US" sz="2400" dirty="0" err="1"/>
              <a:t>deafblind</a:t>
            </a:r>
            <a:r>
              <a:rPr lang="en-US" sz="2400" dirty="0"/>
              <a:t>.  EMERGING</a:t>
            </a:r>
          </a:p>
          <a:p>
            <a:r>
              <a:rPr lang="en-US" sz="2400" dirty="0"/>
              <a:t>Small instructional groups should be provided to ensure access, engagement, and sufficient instructional feedback.  EMERGING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226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Reviewing Findings: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Autofit/>
          </a:bodyPr>
          <a:lstStyle/>
          <a:p>
            <a:r>
              <a:rPr lang="en-US" sz="2400" dirty="0"/>
              <a:t>Informal assessment instruments and procedures are essential to capturing the student’s abilities and needs. The sole use of formal instruments is inappropriate.  EMERGING</a:t>
            </a:r>
          </a:p>
          <a:p>
            <a:pPr lvl="1"/>
            <a:r>
              <a:rPr lang="en-US" sz="2200" dirty="0"/>
              <a:t>Dynamic Assessment, including child-guided</a:t>
            </a:r>
          </a:p>
          <a:p>
            <a:pPr lvl="1"/>
            <a:r>
              <a:rPr lang="en-US" sz="2200" dirty="0"/>
              <a:t>Curriculum-Based Assessment</a:t>
            </a:r>
          </a:p>
          <a:p>
            <a:endParaRPr lang="en-US" sz="2400" dirty="0"/>
          </a:p>
        </p:txBody>
      </p:sp>
      <p:pic>
        <p:nvPicPr>
          <p:cNvPr id="5" name="Picture 4" descr="Child-guided Strategies: The Van Dijk Approach to Assessmen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475" y="3635375"/>
            <a:ext cx="2844800" cy="249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8362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ssessment and Instruction of Students Who are Deafblind: What is the State of our Evidence?  &amp;amp;#x09;Webinar for NCDB &amp;amp;#x09;&amp;amp; &quot;/&gt;&lt;property id=&quot;20307&quot; value=&quot;256&quot;/&gt;&lt;/object&gt;&lt;object type=&quot;3&quot; unique_id=&quot;10004&quot;&gt;&lt;property id=&quot;20148&quot; value=&quot;5&quot;/&gt;&lt;property id=&quot;20300&quot; value=&quot;Slide 2 - &amp;quot;Where did the evidence for this presentation come from? &amp;quot;&quot;/&gt;&lt;property id=&quot;20307&quot; value=&quot;309&quot;/&gt;&lt;/object&gt;&lt;object type=&quot;3&quot; unique_id=&quot;10005&quot;&gt;&lt;property id=&quot;20148&quot; value=&quot;5&quot;/&gt;&lt;property id=&quot;20300&quot; value=&quot;Slide 3 - &amp;quot;What is the CEEDAR CENTER?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Innovation Configurations&amp;quot;&quot;/&gt;&lt;property id=&quot;20307&quot; value=&quot;275&quot;/&gt;&lt;/object&gt;&lt;object type=&quot;3&quot; unique_id=&quot;10007&quot;&gt;&lt;property id=&quot;20148&quot; value=&quot;5&quot;/&gt;&lt;property id=&quot;20300&quot; value=&quot;Slide 5 - &amp;quot;Our Analysis Process for Sensory Disabilities Innovation Configuration &amp;quot;&quot;/&gt;&lt;property id=&quot;20307&quot; value=&quot;277&quot;/&gt;&lt;/object&gt;&lt;object type=&quot;3&quot; unique_id=&quot;10008&quot;&gt;&lt;property id=&quot;20148&quot; value=&quot;5&quot;/&gt;&lt;property id=&quot;20300&quot; value=&quot;Slide 6 - &amp;quot;Identifying the Level of Evidence&amp;quot;&quot;/&gt;&lt;property id=&quot;20307&quot; value=&quot;258&quot;/&gt;&lt;/object&gt;&lt;object type=&quot;3&quot; unique_id=&quot;10009&quot;&gt;&lt;property id=&quot;20148&quot; value=&quot;5&quot;/&gt;&lt;property id=&quot;20300&quot; value=&quot;Slide 7 - &amp;quot;Defining Evidence Levels&amp;quot;&quot;/&gt;&lt;property id=&quot;20307&quot; value=&quot;276&quot;/&gt;&lt;/object&gt;&lt;object type=&quot;3&quot; unique_id=&quot;10010&quot;&gt;&lt;property id=&quot;20148&quot; value=&quot;5&quot;/&gt;&lt;property id=&quot;20300&quot; value=&quot;Slide 8 - &amp;quot;Reviewing Findings: Administration&amp;quot;&quot;/&gt;&lt;property id=&quot;20307&quot; value=&quot;260&quot;/&gt;&lt;/object&gt;&lt;object type=&quot;3&quot; unique_id=&quot;10011&quot;&gt;&lt;property id=&quot;20148&quot; value=&quot;5&quot;/&gt;&lt;property id=&quot;20300&quot; value=&quot;Slide 9 - &amp;quot;Reviewing Findings: Assessment&amp;quot;&quot;/&gt;&lt;property id=&quot;20307&quot; value=&quot;261&quot;/&gt;&lt;/object&gt;&lt;object type=&quot;3&quot; unique_id=&quot;10012&quot;&gt;&lt;property id=&quot;20148&quot; value=&quot;5&quot;/&gt;&lt;property id=&quot;20300&quot; value=&quot;Slide 10 - &amp;quot;Assessment, cont. &amp;quot;&quot;/&gt;&lt;property id=&quot;20307&quot; value=&quot;304&quot;/&gt;&lt;/object&gt;&lt;object type=&quot;3&quot; unique_id=&quot;10013&quot;&gt;&lt;property id=&quot;20148&quot; value=&quot;5&quot;/&gt;&lt;property id=&quot;20300&quot; value=&quot;Slide 11 - &amp;quot;Assessment, cont.&amp;quot;&quot;/&gt;&lt;property id=&quot;20307&quot; value=&quot;278&quot;/&gt;&lt;/object&gt;&lt;object type=&quot;3&quot; unique_id=&quot;10014&quot;&gt;&lt;property id=&quot;20148&quot; value=&quot;5&quot;/&gt;&lt;property id=&quot;20300&quot; value=&quot;Slide 12 - &amp;quot;Assessment, cont. &amp;quot;&quot;/&gt;&lt;property id=&quot;20307&quot; value=&quot;306&quot;/&gt;&lt;/object&gt;&lt;object type=&quot;3&quot; unique_id=&quot;10015&quot;&gt;&lt;property id=&quot;20148&quot; value=&quot;5&quot;/&gt;&lt;property id=&quot;20300&quot; value=&quot;Slide 13 - &amp;quot;Assessment, cont.&amp;quot;&quot;/&gt;&lt;property id=&quot;20307&quot; value=&quot;279&quot;/&gt;&lt;/object&gt;&lt;object type=&quot;3&quot; unique_id=&quot;10016&quot;&gt;&lt;property id=&quot;20148&quot; value=&quot;5&quot;/&gt;&lt;property id=&quot;20300&quot; value=&quot;Slide 14 - &amp;quot;Update on Assessment Topic: Evidence-Based Accommodations Categories: Deafness&amp;quot;&quot;/&gt;&lt;property id=&quot;20307&quot; value=&quot;297&quot;/&gt;&lt;/object&gt;&lt;object type=&quot;3&quot; unique_id=&quot;10017&quot;&gt;&lt;property id=&quot;20148&quot; value=&quot;5&quot;/&gt;&lt;property id=&quot;20300&quot; value=&quot;Slide 15 - &amp;quot;Assessment Accommodations Update: Visual Impairments/Blindness&amp;quot;&quot;/&gt;&lt;property id=&quot;20307&quot; value=&quot;301&quot;/&gt;&lt;/object&gt;&lt;object type=&quot;3&quot; unique_id=&quot;10018&quot;&gt;&lt;property id=&quot;20148&quot; value=&quot;5&quot;/&gt;&lt;property id=&quot;20300&quot; value=&quot;Slide 16 - &amp;quot;Assessment Accommodations Update: VI, cont. &amp;quot;&quot;/&gt;&lt;property id=&quot;20307&quot; value=&quot;302&quot;/&gt;&lt;/object&gt;&lt;object type=&quot;3&quot; unique_id=&quot;10019&quot;&gt;&lt;property id=&quot;20148&quot; value=&quot;5&quot;/&gt;&lt;property id=&quot;20300&quot; value=&quot;Slide 17 - &amp;quot;Accommodations Update-Deafblind&amp;quot;&quot;/&gt;&lt;property id=&quot;20307&quot; value=&quot;298&quot;/&gt;&lt;/object&gt;&lt;object type=&quot;3&quot; unique_id=&quot;10020&quot;&gt;&lt;property id=&quot;20148&quot; value=&quot;5&quot;/&gt;&lt;property id=&quot;20300&quot; value=&quot;Slide 18 - &amp;quot;Reviewing Findings: Early Identification and Early Intervention&amp;quot;&quot;/&gt;&lt;property id=&quot;20307&quot; value=&quot;262&quot;/&gt;&lt;/object&gt;&lt;object type=&quot;3&quot; unique_id=&quot;10021&quot;&gt;&lt;property id=&quot;20148&quot; value=&quot;5&quot;/&gt;&lt;property id=&quot;20300&quot; value=&quot;Slide 19 - &amp;quot;Early Identification and Early Intervention, cont. &amp;quot;&quot;/&gt;&lt;property id=&quot;20307&quot; value=&quot;280&quot;/&gt;&lt;/object&gt;&lt;object type=&quot;3&quot; unique_id=&quot;10022&quot;&gt;&lt;property id=&quot;20148&quot; value=&quot;5&quot;/&gt;&lt;property id=&quot;20300&quot; value=&quot;Slide 20 - &amp;quot;Reviewing Findings: Assistive Technology&amp;quot;&quot;/&gt;&lt;property id=&quot;20307&quot; value=&quot;269&quot;/&gt;&lt;/object&gt;&lt;object type=&quot;3&quot; unique_id=&quot;10023&quot;&gt;&lt;property id=&quot;20148&quot; value=&quot;5&quot;/&gt;&lt;property id=&quot;20300&quot; value=&quot;Slide 21 - &amp;quot;Assistive Technology: Cochlear Implantation&amp;quot;&quot;/&gt;&lt;property id=&quot;20307&quot; value=&quot;281&quot;/&gt;&lt;/object&gt;&lt;object type=&quot;3&quot; unique_id=&quot;10024&quot;&gt;&lt;property id=&quot;20148&quot; value=&quot;5&quot;/&gt;&lt;property id=&quot;20300&quot; value=&quot;Slide 22 - &amp;quot;Reviewing Findings: Communication&amp;quot;&quot;/&gt;&lt;property id=&quot;20307&quot; value=&quot;263&quot;/&gt;&lt;/object&gt;&lt;object type=&quot;3&quot; unique_id=&quot;10025&quot;&gt;&lt;property id=&quot;20148&quot; value=&quot;5&quot;/&gt;&lt;property id=&quot;20300&quot; value=&quot;Slide 23 - &amp;quot;Communication, cont. &amp;quot;&quot;/&gt;&lt;property id=&quot;20307&quot; value=&quot;282&quot;/&gt;&lt;/object&gt;&lt;object type=&quot;3&quot; unique_id=&quot;10026&quot;&gt;&lt;property id=&quot;20148&quot; value=&quot;5&quot;/&gt;&lt;property id=&quot;20300&quot; value=&quot;Slide 24 - &amp;quot;Communication, cont. &amp;quot;&quot;/&gt;&lt;property id=&quot;20307&quot; value=&quot;283&quot;/&gt;&lt;/object&gt;&lt;object type=&quot;3&quot; unique_id=&quot;10027&quot;&gt;&lt;property id=&quot;20148&quot; value=&quot;5&quot;/&gt;&lt;property id=&quot;20300&quot; value=&quot;Slide 25 - &amp;quot;Reviewing Findings: Literacy&amp;quot;&quot;/&gt;&lt;property id=&quot;20307&quot; value=&quot;265&quot;/&gt;&lt;/object&gt;&lt;object type=&quot;3&quot; unique_id=&quot;10028&quot;&gt;&lt;property id=&quot;20148&quot; value=&quot;5&quot;/&gt;&lt;property id=&quot;20300&quot; value=&quot;Slide 26 - &amp;quot;Related Publications on Evidence-Based Communication &amp;amp; Literacy Practices 2014-2016 &amp;quot;&quot;/&gt;&lt;property id=&quot;20307&quot; value=&quot;294&quot;/&gt;&lt;/object&gt;&lt;object type=&quot;3&quot; unique_id=&quot;10029&quot;&gt;&lt;property id=&quot;20148&quot; value=&quot;5&quot;/&gt;&lt;property id=&quot;20300&quot; value=&quot;Slide 27 - &amp;quot;Update, cont. &amp;quot;&quot;/&gt;&lt;property id=&quot;20307&quot; value=&quot;308&quot;/&gt;&lt;/object&gt;&lt;object type=&quot;3&quot; unique_id=&quot;10030&quot;&gt;&lt;property id=&quot;20148&quot; value=&quot;5&quot;/&gt;&lt;property id=&quot;20300&quot; value=&quot;Slide 28 - &amp;quot;Reviewing Findings: Social-Emotional&amp;quot;&quot;/&gt;&lt;property id=&quot;20307&quot; value=&quot;266&quot;/&gt;&lt;/object&gt;&lt;object type=&quot;3&quot; unique_id=&quot;10031&quot;&gt;&lt;property id=&quot;20148&quot; value=&quot;5&quot;/&gt;&lt;property id=&quot;20300&quot; value=&quot;Slide 29 - &amp;quot;Social-Emotional, cont. &amp;quot;&quot;/&gt;&lt;property id=&quot;20307&quot; value=&quot;287&quot;/&gt;&lt;/object&gt;&lt;object type=&quot;3&quot; unique_id=&quot;10032&quot;&gt;&lt;property id=&quot;20148&quot; value=&quot;5&quot;/&gt;&lt;property id=&quot;20300&quot; value=&quot;Slide 30 - &amp;quot;Reviewing Findings: Mathematics&amp;quot;&quot;/&gt;&lt;property id=&quot;20307&quot; value=&quot;267&quot;/&gt;&lt;/object&gt;&lt;object type=&quot;3&quot; unique_id=&quot;10033&quot;&gt;&lt;property id=&quot;20148&quot; value=&quot;5&quot;/&gt;&lt;property id=&quot;20300&quot; value=&quot;Slide 31 - &amp;quot;Mathematics, cont. &amp;quot;&quot;/&gt;&lt;property id=&quot;20307&quot; value=&quot;285&quot;/&gt;&lt;/object&gt;&lt;object type=&quot;3&quot; unique_id=&quot;10034&quot;&gt;&lt;property id=&quot;20148&quot; value=&quot;5&quot;/&gt;&lt;property id=&quot;20300&quot; value=&quot;Slide 32 - &amp;quot;Reviewing Findings: Science&amp;quot;&quot;/&gt;&lt;property id=&quot;20307&quot; value=&quot;268&quot;/&gt;&lt;/object&gt;&lt;object type=&quot;3&quot; unique_id=&quot;10035&quot;&gt;&lt;property id=&quot;20148&quot; value=&quot;5&quot;/&gt;&lt;property id=&quot;20300&quot; value=&quot;Slide 33 - &amp;quot;Reviewing Findings: Life Skills&amp;quot;&quot;/&gt;&lt;property id=&quot;20307&quot; value=&quot;270&quot;/&gt;&lt;/object&gt;&lt;object type=&quot;3&quot; unique_id=&quot;10036&quot;&gt;&lt;property id=&quot;20148&quot; value=&quot;5&quot;/&gt;&lt;property id=&quot;20300&quot; value=&quot;Slide 34 - &amp;quot;Life Skills: Orientation &amp;amp; Mobility&amp;quot;&quot;/&gt;&lt;property id=&quot;20307&quot; value=&quot;284&quot;/&gt;&lt;/object&gt;&lt;object type=&quot;3&quot; unique_id=&quot;10037&quot;&gt;&lt;property id=&quot;20148&quot; value=&quot;5&quot;/&gt;&lt;property id=&quot;20300&quot; value=&quot;Slide 35 - &amp;quot;Reviewing Findings: Transition&amp;quot;&quot;/&gt;&lt;property id=&quot;20307&quot; value=&quot;271&quot;/&gt;&lt;/object&gt;&lt;object type=&quot;3&quot; unique_id=&quot;10038&quot;&gt;&lt;property id=&quot;20148&quot; value=&quot;5&quot;/&gt;&lt;property id=&quot;20300&quot; value=&quot;Slide 36 - &amp;quot;Reviewing Findings: Placement/Inclusion&amp;quot;&quot;/&gt;&lt;property id=&quot;20307&quot; value=&quot;272&quot;/&gt;&lt;/object&gt;&lt;object type=&quot;3&quot; unique_id=&quot;10039&quot;&gt;&lt;property id=&quot;20148&quot; value=&quot;5&quot;/&gt;&lt;property id=&quot;20300&quot; value=&quot;Slide 37 - &amp;quot;Placement/Inclusion/Engagement:  Universal Design for Learning &amp;quot;&quot;/&gt;&lt;property id=&quot;20307&quot; value=&quot;286&quot;/&gt;&lt;/object&gt;&lt;object type=&quot;3&quot; unique_id=&quot;10040&quot;&gt;&lt;property id=&quot;20148&quot; value=&quot;5&quot;/&gt;&lt;property id=&quot;20300&quot; value=&quot;Slide 38 - &amp;quot;What can we do with these findings?&amp;quot;&quot;/&gt;&lt;property id=&quot;20307&quot; value=&quot;273&quot;/&gt;&lt;/object&gt;&lt;object type=&quot;3&quot; unique_id=&quot;10041&quot;&gt;&lt;property id=&quot;20148&quot; value=&quot;5&quot;/&gt;&lt;property id=&quot;20300&quot; value=&quot;Slide 39 - &amp;quot;Summary of Highest Need Areas for Future Research&amp;quot;&quot;/&gt;&lt;property id=&quot;20307&quot; value=&quot;274&quot;/&gt;&lt;/object&gt;&lt;object type=&quot;3&quot; unique_id=&quot;10042&quot;&gt;&lt;property id=&quot;20148&quot; value=&quot;5&quot;/&gt;&lt;property id=&quot;20300&quot; value=&quot;Slide 40 - &amp;quot;References&amp;quot;&quot;/&gt;&lt;property id=&quot;20307&quot; value=&quot;288&quot;/&gt;&lt;/object&gt;&lt;object type=&quot;3&quot; unique_id=&quot;10043&quot;&gt;&lt;property id=&quot;20148&quot; value=&quot;5&quot;/&gt;&lt;property id=&quot;20300&quot; value=&quot;Slide 41 - &amp;quot;References for updated topics on accommodations, communication, literacy (not included in CEEDAR review)  &amp;quot;&quot;/&gt;&lt;property id=&quot;20307&quot; value=&quot;299&quot;/&gt;&lt;/object&gt;&lt;object type=&quot;3&quot; unique_id=&quot;10044&quot;&gt;&lt;property id=&quot;20148&quot; value=&quot;5&quot;/&gt;&lt;property id=&quot;20300&quot; value=&quot;Slide 42 - &amp;quot;References 2&amp;quot;&quot;/&gt;&lt;property id=&quot;20307&quot; value=&quot;307&quot;/&gt;&lt;/object&gt;&lt;object type=&quot;3&quot; unique_id=&quot;10045&quot;&gt;&lt;property id=&quot;20148&quot; value=&quot;5&quot;/&gt;&lt;property id=&quot;20300&quot; value=&quot;Slide 43 - &amp;quot;References 3&amp;quot;&quot;/&gt;&lt;property id=&quot;20307&quot; value=&quot;300&quot;/&gt;&lt;/object&gt;&lt;object type=&quot;3&quot; unique_id=&quot;10046&quot;&gt;&lt;property id=&quot;20148&quot; value=&quot;5&quot;/&gt;&lt;property id=&quot;20300&quot; value=&quot;Slide 44 - &amp;quot;References 4&amp;quot;&quot;/&gt;&lt;property id=&quot;20307&quot; value=&quot;303&quot;/&gt;&lt;/object&gt;&lt;object type=&quot;3&quot; unique_id=&quot;10047&quot;&gt;&lt;property id=&quot;20148&quot; value=&quot;5&quot;/&gt;&lt;property id=&quot;20300&quot; value=&quot;Slide 45 - &amp;quot;Questions and Answers&amp;quot;&quot;/&gt;&lt;property id=&quot;20307&quot; value=&quot;289&quot;/&gt;&lt;/object&gt;&lt;/object&gt;&lt;object type=&quot;8&quot; unique_id=&quot;1009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688</TotalTime>
  <Words>2937</Words>
  <Application>Microsoft Macintosh PowerPoint</Application>
  <PresentationFormat>On-screen Show (4:3)</PresentationFormat>
  <Paragraphs>221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Rockwell</vt:lpstr>
      <vt:lpstr>Wingdings</vt:lpstr>
      <vt:lpstr>Advantage</vt:lpstr>
      <vt:lpstr>Assessment and Instruction of Students Who are Deafblind: What is the State of our Evidence?   Webinar for NCDB  &amp; DVI-DB</vt:lpstr>
      <vt:lpstr>Where did the evidence for this presentation come from? </vt:lpstr>
      <vt:lpstr>What is the CEEDAR CENTER?</vt:lpstr>
      <vt:lpstr>Innovation Configurations</vt:lpstr>
      <vt:lpstr>Our Analysis Process for Sensory Disabilities Innovation Configuration </vt:lpstr>
      <vt:lpstr>Identifying the Level of Evidence</vt:lpstr>
      <vt:lpstr>Defining Evidence Levels</vt:lpstr>
      <vt:lpstr>Reviewing Findings: Administration</vt:lpstr>
      <vt:lpstr>Reviewing Findings: Assessment</vt:lpstr>
      <vt:lpstr>Assessment, cont. </vt:lpstr>
      <vt:lpstr>Assessment, cont.</vt:lpstr>
      <vt:lpstr>Assessment, cont. </vt:lpstr>
      <vt:lpstr>Assessment, cont.</vt:lpstr>
      <vt:lpstr>Update on Assessment Topic: Evidence-Based Accommodations Categories: Deafness</vt:lpstr>
      <vt:lpstr>Assessment Accommodations Update: Visual Impairments/Blindness</vt:lpstr>
      <vt:lpstr>Assessment Accommodations Update: VI, cont. </vt:lpstr>
      <vt:lpstr>Accommodations Update-Deafblind</vt:lpstr>
      <vt:lpstr>Reviewing Findings: Early Identification and Early Intervention</vt:lpstr>
      <vt:lpstr>Early Identification and Early Intervention, cont. </vt:lpstr>
      <vt:lpstr>Reviewing Findings: Assistive Technology</vt:lpstr>
      <vt:lpstr>Assistive Technology: Cochlear Implantation</vt:lpstr>
      <vt:lpstr>Reviewing Findings: Communication</vt:lpstr>
      <vt:lpstr>Communication, cont. </vt:lpstr>
      <vt:lpstr>Communication, cont. </vt:lpstr>
      <vt:lpstr>Reviewing Findings: Literacy</vt:lpstr>
      <vt:lpstr>Related Publications on Evidence-Based Communication &amp; Literacy Practices 2014-2016 </vt:lpstr>
      <vt:lpstr>Update, cont. </vt:lpstr>
      <vt:lpstr>Reviewing Findings: Social-Emotional</vt:lpstr>
      <vt:lpstr>Social-Emotional, cont. </vt:lpstr>
      <vt:lpstr>Reviewing Findings: Mathematics</vt:lpstr>
      <vt:lpstr>Mathematics, cont. </vt:lpstr>
      <vt:lpstr>Reviewing Findings: Science</vt:lpstr>
      <vt:lpstr>Reviewing Findings: Life Skills</vt:lpstr>
      <vt:lpstr>Life Skills: Orientation &amp; Mobility</vt:lpstr>
      <vt:lpstr>Reviewing Findings: Transition</vt:lpstr>
      <vt:lpstr>Reviewing Findings: Placement/Inclusion</vt:lpstr>
      <vt:lpstr>Placement/Inclusion/Engagement:  Universal Design for Learning </vt:lpstr>
      <vt:lpstr>What can we do with these findings?</vt:lpstr>
      <vt:lpstr>Summary of Highest Need Areas for Future Research</vt:lpstr>
      <vt:lpstr>References</vt:lpstr>
      <vt:lpstr>References for updated topics on accommodations, communication, literacy (not included in CEEDAR review)  </vt:lpstr>
      <vt:lpstr>References 2</vt:lpstr>
      <vt:lpstr>References 3</vt:lpstr>
      <vt:lpstr>References 4</vt:lpstr>
      <vt:lpstr>Questions and Answers</vt:lpstr>
    </vt:vector>
  </TitlesOfParts>
  <Company>Boston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of Students Who are Deafblind: What is the State of our Evidence?</dc:title>
  <dc:creator>Boston College</dc:creator>
  <cp:lastModifiedBy>Haylee Marcotte</cp:lastModifiedBy>
  <cp:revision>115</cp:revision>
  <dcterms:created xsi:type="dcterms:W3CDTF">2015-09-16T20:00:05Z</dcterms:created>
  <dcterms:modified xsi:type="dcterms:W3CDTF">2020-01-24T23:55:25Z</dcterms:modified>
</cp:coreProperties>
</file>