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5"/>
  </p:notesMasterIdLst>
  <p:sldIdLst>
    <p:sldId id="256" r:id="rId2"/>
    <p:sldId id="264" r:id="rId3"/>
    <p:sldId id="266" r:id="rId4"/>
    <p:sldId id="258" r:id="rId5"/>
    <p:sldId id="269" r:id="rId6"/>
    <p:sldId id="270" r:id="rId7"/>
    <p:sldId id="290" r:id="rId8"/>
    <p:sldId id="289" r:id="rId9"/>
    <p:sldId id="317" r:id="rId10"/>
    <p:sldId id="295" r:id="rId11"/>
    <p:sldId id="318" r:id="rId12"/>
    <p:sldId id="321" r:id="rId13"/>
    <p:sldId id="301" r:id="rId14"/>
    <p:sldId id="319" r:id="rId15"/>
    <p:sldId id="322" r:id="rId16"/>
    <p:sldId id="324" r:id="rId17"/>
    <p:sldId id="323" r:id="rId18"/>
    <p:sldId id="320" r:id="rId19"/>
    <p:sldId id="288" r:id="rId20"/>
    <p:sldId id="309" r:id="rId21"/>
    <p:sldId id="279" r:id="rId22"/>
    <p:sldId id="311" r:id="rId23"/>
    <p:sldId id="303" r:id="rId24"/>
  </p:sldIdLst>
  <p:sldSz cx="9144000" cy="6858000" type="screen4x3"/>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EE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976" autoAdjust="0"/>
    <p:restoredTop sz="72535" autoAdjust="0"/>
  </p:normalViewPr>
  <p:slideViewPr>
    <p:cSldViewPr snapToGrid="0">
      <p:cViewPr varScale="1">
        <p:scale>
          <a:sx n="78" d="100"/>
          <a:sy n="78" d="100"/>
        </p:scale>
        <p:origin x="1720"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0440C-0718-447B-9192-55F77E597D5B}" type="datetimeFigureOut">
              <a:rPr lang="en-US" smtClean="0"/>
              <a:t>3/23/20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910F6C-4A02-4E22-A235-DCD527D0148F}" type="slidenum">
              <a:rPr lang="en-US" smtClean="0"/>
              <a:t>‹#›</a:t>
            </a:fld>
            <a:endParaRPr lang="en-US"/>
          </a:p>
        </p:txBody>
      </p:sp>
    </p:spTree>
    <p:extLst>
      <p:ext uri="{BB962C8B-B14F-4D97-AF65-F5344CB8AC3E}">
        <p14:creationId xmlns:p14="http://schemas.microsoft.com/office/powerpoint/2010/main" val="561297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is culture? It is a shared system of meanings, beliefs, values and behaviors through which we interpret our experiences. Culture is learned, collective and changes over time. Culture is generally understood to be "what we know that everyone like us knows."</a:t>
            </a:r>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8</a:t>
            </a:fld>
            <a:endParaRPr lang="en-US"/>
          </a:p>
        </p:txBody>
      </p:sp>
    </p:spTree>
    <p:extLst>
      <p:ext uri="{BB962C8B-B14F-4D97-AF65-F5344CB8AC3E}">
        <p14:creationId xmlns:p14="http://schemas.microsoft.com/office/powerpoint/2010/main" val="166914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910F6C-4A02-4E22-A235-DCD527D0148F}" type="slidenum">
              <a:rPr lang="en-US" smtClean="0"/>
              <a:t>23</a:t>
            </a:fld>
            <a:endParaRPr lang="en-US"/>
          </a:p>
        </p:txBody>
      </p:sp>
    </p:spTree>
    <p:extLst>
      <p:ext uri="{BB962C8B-B14F-4D97-AF65-F5344CB8AC3E}">
        <p14:creationId xmlns:p14="http://schemas.microsoft.com/office/powerpoint/2010/main" val="32315212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32099" y="1301262"/>
            <a:ext cx="6270922" cy="2098226"/>
          </a:xfrm>
        </p:spPr>
        <p:txBody>
          <a:bodyPr anchor="b">
            <a:noAutofit/>
          </a:bodyPr>
          <a:lstStyle>
            <a:lvl1pPr algn="ctr">
              <a:defRPr sz="4800" cap="all" baseline="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DE0E99EB-11D2-423C-9BBD-CD6DF9AB55DE}" type="slidenum">
              <a:rPr lang="en-US" smtClean="0"/>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5841" y="6453386"/>
            <a:ext cx="1733910" cy="371346"/>
          </a:xfrm>
          <a:prstGeom prst="rect">
            <a:avLst/>
          </a:prstGeom>
        </p:spPr>
      </p:pic>
      <p:sp>
        <p:nvSpPr>
          <p:cNvPr id="10" name="Content Placeholder 9"/>
          <p:cNvSpPr>
            <a:spLocks noGrp="1"/>
          </p:cNvSpPr>
          <p:nvPr>
            <p:ph sz="quarter" idx="13"/>
          </p:nvPr>
        </p:nvSpPr>
        <p:spPr>
          <a:xfrm>
            <a:off x="565150" y="6003925"/>
            <a:ext cx="8005763" cy="352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86279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4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1500"/>
            </a:lvl1pPr>
            <a:lvl2pPr>
              <a:defRPr sz="1500" i="0"/>
            </a:lvl2pPr>
            <a:lvl3pPr>
              <a:defRPr sz="1350"/>
            </a:lvl3pPr>
            <a:lvl4pPr>
              <a:defRPr sz="1350" i="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42925" y="2856344"/>
            <a:ext cx="2891790" cy="3011056"/>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FB2A68D-0E26-4ECF-BE71-48D27E1E043A}" type="datetimeFigureOut">
              <a:rPr lang="en-US" smtClean="0"/>
              <a:t>3/23/20</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E0E99EB-11D2-423C-9BBD-CD6DF9AB55D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102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3977640" cy="68576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4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normAutofit/>
          </a:bodyPr>
          <a:lstStyle>
            <a:lvl1pPr marL="0" indent="0">
              <a:lnSpc>
                <a:spcPct val="113000"/>
              </a:lnSpc>
              <a:spcBef>
                <a:spcPts val="0"/>
              </a:spcBef>
              <a:spcAft>
                <a:spcPts val="1500"/>
              </a:spcAft>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FB2A68D-0E26-4ECF-BE71-48D27E1E043A}" type="datetimeFigureOut">
              <a:rPr lang="en-US" smtClean="0"/>
              <a:t>3/23/20</a:t>
            </a:fld>
            <a:endParaRPr lang="en-US"/>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DE0E99EB-11D2-423C-9BBD-CD6DF9AB55DE}" type="slidenum">
              <a:rPr lang="en-US" smtClean="0"/>
              <a:t>‹#›</a:t>
            </a:fld>
            <a:endParaRPr lang="en-US"/>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title="Divider Bar"/>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99942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4"/>
            <a:ext cx="8229600" cy="1583263"/>
          </a:xfrm>
        </p:spPr>
        <p:txBody>
          <a:bodyPr/>
          <a:lstStyle>
            <a:lvl1pPr>
              <a:defRPr sz="2400">
                <a:latin typeface="Verdana" panose="020B0604030504040204" pitchFamily="34" charset="0"/>
                <a:ea typeface="Verdana" panose="020B0604030504040204" pitchFamily="34" charset="0"/>
                <a:cs typeface="Verdana" panose="020B0604030504040204" pitchFamily="34" charset="0"/>
              </a:defRPr>
            </a:lvl1pPr>
            <a:lvl2pPr>
              <a:defRPr sz="2000" i="0"/>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i="0">
                <a:latin typeface="Verdana" panose="020B0604030504040204" pitchFamily="34" charset="0"/>
                <a:ea typeface="Verdana" panose="020B0604030504040204" pitchFamily="34" charset="0"/>
                <a:cs typeface="Verdana" panose="020B0604030504040204" pitchFamily="34" charset="0"/>
              </a:defRPr>
            </a:lvl4pPr>
            <a:lvl5pPr>
              <a:defRPr sz="14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E0E99EB-11D2-423C-9BBD-CD6DF9AB55DE}" type="slidenum">
              <a:rPr lang="en-US" smtClean="0"/>
              <a:t>‹#›</a:t>
            </a:fld>
            <a:endParaRPr lang="en-US"/>
          </a:p>
        </p:txBody>
      </p:sp>
      <p:sp>
        <p:nvSpPr>
          <p:cNvPr id="8" name="Picture Placeholder 7"/>
          <p:cNvSpPr>
            <a:spLocks noGrp="1"/>
          </p:cNvSpPr>
          <p:nvPr>
            <p:ph type="pic" sz="quarter" idx="13"/>
          </p:nvPr>
        </p:nvSpPr>
        <p:spPr>
          <a:xfrm>
            <a:off x="457200" y="3403600"/>
            <a:ext cx="4005263" cy="2547938"/>
          </a:xfrm>
        </p:spPr>
        <p:txBody>
          <a:bodyPr/>
          <a:lstStyle/>
          <a:p>
            <a:endParaRPr lang="en-US"/>
          </a:p>
        </p:txBody>
      </p:sp>
      <p:sp>
        <p:nvSpPr>
          <p:cNvPr id="10" name="Picture Placeholder 9"/>
          <p:cNvSpPr>
            <a:spLocks noGrp="1"/>
          </p:cNvSpPr>
          <p:nvPr>
            <p:ph type="pic" sz="quarter" idx="14"/>
          </p:nvPr>
        </p:nvSpPr>
        <p:spPr>
          <a:xfrm>
            <a:off x="4724400" y="3403600"/>
            <a:ext cx="3962400" cy="2547938"/>
          </a:xfrm>
        </p:spPr>
        <p:txBody>
          <a:bodyPr/>
          <a:lstStyle/>
          <a:p>
            <a:endParaRPr lang="en-US"/>
          </a:p>
        </p:txBody>
      </p:sp>
    </p:spTree>
    <p:extLst>
      <p:ext uri="{BB962C8B-B14F-4D97-AF65-F5344CB8AC3E}">
        <p14:creationId xmlns:p14="http://schemas.microsoft.com/office/powerpoint/2010/main" val="3566240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797" y="624156"/>
            <a:ext cx="1490950"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624156"/>
            <a:ext cx="5724525"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1924435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829038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60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DE0E99EB-11D2-423C-9BBD-CD6DF9AB55DE}" type="slidenum">
              <a:rPr lang="en-US" smtClean="0"/>
              <a:t>‹#›</a:t>
            </a:fld>
            <a:endParaRPr 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5841" y="6453386"/>
            <a:ext cx="1733910" cy="371346"/>
          </a:xfrm>
          <a:prstGeom prst="rect">
            <a:avLst/>
          </a:prstGeom>
        </p:spPr>
      </p:pic>
    </p:spTree>
    <p:extLst>
      <p:ext uri="{BB962C8B-B14F-4D97-AF65-F5344CB8AC3E}">
        <p14:creationId xmlns:p14="http://schemas.microsoft.com/office/powerpoint/2010/main" val="1401979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i="0"/>
            </a:lvl2pPr>
            <a:lvl4pPr>
              <a:defRPr i="0"/>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11064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i="0" baseline="0">
                <a:solidFill>
                  <a:schemeClr val="tx2"/>
                </a:solidFill>
              </a:defRPr>
            </a:lvl2pPr>
            <a:lvl3pPr>
              <a:defRPr baseline="0">
                <a:solidFill>
                  <a:schemeClr val="tx2"/>
                </a:solidFill>
              </a:defRPr>
            </a:lvl3pPr>
            <a:lvl4pPr>
              <a:defRPr i="0"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i="0">
                <a:solidFill>
                  <a:schemeClr val="tx2"/>
                </a:solidFill>
              </a:defRPr>
            </a:lvl2pPr>
            <a:lvl3pPr>
              <a:defRPr>
                <a:solidFill>
                  <a:schemeClr val="tx2"/>
                </a:solidFill>
              </a:defRPr>
            </a:lvl3pPr>
            <a:lvl4pPr>
              <a:defRPr i="0">
                <a:solidFill>
                  <a:schemeClr val="tx2"/>
                </a:solidFill>
              </a:defRPr>
            </a:lvl4pPr>
            <a:lvl5pPr>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FB2A68D-0E26-4ECF-BE71-48D27E1E043A}" type="datetimeFigureOut">
              <a:rPr lang="en-US" smtClean="0"/>
              <a:t>3/23/20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1681920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4"/>
            <a:ext cx="4038600" cy="2963329"/>
          </a:xfrm>
        </p:spPr>
        <p:txBody>
          <a:bodyPr/>
          <a:lstStyle>
            <a:lvl1pPr>
              <a:defRPr sz="2100">
                <a:latin typeface="Verdana" panose="020B0604030504040204" pitchFamily="34" charset="0"/>
                <a:ea typeface="Verdana" panose="020B0604030504040204" pitchFamily="34" charset="0"/>
                <a:cs typeface="Verdana" panose="020B0604030504040204" pitchFamily="34" charset="0"/>
              </a:defRPr>
            </a:lvl1pPr>
            <a:lvl2pPr>
              <a:defRPr sz="1800" i="0">
                <a:latin typeface="Verdana" panose="020B0604030504040204" pitchFamily="34" charset="0"/>
                <a:ea typeface="Verdana" panose="020B0604030504040204" pitchFamily="34" charset="0"/>
                <a:cs typeface="Verdana" panose="020B0604030504040204" pitchFamily="34" charset="0"/>
              </a:defRPr>
            </a:lvl2pPr>
            <a:lvl3pPr>
              <a:defRPr sz="1350">
                <a:latin typeface="Verdana" panose="020B0604030504040204" pitchFamily="34" charset="0"/>
                <a:ea typeface="Verdana" panose="020B0604030504040204" pitchFamily="34" charset="0"/>
                <a:cs typeface="Verdana" panose="020B0604030504040204" pitchFamily="34" charset="0"/>
              </a:defRPr>
            </a:lvl3pPr>
            <a:lvl4pPr>
              <a:defRPr sz="1200" i="0">
                <a:latin typeface="Verdana" panose="020B0604030504040204" pitchFamily="34" charset="0"/>
                <a:ea typeface="Verdana" panose="020B0604030504040204" pitchFamily="34" charset="0"/>
                <a:cs typeface="Verdana" panose="020B0604030504040204" pitchFamily="34" charset="0"/>
              </a:defRPr>
            </a:lvl4pPr>
            <a:lvl5pPr>
              <a:defRPr sz="1050">
                <a:latin typeface="Verdana" panose="020B0604030504040204" pitchFamily="34" charset="0"/>
                <a:ea typeface="Verdana" panose="020B0604030504040204" pitchFamily="34" charset="0"/>
                <a:cs typeface="Verdana" panose="020B0604030504040204" pitchFamily="34" charset="0"/>
              </a:defRPr>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4"/>
            <a:ext cx="4038600" cy="2963329"/>
          </a:xfrm>
        </p:spPr>
        <p:txBody>
          <a:bodyPr/>
          <a:lstStyle>
            <a:lvl1pPr>
              <a:defRPr sz="2100">
                <a:latin typeface="Verdana" panose="020B0604030504040204" pitchFamily="34" charset="0"/>
                <a:ea typeface="Verdana" panose="020B0604030504040204" pitchFamily="34" charset="0"/>
                <a:cs typeface="Verdana" panose="020B0604030504040204" pitchFamily="34" charset="0"/>
              </a:defRPr>
            </a:lvl1pPr>
            <a:lvl2pPr>
              <a:defRPr sz="1800" i="0">
                <a:latin typeface="Verdana" panose="020B0604030504040204" pitchFamily="34" charset="0"/>
                <a:ea typeface="Verdana" panose="020B0604030504040204" pitchFamily="34" charset="0"/>
                <a:cs typeface="Verdana" panose="020B0604030504040204" pitchFamily="34" charset="0"/>
              </a:defRPr>
            </a:lvl2pPr>
            <a:lvl3pPr>
              <a:defRPr sz="1350">
                <a:latin typeface="Verdana" panose="020B0604030504040204" pitchFamily="34" charset="0"/>
                <a:ea typeface="Verdana" panose="020B0604030504040204" pitchFamily="34" charset="0"/>
                <a:cs typeface="Verdana" panose="020B0604030504040204" pitchFamily="34" charset="0"/>
              </a:defRPr>
            </a:lvl3pPr>
            <a:lvl4pPr>
              <a:defRPr sz="1200" i="0">
                <a:latin typeface="Verdana" panose="020B0604030504040204" pitchFamily="34" charset="0"/>
                <a:ea typeface="Verdana" panose="020B0604030504040204" pitchFamily="34" charset="0"/>
                <a:cs typeface="Verdana" panose="020B0604030504040204" pitchFamily="34" charset="0"/>
              </a:defRPr>
            </a:lvl4pPr>
            <a:lvl5pPr>
              <a:defRPr sz="1050">
                <a:latin typeface="Verdana" panose="020B0604030504040204" pitchFamily="34" charset="0"/>
                <a:ea typeface="Verdana" panose="020B0604030504040204" pitchFamily="34" charset="0"/>
                <a:cs typeface="Verdana" panose="020B0604030504040204" pitchFamily="34" charset="0"/>
              </a:defRPr>
            </a:lvl5pPr>
            <a:lvl6pPr>
              <a:defRPr sz="1013"/>
            </a:lvl6pPr>
            <a:lvl7pPr>
              <a:defRPr sz="1013"/>
            </a:lvl7pPr>
            <a:lvl8pPr>
              <a:defRPr sz="1013"/>
            </a:lvl8pPr>
            <a:lvl9pPr>
              <a:defRPr sz="1013"/>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FB2A68D-0E26-4ECF-BE71-48D27E1E043A}" type="datetimeFigureOut">
              <a:rPr lang="en-US" smtClean="0"/>
              <a:t>3/23/20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E0E99EB-11D2-423C-9BBD-CD6DF9AB55DE}" type="slidenum">
              <a:rPr lang="en-US" smtClean="0"/>
              <a:t>‹#›</a:t>
            </a:fld>
            <a:endParaRPr lang="en-US"/>
          </a:p>
        </p:txBody>
      </p:sp>
      <p:sp>
        <p:nvSpPr>
          <p:cNvPr id="9" name="Content Placeholder 8"/>
          <p:cNvSpPr>
            <a:spLocks noGrp="1"/>
          </p:cNvSpPr>
          <p:nvPr>
            <p:ph sz="quarter" idx="13"/>
          </p:nvPr>
        </p:nvSpPr>
        <p:spPr>
          <a:xfrm>
            <a:off x="525463" y="4783138"/>
            <a:ext cx="8161337" cy="13049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i="0">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i="0">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9910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B2A68D-0E26-4ECF-BE71-48D27E1E043A}" type="datetimeFigureOut">
              <a:rPr lang="en-US" smtClean="0"/>
              <a:t>3/23/20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991042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89997"/>
            <a:ext cx="6858000" cy="1752070"/>
          </a:xfrm>
        </p:spPr>
        <p:txBody>
          <a:bodyPr anchor="b">
            <a:normAutofit/>
          </a:bodyPr>
          <a:lstStyle>
            <a:lvl1pPr algn="ctr">
              <a:defRPr sz="36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p:cNvSpPr>
            <a:spLocks noGrp="1"/>
          </p:cNvSpPr>
          <p:nvPr>
            <p:ph type="subTitle" idx="1"/>
          </p:nvPr>
        </p:nvSpPr>
        <p:spPr>
          <a:xfrm>
            <a:off x="1143000" y="2238905"/>
            <a:ext cx="6858000" cy="876829"/>
          </a:xfrm>
        </p:spPr>
        <p:txBody>
          <a:bodyPr>
            <a:noAutofit/>
          </a:bodyPr>
          <a:lstStyle>
            <a:lvl1pPr marL="0" indent="0" algn="ctr">
              <a:buNone/>
              <a:defRPr sz="3000">
                <a:latin typeface="Verdana" panose="020B060403050404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p:txBody>
          <a:bodyPr/>
          <a:lstStyle/>
          <a:p>
            <a:fld id="{CFB2A68D-0E26-4ECF-BE71-48D27E1E043A}" type="datetimeFigureOut">
              <a:rPr lang="en-US" smtClean="0"/>
              <a:t>3/23/20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E99EB-11D2-423C-9BBD-CD6DF9AB55DE}" type="slidenum">
              <a:rPr lang="en-US" smtClean="0"/>
              <a:t>‹#›</a:t>
            </a:fld>
            <a:endParaRPr lang="en-US"/>
          </a:p>
        </p:txBody>
      </p:sp>
      <p:sp>
        <p:nvSpPr>
          <p:cNvPr id="8" name="Content Placeholder 7"/>
          <p:cNvSpPr>
            <a:spLocks noGrp="1"/>
          </p:cNvSpPr>
          <p:nvPr>
            <p:ph sz="quarter" idx="13"/>
          </p:nvPr>
        </p:nvSpPr>
        <p:spPr>
          <a:xfrm>
            <a:off x="1143000" y="5071004"/>
            <a:ext cx="6858000" cy="847725"/>
          </a:xfrm>
        </p:spPr>
        <p:txBody>
          <a:bodyPr/>
          <a:lstStyle>
            <a:lvl1pPr marL="0" indent="0">
              <a:buFontTx/>
              <a:buNone/>
              <a:defRPr sz="2000">
                <a:latin typeface="Tahoma" panose="020B0604030504040204" pitchFamily="34" charset="0"/>
                <a:ea typeface="Tahoma" panose="020B0604030504040204" pitchFamily="34" charset="0"/>
                <a:cs typeface="Tahoma" panose="020B0604030504040204" pitchFamily="34" charset="0"/>
              </a:defRPr>
            </a:lvl1pPr>
            <a:lvl2pPr marL="257175" indent="0">
              <a:buFontTx/>
              <a:buNone/>
              <a:defRPr sz="1800">
                <a:latin typeface="Verdana" panose="020B0604030504040204" pitchFamily="34" charset="0"/>
                <a:ea typeface="Verdana" panose="020B0604030504040204" pitchFamily="34" charset="0"/>
                <a:cs typeface="Verdana" panose="020B0604030504040204" pitchFamily="34" charset="0"/>
              </a:defRPr>
            </a:lvl2pPr>
            <a:lvl3pPr marL="514350" indent="0">
              <a:buFontTx/>
              <a:buNone/>
              <a:defRPr>
                <a:latin typeface="Verdana" panose="020B0604030504040204" pitchFamily="34" charset="0"/>
                <a:ea typeface="Verdana" panose="020B0604030504040204" pitchFamily="34" charset="0"/>
                <a:cs typeface="Verdana" panose="020B0604030504040204" pitchFamily="34" charset="0"/>
              </a:defRPr>
            </a:lvl3pPr>
            <a:lvl4pPr marL="771525" indent="0">
              <a:buFontTx/>
              <a:buNone/>
              <a:defRPr i="0">
                <a:latin typeface="Verdana" panose="020B0604030504040204" pitchFamily="34" charset="0"/>
                <a:ea typeface="Verdana" panose="020B0604030504040204" pitchFamily="34" charset="0"/>
                <a:cs typeface="Verdana" panose="020B0604030504040204" pitchFamily="34" charset="0"/>
              </a:defRPr>
            </a:lvl4pPr>
            <a:lvl5pPr marL="1028700" indent="0">
              <a:buFontTx/>
              <a:buNone/>
              <a:defRPr sz="12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p:cNvSpPr>
            <a:spLocks noGrp="1"/>
          </p:cNvSpPr>
          <p:nvPr>
            <p:ph type="pic" sz="quarter" idx="14"/>
          </p:nvPr>
        </p:nvSpPr>
        <p:spPr>
          <a:xfrm>
            <a:off x="1143000" y="3309938"/>
            <a:ext cx="6858000" cy="1566862"/>
          </a:xfrm>
        </p:spPr>
        <p:txBody>
          <a:bodyPr/>
          <a:lstStyle/>
          <a:p>
            <a:endParaRPr lang="en-US" dirty="0"/>
          </a:p>
        </p:txBody>
      </p:sp>
    </p:spTree>
    <p:extLst>
      <p:ext uri="{BB962C8B-B14F-4D97-AF65-F5344CB8AC3E}">
        <p14:creationId xmlns:p14="http://schemas.microsoft.com/office/powerpoint/2010/main" val="57878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2340230"/>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028700" y="3305208"/>
            <a:ext cx="3335839" cy="2562193"/>
          </a:xfrm>
        </p:spPr>
        <p:txBody>
          <a:bodyPr/>
          <a:lstStyle>
            <a:lvl1pPr>
              <a:defRPr baseline="0">
                <a:solidFill>
                  <a:schemeClr val="tx2"/>
                </a:solidFill>
              </a:defRPr>
            </a:lvl1pPr>
            <a:lvl2pPr>
              <a:defRPr i="0" baseline="0">
                <a:solidFill>
                  <a:schemeClr val="tx2"/>
                </a:solidFill>
              </a:defRPr>
            </a:lvl2pPr>
            <a:lvl3pPr>
              <a:defRPr baseline="0">
                <a:solidFill>
                  <a:schemeClr val="tx2"/>
                </a:solidFill>
              </a:defRPr>
            </a:lvl3pPr>
            <a:lvl4pPr>
              <a:defRPr i="0"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93760" y="2349754"/>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93760" y="3305208"/>
            <a:ext cx="3335840" cy="2562193"/>
          </a:xfrm>
        </p:spPr>
        <p:txBody>
          <a:bodyPr/>
          <a:lstStyle>
            <a:lvl1pPr>
              <a:defRPr baseline="0">
                <a:solidFill>
                  <a:schemeClr val="tx2"/>
                </a:solidFill>
              </a:defRPr>
            </a:lvl1pPr>
            <a:lvl2pPr>
              <a:defRPr i="0" baseline="0">
                <a:solidFill>
                  <a:schemeClr val="tx2"/>
                </a:solidFill>
              </a:defRPr>
            </a:lvl2pPr>
            <a:lvl3pPr>
              <a:defRPr baseline="0">
                <a:solidFill>
                  <a:schemeClr val="tx2"/>
                </a:solidFill>
              </a:defRPr>
            </a:lvl3pPr>
            <a:lvl4pPr>
              <a:defRPr i="0" baseline="0">
                <a:solidFill>
                  <a:schemeClr val="tx2"/>
                </a:solidFill>
              </a:defRPr>
            </a:lvl4pPr>
            <a:lvl5pPr>
              <a:defRPr baseline="0">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FB2A68D-0E26-4ECF-BE71-48D27E1E043A}" type="datetimeFigureOut">
              <a:rPr lang="en-US" smtClean="0"/>
              <a:t>3/23/20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112401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B2A68D-0E26-4ECF-BE71-48D27E1E043A}" type="datetimeFigureOut">
              <a:rPr lang="en-US" smtClean="0"/>
              <a:t>3/23/20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E99EB-11D2-423C-9BBD-CD6DF9AB55DE}" type="slidenum">
              <a:rPr lang="en-US" smtClean="0"/>
              <a:t>‹#›</a:t>
            </a:fld>
            <a:endParaRPr lang="en-US"/>
          </a:p>
        </p:txBody>
      </p:sp>
    </p:spTree>
    <p:extLst>
      <p:ext uri="{BB962C8B-B14F-4D97-AF65-F5344CB8AC3E}">
        <p14:creationId xmlns:p14="http://schemas.microsoft.com/office/powerpoint/2010/main" val="3812762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EE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444261"/>
            <a:ext cx="7200900" cy="14859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fld id="{CFB2A68D-0E26-4ECF-BE71-48D27E1E043A}" type="datetimeFigureOut">
              <a:rPr lang="en-US" smtClean="0"/>
              <a:t>3/23/20</a:t>
            </a:fld>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fld id="{DE0E99EB-11D2-423C-9BBD-CD6DF9AB55DE}" type="slidenum">
              <a:rPr lang="en-US" smtClean="0"/>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05841" y="6453386"/>
            <a:ext cx="1733910" cy="371346"/>
          </a:xfrm>
          <a:prstGeom prst="rect">
            <a:avLst/>
          </a:prstGeom>
        </p:spPr>
      </p:pic>
    </p:spTree>
    <p:extLst>
      <p:ext uri="{BB962C8B-B14F-4D97-AF65-F5344CB8AC3E}">
        <p14:creationId xmlns:p14="http://schemas.microsoft.com/office/powerpoint/2010/main" val="3186386532"/>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7" r:id="rId3"/>
    <p:sldLayoutId id="2147483679" r:id="rId4"/>
    <p:sldLayoutId id="2147483674" r:id="rId5"/>
    <p:sldLayoutId id="2147483681" r:id="rId6"/>
    <p:sldLayoutId id="2147483687" r:id="rId7"/>
    <p:sldLayoutId id="2147483680" r:id="rId8"/>
    <p:sldLayoutId id="2147483682" r:id="rId9"/>
    <p:sldLayoutId id="2147483683" r:id="rId10"/>
    <p:sldLayoutId id="2147483684" r:id="rId11"/>
    <p:sldLayoutId id="2147483663" r:id="rId12"/>
    <p:sldLayoutId id="2147483686" r:id="rId13"/>
    <p:sldLayoutId id="2147483685" r:id="rId14"/>
  </p:sldLayoutIdLst>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4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0"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0"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0" orient="horz" pos="1368">
          <p15:clr>
            <a:srgbClr val="F26B43"/>
          </p15:clr>
        </p15:guide>
        <p15:guide id="4" orient="horz" pos="1440">
          <p15:clr>
            <a:srgbClr val="F26B43"/>
          </p15:clr>
        </p15:guide>
        <p15:guide id="5" orient="horz" pos="3696">
          <p15:clr>
            <a:srgbClr val="F26B43"/>
          </p15:clr>
        </p15:guide>
        <p15:guide id="6" orient="horz" pos="432">
          <p15:clr>
            <a:srgbClr val="F26B43"/>
          </p15:clr>
        </p15:guide>
        <p15:guide id="7" orient="horz" pos="1512">
          <p15:clr>
            <a:srgbClr val="F26B43"/>
          </p15:clr>
        </p15:guide>
        <p15:guide id="8" pos="5184">
          <p15:clr>
            <a:srgbClr val="F26B43"/>
          </p15:clr>
        </p15:guide>
        <p15:guide id="9" pos="702">
          <p15:clr>
            <a:srgbClr val="F26B43"/>
          </p15:clr>
        </p15:guide>
        <p15:guide id="10" pos="64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ellstudents.com/" TargetMode="Externa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s://ellstudents.com/blogs/the-confianza-way/approachable-focused-and-consistent-putting-equitable-family-engagement-at-the-forefront-of-school-communities"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hyperlink" Target="https://ellstudents.com/blogs/the-confianza-way/approachable-focused-and-consistent-putting-equitable-family-engagement-at-the-forefront-of-school-communities"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ellstudents.com/blogs/the-confianza-way/approachable-focused-and-consistent-putting-equitable-family-engagement-at-the-forefront-of-school-communities"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ellstudents.com/blogs/the-confianza-way/approachable-focused-and-consistent-putting-equitable-family-engagement-at-the-forefront-of-school-communities"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ellstudents.com/blogs/the-confianza-way/approachable-focused-and-consistent-putting-equitable-family-engagement-at-the-forefront-of-school-communities"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ellstudents.com/blogs/the-confianza-way/approachable-focused-and-consistent-putting-equitable-family-engagement-at-the-forefront-of-school-communities" TargetMode="External"/><Relationship Id="rId2" Type="http://schemas.openxmlformats.org/officeDocument/2006/relationships/hyperlink" Target="https://ellstudents.com/blogs/the-confianza-way/navigating-an-ell-label-a-sped-label-or-both?" TargetMode="External"/><Relationship Id="rId1" Type="http://schemas.openxmlformats.org/officeDocument/2006/relationships/slideLayout" Target="../slideLayouts/slideLayout3.xml"/><Relationship Id="rId4" Type="http://schemas.openxmlformats.org/officeDocument/2006/relationships/hyperlink" Target="https://www.tolerance.org/magazine/publications/reading-for-social-justic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learningsciences.com/authors/sarah-b-ottow/the-language-lens-for-content-classrooms" TargetMode="External"/><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giz.mobi/s3/PAC-and-Cultural-Ambassador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teachingchannel.org/video/getting-parents-involved"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nSpc>
                <a:spcPct val="150000"/>
              </a:lnSpc>
            </a:pPr>
            <a:r>
              <a:rPr lang="en-US" sz="3200" dirty="0"/>
              <a:t>Parent advisory councils/</a:t>
            </a:r>
            <a:br>
              <a:rPr lang="en-US" sz="3200" dirty="0"/>
            </a:br>
            <a:r>
              <a:rPr lang="en-US" sz="3200" dirty="0"/>
              <a:t>ambassadors</a:t>
            </a:r>
          </a:p>
        </p:txBody>
      </p:sp>
      <p:sp>
        <p:nvSpPr>
          <p:cNvPr id="5" name="Content Placeholder 4"/>
          <p:cNvSpPr>
            <a:spLocks noGrp="1"/>
          </p:cNvSpPr>
          <p:nvPr>
            <p:ph type="subTitle" idx="1"/>
          </p:nvPr>
        </p:nvSpPr>
        <p:spPr/>
        <p:txBody>
          <a:bodyPr/>
          <a:lstStyle/>
          <a:p>
            <a:r>
              <a:rPr lang="en-US" dirty="0"/>
              <a:t>Sarah B. </a:t>
            </a:r>
            <a:r>
              <a:rPr lang="en-US" dirty="0" err="1"/>
              <a:t>Ottow</a:t>
            </a:r>
            <a:r>
              <a:rPr lang="en-US" dirty="0"/>
              <a:t> &amp; Amy </a:t>
            </a:r>
            <a:r>
              <a:rPr lang="en-US" dirty="0" err="1"/>
              <a:t>Melik</a:t>
            </a:r>
            <a:endParaRPr lang="en-US" dirty="0"/>
          </a:p>
          <a:p>
            <a:r>
              <a:rPr lang="en-US" dirty="0" err="1"/>
              <a:t>Confianza</a:t>
            </a:r>
            <a:endParaRPr lang="en-US" dirty="0"/>
          </a:p>
          <a:p>
            <a:r>
              <a:rPr lang="en-US" dirty="0" err="1">
                <a:hlinkClick r:id="rId2"/>
              </a:rPr>
              <a:t>www.ELLstudents.com</a:t>
            </a:r>
            <a:endParaRPr lang="en-US" dirty="0"/>
          </a:p>
        </p:txBody>
      </p:sp>
      <p:sp>
        <p:nvSpPr>
          <p:cNvPr id="9" name="Content Placeholder 8"/>
          <p:cNvSpPr>
            <a:spLocks noGrp="1"/>
          </p:cNvSpPr>
          <p:nvPr>
            <p:ph sz="quarter" idx="13"/>
          </p:nvPr>
        </p:nvSpPr>
        <p:spPr>
          <a:xfrm>
            <a:off x="1096459" y="6108876"/>
            <a:ext cx="6942202" cy="264643"/>
          </a:xfrm>
        </p:spPr>
        <p:txBody>
          <a:bodyPr>
            <a:normAutofit fontScale="92500" lnSpcReduction="20000"/>
          </a:bodyPr>
          <a:lstStyle/>
          <a:p>
            <a:pPr marL="0" indent="0">
              <a:buNone/>
            </a:pPr>
            <a:r>
              <a:rPr lang="en-US" sz="800" dirty="0"/>
              <a:t>The contents of this presentation were developed under a grant from the U.S. Department of Education, #H326T180026. However, those contents do not necessarily represent the policy of the U.S. Department of Education, and you should not assume endorsement by the Federal Government. Project Officer, Susan </a:t>
            </a:r>
            <a:r>
              <a:rPr lang="en-US" sz="800" dirty="0" err="1"/>
              <a:t>Weigert</a:t>
            </a:r>
            <a:r>
              <a:rPr lang="en-US" sz="800" dirty="0"/>
              <a:t>.</a:t>
            </a:r>
          </a:p>
        </p:txBody>
      </p:sp>
      <p:pic>
        <p:nvPicPr>
          <p:cNvPr id="4" name="Picture 3" descr="National Center on Deaf-Blindne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79" y="6241198"/>
            <a:ext cx="512426" cy="512426"/>
          </a:xfrm>
          <a:prstGeom prst="rect">
            <a:avLst/>
          </a:prstGeom>
        </p:spPr>
      </p:pic>
      <p:pic>
        <p:nvPicPr>
          <p:cNvPr id="3" name="Picture 2" descr="IDEAs that Work U.S. Office of Special Education Progra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4854" y="6241198"/>
            <a:ext cx="614362" cy="512427"/>
          </a:xfrm>
          <a:prstGeom prst="rect">
            <a:avLst/>
          </a:prstGeom>
        </p:spPr>
      </p:pic>
    </p:spTree>
    <p:extLst>
      <p:ext uri="{BB962C8B-B14F-4D97-AF65-F5344CB8AC3E}">
        <p14:creationId xmlns:p14="http://schemas.microsoft.com/office/powerpoint/2010/main" val="3243144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883" y="444262"/>
            <a:ext cx="7200900" cy="1485900"/>
          </a:xfrm>
        </p:spPr>
        <p:txBody>
          <a:bodyPr>
            <a:normAutofit/>
          </a:bodyPr>
          <a:lstStyle/>
          <a:p>
            <a:r>
              <a:rPr lang="en-US" sz="3800" dirty="0"/>
              <a:t>POLL:</a:t>
            </a:r>
            <a:br>
              <a:rPr lang="en-US" dirty="0"/>
            </a:br>
            <a:endParaRPr lang="en-US" dirty="0"/>
          </a:p>
        </p:txBody>
      </p:sp>
      <p:sp>
        <p:nvSpPr>
          <p:cNvPr id="3" name="Content Placeholder 2"/>
          <p:cNvSpPr>
            <a:spLocks noGrp="1"/>
          </p:cNvSpPr>
          <p:nvPr>
            <p:ph sz="half" idx="1"/>
          </p:nvPr>
        </p:nvSpPr>
        <p:spPr>
          <a:xfrm>
            <a:off x="656700" y="1044973"/>
            <a:ext cx="7423265" cy="4768054"/>
          </a:xfrm>
        </p:spPr>
        <p:txBody>
          <a:bodyPr>
            <a:noAutofit/>
          </a:bodyPr>
          <a:lstStyle/>
          <a:p>
            <a:pPr marL="0" indent="0">
              <a:buNone/>
            </a:pPr>
            <a:r>
              <a:rPr lang="en-US" sz="2800" dirty="0"/>
              <a:t>Which Spanish-speaking cultures have you worked with? (how families have identified themselves)</a:t>
            </a:r>
          </a:p>
          <a:p>
            <a:pPr marL="742950" indent="-742950">
              <a:buFont typeface="+mj-lt"/>
              <a:buAutoNum type="arabicPeriod"/>
            </a:pPr>
            <a:r>
              <a:rPr lang="en-US" sz="2800" dirty="0"/>
              <a:t>American/U.S.</a:t>
            </a:r>
          </a:p>
          <a:p>
            <a:pPr marL="742950" indent="-742950">
              <a:buFont typeface="+mj-lt"/>
              <a:buAutoNum type="arabicPeriod"/>
            </a:pPr>
            <a:r>
              <a:rPr lang="en-US" sz="2800" dirty="0"/>
              <a:t>Mexican or Mexican-American</a:t>
            </a:r>
          </a:p>
          <a:p>
            <a:pPr marL="742950" indent="-742950">
              <a:buFont typeface="+mj-lt"/>
              <a:buAutoNum type="arabicPeriod"/>
            </a:pPr>
            <a:r>
              <a:rPr lang="en-US" sz="2800" dirty="0"/>
              <a:t>Central American </a:t>
            </a:r>
            <a:r>
              <a:rPr lang="en-US" sz="2000" dirty="0"/>
              <a:t>(Guatemalan, Honduran, Nicaraguan, Costa Rican, Panamanian)</a:t>
            </a:r>
          </a:p>
          <a:p>
            <a:pPr marL="742950" indent="-742950">
              <a:buFont typeface="+mj-lt"/>
              <a:buAutoNum type="arabicPeriod"/>
            </a:pPr>
            <a:r>
              <a:rPr lang="en-US" sz="2800" dirty="0"/>
              <a:t>Caribbean </a:t>
            </a:r>
            <a:r>
              <a:rPr lang="en-US" sz="2000" dirty="0"/>
              <a:t>(Puerto Rican, Dominican, Cuban)</a:t>
            </a:r>
          </a:p>
          <a:p>
            <a:pPr marL="742950" indent="-742950">
              <a:buFont typeface="+mj-lt"/>
              <a:buAutoNum type="arabicPeriod"/>
            </a:pPr>
            <a:r>
              <a:rPr lang="en-US" sz="2800" dirty="0"/>
              <a:t>South American </a:t>
            </a:r>
            <a:r>
              <a:rPr lang="en-US" sz="1600" dirty="0"/>
              <a:t>(Columbia, Venezuela, Ecuador, Peru, Bolivia, Paraguay, Chile, Argentina, Uruguay)</a:t>
            </a:r>
            <a:endParaRPr lang="en-US" sz="2800" dirty="0"/>
          </a:p>
          <a:p>
            <a:pPr marL="742950" indent="-742950">
              <a:buFont typeface="+mj-lt"/>
              <a:buAutoNum type="arabicPeriod"/>
            </a:pPr>
            <a:r>
              <a:rPr lang="en-US" sz="2800" dirty="0"/>
              <a:t>Spanish </a:t>
            </a:r>
            <a:r>
              <a:rPr lang="en-US" sz="2000" dirty="0"/>
              <a:t>(from Spain)</a:t>
            </a:r>
          </a:p>
          <a:p>
            <a:pPr marL="742950" indent="-742950">
              <a:buFont typeface="+mj-lt"/>
              <a:buAutoNum type="arabicPeriod"/>
            </a:pPr>
            <a:r>
              <a:rPr lang="en-US" sz="2800" dirty="0"/>
              <a:t>Don’t Know</a:t>
            </a:r>
          </a:p>
          <a:p>
            <a:pPr marL="742950" indent="-742950">
              <a:buFont typeface="+mj-lt"/>
              <a:buAutoNum type="arabicPeriod"/>
            </a:pPr>
            <a:endParaRPr lang="en-US" sz="3600" dirty="0"/>
          </a:p>
          <a:p>
            <a:pPr marL="0" indent="0">
              <a:buNone/>
            </a:pPr>
            <a:endParaRPr lang="en-US" sz="3600" dirty="0"/>
          </a:p>
        </p:txBody>
      </p:sp>
      <p:pic>
        <p:nvPicPr>
          <p:cNvPr id="4" name="Picture 3">
            <a:extLst>
              <a:ext uri="{FF2B5EF4-FFF2-40B4-BE49-F238E27FC236}">
                <a16:creationId xmlns:a16="http://schemas.microsoft.com/office/drawing/2014/main" id="{5A25F9D3-4A18-4943-BA1A-8FD75EB21351}"/>
              </a:ext>
            </a:extLst>
          </p:cNvPr>
          <p:cNvPicPr>
            <a:picLocks noChangeAspect="1"/>
          </p:cNvPicPr>
          <p:nvPr/>
        </p:nvPicPr>
        <p:blipFill>
          <a:blip r:embed="rId2"/>
          <a:stretch>
            <a:fillRect/>
          </a:stretch>
        </p:blipFill>
        <p:spPr>
          <a:xfrm>
            <a:off x="7531331" y="444262"/>
            <a:ext cx="1155469" cy="1921334"/>
          </a:xfrm>
          <a:prstGeom prst="rect">
            <a:avLst/>
          </a:prstGeom>
        </p:spPr>
      </p:pic>
    </p:spTree>
    <p:extLst>
      <p:ext uri="{BB962C8B-B14F-4D97-AF65-F5344CB8AC3E}">
        <p14:creationId xmlns:p14="http://schemas.microsoft.com/office/powerpoint/2010/main" val="836348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C74C-BD05-E846-B2AA-1863F143EF89}"/>
              </a:ext>
            </a:extLst>
          </p:cNvPr>
          <p:cNvSpPr>
            <a:spLocks noGrp="1"/>
          </p:cNvSpPr>
          <p:nvPr>
            <p:ph type="title"/>
          </p:nvPr>
        </p:nvSpPr>
        <p:spPr/>
        <p:txBody>
          <a:bodyPr>
            <a:normAutofit fontScale="90000"/>
          </a:bodyPr>
          <a:lstStyle/>
          <a:p>
            <a:r>
              <a:rPr lang="en-US" sz="3600" dirty="0"/>
              <a:t>Teach and Empower Spanish-Speaking Families to Understand Anglo-American Culture</a:t>
            </a:r>
            <a:br>
              <a:rPr lang="en-US" dirty="0"/>
            </a:br>
            <a:endParaRPr lang="en-US" dirty="0"/>
          </a:p>
        </p:txBody>
      </p:sp>
      <p:sp>
        <p:nvSpPr>
          <p:cNvPr id="3" name="Content Placeholder 2">
            <a:extLst>
              <a:ext uri="{FF2B5EF4-FFF2-40B4-BE49-F238E27FC236}">
                <a16:creationId xmlns:a16="http://schemas.microsoft.com/office/drawing/2014/main" id="{BC43CB69-1FA9-154F-9B38-E60B8C96CCC1}"/>
              </a:ext>
            </a:extLst>
          </p:cNvPr>
          <p:cNvSpPr>
            <a:spLocks noGrp="1"/>
          </p:cNvSpPr>
          <p:nvPr>
            <p:ph sz="half" idx="1"/>
          </p:nvPr>
        </p:nvSpPr>
        <p:spPr>
          <a:xfrm>
            <a:off x="1028700" y="2133600"/>
            <a:ext cx="4431196" cy="4134678"/>
          </a:xfrm>
        </p:spPr>
        <p:txBody>
          <a:bodyPr>
            <a:normAutofit fontScale="85000" lnSpcReduction="20000"/>
          </a:bodyPr>
          <a:lstStyle/>
          <a:p>
            <a:pPr marL="0" indent="0">
              <a:buNone/>
            </a:pPr>
            <a:r>
              <a:rPr lang="en-US" dirty="0"/>
              <a:t>Build bridges between languages and cultures</a:t>
            </a:r>
          </a:p>
          <a:p>
            <a:pPr marL="0" indent="0">
              <a:buNone/>
            </a:pPr>
            <a:endParaRPr lang="en-US" dirty="0"/>
          </a:p>
          <a:p>
            <a:pPr marL="0" indent="0">
              <a:buNone/>
            </a:pPr>
            <a:r>
              <a:rPr lang="en-US" dirty="0"/>
              <a:t>Ask about hopes and dreams</a:t>
            </a:r>
          </a:p>
          <a:p>
            <a:pPr marL="0" indent="0">
              <a:buNone/>
            </a:pPr>
            <a:endParaRPr lang="en-US" dirty="0"/>
          </a:p>
          <a:p>
            <a:pPr marL="0" indent="0">
              <a:buNone/>
            </a:pPr>
            <a:r>
              <a:rPr lang="en-US" dirty="0"/>
              <a:t>Hispanic vs. Latino and other identity terms</a:t>
            </a:r>
          </a:p>
          <a:p>
            <a:pPr marL="0" indent="0">
              <a:buNone/>
            </a:pPr>
            <a:endParaRPr lang="en-US" dirty="0"/>
          </a:p>
          <a:p>
            <a:pPr marL="0" indent="0">
              <a:buNone/>
            </a:pPr>
            <a:r>
              <a:rPr lang="en-US" dirty="0"/>
              <a:t>Start with where they are with a strengths-based mindset</a:t>
            </a:r>
          </a:p>
          <a:p>
            <a:pPr marL="0" indent="0">
              <a:buNone/>
            </a:pPr>
            <a:endParaRPr lang="en-US" dirty="0"/>
          </a:p>
          <a:p>
            <a:pPr marL="0" indent="0">
              <a:buNone/>
            </a:pPr>
            <a:r>
              <a:rPr lang="en-US" dirty="0"/>
              <a:t>Create co-learning experiences</a:t>
            </a:r>
          </a:p>
        </p:txBody>
      </p:sp>
      <p:pic>
        <p:nvPicPr>
          <p:cNvPr id="5" name="Picture 4">
            <a:extLst>
              <a:ext uri="{FF2B5EF4-FFF2-40B4-BE49-F238E27FC236}">
                <a16:creationId xmlns:a16="http://schemas.microsoft.com/office/drawing/2014/main" id="{401A7998-7999-AE4A-88F0-118FBF82816C}"/>
              </a:ext>
            </a:extLst>
          </p:cNvPr>
          <p:cNvPicPr>
            <a:picLocks noChangeAspect="1"/>
          </p:cNvPicPr>
          <p:nvPr/>
        </p:nvPicPr>
        <p:blipFill>
          <a:blip r:embed="rId2"/>
          <a:stretch>
            <a:fillRect/>
          </a:stretch>
        </p:blipFill>
        <p:spPr>
          <a:xfrm>
            <a:off x="5671930" y="2133601"/>
            <a:ext cx="3101008" cy="2051188"/>
          </a:xfrm>
          <a:prstGeom prst="rect">
            <a:avLst/>
          </a:prstGeom>
        </p:spPr>
      </p:pic>
    </p:spTree>
    <p:extLst>
      <p:ext uri="{BB962C8B-B14F-4D97-AF65-F5344CB8AC3E}">
        <p14:creationId xmlns:p14="http://schemas.microsoft.com/office/powerpoint/2010/main" val="357995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4C74C-BD05-E846-B2AA-1863F143EF89}"/>
              </a:ext>
            </a:extLst>
          </p:cNvPr>
          <p:cNvSpPr>
            <a:spLocks noGrp="1"/>
          </p:cNvSpPr>
          <p:nvPr>
            <p:ph type="title"/>
          </p:nvPr>
        </p:nvSpPr>
        <p:spPr/>
        <p:txBody>
          <a:bodyPr>
            <a:normAutofit fontScale="90000"/>
          </a:bodyPr>
          <a:lstStyle/>
          <a:p>
            <a:r>
              <a:rPr lang="en-US" sz="3600" dirty="0"/>
              <a:t>Bicultural and Bilingual Identities: Acculturate vs. Assimilate</a:t>
            </a:r>
            <a:endParaRPr lang="en-US" dirty="0"/>
          </a:p>
        </p:txBody>
      </p:sp>
      <p:pic>
        <p:nvPicPr>
          <p:cNvPr id="4" name="Picture 3">
            <a:extLst>
              <a:ext uri="{FF2B5EF4-FFF2-40B4-BE49-F238E27FC236}">
                <a16:creationId xmlns:a16="http://schemas.microsoft.com/office/drawing/2014/main" id="{C99506A3-5078-1B42-B625-13CF1952A6F0}"/>
              </a:ext>
            </a:extLst>
          </p:cNvPr>
          <p:cNvPicPr>
            <a:picLocks noChangeAspect="1"/>
          </p:cNvPicPr>
          <p:nvPr/>
        </p:nvPicPr>
        <p:blipFill rotWithShape="1">
          <a:blip r:embed="rId2"/>
          <a:srcRect t="21835" r="3681" b="24638"/>
          <a:stretch/>
        </p:blipFill>
        <p:spPr>
          <a:xfrm>
            <a:off x="1216301" y="1356121"/>
            <a:ext cx="6825698" cy="5057618"/>
          </a:xfrm>
          <a:prstGeom prst="rect">
            <a:avLst/>
          </a:prstGeom>
        </p:spPr>
      </p:pic>
    </p:spTree>
    <p:extLst>
      <p:ext uri="{BB962C8B-B14F-4D97-AF65-F5344CB8AC3E}">
        <p14:creationId xmlns:p14="http://schemas.microsoft.com/office/powerpoint/2010/main" val="2991254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Introducing Amy </a:t>
            </a:r>
            <a:r>
              <a:rPr lang="en-US" dirty="0" err="1"/>
              <a:t>Melik</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1638299"/>
            <a:ext cx="3335840" cy="3581401"/>
          </a:xfrm>
        </p:spPr>
        <p:txBody>
          <a:bodyPr>
            <a:normAutofit fontScale="92500"/>
          </a:bodyPr>
          <a:lstStyle/>
          <a:p>
            <a:r>
              <a:rPr lang="en-US" dirty="0"/>
              <a:t>Equity-focused curriculum with a social justice lens</a:t>
            </a:r>
          </a:p>
          <a:p>
            <a:r>
              <a:rPr lang="en-US" dirty="0"/>
              <a:t>Empowering family, community and school groups</a:t>
            </a:r>
          </a:p>
          <a:p>
            <a:r>
              <a:rPr lang="en-US" i="1" dirty="0"/>
              <a:t>Approached, Focused and Consistent: Equitable Family Engagement</a:t>
            </a:r>
          </a:p>
        </p:txBody>
      </p:sp>
      <p:sp>
        <p:nvSpPr>
          <p:cNvPr id="4" name="TextBox 3">
            <a:extLst>
              <a:ext uri="{FF2B5EF4-FFF2-40B4-BE49-F238E27FC236}">
                <a16:creationId xmlns:a16="http://schemas.microsoft.com/office/drawing/2014/main" id="{3AE23201-3FB7-5242-8032-9B63A5FAB755}"/>
              </a:ext>
            </a:extLst>
          </p:cNvPr>
          <p:cNvSpPr txBox="1"/>
          <p:nvPr/>
        </p:nvSpPr>
        <p:spPr>
          <a:xfrm>
            <a:off x="1028700" y="5754582"/>
            <a:ext cx="8315777" cy="338554"/>
          </a:xfrm>
          <a:prstGeom prst="rect">
            <a:avLst/>
          </a:prstGeom>
          <a:noFill/>
        </p:spPr>
        <p:txBody>
          <a:bodyPr wrap="square" rtlCol="0">
            <a:spAutoFit/>
          </a:bodyPr>
          <a:lstStyle/>
          <a:p>
            <a:r>
              <a:rPr lang="en-US" sz="1600" dirty="0"/>
              <a:t>ELL Teacher/Coordinator, Teaching Tolerance Board Member, </a:t>
            </a:r>
            <a:r>
              <a:rPr lang="en-US" sz="1600" dirty="0" err="1"/>
              <a:t>Confianza</a:t>
            </a:r>
            <a:r>
              <a:rPr lang="en-US" sz="1600" dirty="0"/>
              <a:t> Consultant</a:t>
            </a:r>
          </a:p>
        </p:txBody>
      </p:sp>
      <p:pic>
        <p:nvPicPr>
          <p:cNvPr id="5" name="Picture 4">
            <a:extLst>
              <a:ext uri="{FF2B5EF4-FFF2-40B4-BE49-F238E27FC236}">
                <a16:creationId xmlns:a16="http://schemas.microsoft.com/office/drawing/2014/main" id="{AA827C67-6113-3E40-9768-F4ED226BE5B4}"/>
              </a:ext>
            </a:extLst>
          </p:cNvPr>
          <p:cNvPicPr>
            <a:picLocks noChangeAspect="1"/>
          </p:cNvPicPr>
          <p:nvPr/>
        </p:nvPicPr>
        <p:blipFill>
          <a:blip r:embed="rId2"/>
          <a:stretch>
            <a:fillRect/>
          </a:stretch>
        </p:blipFill>
        <p:spPr>
          <a:xfrm>
            <a:off x="4908236" y="1409700"/>
            <a:ext cx="3810000" cy="3810000"/>
          </a:xfrm>
          <a:prstGeom prst="rect">
            <a:avLst/>
          </a:prstGeom>
        </p:spPr>
      </p:pic>
    </p:spTree>
    <p:extLst>
      <p:ext uri="{BB962C8B-B14F-4D97-AF65-F5344CB8AC3E}">
        <p14:creationId xmlns:p14="http://schemas.microsoft.com/office/powerpoint/2010/main" val="171029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5723-20F6-CA44-8EF4-D9850A5CBFAF}"/>
              </a:ext>
            </a:extLst>
          </p:cNvPr>
          <p:cNvSpPr>
            <a:spLocks noGrp="1"/>
          </p:cNvSpPr>
          <p:nvPr>
            <p:ph type="title"/>
          </p:nvPr>
        </p:nvSpPr>
        <p:spPr/>
        <p:txBody>
          <a:bodyPr>
            <a:normAutofit fontScale="90000"/>
          </a:bodyPr>
          <a:lstStyle/>
          <a:p>
            <a:pPr marL="171450" indent="-171450">
              <a:spcBef>
                <a:spcPts val="1200"/>
              </a:spcBef>
            </a:pPr>
            <a:r>
              <a:rPr lang="en-US" dirty="0"/>
              <a:t>Supporting Families Once We Draw Them In</a:t>
            </a:r>
            <a:br>
              <a:rPr lang="en-US" dirty="0"/>
            </a:br>
            <a:endParaRPr lang="en-US" dirty="0"/>
          </a:p>
        </p:txBody>
      </p:sp>
      <p:sp>
        <p:nvSpPr>
          <p:cNvPr id="3" name="Content Placeholder 2">
            <a:extLst>
              <a:ext uri="{FF2B5EF4-FFF2-40B4-BE49-F238E27FC236}">
                <a16:creationId xmlns:a16="http://schemas.microsoft.com/office/drawing/2014/main" id="{3A3DC1D2-5E7B-394B-AFC9-C7ECD748269C}"/>
              </a:ext>
            </a:extLst>
          </p:cNvPr>
          <p:cNvSpPr>
            <a:spLocks noGrp="1"/>
          </p:cNvSpPr>
          <p:nvPr>
            <p:ph sz="half" idx="1"/>
          </p:nvPr>
        </p:nvSpPr>
        <p:spPr>
          <a:xfrm>
            <a:off x="1028700" y="1930161"/>
            <a:ext cx="7479196" cy="3581401"/>
          </a:xfrm>
        </p:spPr>
        <p:txBody>
          <a:bodyPr>
            <a:normAutofit/>
          </a:bodyPr>
          <a:lstStyle/>
          <a:p>
            <a:r>
              <a:rPr lang="en-US" sz="3200" dirty="0"/>
              <a:t>Step One: Be Approachable and Capture Families’ Voices</a:t>
            </a:r>
          </a:p>
          <a:p>
            <a:r>
              <a:rPr lang="en-US" sz="3200" dirty="0"/>
              <a:t>Step Two: Create Focus through Vision, Norms and Goals</a:t>
            </a:r>
          </a:p>
          <a:p>
            <a:r>
              <a:rPr lang="en-US" sz="3200" dirty="0"/>
              <a:t>Step Three: Be Consistent and Empowering through Gradual Release</a:t>
            </a:r>
          </a:p>
        </p:txBody>
      </p:sp>
      <p:sp>
        <p:nvSpPr>
          <p:cNvPr id="5" name="TextBox 4">
            <a:extLst>
              <a:ext uri="{FF2B5EF4-FFF2-40B4-BE49-F238E27FC236}">
                <a16:creationId xmlns:a16="http://schemas.microsoft.com/office/drawing/2014/main" id="{035BFE27-7B7B-E34B-B469-AC1EA41284C1}"/>
              </a:ext>
            </a:extLst>
          </p:cNvPr>
          <p:cNvSpPr txBox="1"/>
          <p:nvPr/>
        </p:nvSpPr>
        <p:spPr>
          <a:xfrm>
            <a:off x="1028700" y="5785658"/>
            <a:ext cx="7689536" cy="923330"/>
          </a:xfrm>
          <a:prstGeom prst="rect">
            <a:avLst/>
          </a:prstGeom>
          <a:noFill/>
        </p:spPr>
        <p:txBody>
          <a:bodyPr wrap="square" rtlCol="0">
            <a:spAutoFit/>
          </a:bodyPr>
          <a:lstStyle/>
          <a:p>
            <a:r>
              <a:rPr lang="en-US" dirty="0"/>
              <a:t>From </a:t>
            </a:r>
            <a:r>
              <a:rPr lang="en-US" dirty="0" err="1"/>
              <a:t>Confianza’s</a:t>
            </a:r>
            <a:r>
              <a:rPr lang="en-US" dirty="0"/>
              <a:t> </a:t>
            </a:r>
            <a:r>
              <a:rPr lang="en-US" i="1" u="sng" dirty="0">
                <a:hlinkClick r:id="rId2">
                  <a:extLst>
                    <a:ext uri="{A12FA001-AC4F-418D-AE19-62706E023703}">
                      <ahyp:hlinkClr xmlns:ahyp="http://schemas.microsoft.com/office/drawing/2018/hyperlinkcolor" val="tx"/>
                    </a:ext>
                  </a:extLst>
                </a:hlinkClick>
              </a:rPr>
              <a:t>Approachable, Focused and Consistent: Putting Equitable Family Engagement at the Forefront of School Communities</a:t>
            </a:r>
            <a:endParaRPr lang="en-US" i="1" u="sng" dirty="0"/>
          </a:p>
          <a:p>
            <a:endParaRPr lang="en-US" dirty="0"/>
          </a:p>
        </p:txBody>
      </p:sp>
    </p:spTree>
    <p:extLst>
      <p:ext uri="{BB962C8B-B14F-4D97-AF65-F5344CB8AC3E}">
        <p14:creationId xmlns:p14="http://schemas.microsoft.com/office/powerpoint/2010/main" val="402165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5723-20F6-CA44-8EF4-D9850A5CBFAF}"/>
              </a:ext>
            </a:extLst>
          </p:cNvPr>
          <p:cNvSpPr>
            <a:spLocks noGrp="1"/>
          </p:cNvSpPr>
          <p:nvPr>
            <p:ph type="title"/>
          </p:nvPr>
        </p:nvSpPr>
        <p:spPr/>
        <p:txBody>
          <a:bodyPr>
            <a:normAutofit/>
          </a:bodyPr>
          <a:lstStyle/>
          <a:p>
            <a:pPr marL="171450" indent="-171450">
              <a:spcBef>
                <a:spcPts val="1200"/>
              </a:spcBef>
            </a:pPr>
            <a:r>
              <a:rPr lang="en-US" dirty="0"/>
              <a:t>Vision Examples</a:t>
            </a:r>
            <a:br>
              <a:rPr lang="en-US" dirty="0"/>
            </a:br>
            <a:endParaRPr lang="en-US" dirty="0"/>
          </a:p>
        </p:txBody>
      </p:sp>
      <p:sp>
        <p:nvSpPr>
          <p:cNvPr id="3" name="Content Placeholder 2">
            <a:extLst>
              <a:ext uri="{FF2B5EF4-FFF2-40B4-BE49-F238E27FC236}">
                <a16:creationId xmlns:a16="http://schemas.microsoft.com/office/drawing/2014/main" id="{3A3DC1D2-5E7B-394B-AFC9-C7ECD748269C}"/>
              </a:ext>
            </a:extLst>
          </p:cNvPr>
          <p:cNvSpPr>
            <a:spLocks noGrp="1"/>
          </p:cNvSpPr>
          <p:nvPr>
            <p:ph sz="half" idx="1"/>
          </p:nvPr>
        </p:nvSpPr>
        <p:spPr>
          <a:xfrm>
            <a:off x="1028700" y="1431235"/>
            <a:ext cx="7479196" cy="4080327"/>
          </a:xfrm>
        </p:spPr>
        <p:txBody>
          <a:bodyPr>
            <a:normAutofit fontScale="85000" lnSpcReduction="10000"/>
          </a:bodyPr>
          <a:lstStyle/>
          <a:p>
            <a:r>
              <a:rPr lang="en-US" i="1" dirty="0"/>
              <a:t>“The Bilingual Parent Advisory Council (BPAC) will promote a  family and school engagement environment for bilingual parents that promotes supporting families of bilingual students through outreach, advocacy, empowerment of bilingual parent voice, and promoting a school community that is culturally responsive.”</a:t>
            </a:r>
            <a:endParaRPr lang="en-US" dirty="0"/>
          </a:p>
          <a:p>
            <a:r>
              <a:rPr lang="en-US" i="1" dirty="0"/>
              <a:t>“The Parent Equity Council (PEC) will provide a forum for parents to discuss and advocate for a community that is inclusive and provides opportunities for all students to be successful.”</a:t>
            </a:r>
            <a:endParaRPr lang="en-US" dirty="0"/>
          </a:p>
          <a:p>
            <a:r>
              <a:rPr lang="en-US" i="1" dirty="0"/>
              <a:t>“With the support of parents, staff and students, our group exists to advocate for the creation of an environment that embraces student individuality through the development of social, emotional, and cultural competence.”</a:t>
            </a:r>
            <a:endParaRPr lang="en-US" dirty="0"/>
          </a:p>
          <a:p>
            <a:pPr marL="0" indent="0">
              <a:buNone/>
            </a:pPr>
            <a:endParaRPr lang="en-US" sz="3200" dirty="0"/>
          </a:p>
        </p:txBody>
      </p:sp>
      <p:sp>
        <p:nvSpPr>
          <p:cNvPr id="5" name="TextBox 4">
            <a:extLst>
              <a:ext uri="{FF2B5EF4-FFF2-40B4-BE49-F238E27FC236}">
                <a16:creationId xmlns:a16="http://schemas.microsoft.com/office/drawing/2014/main" id="{035BFE27-7B7B-E34B-B469-AC1EA41284C1}"/>
              </a:ext>
            </a:extLst>
          </p:cNvPr>
          <p:cNvSpPr txBox="1"/>
          <p:nvPr/>
        </p:nvSpPr>
        <p:spPr>
          <a:xfrm>
            <a:off x="1028700" y="5785658"/>
            <a:ext cx="7689536" cy="923330"/>
          </a:xfrm>
          <a:prstGeom prst="rect">
            <a:avLst/>
          </a:prstGeom>
          <a:noFill/>
        </p:spPr>
        <p:txBody>
          <a:bodyPr wrap="square" rtlCol="0">
            <a:spAutoFit/>
          </a:bodyPr>
          <a:lstStyle/>
          <a:p>
            <a:r>
              <a:rPr lang="en-US" dirty="0"/>
              <a:t>From </a:t>
            </a:r>
            <a:r>
              <a:rPr lang="en-US" dirty="0" err="1"/>
              <a:t>Confianza’s</a:t>
            </a:r>
            <a:r>
              <a:rPr lang="en-US" dirty="0"/>
              <a:t> </a:t>
            </a:r>
            <a:r>
              <a:rPr lang="en-US" i="1" u="sng" dirty="0">
                <a:hlinkClick r:id="rId2">
                  <a:extLst>
                    <a:ext uri="{A12FA001-AC4F-418D-AE19-62706E023703}">
                      <ahyp:hlinkClr xmlns:ahyp="http://schemas.microsoft.com/office/drawing/2018/hyperlinkcolor" val="tx"/>
                    </a:ext>
                  </a:extLst>
                </a:hlinkClick>
              </a:rPr>
              <a:t>Approachable, Focused and Consistent: Putting Equitable Family Engagement at the Forefront of School Communities</a:t>
            </a:r>
            <a:endParaRPr lang="en-US" i="1" u="sng" dirty="0"/>
          </a:p>
          <a:p>
            <a:endParaRPr lang="en-US" dirty="0"/>
          </a:p>
        </p:txBody>
      </p:sp>
    </p:spTree>
    <p:extLst>
      <p:ext uri="{BB962C8B-B14F-4D97-AF65-F5344CB8AC3E}">
        <p14:creationId xmlns:p14="http://schemas.microsoft.com/office/powerpoint/2010/main" val="1665507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5723-20F6-CA44-8EF4-D9850A5CBFAF}"/>
              </a:ext>
            </a:extLst>
          </p:cNvPr>
          <p:cNvSpPr>
            <a:spLocks noGrp="1"/>
          </p:cNvSpPr>
          <p:nvPr>
            <p:ph type="title"/>
          </p:nvPr>
        </p:nvSpPr>
        <p:spPr/>
        <p:txBody>
          <a:bodyPr>
            <a:normAutofit/>
          </a:bodyPr>
          <a:lstStyle/>
          <a:p>
            <a:pPr marL="171450" indent="-171450">
              <a:spcBef>
                <a:spcPts val="1200"/>
              </a:spcBef>
            </a:pPr>
            <a:r>
              <a:rPr lang="en-US" dirty="0"/>
              <a:t>Norms Example</a:t>
            </a:r>
            <a:br>
              <a:rPr lang="en-US" dirty="0"/>
            </a:br>
            <a:endParaRPr lang="en-US" dirty="0"/>
          </a:p>
        </p:txBody>
      </p:sp>
      <p:sp>
        <p:nvSpPr>
          <p:cNvPr id="3" name="Content Placeholder 2">
            <a:extLst>
              <a:ext uri="{FF2B5EF4-FFF2-40B4-BE49-F238E27FC236}">
                <a16:creationId xmlns:a16="http://schemas.microsoft.com/office/drawing/2014/main" id="{3A3DC1D2-5E7B-394B-AFC9-C7ECD748269C}"/>
              </a:ext>
            </a:extLst>
          </p:cNvPr>
          <p:cNvSpPr>
            <a:spLocks noGrp="1"/>
          </p:cNvSpPr>
          <p:nvPr>
            <p:ph sz="half" idx="1"/>
          </p:nvPr>
        </p:nvSpPr>
        <p:spPr>
          <a:xfrm>
            <a:off x="1028700" y="1431235"/>
            <a:ext cx="7479196" cy="4080327"/>
          </a:xfrm>
        </p:spPr>
        <p:txBody>
          <a:bodyPr>
            <a:normAutofit lnSpcReduction="10000"/>
          </a:bodyPr>
          <a:lstStyle/>
          <a:p>
            <a:r>
              <a:rPr lang="en-US" i="1" dirty="0"/>
              <a:t>-Communicate clearly and listen carefully </a:t>
            </a:r>
            <a:endParaRPr lang="en-US" sz="3200" dirty="0"/>
          </a:p>
          <a:p>
            <a:r>
              <a:rPr lang="en-US" i="1" dirty="0"/>
              <a:t>-Refrain from using names.  Talk about issues, not people.</a:t>
            </a:r>
            <a:endParaRPr lang="en-US" sz="3200" dirty="0"/>
          </a:p>
          <a:p>
            <a:r>
              <a:rPr lang="en-US" i="1" dirty="0"/>
              <a:t>-Utilize a talking piece to ensure equity of conversation.</a:t>
            </a:r>
            <a:endParaRPr lang="en-US" sz="3200" dirty="0"/>
          </a:p>
          <a:p>
            <a:r>
              <a:rPr lang="en-US" i="1" dirty="0"/>
              <a:t>-Assume positive intent. Ask for clarification.</a:t>
            </a:r>
            <a:endParaRPr lang="en-US" sz="3200" dirty="0"/>
          </a:p>
          <a:p>
            <a:r>
              <a:rPr lang="en-US" i="1" dirty="0"/>
              <a:t>-Honor time limits on our agenda</a:t>
            </a:r>
            <a:endParaRPr lang="en-US" sz="3200" dirty="0"/>
          </a:p>
          <a:p>
            <a:r>
              <a:rPr lang="en-US" i="1" dirty="0"/>
              <a:t>-Allow for student centered conversations to occur before or after our meeting time</a:t>
            </a:r>
            <a:endParaRPr lang="en-US" sz="3200" dirty="0"/>
          </a:p>
          <a:p>
            <a:r>
              <a:rPr lang="en-US" i="1" dirty="0"/>
              <a:t>-Make decisions on the basis of consensus</a:t>
            </a:r>
            <a:endParaRPr lang="en-US" sz="3200" dirty="0"/>
          </a:p>
        </p:txBody>
      </p:sp>
      <p:sp>
        <p:nvSpPr>
          <p:cNvPr id="5" name="TextBox 4">
            <a:extLst>
              <a:ext uri="{FF2B5EF4-FFF2-40B4-BE49-F238E27FC236}">
                <a16:creationId xmlns:a16="http://schemas.microsoft.com/office/drawing/2014/main" id="{035BFE27-7B7B-E34B-B469-AC1EA41284C1}"/>
              </a:ext>
            </a:extLst>
          </p:cNvPr>
          <p:cNvSpPr txBox="1"/>
          <p:nvPr/>
        </p:nvSpPr>
        <p:spPr>
          <a:xfrm>
            <a:off x="1028700" y="5785658"/>
            <a:ext cx="7689536" cy="923330"/>
          </a:xfrm>
          <a:prstGeom prst="rect">
            <a:avLst/>
          </a:prstGeom>
          <a:noFill/>
        </p:spPr>
        <p:txBody>
          <a:bodyPr wrap="square" rtlCol="0">
            <a:spAutoFit/>
          </a:bodyPr>
          <a:lstStyle/>
          <a:p>
            <a:r>
              <a:rPr lang="en-US" dirty="0"/>
              <a:t>From </a:t>
            </a:r>
            <a:r>
              <a:rPr lang="en-US" dirty="0" err="1"/>
              <a:t>Confianza’s</a:t>
            </a:r>
            <a:r>
              <a:rPr lang="en-US" dirty="0"/>
              <a:t> </a:t>
            </a:r>
            <a:r>
              <a:rPr lang="en-US" i="1" u="sng" dirty="0">
                <a:hlinkClick r:id="rId2">
                  <a:extLst>
                    <a:ext uri="{A12FA001-AC4F-418D-AE19-62706E023703}">
                      <ahyp:hlinkClr xmlns:ahyp="http://schemas.microsoft.com/office/drawing/2018/hyperlinkcolor" val="tx"/>
                    </a:ext>
                  </a:extLst>
                </a:hlinkClick>
              </a:rPr>
              <a:t>Approachable, Focused and Consistent: Putting Equitable Family Engagement at the Forefront of School Communities</a:t>
            </a:r>
            <a:endParaRPr lang="en-US" i="1" u="sng" dirty="0"/>
          </a:p>
          <a:p>
            <a:endParaRPr lang="en-US" dirty="0"/>
          </a:p>
        </p:txBody>
      </p:sp>
    </p:spTree>
    <p:extLst>
      <p:ext uri="{BB962C8B-B14F-4D97-AF65-F5344CB8AC3E}">
        <p14:creationId xmlns:p14="http://schemas.microsoft.com/office/powerpoint/2010/main" val="3574704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5723-20F6-CA44-8EF4-D9850A5CBFAF}"/>
              </a:ext>
            </a:extLst>
          </p:cNvPr>
          <p:cNvSpPr>
            <a:spLocks noGrp="1"/>
          </p:cNvSpPr>
          <p:nvPr>
            <p:ph type="title"/>
          </p:nvPr>
        </p:nvSpPr>
        <p:spPr/>
        <p:txBody>
          <a:bodyPr>
            <a:normAutofit/>
          </a:bodyPr>
          <a:lstStyle/>
          <a:p>
            <a:pPr marL="171450" indent="-171450">
              <a:spcBef>
                <a:spcPts val="1200"/>
              </a:spcBef>
            </a:pPr>
            <a:r>
              <a:rPr lang="en-US" dirty="0"/>
              <a:t>Goal Examples</a:t>
            </a:r>
            <a:br>
              <a:rPr lang="en-US" dirty="0"/>
            </a:br>
            <a:endParaRPr lang="en-US" dirty="0"/>
          </a:p>
        </p:txBody>
      </p:sp>
      <p:sp>
        <p:nvSpPr>
          <p:cNvPr id="3" name="Content Placeholder 2">
            <a:extLst>
              <a:ext uri="{FF2B5EF4-FFF2-40B4-BE49-F238E27FC236}">
                <a16:creationId xmlns:a16="http://schemas.microsoft.com/office/drawing/2014/main" id="{3A3DC1D2-5E7B-394B-AFC9-C7ECD748269C}"/>
              </a:ext>
            </a:extLst>
          </p:cNvPr>
          <p:cNvSpPr>
            <a:spLocks noGrp="1"/>
          </p:cNvSpPr>
          <p:nvPr>
            <p:ph sz="half" idx="1"/>
          </p:nvPr>
        </p:nvSpPr>
        <p:spPr>
          <a:xfrm>
            <a:off x="1028700" y="1431235"/>
            <a:ext cx="7479196" cy="4080327"/>
          </a:xfrm>
        </p:spPr>
        <p:txBody>
          <a:bodyPr>
            <a:normAutofit lnSpcReduction="10000"/>
          </a:bodyPr>
          <a:lstStyle/>
          <a:p>
            <a:r>
              <a:rPr lang="en-US" i="1" dirty="0"/>
              <a:t>“Our team will support creating awareness for culturally responsiveness in schools by supporting a school identity festival and monthly cultural exhibitions in school assemblies.”</a:t>
            </a:r>
          </a:p>
          <a:p>
            <a:r>
              <a:rPr lang="en-US" i="1" dirty="0"/>
              <a:t>“We will support parent workshops on three topics this school year that support bridging the achievement gaps between communities in our school.”</a:t>
            </a:r>
          </a:p>
          <a:p>
            <a:r>
              <a:rPr lang="en-US" i="1" dirty="0"/>
              <a:t>“We will work with the school counselors to create multilingual resources to help high school families complete FAFSA applications.”</a:t>
            </a:r>
          </a:p>
        </p:txBody>
      </p:sp>
      <p:sp>
        <p:nvSpPr>
          <p:cNvPr id="5" name="TextBox 4">
            <a:extLst>
              <a:ext uri="{FF2B5EF4-FFF2-40B4-BE49-F238E27FC236}">
                <a16:creationId xmlns:a16="http://schemas.microsoft.com/office/drawing/2014/main" id="{035BFE27-7B7B-E34B-B469-AC1EA41284C1}"/>
              </a:ext>
            </a:extLst>
          </p:cNvPr>
          <p:cNvSpPr txBox="1"/>
          <p:nvPr/>
        </p:nvSpPr>
        <p:spPr>
          <a:xfrm>
            <a:off x="1028700" y="5785658"/>
            <a:ext cx="7689536" cy="923330"/>
          </a:xfrm>
          <a:prstGeom prst="rect">
            <a:avLst/>
          </a:prstGeom>
          <a:noFill/>
        </p:spPr>
        <p:txBody>
          <a:bodyPr wrap="square" rtlCol="0">
            <a:spAutoFit/>
          </a:bodyPr>
          <a:lstStyle/>
          <a:p>
            <a:r>
              <a:rPr lang="en-US" dirty="0"/>
              <a:t>From </a:t>
            </a:r>
            <a:r>
              <a:rPr lang="en-US" dirty="0" err="1"/>
              <a:t>Confianza’s</a:t>
            </a:r>
            <a:r>
              <a:rPr lang="en-US" dirty="0"/>
              <a:t> </a:t>
            </a:r>
            <a:r>
              <a:rPr lang="en-US" i="1" u="sng" dirty="0">
                <a:hlinkClick r:id="rId2">
                  <a:extLst>
                    <a:ext uri="{A12FA001-AC4F-418D-AE19-62706E023703}">
                      <ahyp:hlinkClr xmlns:ahyp="http://schemas.microsoft.com/office/drawing/2018/hyperlinkcolor" val="tx"/>
                    </a:ext>
                  </a:extLst>
                </a:hlinkClick>
              </a:rPr>
              <a:t>Approachable, Focused and Consistent: Putting Equitable Family Engagement at the Forefront of School Communities</a:t>
            </a:r>
            <a:endParaRPr lang="en-US" i="1" u="sng" dirty="0"/>
          </a:p>
          <a:p>
            <a:endParaRPr lang="en-US" dirty="0"/>
          </a:p>
        </p:txBody>
      </p:sp>
    </p:spTree>
    <p:extLst>
      <p:ext uri="{BB962C8B-B14F-4D97-AF65-F5344CB8AC3E}">
        <p14:creationId xmlns:p14="http://schemas.microsoft.com/office/powerpoint/2010/main" val="337953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5723-20F6-CA44-8EF4-D9850A5CBFAF}"/>
              </a:ext>
            </a:extLst>
          </p:cNvPr>
          <p:cNvSpPr>
            <a:spLocks noGrp="1"/>
          </p:cNvSpPr>
          <p:nvPr>
            <p:ph type="title"/>
          </p:nvPr>
        </p:nvSpPr>
        <p:spPr/>
        <p:txBody>
          <a:bodyPr>
            <a:normAutofit fontScale="90000"/>
          </a:bodyPr>
          <a:lstStyle/>
          <a:p>
            <a:pPr marL="171450" indent="-171450">
              <a:spcBef>
                <a:spcPts val="1200"/>
              </a:spcBef>
            </a:pPr>
            <a:r>
              <a:rPr lang="en-US" dirty="0"/>
              <a:t>Empowering an Advisory Council to Shape Goals and Outcomes</a:t>
            </a:r>
            <a:br>
              <a:rPr lang="en-US" dirty="0"/>
            </a:br>
            <a:br>
              <a:rPr lang="en-US" dirty="0"/>
            </a:br>
            <a:endParaRPr lang="en-US" dirty="0"/>
          </a:p>
        </p:txBody>
      </p:sp>
      <p:sp>
        <p:nvSpPr>
          <p:cNvPr id="3" name="Content Placeholder 2">
            <a:extLst>
              <a:ext uri="{FF2B5EF4-FFF2-40B4-BE49-F238E27FC236}">
                <a16:creationId xmlns:a16="http://schemas.microsoft.com/office/drawing/2014/main" id="{3A3DC1D2-5E7B-394B-AFC9-C7ECD748269C}"/>
              </a:ext>
            </a:extLst>
          </p:cNvPr>
          <p:cNvSpPr>
            <a:spLocks noGrp="1"/>
          </p:cNvSpPr>
          <p:nvPr>
            <p:ph sz="half" idx="1"/>
          </p:nvPr>
        </p:nvSpPr>
        <p:spPr>
          <a:xfrm>
            <a:off x="1028700" y="2286000"/>
            <a:ext cx="7492448" cy="3266661"/>
          </a:xfrm>
        </p:spPr>
        <p:txBody>
          <a:bodyPr/>
          <a:lstStyle/>
          <a:p>
            <a:r>
              <a:rPr lang="en-US" dirty="0"/>
              <a:t>One case study to share</a:t>
            </a:r>
          </a:p>
          <a:p>
            <a:r>
              <a:rPr lang="en-US" dirty="0"/>
              <a:t>Gradual release towards</a:t>
            </a:r>
          </a:p>
          <a:p>
            <a:pPr marL="0" indent="0">
              <a:buNone/>
            </a:pPr>
            <a:r>
              <a:rPr lang="en-US" dirty="0"/>
              <a:t>    ambassadorships</a:t>
            </a:r>
          </a:p>
        </p:txBody>
      </p:sp>
      <p:sp>
        <p:nvSpPr>
          <p:cNvPr id="5" name="TextBox 4">
            <a:extLst>
              <a:ext uri="{FF2B5EF4-FFF2-40B4-BE49-F238E27FC236}">
                <a16:creationId xmlns:a16="http://schemas.microsoft.com/office/drawing/2014/main" id="{9314B00E-BDA0-D845-BF42-4C0034592BCD}"/>
              </a:ext>
            </a:extLst>
          </p:cNvPr>
          <p:cNvSpPr txBox="1"/>
          <p:nvPr/>
        </p:nvSpPr>
        <p:spPr>
          <a:xfrm>
            <a:off x="1028700" y="5785658"/>
            <a:ext cx="7689536" cy="923330"/>
          </a:xfrm>
          <a:prstGeom prst="rect">
            <a:avLst/>
          </a:prstGeom>
          <a:noFill/>
        </p:spPr>
        <p:txBody>
          <a:bodyPr wrap="square" rtlCol="0">
            <a:spAutoFit/>
          </a:bodyPr>
          <a:lstStyle/>
          <a:p>
            <a:r>
              <a:rPr lang="en-US" dirty="0"/>
              <a:t>From </a:t>
            </a:r>
            <a:r>
              <a:rPr lang="en-US" dirty="0" err="1"/>
              <a:t>Confianza’s</a:t>
            </a:r>
            <a:r>
              <a:rPr lang="en-US" dirty="0"/>
              <a:t> </a:t>
            </a:r>
            <a:r>
              <a:rPr lang="en-US" i="1" u="sng" dirty="0">
                <a:hlinkClick r:id="rId2">
                  <a:extLst>
                    <a:ext uri="{A12FA001-AC4F-418D-AE19-62706E023703}">
                      <ahyp:hlinkClr xmlns:ahyp="http://schemas.microsoft.com/office/drawing/2018/hyperlinkcolor" val="tx"/>
                    </a:ext>
                  </a:extLst>
                </a:hlinkClick>
              </a:rPr>
              <a:t>Approachable, Focused and Consistent: Putting Equitable Family Engagement at the Forefront of School Communities</a:t>
            </a:r>
            <a:endParaRPr lang="en-US" i="1" u="sng" dirty="0"/>
          </a:p>
          <a:p>
            <a:endParaRPr lang="en-US" dirty="0"/>
          </a:p>
        </p:txBody>
      </p:sp>
      <p:pic>
        <p:nvPicPr>
          <p:cNvPr id="6" name="Picture 5">
            <a:extLst>
              <a:ext uri="{FF2B5EF4-FFF2-40B4-BE49-F238E27FC236}">
                <a16:creationId xmlns:a16="http://schemas.microsoft.com/office/drawing/2014/main" id="{B87619C3-4E3A-5A43-AC95-41916A7F0289}"/>
              </a:ext>
            </a:extLst>
          </p:cNvPr>
          <p:cNvPicPr>
            <a:picLocks noChangeAspect="1"/>
          </p:cNvPicPr>
          <p:nvPr/>
        </p:nvPicPr>
        <p:blipFill>
          <a:blip r:embed="rId3"/>
          <a:stretch>
            <a:fillRect/>
          </a:stretch>
        </p:blipFill>
        <p:spPr>
          <a:xfrm>
            <a:off x="5173082" y="2163158"/>
            <a:ext cx="3545154" cy="1864065"/>
          </a:xfrm>
          <a:prstGeom prst="rect">
            <a:avLst/>
          </a:prstGeom>
        </p:spPr>
      </p:pic>
    </p:spTree>
    <p:extLst>
      <p:ext uri="{BB962C8B-B14F-4D97-AF65-F5344CB8AC3E}">
        <p14:creationId xmlns:p14="http://schemas.microsoft.com/office/powerpoint/2010/main" val="3108321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D7A4-8A3C-6743-923B-0559EBF43032}"/>
              </a:ext>
            </a:extLst>
          </p:cNvPr>
          <p:cNvSpPr>
            <a:spLocks noGrp="1"/>
          </p:cNvSpPr>
          <p:nvPr>
            <p:ph type="title"/>
          </p:nvPr>
        </p:nvSpPr>
        <p:spPr>
          <a:xfrm>
            <a:off x="1028700" y="444261"/>
            <a:ext cx="5172595" cy="1485900"/>
          </a:xfrm>
        </p:spPr>
        <p:txBody>
          <a:bodyPr>
            <a:normAutofit fontScale="90000"/>
          </a:bodyPr>
          <a:lstStyle/>
          <a:p>
            <a:r>
              <a:rPr lang="en-US" dirty="0"/>
              <a:t>POLL: Which strategy for parent councils might you want to try?</a:t>
            </a:r>
            <a:br>
              <a:rPr lang="en-US" dirty="0"/>
            </a:br>
            <a:endParaRPr lang="en-US" dirty="0"/>
          </a:p>
        </p:txBody>
      </p:sp>
      <p:sp>
        <p:nvSpPr>
          <p:cNvPr id="3" name="Content Placeholder 2">
            <a:extLst>
              <a:ext uri="{FF2B5EF4-FFF2-40B4-BE49-F238E27FC236}">
                <a16:creationId xmlns:a16="http://schemas.microsoft.com/office/drawing/2014/main" id="{D3A01030-F448-3247-9376-902B34211A06}"/>
              </a:ext>
            </a:extLst>
          </p:cNvPr>
          <p:cNvSpPr>
            <a:spLocks noGrp="1"/>
          </p:cNvSpPr>
          <p:nvPr>
            <p:ph sz="half" idx="1"/>
          </p:nvPr>
        </p:nvSpPr>
        <p:spPr>
          <a:xfrm>
            <a:off x="1028700" y="2894527"/>
            <a:ext cx="5421976" cy="3433156"/>
          </a:xfrm>
        </p:spPr>
        <p:txBody>
          <a:bodyPr>
            <a:normAutofit/>
          </a:bodyPr>
          <a:lstStyle/>
          <a:p>
            <a:pPr marL="457200" indent="-457200">
              <a:buFont typeface="+mj-lt"/>
              <a:buAutoNum type="arabicPeriod"/>
            </a:pPr>
            <a:r>
              <a:rPr lang="en-US" sz="4000" dirty="0"/>
              <a:t>Vision</a:t>
            </a:r>
          </a:p>
          <a:p>
            <a:pPr marL="457200" indent="-457200">
              <a:buFont typeface="+mj-lt"/>
              <a:buAutoNum type="arabicPeriod"/>
            </a:pPr>
            <a:r>
              <a:rPr lang="en-US" sz="4000" dirty="0"/>
              <a:t>Norms</a:t>
            </a:r>
          </a:p>
          <a:p>
            <a:pPr marL="457200" indent="-457200">
              <a:buFont typeface="+mj-lt"/>
              <a:buAutoNum type="arabicPeriod"/>
            </a:pPr>
            <a:r>
              <a:rPr lang="en-US" sz="4000" dirty="0"/>
              <a:t>Goals</a:t>
            </a:r>
          </a:p>
          <a:p>
            <a:pPr marL="457200" indent="-457200">
              <a:buFont typeface="+mj-lt"/>
              <a:buAutoNum type="arabicPeriod"/>
            </a:pPr>
            <a:r>
              <a:rPr lang="en-US" sz="4000" dirty="0"/>
              <a:t>Gradual Release</a:t>
            </a:r>
          </a:p>
        </p:txBody>
      </p:sp>
      <p:pic>
        <p:nvPicPr>
          <p:cNvPr id="6" name="Picture 5">
            <a:extLst>
              <a:ext uri="{FF2B5EF4-FFF2-40B4-BE49-F238E27FC236}">
                <a16:creationId xmlns:a16="http://schemas.microsoft.com/office/drawing/2014/main" id="{F1377D4F-C64E-0C42-86C4-91C9A28E5CDF}"/>
              </a:ext>
            </a:extLst>
          </p:cNvPr>
          <p:cNvPicPr>
            <a:picLocks noChangeAspect="1"/>
          </p:cNvPicPr>
          <p:nvPr/>
        </p:nvPicPr>
        <p:blipFill>
          <a:blip r:embed="rId2"/>
          <a:stretch>
            <a:fillRect/>
          </a:stretch>
        </p:blipFill>
        <p:spPr>
          <a:xfrm>
            <a:off x="7531331" y="444262"/>
            <a:ext cx="1155469" cy="1921334"/>
          </a:xfrm>
          <a:prstGeom prst="rect">
            <a:avLst/>
          </a:prstGeom>
        </p:spPr>
      </p:pic>
    </p:spTree>
    <p:extLst>
      <p:ext uri="{BB962C8B-B14F-4D97-AF65-F5344CB8AC3E}">
        <p14:creationId xmlns:p14="http://schemas.microsoft.com/office/powerpoint/2010/main" val="3839017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a:t>
            </a:r>
          </a:p>
        </p:txBody>
      </p:sp>
      <p:sp>
        <p:nvSpPr>
          <p:cNvPr id="3" name="Content Placeholder 2"/>
          <p:cNvSpPr>
            <a:spLocks noGrp="1"/>
          </p:cNvSpPr>
          <p:nvPr>
            <p:ph idx="1"/>
          </p:nvPr>
        </p:nvSpPr>
        <p:spPr/>
        <p:txBody>
          <a:bodyPr>
            <a:normAutofit/>
          </a:bodyPr>
          <a:lstStyle/>
          <a:p>
            <a:r>
              <a:rPr lang="en-US" sz="2800" dirty="0"/>
              <a:t>Introduction </a:t>
            </a:r>
          </a:p>
          <a:p>
            <a:r>
              <a:rPr lang="en-US" sz="2800" dirty="0"/>
              <a:t>About </a:t>
            </a:r>
            <a:r>
              <a:rPr lang="en-US" sz="2800" dirty="0" err="1"/>
              <a:t>Confianza</a:t>
            </a:r>
            <a:endParaRPr lang="en-US" sz="2800" dirty="0"/>
          </a:p>
          <a:p>
            <a:r>
              <a:rPr lang="en-US" sz="2800" dirty="0"/>
              <a:t>About our Webinar Series</a:t>
            </a:r>
          </a:p>
        </p:txBody>
      </p:sp>
      <p:pic>
        <p:nvPicPr>
          <p:cNvPr id="4" name="Picture 3">
            <a:extLst>
              <a:ext uri="{FF2B5EF4-FFF2-40B4-BE49-F238E27FC236}">
                <a16:creationId xmlns:a16="http://schemas.microsoft.com/office/drawing/2014/main" id="{8D363EC1-3D6B-4243-B805-BF83B4863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9309" y="244755"/>
            <a:ext cx="2336800" cy="2489200"/>
          </a:xfrm>
          <a:prstGeom prst="rect">
            <a:avLst/>
          </a:prstGeom>
        </p:spPr>
      </p:pic>
      <p:pic>
        <p:nvPicPr>
          <p:cNvPr id="6" name="Picture 5">
            <a:extLst>
              <a:ext uri="{FF2B5EF4-FFF2-40B4-BE49-F238E27FC236}">
                <a16:creationId xmlns:a16="http://schemas.microsoft.com/office/drawing/2014/main" id="{55A10827-806F-1E48-B895-4A46AD6E1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9309" y="4124046"/>
            <a:ext cx="2336800" cy="2489200"/>
          </a:xfrm>
          <a:prstGeom prst="rect">
            <a:avLst/>
          </a:prstGeom>
        </p:spPr>
      </p:pic>
    </p:spTree>
    <p:extLst>
      <p:ext uri="{BB962C8B-B14F-4D97-AF65-F5344CB8AC3E}">
        <p14:creationId xmlns:p14="http://schemas.microsoft.com/office/powerpoint/2010/main" val="865240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F06AE-1904-4643-835B-D61A6826513F}"/>
              </a:ext>
            </a:extLst>
          </p:cNvPr>
          <p:cNvSpPr>
            <a:spLocks noGrp="1"/>
          </p:cNvSpPr>
          <p:nvPr>
            <p:ph type="title"/>
          </p:nvPr>
        </p:nvSpPr>
        <p:spPr/>
        <p:txBody>
          <a:bodyPr/>
          <a:lstStyle/>
          <a:p>
            <a:r>
              <a:rPr lang="en-US" dirty="0"/>
              <a:t>Let’s Take Action!</a:t>
            </a:r>
          </a:p>
        </p:txBody>
      </p:sp>
      <p:pic>
        <p:nvPicPr>
          <p:cNvPr id="5" name="Google Shape;749;p118">
            <a:extLst>
              <a:ext uri="{FF2B5EF4-FFF2-40B4-BE49-F238E27FC236}">
                <a16:creationId xmlns:a16="http://schemas.microsoft.com/office/drawing/2014/main" id="{7D129968-59F2-0345-9C4F-6D333C94C3E8}"/>
              </a:ext>
            </a:extLst>
          </p:cNvPr>
          <p:cNvPicPr preferRelativeResize="0"/>
          <p:nvPr/>
        </p:nvPicPr>
        <p:blipFill>
          <a:blip r:embed="rId2">
            <a:alphaModFix/>
          </a:blip>
          <a:stretch>
            <a:fillRect/>
          </a:stretch>
        </p:blipFill>
        <p:spPr>
          <a:xfrm>
            <a:off x="2918775" y="1817999"/>
            <a:ext cx="3306450" cy="3222001"/>
          </a:xfrm>
          <a:prstGeom prst="rect">
            <a:avLst/>
          </a:prstGeom>
          <a:noFill/>
          <a:ln>
            <a:noFill/>
          </a:ln>
        </p:spPr>
      </p:pic>
    </p:spTree>
    <p:extLst>
      <p:ext uri="{BB962C8B-B14F-4D97-AF65-F5344CB8AC3E}">
        <p14:creationId xmlns:p14="http://schemas.microsoft.com/office/powerpoint/2010/main" val="3544293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Follow-Up Resources</a:t>
            </a:r>
          </a:p>
        </p:txBody>
      </p:sp>
      <p:sp>
        <p:nvSpPr>
          <p:cNvPr id="4" name="Content Placeholder 3"/>
          <p:cNvSpPr>
            <a:spLocks noGrp="1"/>
          </p:cNvSpPr>
          <p:nvPr>
            <p:ph idx="1"/>
          </p:nvPr>
        </p:nvSpPr>
        <p:spPr>
          <a:xfrm>
            <a:off x="1028700" y="1397479"/>
            <a:ext cx="7200900" cy="4848046"/>
          </a:xfrm>
        </p:spPr>
        <p:txBody>
          <a:bodyPr>
            <a:normAutofit fontScale="77500" lnSpcReduction="20000"/>
          </a:bodyPr>
          <a:lstStyle/>
          <a:p>
            <a:pPr marL="0" indent="0">
              <a:buNone/>
            </a:pPr>
            <a:r>
              <a:rPr lang="en-US" sz="3300" dirty="0"/>
              <a:t>Navigating an ELL Label, Special Education Label or Both</a:t>
            </a:r>
          </a:p>
          <a:p>
            <a:pPr marL="0" indent="0">
              <a:buNone/>
            </a:pPr>
            <a:r>
              <a:rPr lang="en-US" sz="3200" dirty="0">
                <a:hlinkClick r:id="rId2"/>
              </a:rPr>
              <a:t>https://ellstudents.com/blogs/the-confianza-way/navigating-an-ell-label-a-sped-label-or-both?</a:t>
            </a:r>
            <a:endParaRPr lang="en-US" sz="3200" dirty="0"/>
          </a:p>
          <a:p>
            <a:pPr marL="0" indent="0">
              <a:buNone/>
            </a:pPr>
            <a:r>
              <a:rPr lang="en-US" sz="3200" dirty="0"/>
              <a:t>Approachable, Focused and Consistent Family Engagement</a:t>
            </a:r>
          </a:p>
          <a:p>
            <a:pPr marL="0" indent="0">
              <a:buNone/>
            </a:pPr>
            <a:r>
              <a:rPr lang="en-US" sz="3200" dirty="0">
                <a:hlinkClick r:id="rId3"/>
              </a:rPr>
              <a:t>https://ellstudents.com/blogs/the-confianza-way/approachable-focused-and-consistent-putting-equitable-family-engagement-at-the-forefront-of-school-communities</a:t>
            </a:r>
            <a:endParaRPr lang="en-US" sz="3200" dirty="0"/>
          </a:p>
          <a:p>
            <a:pPr marL="0" indent="0">
              <a:buNone/>
            </a:pPr>
            <a:r>
              <a:rPr lang="en-US" sz="3200" dirty="0"/>
              <a:t>Reading for Social Justice</a:t>
            </a:r>
          </a:p>
          <a:p>
            <a:pPr marL="0" indent="0">
              <a:buNone/>
            </a:pPr>
            <a:r>
              <a:rPr lang="en-US" sz="3200" dirty="0">
                <a:hlinkClick r:id="rId4"/>
              </a:rPr>
              <a:t>https://www.tolerance.org</a:t>
            </a:r>
            <a:r>
              <a:rPr lang="en-US" sz="3200">
                <a:hlinkClick r:id="rId4"/>
              </a:rPr>
              <a:t>/magazine/publications/reading-for-social-justice</a:t>
            </a:r>
            <a:endParaRPr lang="en-US" sz="3200" dirty="0"/>
          </a:p>
        </p:txBody>
      </p:sp>
    </p:spTree>
    <p:extLst>
      <p:ext uri="{BB962C8B-B14F-4D97-AF65-F5344CB8AC3E}">
        <p14:creationId xmlns:p14="http://schemas.microsoft.com/office/powerpoint/2010/main" val="3251624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0;p117">
            <a:extLst>
              <a:ext uri="{FF2B5EF4-FFF2-40B4-BE49-F238E27FC236}">
                <a16:creationId xmlns:a16="http://schemas.microsoft.com/office/drawing/2014/main" id="{D44A883D-0397-D74A-B3EE-31F26D4C0060}"/>
              </a:ext>
            </a:extLst>
          </p:cNvPr>
          <p:cNvSpPr txBox="1">
            <a:spLocks noGrp="1"/>
          </p:cNvSpPr>
          <p:nvPr>
            <p:ph type="title"/>
          </p:nvPr>
        </p:nvSpPr>
        <p:spPr>
          <a:xfrm>
            <a:off x="450760" y="1465332"/>
            <a:ext cx="4736382" cy="269103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t>Recommended Guidebook about</a:t>
            </a:r>
            <a:br>
              <a:rPr lang="en-US" sz="4800" dirty="0"/>
            </a:br>
            <a:r>
              <a:rPr lang="en-US" sz="4800" dirty="0"/>
              <a:t>English Learners</a:t>
            </a:r>
            <a:endParaRPr sz="4800" dirty="0"/>
          </a:p>
        </p:txBody>
      </p:sp>
      <p:sp>
        <p:nvSpPr>
          <p:cNvPr id="5" name="Google Shape;741;p117">
            <a:extLst>
              <a:ext uri="{FF2B5EF4-FFF2-40B4-BE49-F238E27FC236}">
                <a16:creationId xmlns:a16="http://schemas.microsoft.com/office/drawing/2014/main" id="{7D5426B6-7341-F547-A723-3F44F815DA4E}"/>
              </a:ext>
            </a:extLst>
          </p:cNvPr>
          <p:cNvSpPr txBox="1">
            <a:spLocks/>
          </p:cNvSpPr>
          <p:nvPr/>
        </p:nvSpPr>
        <p:spPr>
          <a:xfrm>
            <a:off x="584048" y="4597049"/>
            <a:ext cx="2522965" cy="1256700"/>
          </a:xfrm>
          <a:prstGeom prst="rect">
            <a:avLst/>
          </a:prstGeom>
        </p:spPr>
        <p:txBody>
          <a:bodyPr spcFirstLastPara="1" vert="horz" wrap="square" lIns="91425" tIns="91425" rIns="91425" bIns="91425" rtlCol="0" anchor="t" anchorCtr="0">
            <a:no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4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0"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0"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spcBef>
                <a:spcPts val="0"/>
              </a:spcBef>
              <a:spcAft>
                <a:spcPts val="0"/>
              </a:spcAft>
              <a:buNone/>
            </a:pPr>
            <a:endParaRPr lang="en-US" dirty="0"/>
          </a:p>
          <a:p>
            <a:pPr marL="0" indent="0">
              <a:spcBef>
                <a:spcPts val="0"/>
              </a:spcBef>
              <a:spcAft>
                <a:spcPts val="0"/>
              </a:spcAft>
              <a:buNone/>
            </a:pPr>
            <a:r>
              <a:rPr lang="en" dirty="0"/>
              <a:t>25% off with code OTTOW25</a:t>
            </a:r>
            <a:endParaRPr lang="en-US" dirty="0"/>
          </a:p>
        </p:txBody>
      </p:sp>
      <p:pic>
        <p:nvPicPr>
          <p:cNvPr id="6" name="Google Shape;742;p117">
            <a:extLst>
              <a:ext uri="{FF2B5EF4-FFF2-40B4-BE49-F238E27FC236}">
                <a16:creationId xmlns:a16="http://schemas.microsoft.com/office/drawing/2014/main" id="{811696CD-07B9-5F44-9B7E-04DD5A51D0D5}"/>
              </a:ext>
            </a:extLst>
          </p:cNvPr>
          <p:cNvPicPr preferRelativeResize="0"/>
          <p:nvPr/>
        </p:nvPicPr>
        <p:blipFill>
          <a:blip r:embed="rId2">
            <a:alphaModFix/>
          </a:blip>
          <a:stretch>
            <a:fillRect/>
          </a:stretch>
        </p:blipFill>
        <p:spPr>
          <a:xfrm>
            <a:off x="5563650" y="449350"/>
            <a:ext cx="3410325" cy="4776049"/>
          </a:xfrm>
          <a:prstGeom prst="rect">
            <a:avLst/>
          </a:prstGeom>
          <a:noFill/>
          <a:ln>
            <a:noFill/>
          </a:ln>
        </p:spPr>
      </p:pic>
      <p:sp>
        <p:nvSpPr>
          <p:cNvPr id="8" name="Rectangle 7">
            <a:extLst>
              <a:ext uri="{FF2B5EF4-FFF2-40B4-BE49-F238E27FC236}">
                <a16:creationId xmlns:a16="http://schemas.microsoft.com/office/drawing/2014/main" id="{F5DC401B-9F00-0C44-B614-9A144A92D4D3}"/>
              </a:ext>
            </a:extLst>
          </p:cNvPr>
          <p:cNvSpPr/>
          <p:nvPr/>
        </p:nvSpPr>
        <p:spPr>
          <a:xfrm>
            <a:off x="4401975" y="5393582"/>
            <a:ext cx="4572000" cy="923330"/>
          </a:xfrm>
          <a:prstGeom prst="rect">
            <a:avLst/>
          </a:prstGeom>
        </p:spPr>
        <p:txBody>
          <a:bodyPr>
            <a:spAutoFit/>
          </a:bodyPr>
          <a:lstStyle/>
          <a:p>
            <a:r>
              <a:rPr lang="en-US" dirty="0">
                <a:hlinkClick r:id="rId3"/>
              </a:rPr>
              <a:t>https://www.learningsciences.com/authors/sarah-b-ottow/the-language-lens-for-content-classrooms</a:t>
            </a:r>
            <a:endParaRPr lang="en-US" dirty="0"/>
          </a:p>
        </p:txBody>
      </p:sp>
    </p:spTree>
    <p:extLst>
      <p:ext uri="{BB962C8B-B14F-4D97-AF65-F5344CB8AC3E}">
        <p14:creationId xmlns:p14="http://schemas.microsoft.com/office/powerpoint/2010/main" val="993204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98F03C-6C1C-F645-973C-351906550D61}"/>
              </a:ext>
            </a:extLst>
          </p:cNvPr>
          <p:cNvPicPr>
            <a:picLocks noChangeAspect="1"/>
          </p:cNvPicPr>
          <p:nvPr/>
        </p:nvPicPr>
        <p:blipFill rotWithShape="1">
          <a:blip r:embed="rId3"/>
          <a:srcRect t="11717"/>
          <a:stretch/>
        </p:blipFill>
        <p:spPr>
          <a:xfrm>
            <a:off x="912667" y="453887"/>
            <a:ext cx="7881102" cy="4356847"/>
          </a:xfrm>
          <a:prstGeom prst="rect">
            <a:avLst/>
          </a:prstGeom>
        </p:spPr>
      </p:pic>
      <p:sp>
        <p:nvSpPr>
          <p:cNvPr id="2" name="TextBox 1">
            <a:extLst>
              <a:ext uri="{FF2B5EF4-FFF2-40B4-BE49-F238E27FC236}">
                <a16:creationId xmlns:a16="http://schemas.microsoft.com/office/drawing/2014/main" id="{FB55DE7B-BD6C-E04A-B450-184BBB4D4C22}"/>
              </a:ext>
            </a:extLst>
          </p:cNvPr>
          <p:cNvSpPr txBox="1"/>
          <p:nvPr/>
        </p:nvSpPr>
        <p:spPr>
          <a:xfrm>
            <a:off x="719560" y="5141843"/>
            <a:ext cx="7881102" cy="369332"/>
          </a:xfrm>
          <a:prstGeom prst="rect">
            <a:avLst/>
          </a:prstGeom>
          <a:noFill/>
        </p:spPr>
        <p:txBody>
          <a:bodyPr wrap="square" rtlCol="0">
            <a:spAutoFit/>
          </a:bodyPr>
          <a:lstStyle/>
          <a:p>
            <a:r>
              <a:rPr lang="en-US" dirty="0"/>
              <a:t>Feedback Survey Link: </a:t>
            </a:r>
            <a:r>
              <a:rPr lang="en-US" dirty="0">
                <a:hlinkClick r:id="rId4"/>
              </a:rPr>
              <a:t>http://sgiz.mobi/s3/PAC-and-Cultural-Ambassadors</a:t>
            </a:r>
            <a:endParaRPr lang="en-US" dirty="0"/>
          </a:p>
        </p:txBody>
      </p:sp>
    </p:spTree>
    <p:extLst>
      <p:ext uri="{BB962C8B-B14F-4D97-AF65-F5344CB8AC3E}">
        <p14:creationId xmlns:p14="http://schemas.microsoft.com/office/powerpoint/2010/main" val="3721129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Three-Part Webinar Series</a:t>
            </a:r>
          </a:p>
        </p:txBody>
      </p:sp>
      <p:sp>
        <p:nvSpPr>
          <p:cNvPr id="3" name="Content Placeholder 2"/>
          <p:cNvSpPr>
            <a:spLocks noGrp="1"/>
          </p:cNvSpPr>
          <p:nvPr>
            <p:ph idx="1"/>
          </p:nvPr>
        </p:nvSpPr>
        <p:spPr>
          <a:xfrm>
            <a:off x="1028700" y="1930161"/>
            <a:ext cx="7200900" cy="4483578"/>
          </a:xfrm>
        </p:spPr>
        <p:txBody>
          <a:bodyPr>
            <a:normAutofit/>
          </a:bodyPr>
          <a:lstStyle/>
          <a:p>
            <a:pPr marL="457200" indent="-457200">
              <a:buFont typeface="+mj-lt"/>
              <a:buAutoNum type="arabicPeriod"/>
            </a:pPr>
            <a:r>
              <a:rPr lang="en-US" sz="2800" dirty="0"/>
              <a:t>Culturally Responsive Partnerships:</a:t>
            </a:r>
          </a:p>
          <a:p>
            <a:pPr marL="0" indent="0">
              <a:buNone/>
            </a:pPr>
            <a:r>
              <a:rPr lang="en-US" sz="2800" dirty="0"/>
              <a:t>     June 6, 2019 (Archived)</a:t>
            </a:r>
          </a:p>
          <a:p>
            <a:pPr marL="0" indent="0">
              <a:buNone/>
            </a:pPr>
            <a:endParaRPr lang="en-US" sz="2800" dirty="0"/>
          </a:p>
          <a:p>
            <a:pPr marL="514350" indent="-514350">
              <a:buAutoNum type="arabicPeriod" startAt="2"/>
            </a:pPr>
            <a:r>
              <a:rPr lang="en-US" sz="2800" dirty="0"/>
              <a:t>Informed Practice</a:t>
            </a:r>
          </a:p>
          <a:p>
            <a:pPr marL="0" indent="0">
              <a:buNone/>
            </a:pPr>
            <a:r>
              <a:rPr lang="en-US" sz="2800" dirty="0"/>
              <a:t>     June 21, 2019 (Archived)</a:t>
            </a:r>
          </a:p>
          <a:p>
            <a:pPr marL="0" indent="0">
              <a:buNone/>
            </a:pPr>
            <a:endParaRPr lang="en-US" sz="2800" dirty="0"/>
          </a:p>
          <a:p>
            <a:pPr marL="514350" indent="-514350">
              <a:buAutoNum type="arabicPeriod" startAt="3"/>
            </a:pPr>
            <a:r>
              <a:rPr lang="en-US" sz="2800" dirty="0"/>
              <a:t>Parent Advisory Councils/Ambassadors</a:t>
            </a:r>
          </a:p>
          <a:p>
            <a:pPr marL="0" indent="0">
              <a:buNone/>
            </a:pPr>
            <a:r>
              <a:rPr lang="en-US" sz="2800" dirty="0"/>
              <a:t>      July 26, 2019</a:t>
            </a:r>
          </a:p>
          <a:p>
            <a:pPr marL="0" indent="0">
              <a:buNone/>
            </a:pPr>
            <a:endParaRPr lang="en-US" sz="2800" dirty="0"/>
          </a:p>
          <a:p>
            <a:pPr marL="0" indent="0">
              <a:buNone/>
            </a:pPr>
            <a:endParaRPr lang="en-US" sz="2800" b="1" dirty="0"/>
          </a:p>
        </p:txBody>
      </p:sp>
    </p:spTree>
    <p:extLst>
      <p:ext uri="{BB962C8B-B14F-4D97-AF65-F5344CB8AC3E}">
        <p14:creationId xmlns:p14="http://schemas.microsoft.com/office/powerpoint/2010/main" val="2812101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44261"/>
            <a:ext cx="7200900" cy="1127364"/>
          </a:xfrm>
        </p:spPr>
        <p:txBody>
          <a:bodyPr>
            <a:normAutofit fontScale="90000"/>
          </a:bodyPr>
          <a:lstStyle/>
          <a:p>
            <a:r>
              <a:rPr lang="en-US" sz="3600" dirty="0"/>
              <a:t>Goals for Session 1:</a:t>
            </a:r>
            <a:br>
              <a:rPr lang="en-US" sz="3600" dirty="0"/>
            </a:br>
            <a:r>
              <a:rPr lang="en-US" sz="3600" dirty="0"/>
              <a:t>Culturally Responsive Partnerships</a:t>
            </a:r>
          </a:p>
        </p:txBody>
      </p:sp>
      <p:sp>
        <p:nvSpPr>
          <p:cNvPr id="3" name="Content Placeholder 2"/>
          <p:cNvSpPr>
            <a:spLocks noGrp="1"/>
          </p:cNvSpPr>
          <p:nvPr>
            <p:ph idx="1"/>
          </p:nvPr>
        </p:nvSpPr>
        <p:spPr>
          <a:xfrm>
            <a:off x="771525" y="2051203"/>
            <a:ext cx="7972425" cy="3745749"/>
          </a:xfrm>
        </p:spPr>
        <p:txBody>
          <a:bodyPr>
            <a:noAutofit/>
          </a:bodyPr>
          <a:lstStyle/>
          <a:p>
            <a:pPr marL="171450" indent="-171450">
              <a:spcBef>
                <a:spcPts val="1200"/>
              </a:spcBef>
              <a:buFont typeface="Arial" panose="020B0604020202020204" pitchFamily="34" charset="0"/>
              <a:buChar char="•"/>
            </a:pPr>
            <a:r>
              <a:rPr lang="en-US" sz="2800" dirty="0"/>
              <a:t>Tips for examining your own identity and how that impacts connecting with families</a:t>
            </a:r>
            <a:br>
              <a:rPr lang="en-US" sz="2800" dirty="0"/>
            </a:br>
            <a:endParaRPr lang="en-US" sz="2800" dirty="0"/>
          </a:p>
          <a:p>
            <a:pPr marL="171450" indent="-171450">
              <a:spcBef>
                <a:spcPts val="1200"/>
              </a:spcBef>
              <a:buFont typeface="Arial" panose="020B0604020202020204" pitchFamily="34" charset="0"/>
              <a:buChar char="•"/>
            </a:pPr>
            <a:r>
              <a:rPr lang="en-US" sz="2800" dirty="0"/>
              <a:t>Exploring where projects can look for state partnerships</a:t>
            </a:r>
          </a:p>
          <a:p>
            <a:pPr marL="171450" indent="-171450">
              <a:spcBef>
                <a:spcPts val="1200"/>
              </a:spcBef>
              <a:buFont typeface="Arial" panose="020B0604020202020204" pitchFamily="34" charset="0"/>
              <a:buChar char="•"/>
            </a:pPr>
            <a:endParaRPr lang="en-US" sz="2800" dirty="0"/>
          </a:p>
          <a:p>
            <a:pPr marL="171450" indent="-171450">
              <a:spcBef>
                <a:spcPts val="1200"/>
              </a:spcBef>
              <a:buFont typeface="Arial" panose="020B0604020202020204" pitchFamily="34" charset="0"/>
              <a:buChar char="•"/>
            </a:pPr>
            <a:r>
              <a:rPr lang="en-US" sz="2800" dirty="0"/>
              <a:t>Building up your support network</a:t>
            </a:r>
          </a:p>
          <a:p>
            <a:pPr marL="0" indent="0">
              <a:spcBef>
                <a:spcPts val="1200"/>
              </a:spcBef>
              <a:buNone/>
            </a:pPr>
            <a:endParaRPr lang="en-US" sz="2800" dirty="0"/>
          </a:p>
          <a:p>
            <a:pPr marL="0" indent="0">
              <a:spcBef>
                <a:spcPts val="1200"/>
              </a:spcBef>
              <a:buNone/>
            </a:pPr>
            <a:endParaRPr lang="en-US" sz="2800" dirty="0"/>
          </a:p>
          <a:p>
            <a:pPr marL="171450" indent="-1714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3748422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44261"/>
            <a:ext cx="7200900" cy="1127364"/>
          </a:xfrm>
        </p:spPr>
        <p:txBody>
          <a:bodyPr>
            <a:normAutofit/>
          </a:bodyPr>
          <a:lstStyle/>
          <a:p>
            <a:r>
              <a:rPr lang="en-US" sz="3600" dirty="0"/>
              <a:t>Goals for Session 2:</a:t>
            </a:r>
            <a:br>
              <a:rPr lang="en-US" sz="3600" dirty="0"/>
            </a:br>
            <a:r>
              <a:rPr lang="en-US" sz="3600" dirty="0"/>
              <a:t>Informed Practice</a:t>
            </a:r>
          </a:p>
        </p:txBody>
      </p:sp>
      <p:sp>
        <p:nvSpPr>
          <p:cNvPr id="3" name="Content Placeholder 2"/>
          <p:cNvSpPr>
            <a:spLocks noGrp="1"/>
          </p:cNvSpPr>
          <p:nvPr>
            <p:ph idx="1"/>
          </p:nvPr>
        </p:nvSpPr>
        <p:spPr>
          <a:xfrm>
            <a:off x="771525" y="1844167"/>
            <a:ext cx="7972425" cy="4471987"/>
          </a:xfrm>
        </p:spPr>
        <p:txBody>
          <a:bodyPr>
            <a:noAutofit/>
          </a:bodyPr>
          <a:lstStyle/>
          <a:p>
            <a:pPr marL="171450" indent="-171450">
              <a:spcBef>
                <a:spcPts val="1200"/>
              </a:spcBef>
              <a:buFont typeface="Arial" panose="020B0604020202020204" pitchFamily="34" charset="0"/>
              <a:buChar char="•"/>
            </a:pPr>
            <a:r>
              <a:rPr lang="en-US" sz="2800" dirty="0"/>
              <a:t>Dissemination strategies – how to effectively share information in ways that families will want to connect and attend</a:t>
            </a:r>
          </a:p>
          <a:p>
            <a:pPr marL="171450" indent="-171450">
              <a:spcBef>
                <a:spcPts val="1200"/>
              </a:spcBef>
              <a:buFont typeface="Arial" panose="020B0604020202020204" pitchFamily="34" charset="0"/>
              <a:buChar char="•"/>
            </a:pPr>
            <a:r>
              <a:rPr lang="en-US" sz="2800" dirty="0"/>
              <a:t>Technology tools to communicate with families</a:t>
            </a:r>
          </a:p>
          <a:p>
            <a:pPr marL="171450" indent="-171450">
              <a:spcBef>
                <a:spcPts val="1200"/>
              </a:spcBef>
              <a:buFont typeface="Arial" panose="020B0604020202020204" pitchFamily="34" charset="0"/>
              <a:buChar char="•"/>
            </a:pPr>
            <a:r>
              <a:rPr lang="en-US" sz="2800" dirty="0"/>
              <a:t>Once you find them, then what?</a:t>
            </a:r>
          </a:p>
          <a:p>
            <a:pPr marL="171450" indent="-1714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2423792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444261"/>
            <a:ext cx="7200900" cy="1127364"/>
          </a:xfrm>
        </p:spPr>
        <p:txBody>
          <a:bodyPr>
            <a:normAutofit fontScale="90000"/>
          </a:bodyPr>
          <a:lstStyle/>
          <a:p>
            <a:r>
              <a:rPr lang="en-US" sz="3600" dirty="0"/>
              <a:t>Goals for Session 3:</a:t>
            </a:r>
            <a:br>
              <a:rPr lang="en-US" sz="3600" dirty="0"/>
            </a:br>
            <a:r>
              <a:rPr lang="en-US" sz="3600" dirty="0"/>
              <a:t>Parent Advisory Councils/Ambassadors</a:t>
            </a:r>
          </a:p>
        </p:txBody>
      </p:sp>
      <p:sp>
        <p:nvSpPr>
          <p:cNvPr id="3" name="Content Placeholder 2"/>
          <p:cNvSpPr>
            <a:spLocks noGrp="1"/>
          </p:cNvSpPr>
          <p:nvPr>
            <p:ph idx="1"/>
          </p:nvPr>
        </p:nvSpPr>
        <p:spPr>
          <a:xfrm>
            <a:off x="771525" y="2154716"/>
            <a:ext cx="7972425" cy="3935533"/>
          </a:xfrm>
        </p:spPr>
        <p:txBody>
          <a:bodyPr>
            <a:noAutofit/>
          </a:bodyPr>
          <a:lstStyle/>
          <a:p>
            <a:pPr marL="171450" indent="-171450">
              <a:spcBef>
                <a:spcPts val="1200"/>
              </a:spcBef>
              <a:buFont typeface="Arial" panose="020B0604020202020204" pitchFamily="34" charset="0"/>
              <a:buChar char="•"/>
            </a:pPr>
            <a:r>
              <a:rPr lang="en-US" sz="2800" dirty="0"/>
              <a:t>Cultural perspectives on disability, family and education and how that informs our practice</a:t>
            </a:r>
          </a:p>
          <a:p>
            <a:pPr marL="171450" indent="-171450">
              <a:spcBef>
                <a:spcPts val="1200"/>
              </a:spcBef>
              <a:buFont typeface="Arial" panose="020B0604020202020204" pitchFamily="34" charset="0"/>
              <a:buChar char="•"/>
            </a:pPr>
            <a:r>
              <a:rPr lang="en-US" sz="2800" dirty="0"/>
              <a:t>Teach and empower Spanish-speaking families to understand Anglo-American culture</a:t>
            </a:r>
          </a:p>
          <a:p>
            <a:pPr marL="171450" indent="-171450">
              <a:spcBef>
                <a:spcPts val="1200"/>
              </a:spcBef>
              <a:buFont typeface="Arial" panose="020B0604020202020204" pitchFamily="34" charset="0"/>
              <a:buChar char="•"/>
            </a:pPr>
            <a:r>
              <a:rPr lang="en-US" sz="2800" dirty="0"/>
              <a:t>Supporting families once we draw them in</a:t>
            </a:r>
          </a:p>
          <a:p>
            <a:pPr marL="171450" indent="-171450">
              <a:spcBef>
                <a:spcPts val="1200"/>
              </a:spcBef>
              <a:buFont typeface="Arial" panose="020B0604020202020204" pitchFamily="34" charset="0"/>
              <a:buChar char="•"/>
            </a:pPr>
            <a:r>
              <a:rPr lang="en-US" sz="2800" dirty="0"/>
              <a:t>Empowering an advisory council to shape goals and outcomes</a:t>
            </a:r>
          </a:p>
          <a:p>
            <a:pPr marL="171450" indent="-171450">
              <a:spcBef>
                <a:spcPts val="1200"/>
              </a:spcBef>
              <a:buFont typeface="Arial" panose="020B0604020202020204" pitchFamily="34" charset="0"/>
              <a:buChar char="•"/>
            </a:pPr>
            <a:endParaRPr lang="en-US" dirty="0"/>
          </a:p>
        </p:txBody>
      </p:sp>
    </p:spTree>
    <p:extLst>
      <p:ext uri="{BB962C8B-B14F-4D97-AF65-F5344CB8AC3E}">
        <p14:creationId xmlns:p14="http://schemas.microsoft.com/office/powerpoint/2010/main" val="225358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843E1-6874-F54B-8E34-FE6BDC64C317}"/>
              </a:ext>
            </a:extLst>
          </p:cNvPr>
          <p:cNvSpPr>
            <a:spLocks noGrp="1"/>
          </p:cNvSpPr>
          <p:nvPr>
            <p:ph type="title"/>
          </p:nvPr>
        </p:nvSpPr>
        <p:spPr/>
        <p:txBody>
          <a:bodyPr>
            <a:normAutofit/>
          </a:bodyPr>
          <a:lstStyle/>
          <a:p>
            <a:r>
              <a:rPr lang="en-US" dirty="0"/>
              <a:t>Pre-Webinar Video</a:t>
            </a:r>
            <a:br>
              <a:rPr lang="en-US" dirty="0"/>
            </a:br>
            <a:endParaRPr lang="en-US" dirty="0"/>
          </a:p>
        </p:txBody>
      </p:sp>
      <p:sp>
        <p:nvSpPr>
          <p:cNvPr id="3" name="Content Placeholder 2">
            <a:extLst>
              <a:ext uri="{FF2B5EF4-FFF2-40B4-BE49-F238E27FC236}">
                <a16:creationId xmlns:a16="http://schemas.microsoft.com/office/drawing/2014/main" id="{518579A4-41B8-4F47-8E44-51ED70775D50}"/>
              </a:ext>
            </a:extLst>
          </p:cNvPr>
          <p:cNvSpPr>
            <a:spLocks noGrp="1"/>
          </p:cNvSpPr>
          <p:nvPr>
            <p:ph sz="half" idx="1"/>
          </p:nvPr>
        </p:nvSpPr>
        <p:spPr>
          <a:xfrm>
            <a:off x="1028700" y="4706967"/>
            <a:ext cx="7200899" cy="1837113"/>
          </a:xfrm>
        </p:spPr>
        <p:txBody>
          <a:bodyPr/>
          <a:lstStyle/>
          <a:p>
            <a:pPr marL="0" indent="0">
              <a:buNone/>
            </a:pPr>
            <a:r>
              <a:rPr lang="en-US" dirty="0"/>
              <a:t>Parents leading other parents example</a:t>
            </a:r>
          </a:p>
          <a:p>
            <a:pPr marL="0" indent="0">
              <a:buNone/>
            </a:pPr>
            <a:r>
              <a:rPr lang="en-US" dirty="0">
                <a:hlinkClick r:id="rId2"/>
              </a:rPr>
              <a:t>https://www.teachingchannel.org/video/getting-parents-involved</a:t>
            </a:r>
            <a:endParaRPr lang="en-US" dirty="0"/>
          </a:p>
          <a:p>
            <a:pPr marL="0" indent="0">
              <a:buNone/>
            </a:pPr>
            <a:endParaRPr lang="en-US" dirty="0"/>
          </a:p>
        </p:txBody>
      </p:sp>
      <p:pic>
        <p:nvPicPr>
          <p:cNvPr id="5" name="Picture 4">
            <a:extLst>
              <a:ext uri="{FF2B5EF4-FFF2-40B4-BE49-F238E27FC236}">
                <a16:creationId xmlns:a16="http://schemas.microsoft.com/office/drawing/2014/main" id="{715FEA9D-0F0B-BF40-B3FE-799A0209517D}"/>
              </a:ext>
            </a:extLst>
          </p:cNvPr>
          <p:cNvPicPr>
            <a:picLocks noChangeAspect="1"/>
          </p:cNvPicPr>
          <p:nvPr/>
        </p:nvPicPr>
        <p:blipFill>
          <a:blip r:embed="rId3"/>
          <a:stretch>
            <a:fillRect/>
          </a:stretch>
        </p:blipFill>
        <p:spPr>
          <a:xfrm>
            <a:off x="914400" y="1187211"/>
            <a:ext cx="7620000" cy="3390900"/>
          </a:xfrm>
          <a:prstGeom prst="rect">
            <a:avLst/>
          </a:prstGeom>
        </p:spPr>
      </p:pic>
    </p:spTree>
    <p:extLst>
      <p:ext uri="{BB962C8B-B14F-4D97-AF65-F5344CB8AC3E}">
        <p14:creationId xmlns:p14="http://schemas.microsoft.com/office/powerpoint/2010/main" val="3457889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F0B1-69CC-084D-BB58-55E9DA050AB1}"/>
              </a:ext>
            </a:extLst>
          </p:cNvPr>
          <p:cNvSpPr>
            <a:spLocks noGrp="1"/>
          </p:cNvSpPr>
          <p:nvPr>
            <p:ph type="title"/>
          </p:nvPr>
        </p:nvSpPr>
        <p:spPr/>
        <p:txBody>
          <a:bodyPr/>
          <a:lstStyle/>
          <a:p>
            <a:r>
              <a:rPr lang="en-US" dirty="0"/>
              <a:t>Go Beyond the Surface</a:t>
            </a:r>
          </a:p>
        </p:txBody>
      </p:sp>
      <p:sp>
        <p:nvSpPr>
          <p:cNvPr id="4" name="Content Placeholder 3">
            <a:extLst>
              <a:ext uri="{FF2B5EF4-FFF2-40B4-BE49-F238E27FC236}">
                <a16:creationId xmlns:a16="http://schemas.microsoft.com/office/drawing/2014/main" id="{F4466A28-BA23-2A4F-BDA4-F6CA30C67348}"/>
              </a:ext>
            </a:extLst>
          </p:cNvPr>
          <p:cNvSpPr>
            <a:spLocks noGrp="1"/>
          </p:cNvSpPr>
          <p:nvPr>
            <p:ph sz="half" idx="2"/>
          </p:nvPr>
        </p:nvSpPr>
        <p:spPr>
          <a:xfrm>
            <a:off x="4893760" y="1353969"/>
            <a:ext cx="3701600" cy="4232184"/>
          </a:xfrm>
        </p:spPr>
        <p:txBody>
          <a:bodyPr>
            <a:normAutofit/>
          </a:bodyPr>
          <a:lstStyle/>
          <a:p>
            <a:pPr marL="0" indent="0">
              <a:buNone/>
            </a:pPr>
            <a:r>
              <a:rPr lang="en-US" b="1" dirty="0"/>
              <a:t>SURFACE CULTURE:</a:t>
            </a:r>
          </a:p>
          <a:p>
            <a:pPr marL="0" indent="0">
              <a:buNone/>
            </a:pPr>
            <a:r>
              <a:rPr lang="en-US" i="1" dirty="0"/>
              <a:t>Food, dress, music, language, arts, holidays</a:t>
            </a:r>
          </a:p>
          <a:p>
            <a:pPr marL="0" indent="0">
              <a:buNone/>
            </a:pPr>
            <a:endParaRPr lang="en-US" b="1" dirty="0"/>
          </a:p>
          <a:p>
            <a:pPr marL="0" indent="0">
              <a:buNone/>
            </a:pPr>
            <a:r>
              <a:rPr lang="en-US" b="1" dirty="0"/>
              <a:t>DEEP CULTURE:</a:t>
            </a:r>
          </a:p>
          <a:p>
            <a:pPr marL="0" indent="0">
              <a:buNone/>
            </a:pPr>
            <a:r>
              <a:rPr lang="en-US" i="1" dirty="0"/>
              <a:t>Concepts of time, childrearing, disability, friendship, age, gender, personal space, body language</a:t>
            </a:r>
          </a:p>
        </p:txBody>
      </p:sp>
      <p:pic>
        <p:nvPicPr>
          <p:cNvPr id="10" name="Picture 9">
            <a:extLst>
              <a:ext uri="{FF2B5EF4-FFF2-40B4-BE49-F238E27FC236}">
                <a16:creationId xmlns:a16="http://schemas.microsoft.com/office/drawing/2014/main" id="{A1FEBEC1-7EDD-474D-A2EC-346C016FD931}"/>
              </a:ext>
            </a:extLst>
          </p:cNvPr>
          <p:cNvPicPr>
            <a:picLocks noChangeAspect="1"/>
          </p:cNvPicPr>
          <p:nvPr/>
        </p:nvPicPr>
        <p:blipFill>
          <a:blip r:embed="rId3"/>
          <a:stretch>
            <a:fillRect/>
          </a:stretch>
        </p:blipFill>
        <p:spPr>
          <a:xfrm>
            <a:off x="914400" y="1828951"/>
            <a:ext cx="5393107" cy="3200098"/>
          </a:xfrm>
          <a:prstGeom prst="rect">
            <a:avLst/>
          </a:prstGeom>
        </p:spPr>
      </p:pic>
    </p:spTree>
    <p:extLst>
      <p:ext uri="{BB962C8B-B14F-4D97-AF65-F5344CB8AC3E}">
        <p14:creationId xmlns:p14="http://schemas.microsoft.com/office/powerpoint/2010/main" val="635150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2A4F-A8C0-C244-9004-4CABE5F96842}"/>
              </a:ext>
            </a:extLst>
          </p:cNvPr>
          <p:cNvSpPr>
            <a:spLocks noGrp="1"/>
          </p:cNvSpPr>
          <p:nvPr>
            <p:ph type="title"/>
          </p:nvPr>
        </p:nvSpPr>
        <p:spPr/>
        <p:txBody>
          <a:bodyPr>
            <a:normAutofit fontScale="90000"/>
          </a:bodyPr>
          <a:lstStyle/>
          <a:p>
            <a:r>
              <a:rPr lang="en-US" dirty="0"/>
              <a:t>Cultural Perspectives on Disability, Family and Education</a:t>
            </a:r>
            <a:br>
              <a:rPr lang="en-US" dirty="0"/>
            </a:br>
            <a:endParaRPr lang="en-US" dirty="0"/>
          </a:p>
        </p:txBody>
      </p:sp>
      <p:sp>
        <p:nvSpPr>
          <p:cNvPr id="6" name="Content Placeholder 5">
            <a:extLst>
              <a:ext uri="{FF2B5EF4-FFF2-40B4-BE49-F238E27FC236}">
                <a16:creationId xmlns:a16="http://schemas.microsoft.com/office/drawing/2014/main" id="{C940637C-DD45-1747-9205-6D25B8912670}"/>
              </a:ext>
            </a:extLst>
          </p:cNvPr>
          <p:cNvSpPr>
            <a:spLocks noGrp="1"/>
          </p:cNvSpPr>
          <p:nvPr>
            <p:ph sz="half" idx="1"/>
          </p:nvPr>
        </p:nvSpPr>
        <p:spPr>
          <a:xfrm>
            <a:off x="1028699" y="2286000"/>
            <a:ext cx="7200899" cy="3581401"/>
          </a:xfrm>
        </p:spPr>
        <p:txBody>
          <a:bodyPr/>
          <a:lstStyle/>
          <a:p>
            <a:pPr marL="457200" indent="-457200">
              <a:buFont typeface="+mj-lt"/>
              <a:buAutoNum type="arabicPeriod"/>
            </a:pPr>
            <a:r>
              <a:rPr lang="en-US" dirty="0"/>
              <a:t>Research cultural perspectives on disability yet resist stereotyping</a:t>
            </a:r>
          </a:p>
          <a:p>
            <a:pPr marL="1444752" lvl="2" indent="-457200">
              <a:buFont typeface="+mj-lt"/>
              <a:buAutoNum type="arabicPeriod"/>
            </a:pPr>
            <a:r>
              <a:rPr lang="en-US" dirty="0"/>
              <a:t>Puerto Rican example</a:t>
            </a:r>
          </a:p>
          <a:p>
            <a:pPr marL="1444752" lvl="2" indent="-457200">
              <a:buFont typeface="+mj-lt"/>
              <a:buAutoNum type="arabicPeriod"/>
            </a:pPr>
            <a:r>
              <a:rPr lang="en-US" dirty="0"/>
              <a:t>Mexican-American example</a:t>
            </a:r>
          </a:p>
          <a:p>
            <a:pPr marL="1444752" lvl="2" indent="-457200">
              <a:buFont typeface="+mj-lt"/>
              <a:buAutoNum type="arabicPeriod"/>
            </a:pPr>
            <a:r>
              <a:rPr lang="en-US" dirty="0"/>
              <a:t>Pacific-American example</a:t>
            </a:r>
          </a:p>
          <a:p>
            <a:pPr marL="1444752" lvl="2" indent="-457200">
              <a:buFont typeface="+mj-lt"/>
              <a:buAutoNum type="arabicPeriod"/>
            </a:pPr>
            <a:r>
              <a:rPr lang="en-US" dirty="0"/>
              <a:t>Chinese-American example</a:t>
            </a:r>
          </a:p>
          <a:p>
            <a:pPr marL="1444752" lvl="2" indent="-457200">
              <a:buFont typeface="+mj-lt"/>
              <a:buAutoNum type="arabicPeriod"/>
            </a:pPr>
            <a:r>
              <a:rPr lang="en-US" dirty="0"/>
              <a:t>Korean example</a:t>
            </a:r>
          </a:p>
          <a:p>
            <a:pPr marL="1444752" lvl="2" indent="-457200">
              <a:buFont typeface="+mj-lt"/>
              <a:buAutoNum type="arabicPeriod"/>
            </a:pPr>
            <a:r>
              <a:rPr lang="en-US" dirty="0"/>
              <a:t>Native American and Native Hawaiian example</a:t>
            </a:r>
          </a:p>
          <a:p>
            <a:pPr marL="457200" indent="-457200">
              <a:buFont typeface="+mj-lt"/>
              <a:buAutoNum type="arabicPeriod"/>
            </a:pPr>
            <a:r>
              <a:rPr lang="en-US" dirty="0"/>
              <a:t>Collaborate as a team as much as possible</a:t>
            </a:r>
          </a:p>
          <a:p>
            <a:pPr marL="457200" indent="-457200">
              <a:buFont typeface="+mj-lt"/>
              <a:buAutoNum type="arabicPeriod"/>
            </a:pPr>
            <a:endParaRPr lang="en-US" dirty="0"/>
          </a:p>
          <a:p>
            <a:pPr marL="0" indent="0">
              <a:buNone/>
            </a:pPr>
            <a:endParaRPr lang="en-US" dirty="0"/>
          </a:p>
        </p:txBody>
      </p:sp>
      <p:sp>
        <p:nvSpPr>
          <p:cNvPr id="7" name="Content Placeholder 5">
            <a:extLst>
              <a:ext uri="{FF2B5EF4-FFF2-40B4-BE49-F238E27FC236}">
                <a16:creationId xmlns:a16="http://schemas.microsoft.com/office/drawing/2014/main" id="{CA7873A1-02FA-C64B-B879-FD6C9D9A723E}"/>
              </a:ext>
            </a:extLst>
          </p:cNvPr>
          <p:cNvSpPr txBox="1">
            <a:spLocks/>
          </p:cNvSpPr>
          <p:nvPr/>
        </p:nvSpPr>
        <p:spPr>
          <a:xfrm>
            <a:off x="1028699" y="5867401"/>
            <a:ext cx="6904383" cy="414754"/>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4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0"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0"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n-US" sz="1800" dirty="0"/>
              <a:t>From </a:t>
            </a:r>
            <a:r>
              <a:rPr lang="en-US" sz="1800" dirty="0" err="1"/>
              <a:t>Confianza’s</a:t>
            </a:r>
            <a:r>
              <a:rPr lang="en-US" sz="1800" dirty="0"/>
              <a:t> </a:t>
            </a:r>
            <a:r>
              <a:rPr lang="en-US" sz="1800" i="1" dirty="0"/>
              <a:t>Navigating an ELL Label, A Spec. Label or Both</a:t>
            </a:r>
            <a:r>
              <a:rPr lang="en-US" sz="1800" dirty="0"/>
              <a:t> </a:t>
            </a:r>
          </a:p>
          <a:p>
            <a:pPr marL="0" indent="0">
              <a:buFont typeface="Franklin Gothic Book" panose="020B0503020102020204" pitchFamily="34" charset="0"/>
              <a:buNone/>
            </a:pPr>
            <a:endParaRPr lang="en-US" dirty="0"/>
          </a:p>
        </p:txBody>
      </p:sp>
    </p:spTree>
    <p:extLst>
      <p:ext uri="{BB962C8B-B14F-4D97-AF65-F5344CB8AC3E}">
        <p14:creationId xmlns:p14="http://schemas.microsoft.com/office/powerpoint/2010/main" val="36996933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8&quot; unique_id=&quot;15058&quot;&gt;&lt;/object&gt;&lt;object type=&quot;2&quot; unique_id=&quot;15059&quot;&gt;&lt;object type=&quot;3&quot; unique_id=&quot;15060&quot;&gt;&lt;property id=&quot;20148&quot; value=&quot;5&quot;/&gt;&lt;property id=&quot;20300&quot; value=&quot;Slide 1 - &amp;quot;Replace this text with your title&amp;quot;&quot;/&gt;&lt;property id=&quot;20307&quot; value=&quot;256&quot;/&gt;&lt;/object&gt;&lt;object type=&quot;3&quot; unique_id=&quot;15061&quot;&gt;&lt;property id=&quot;20148&quot; value=&quot;5&quot;/&gt;&lt;property id=&quot;20300&quot; value=&quot;Slide 2 - &amp;quot;Read about accessibility, then replace text&amp;quot;&quot;/&gt;&lt;property id=&quot;20307&quot; value=&quot;258&quot;/&gt;&lt;/object&gt;&lt;object type=&quot;3&quot; unique_id=&quot;15062&quot;&gt;&lt;property id=&quot;20148&quot; value=&quot;5&quot;/&gt;&lt;property id=&quot;20300&quot; value=&quot;Slide 3&quot;/&gt;&lt;property id=&quot;20307&quot; value=&quot;257&quot;/&gt;&lt;/object&gt;&lt;/object&gt;&lt;/object&gt;&lt;/database&gt;"/>
  <p:tag name="SECTOMILLISECCONVERTED" val="1"/>
</p:tagLst>
</file>

<file path=ppt/theme/theme1.xml><?xml version="1.0" encoding="utf-8"?>
<a:theme xmlns:a="http://schemas.openxmlformats.org/drawingml/2006/main" name="Crop">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ccessible Network">
      <a:majorFont>
        <a:latin typeface="Verdana"/>
        <a:ea typeface=""/>
        <a:cs typeface=""/>
      </a:majorFont>
      <a:minorFont>
        <a:latin typeface="Tahoma"/>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3493</TotalTime>
  <Words>1126</Words>
  <Application>Microsoft Macintosh PowerPoint</Application>
  <PresentationFormat>On-screen Show (4:3)</PresentationFormat>
  <Paragraphs>127</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Franklin Gothic Book</vt:lpstr>
      <vt:lpstr>Tahoma</vt:lpstr>
      <vt:lpstr>Verdana</vt:lpstr>
      <vt:lpstr>Crop</vt:lpstr>
      <vt:lpstr>Parent advisory councils/ ambassadors</vt:lpstr>
      <vt:lpstr>Welcome!</vt:lpstr>
      <vt:lpstr>Our Three-Part Webinar Series</vt:lpstr>
      <vt:lpstr>Goals for Session 1: Culturally Responsive Partnerships</vt:lpstr>
      <vt:lpstr>Goals for Session 2: Informed Practice</vt:lpstr>
      <vt:lpstr>Goals for Session 3: Parent Advisory Councils/Ambassadors</vt:lpstr>
      <vt:lpstr>Pre-Webinar Video </vt:lpstr>
      <vt:lpstr>Go Beyond the Surface</vt:lpstr>
      <vt:lpstr>Cultural Perspectives on Disability, Family and Education </vt:lpstr>
      <vt:lpstr>POLL: </vt:lpstr>
      <vt:lpstr>Teach and Empower Spanish-Speaking Families to Understand Anglo-American Culture </vt:lpstr>
      <vt:lpstr>Bicultural and Bilingual Identities: Acculturate vs. Assimilate</vt:lpstr>
      <vt:lpstr>Introducing Amy Melik </vt:lpstr>
      <vt:lpstr>Supporting Families Once We Draw Them In </vt:lpstr>
      <vt:lpstr>Vision Examples </vt:lpstr>
      <vt:lpstr>Norms Example </vt:lpstr>
      <vt:lpstr>Goal Examples </vt:lpstr>
      <vt:lpstr>Empowering an Advisory Council to Shape Goals and Outcomes  </vt:lpstr>
      <vt:lpstr>POLL: Which strategy for parent councils might you want to try? </vt:lpstr>
      <vt:lpstr>Let’s Take Action!</vt:lpstr>
      <vt:lpstr>Follow-Up Resources</vt:lpstr>
      <vt:lpstr>Recommended Guidebook about English Learners</vt:lpstr>
      <vt:lpstr>PowerPoint Presentation</vt:lpstr>
    </vt:vector>
  </TitlesOfParts>
  <Company>Western Oregon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Haylee Marcotte</cp:lastModifiedBy>
  <cp:revision>85</cp:revision>
  <dcterms:created xsi:type="dcterms:W3CDTF">2018-03-21T15:07:59Z</dcterms:created>
  <dcterms:modified xsi:type="dcterms:W3CDTF">2020-03-23T17:32:40Z</dcterms:modified>
</cp:coreProperties>
</file>