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62" r:id="rId6"/>
    <p:sldId id="263" r:id="rId7"/>
    <p:sldId id="264" r:id="rId8"/>
    <p:sldId id="265" r:id="rId9"/>
    <p:sldId id="266" r:id="rId10"/>
    <p:sldId id="259" r:id="rId11"/>
    <p:sldId id="267" r:id="rId12"/>
    <p:sldId id="268" r:id="rId13"/>
    <p:sldId id="280" r:id="rId14"/>
    <p:sldId id="281" r:id="rId15"/>
    <p:sldId id="269" r:id="rId16"/>
    <p:sldId id="282" r:id="rId17"/>
    <p:sldId id="283" r:id="rId18"/>
    <p:sldId id="284" r:id="rId19"/>
    <p:sldId id="270" r:id="rId20"/>
    <p:sldId id="271" r:id="rId21"/>
    <p:sldId id="272" r:id="rId22"/>
    <p:sldId id="285" r:id="rId23"/>
    <p:sldId id="273" r:id="rId24"/>
    <p:sldId id="274" r:id="rId25"/>
    <p:sldId id="275" r:id="rId26"/>
    <p:sldId id="276" r:id="rId27"/>
    <p:sldId id="277" r:id="rId28"/>
    <p:sldId id="279" r:id="rId29"/>
    <p:sldId id="278" r:id="rId30"/>
  </p:sldIdLst>
  <p:sldSz cx="12192000" cy="6858000"/>
  <p:notesSz cx="6858000" cy="9144000"/>
  <p:custDataLst>
    <p:tags r:id="rId3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997" autoAdjust="0"/>
    <p:restoredTop sz="94660" autoAdjust="0"/>
  </p:normalViewPr>
  <p:slideViewPr>
    <p:cSldViewPr snapToGrid="0">
      <p:cViewPr varScale="1">
        <p:scale>
          <a:sx n="110" d="100"/>
          <a:sy n="110" d="100"/>
        </p:scale>
        <p:origin x="208" y="224"/>
      </p:cViewPr>
      <p:guideLst>
        <p:guide orient="horz" pos="2160"/>
        <p:guide pos="3840"/>
      </p:guideLst>
    </p:cSldViewPr>
  </p:slideViewPr>
  <p:outlineViewPr>
    <p:cViewPr>
      <p:scale>
        <a:sx n="33" d="100"/>
        <a:sy n="33" d="100"/>
      </p:scale>
      <p:origin x="53" y="30437"/>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A7CD4F4-2A26-40C9-AA8D-F2ADC53D8801}" type="datetimeFigureOut">
              <a:rPr lang="en-US" smtClean="0"/>
              <a:t>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9B432E-E5B7-44DC-BC16-CD73D1274C88}" type="slidenum">
              <a:rPr lang="en-US" smtClean="0"/>
              <a:t>‹#›</a:t>
            </a:fld>
            <a:endParaRPr lang="en-US"/>
          </a:p>
        </p:txBody>
      </p:sp>
    </p:spTree>
    <p:extLst>
      <p:ext uri="{BB962C8B-B14F-4D97-AF65-F5344CB8AC3E}">
        <p14:creationId xmlns:p14="http://schemas.microsoft.com/office/powerpoint/2010/main" val="2720593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A7CD4F4-2A26-40C9-AA8D-F2ADC53D8801}" type="datetimeFigureOut">
              <a:rPr lang="en-US" smtClean="0"/>
              <a:t>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9B432E-E5B7-44DC-BC16-CD73D1274C88}" type="slidenum">
              <a:rPr lang="en-US" smtClean="0"/>
              <a:t>‹#›</a:t>
            </a:fld>
            <a:endParaRPr lang="en-US"/>
          </a:p>
        </p:txBody>
      </p:sp>
    </p:spTree>
    <p:extLst>
      <p:ext uri="{BB962C8B-B14F-4D97-AF65-F5344CB8AC3E}">
        <p14:creationId xmlns:p14="http://schemas.microsoft.com/office/powerpoint/2010/main" val="3348010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A7CD4F4-2A26-40C9-AA8D-F2ADC53D8801}" type="datetimeFigureOut">
              <a:rPr lang="en-US" smtClean="0"/>
              <a:t>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9B432E-E5B7-44DC-BC16-CD73D1274C88}" type="slidenum">
              <a:rPr lang="en-US" smtClean="0"/>
              <a:t>‹#›</a:t>
            </a:fld>
            <a:endParaRPr lang="en-US"/>
          </a:p>
        </p:txBody>
      </p:sp>
    </p:spTree>
    <p:extLst>
      <p:ext uri="{BB962C8B-B14F-4D97-AF65-F5344CB8AC3E}">
        <p14:creationId xmlns:p14="http://schemas.microsoft.com/office/powerpoint/2010/main" val="2943388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A7CD4F4-2A26-40C9-AA8D-F2ADC53D8801}" type="datetimeFigureOut">
              <a:rPr lang="en-US" smtClean="0"/>
              <a:t>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9B432E-E5B7-44DC-BC16-CD73D1274C88}" type="slidenum">
              <a:rPr lang="en-US" smtClean="0"/>
              <a:t>‹#›</a:t>
            </a:fld>
            <a:endParaRPr lang="en-US"/>
          </a:p>
        </p:txBody>
      </p:sp>
    </p:spTree>
    <p:extLst>
      <p:ext uri="{BB962C8B-B14F-4D97-AF65-F5344CB8AC3E}">
        <p14:creationId xmlns:p14="http://schemas.microsoft.com/office/powerpoint/2010/main" val="2202482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A7CD4F4-2A26-40C9-AA8D-F2ADC53D8801}" type="datetimeFigureOut">
              <a:rPr lang="en-US" smtClean="0"/>
              <a:t>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9B432E-E5B7-44DC-BC16-CD73D1274C88}" type="slidenum">
              <a:rPr lang="en-US" smtClean="0"/>
              <a:t>‹#›</a:t>
            </a:fld>
            <a:endParaRPr lang="en-US"/>
          </a:p>
        </p:txBody>
      </p:sp>
    </p:spTree>
    <p:extLst>
      <p:ext uri="{BB962C8B-B14F-4D97-AF65-F5344CB8AC3E}">
        <p14:creationId xmlns:p14="http://schemas.microsoft.com/office/powerpoint/2010/main" val="2383976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A7CD4F4-2A26-40C9-AA8D-F2ADC53D8801}" type="datetimeFigureOut">
              <a:rPr lang="en-US" smtClean="0"/>
              <a:t>2/7/20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9B432E-E5B7-44DC-BC16-CD73D1274C88}" type="slidenum">
              <a:rPr lang="en-US" smtClean="0"/>
              <a:t>‹#›</a:t>
            </a:fld>
            <a:endParaRPr lang="en-US"/>
          </a:p>
        </p:txBody>
      </p:sp>
    </p:spTree>
    <p:extLst>
      <p:ext uri="{BB962C8B-B14F-4D97-AF65-F5344CB8AC3E}">
        <p14:creationId xmlns:p14="http://schemas.microsoft.com/office/powerpoint/2010/main" val="2857429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A7CD4F4-2A26-40C9-AA8D-F2ADC53D8801}" type="datetimeFigureOut">
              <a:rPr lang="en-US" smtClean="0"/>
              <a:t>2/7/20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B432E-E5B7-44DC-BC16-CD73D1274C88}" type="slidenum">
              <a:rPr lang="en-US" smtClean="0"/>
              <a:t>‹#›</a:t>
            </a:fld>
            <a:endParaRPr lang="en-US"/>
          </a:p>
        </p:txBody>
      </p:sp>
    </p:spTree>
    <p:extLst>
      <p:ext uri="{BB962C8B-B14F-4D97-AF65-F5344CB8AC3E}">
        <p14:creationId xmlns:p14="http://schemas.microsoft.com/office/powerpoint/2010/main" val="3938310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A7CD4F4-2A26-40C9-AA8D-F2ADC53D8801}" type="datetimeFigureOut">
              <a:rPr lang="en-US" smtClean="0"/>
              <a:t>2/7/20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9B432E-E5B7-44DC-BC16-CD73D1274C88}" type="slidenum">
              <a:rPr lang="en-US" smtClean="0"/>
              <a:t>‹#›</a:t>
            </a:fld>
            <a:endParaRPr lang="en-US"/>
          </a:p>
        </p:txBody>
      </p:sp>
    </p:spTree>
    <p:extLst>
      <p:ext uri="{BB962C8B-B14F-4D97-AF65-F5344CB8AC3E}">
        <p14:creationId xmlns:p14="http://schemas.microsoft.com/office/powerpoint/2010/main" val="2271619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7CD4F4-2A26-40C9-AA8D-F2ADC53D8801}" type="datetimeFigureOut">
              <a:rPr lang="en-US" smtClean="0"/>
              <a:t>2/7/20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9B432E-E5B7-44DC-BC16-CD73D1274C88}" type="slidenum">
              <a:rPr lang="en-US" smtClean="0"/>
              <a:t>‹#›</a:t>
            </a:fld>
            <a:endParaRPr lang="en-US"/>
          </a:p>
        </p:txBody>
      </p:sp>
    </p:spTree>
    <p:extLst>
      <p:ext uri="{BB962C8B-B14F-4D97-AF65-F5344CB8AC3E}">
        <p14:creationId xmlns:p14="http://schemas.microsoft.com/office/powerpoint/2010/main" val="2267580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A7CD4F4-2A26-40C9-AA8D-F2ADC53D8801}" type="datetimeFigureOut">
              <a:rPr lang="en-US" smtClean="0"/>
              <a:t>2/7/20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9B432E-E5B7-44DC-BC16-CD73D1274C88}" type="slidenum">
              <a:rPr lang="en-US" smtClean="0"/>
              <a:t>‹#›</a:t>
            </a:fld>
            <a:endParaRPr lang="en-US"/>
          </a:p>
        </p:txBody>
      </p:sp>
    </p:spTree>
    <p:extLst>
      <p:ext uri="{BB962C8B-B14F-4D97-AF65-F5344CB8AC3E}">
        <p14:creationId xmlns:p14="http://schemas.microsoft.com/office/powerpoint/2010/main" val="4019731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A7CD4F4-2A26-40C9-AA8D-F2ADC53D8801}" type="datetimeFigureOut">
              <a:rPr lang="en-US" smtClean="0"/>
              <a:t>2/7/20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9B432E-E5B7-44DC-BC16-CD73D1274C88}" type="slidenum">
              <a:rPr lang="en-US" smtClean="0"/>
              <a:t>‹#›</a:t>
            </a:fld>
            <a:endParaRPr lang="en-US"/>
          </a:p>
        </p:txBody>
      </p:sp>
    </p:spTree>
    <p:extLst>
      <p:ext uri="{BB962C8B-B14F-4D97-AF65-F5344CB8AC3E}">
        <p14:creationId xmlns:p14="http://schemas.microsoft.com/office/powerpoint/2010/main" val="4261304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7CD4F4-2A26-40C9-AA8D-F2ADC53D8801}" type="datetimeFigureOut">
              <a:rPr lang="en-US" smtClean="0"/>
              <a:t>2/7/20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9B432E-E5B7-44DC-BC16-CD73D1274C88}" type="slidenum">
              <a:rPr lang="en-US" smtClean="0"/>
              <a:t>‹#›</a:t>
            </a:fld>
            <a:endParaRPr lang="en-US"/>
          </a:p>
        </p:txBody>
      </p:sp>
    </p:spTree>
    <p:extLst>
      <p:ext uri="{BB962C8B-B14F-4D97-AF65-F5344CB8AC3E}">
        <p14:creationId xmlns:p14="http://schemas.microsoft.com/office/powerpoint/2010/main" val="24150117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u="none"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afb.org/info/programs-and-services/public-policy-center/education-policy/complete-text-of-macy-act/1235#_Toc428973409"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55558" y="120315"/>
            <a:ext cx="9424737" cy="5478379"/>
          </a:xfrm>
        </p:spPr>
        <p:txBody>
          <a:bodyPr>
            <a:normAutofit fontScale="90000"/>
          </a:bodyPr>
          <a:lstStyle/>
          <a:p>
            <a:br>
              <a:rPr lang="en-US" dirty="0"/>
            </a:br>
            <a:br>
              <a:rPr lang="en-US" dirty="0"/>
            </a:br>
            <a:br>
              <a:rPr lang="en-US" dirty="0"/>
            </a:br>
            <a:br>
              <a:rPr lang="en-US" dirty="0"/>
            </a:br>
            <a:br>
              <a:rPr lang="en-US" dirty="0"/>
            </a:br>
            <a:r>
              <a:rPr lang="en-US" dirty="0"/>
              <a:t>Comprehensive Personnel Development in Deafblind Education: Exploration of a Model</a:t>
            </a:r>
            <a:br>
              <a:rPr lang="en-US" dirty="0"/>
            </a:br>
            <a:br>
              <a:rPr lang="en-US" dirty="0"/>
            </a:br>
            <a:endParaRPr lang="en-US" dirty="0"/>
          </a:p>
        </p:txBody>
      </p:sp>
      <p:sp>
        <p:nvSpPr>
          <p:cNvPr id="3" name="Subtitle 2"/>
          <p:cNvSpPr>
            <a:spLocks noGrp="1"/>
          </p:cNvSpPr>
          <p:nvPr>
            <p:ph type="subTitle" idx="1"/>
          </p:nvPr>
        </p:nvSpPr>
        <p:spPr>
          <a:xfrm>
            <a:off x="1524000" y="4122820"/>
            <a:ext cx="9087854" cy="2157663"/>
          </a:xfrm>
        </p:spPr>
        <p:txBody>
          <a:bodyPr>
            <a:normAutofit/>
          </a:bodyPr>
          <a:lstStyle/>
          <a:p>
            <a:r>
              <a:rPr lang="en-US" dirty="0"/>
              <a:t>Catherine Nelson, Ph.D.</a:t>
            </a:r>
          </a:p>
          <a:p>
            <a:r>
              <a:rPr lang="en-US" dirty="0"/>
              <a:t>Amy Parker, </a:t>
            </a:r>
            <a:r>
              <a:rPr lang="en-US" dirty="0" err="1"/>
              <a:t>Ed.D</a:t>
            </a:r>
            <a:r>
              <a:rPr lang="en-US" dirty="0"/>
              <a:t>. &amp; COMS</a:t>
            </a:r>
          </a:p>
          <a:p>
            <a:r>
              <a:rPr lang="en-US" dirty="0"/>
              <a:t>Parker, A. T., &amp; Nelson, C. (2016). Toward a comprehensive system of personnel development in deafblind education. </a:t>
            </a:r>
            <a:r>
              <a:rPr lang="en-US" i="1" dirty="0"/>
              <a:t>American Annals of the Deaf</a:t>
            </a:r>
            <a:r>
              <a:rPr lang="en-US" dirty="0"/>
              <a:t>, 161(4), 486-501.</a:t>
            </a:r>
          </a:p>
          <a:p>
            <a:endParaRPr lang="en-US" dirty="0"/>
          </a:p>
        </p:txBody>
      </p:sp>
    </p:spTree>
    <p:extLst>
      <p:ext uri="{BB962C8B-B14F-4D97-AF65-F5344CB8AC3E}">
        <p14:creationId xmlns:p14="http://schemas.microsoft.com/office/powerpoint/2010/main" val="4971874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Standards of practice: What is in place</a:t>
            </a:r>
          </a:p>
        </p:txBody>
      </p:sp>
      <p:sp>
        <p:nvSpPr>
          <p:cNvPr id="3" name="Content Placeholder 2"/>
          <p:cNvSpPr>
            <a:spLocks noGrp="1"/>
          </p:cNvSpPr>
          <p:nvPr>
            <p:ph idx="1"/>
          </p:nvPr>
        </p:nvSpPr>
        <p:spPr/>
        <p:txBody>
          <a:bodyPr/>
          <a:lstStyle/>
          <a:p>
            <a:r>
              <a:rPr lang="en-US" dirty="0"/>
              <a:t>Hilton Perkins Foundation with support from U.S. DOE Model Demonstration monies used a group validation approach for teacher competencies</a:t>
            </a:r>
          </a:p>
          <a:p>
            <a:r>
              <a:rPr lang="en-US" dirty="0"/>
              <a:t>CEC Division on Visual Impairments (now DVIDB) pursued and published teacher of the deafblind and intervener competencies using a consensual validation process.</a:t>
            </a:r>
          </a:p>
          <a:p>
            <a:pPr marL="0" indent="0">
              <a:buNone/>
            </a:pPr>
            <a:endParaRPr lang="en-US" dirty="0"/>
          </a:p>
        </p:txBody>
      </p:sp>
    </p:spTree>
    <p:extLst>
      <p:ext uri="{BB962C8B-B14F-4D97-AF65-F5344CB8AC3E}">
        <p14:creationId xmlns:p14="http://schemas.microsoft.com/office/powerpoint/2010/main" val="2437180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Standards of practice: Future directions</a:t>
            </a:r>
          </a:p>
        </p:txBody>
      </p:sp>
      <p:sp>
        <p:nvSpPr>
          <p:cNvPr id="3" name="Content Placeholder 2"/>
          <p:cNvSpPr>
            <a:spLocks noGrp="1"/>
          </p:cNvSpPr>
          <p:nvPr>
            <p:ph idx="1"/>
          </p:nvPr>
        </p:nvSpPr>
        <p:spPr/>
        <p:txBody>
          <a:bodyPr/>
          <a:lstStyle/>
          <a:p>
            <a:r>
              <a:rPr lang="en-US" dirty="0"/>
              <a:t>Competencies are established, reviewed and updated on a timeline within the CEC. Recently the DVIDB has been reviewing, validating and updating competencies for TVIs.</a:t>
            </a:r>
          </a:p>
          <a:p>
            <a:r>
              <a:rPr lang="en-US" dirty="0"/>
              <a:t>Within the next two years, DVIDB will establish a committee to review, validate and update the current competencies for Teachers of the Deafblind (TDBs) and interveners.</a:t>
            </a:r>
          </a:p>
          <a:p>
            <a:r>
              <a:rPr lang="en-US" dirty="0"/>
              <a:t>Recent innovation configurations and research syntheses will inform the consensual validation process used by the CEC. </a:t>
            </a:r>
          </a:p>
        </p:txBody>
      </p:sp>
    </p:spTree>
    <p:extLst>
      <p:ext uri="{BB962C8B-B14F-4D97-AF65-F5344CB8AC3E}">
        <p14:creationId xmlns:p14="http://schemas.microsoft.com/office/powerpoint/2010/main" val="23418905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Preservice preparation: What is in place</a:t>
            </a:r>
          </a:p>
        </p:txBody>
      </p:sp>
      <p:sp>
        <p:nvSpPr>
          <p:cNvPr id="3" name="Content Placeholder 2"/>
          <p:cNvSpPr>
            <a:spLocks noGrp="1"/>
          </p:cNvSpPr>
          <p:nvPr>
            <p:ph idx="1"/>
          </p:nvPr>
        </p:nvSpPr>
        <p:spPr/>
        <p:txBody>
          <a:bodyPr/>
          <a:lstStyle/>
          <a:p>
            <a:pPr marL="0" indent="0">
              <a:buNone/>
            </a:pPr>
            <a:endParaRPr lang="en-US" dirty="0"/>
          </a:p>
          <a:p>
            <a:r>
              <a:rPr lang="en-US" dirty="0"/>
              <a:t>Different models in place</a:t>
            </a:r>
          </a:p>
          <a:p>
            <a:pPr lvl="1"/>
            <a:r>
              <a:rPr lang="en-US" dirty="0"/>
              <a:t>Infusing deafblind competencies into existing course work in VI, DHH, and/or severe disabilities</a:t>
            </a:r>
          </a:p>
          <a:p>
            <a:pPr lvl="1"/>
            <a:r>
              <a:rPr lang="en-US" dirty="0"/>
              <a:t>Specific coursework in </a:t>
            </a:r>
            <a:r>
              <a:rPr lang="en-US" dirty="0" err="1"/>
              <a:t>deafblindness</a:t>
            </a:r>
            <a:endParaRPr lang="en-US" dirty="0"/>
          </a:p>
          <a:p>
            <a:pPr lvl="1"/>
            <a:r>
              <a:rPr lang="en-US" dirty="0"/>
              <a:t>Deafblind specific coursework leading to specialization or endorsement</a:t>
            </a:r>
          </a:p>
          <a:p>
            <a:pPr lvl="2"/>
            <a:r>
              <a:rPr lang="en-US" dirty="0"/>
              <a:t>coursework is typically interconnected with coursework in other disciplines</a:t>
            </a:r>
          </a:p>
          <a:p>
            <a:pPr lvl="2"/>
            <a:r>
              <a:rPr lang="en-US" dirty="0"/>
              <a:t>students usually also get licensure in another related area</a:t>
            </a:r>
          </a:p>
        </p:txBody>
      </p:sp>
    </p:spTree>
    <p:extLst>
      <p:ext uri="{BB962C8B-B14F-4D97-AF65-F5344CB8AC3E}">
        <p14:creationId xmlns:p14="http://schemas.microsoft.com/office/powerpoint/2010/main" val="1652571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Preservice Programs: History and what is currently in place</a:t>
            </a:r>
          </a:p>
        </p:txBody>
      </p:sp>
      <p:sp>
        <p:nvSpPr>
          <p:cNvPr id="3" name="Content Placeholder 2"/>
          <p:cNvSpPr>
            <a:spLocks noGrp="1"/>
          </p:cNvSpPr>
          <p:nvPr>
            <p:ph idx="1"/>
          </p:nvPr>
        </p:nvSpPr>
        <p:spPr/>
        <p:txBody>
          <a:bodyPr/>
          <a:lstStyle/>
          <a:p>
            <a:r>
              <a:rPr lang="en-US" dirty="0"/>
              <a:t>Programs developed in response to faculty interests, funding, and knowledge in the field</a:t>
            </a:r>
          </a:p>
          <a:p>
            <a:r>
              <a:rPr lang="en-US" dirty="0"/>
              <a:t>Some programs emerged in response to specific needs of the time</a:t>
            </a:r>
          </a:p>
          <a:p>
            <a:r>
              <a:rPr lang="en-US" dirty="0"/>
              <a:t>Low incidence funding through the Department of Education- OSEP</a:t>
            </a:r>
          </a:p>
          <a:p>
            <a:r>
              <a:rPr lang="en-US" dirty="0"/>
              <a:t>Current programs include some funded entirely through OSEP, some through universities, and some funded by universities with student support provided by OSEP</a:t>
            </a:r>
          </a:p>
          <a:p>
            <a:r>
              <a:rPr lang="en-US" dirty="0"/>
              <a:t>As of 2016, approximately 20 universities have been identified as having some deafblind themes or emphasis within coursework</a:t>
            </a:r>
          </a:p>
        </p:txBody>
      </p:sp>
    </p:spTree>
    <p:extLst>
      <p:ext uri="{BB962C8B-B14F-4D97-AF65-F5344CB8AC3E}">
        <p14:creationId xmlns:p14="http://schemas.microsoft.com/office/powerpoint/2010/main" val="39183764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Preservice programs: What is in place</a:t>
            </a:r>
          </a:p>
        </p:txBody>
      </p:sp>
      <p:sp>
        <p:nvSpPr>
          <p:cNvPr id="3" name="Content Placeholder 2"/>
          <p:cNvSpPr>
            <a:spLocks noGrp="1"/>
          </p:cNvSpPr>
          <p:nvPr>
            <p:ph idx="1"/>
          </p:nvPr>
        </p:nvSpPr>
        <p:spPr/>
        <p:txBody>
          <a:bodyPr/>
          <a:lstStyle/>
          <a:p>
            <a:r>
              <a:rPr lang="en-US" dirty="0"/>
              <a:t>As of 2016,  7 academic institutions offered a specialization or graduate certificate in </a:t>
            </a:r>
            <a:r>
              <a:rPr lang="en-US" dirty="0" err="1"/>
              <a:t>deafblindness</a:t>
            </a:r>
            <a:endParaRPr lang="en-US" dirty="0"/>
          </a:p>
          <a:p>
            <a:pPr lvl="1"/>
            <a:r>
              <a:rPr lang="en-US" dirty="0"/>
              <a:t>Boston College, East Carolina University, Hunter College, San Francisco State University, Texas Tech University, the University of Utah, and Utah State University.</a:t>
            </a:r>
          </a:p>
          <a:p>
            <a:pPr lvl="1"/>
            <a:r>
              <a:rPr lang="en-US" dirty="0"/>
              <a:t>Coursework in </a:t>
            </a:r>
            <a:r>
              <a:rPr lang="en-US" dirty="0" err="1"/>
              <a:t>deafblindness</a:t>
            </a:r>
            <a:r>
              <a:rPr lang="en-US" dirty="0"/>
              <a:t> has been delivered on campus and through various models of distance technology</a:t>
            </a:r>
          </a:p>
          <a:p>
            <a:pPr lvl="1"/>
            <a:r>
              <a:rPr lang="en-US" dirty="0"/>
              <a:t>NCDB attempting to identify and coordinate the various efforts</a:t>
            </a:r>
          </a:p>
          <a:p>
            <a:pPr lvl="1"/>
            <a:endParaRPr lang="en-US" dirty="0"/>
          </a:p>
          <a:p>
            <a:pPr lvl="8"/>
            <a:r>
              <a:rPr lang="en-US" dirty="0"/>
              <a:t>(NCDB, 2016)</a:t>
            </a:r>
          </a:p>
        </p:txBody>
      </p:sp>
    </p:spTree>
    <p:extLst>
      <p:ext uri="{BB962C8B-B14F-4D97-AF65-F5344CB8AC3E}">
        <p14:creationId xmlns:p14="http://schemas.microsoft.com/office/powerpoint/2010/main" val="36765965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Preservice preparation: Future directions</a:t>
            </a:r>
          </a:p>
        </p:txBody>
      </p:sp>
      <p:sp>
        <p:nvSpPr>
          <p:cNvPr id="3" name="Content Placeholder 2"/>
          <p:cNvSpPr>
            <a:spLocks noGrp="1"/>
          </p:cNvSpPr>
          <p:nvPr>
            <p:ph idx="1"/>
          </p:nvPr>
        </p:nvSpPr>
        <p:spPr/>
        <p:txBody>
          <a:bodyPr/>
          <a:lstStyle/>
          <a:p>
            <a:r>
              <a:rPr lang="en-US" dirty="0"/>
              <a:t>Recognition of role of TDB imperative</a:t>
            </a:r>
          </a:p>
          <a:p>
            <a:r>
              <a:rPr lang="en-US" dirty="0"/>
              <a:t>Without recognition of the role, university programs will be difficult to sustain</a:t>
            </a:r>
          </a:p>
          <a:p>
            <a:r>
              <a:rPr lang="en-US" dirty="0"/>
              <a:t>TDBs need specific knowledge in assessment, instructional planning, and instructional delivery</a:t>
            </a:r>
          </a:p>
          <a:p>
            <a:r>
              <a:rPr lang="en-US" dirty="0"/>
              <a:t>TDBs must also be prepared to provide guidance to other educators including interveners</a:t>
            </a:r>
          </a:p>
          <a:p>
            <a:r>
              <a:rPr lang="en-US" dirty="0"/>
              <a:t>Recruitment efforts will be important</a:t>
            </a:r>
          </a:p>
          <a:p>
            <a:r>
              <a:rPr lang="en-US" dirty="0"/>
              <a:t>Ensure that professionals in the field reflect the diversity of students</a:t>
            </a:r>
          </a:p>
          <a:p>
            <a:endParaRPr lang="en-US" dirty="0"/>
          </a:p>
        </p:txBody>
      </p:sp>
    </p:spTree>
    <p:extLst>
      <p:ext uri="{BB962C8B-B14F-4D97-AF65-F5344CB8AC3E}">
        <p14:creationId xmlns:p14="http://schemas.microsoft.com/office/powerpoint/2010/main" val="11234813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Preservice preparation: Future directions (</a:t>
            </a:r>
            <a:r>
              <a:rPr lang="en-US" dirty="0" err="1"/>
              <a:t>cont</a:t>
            </a:r>
            <a:r>
              <a:rPr lang="en-US" baseline="0" dirty="0"/>
              <a:t> 1</a:t>
            </a:r>
            <a:r>
              <a:rPr lang="en-US" dirty="0"/>
              <a:t>)</a:t>
            </a:r>
          </a:p>
        </p:txBody>
      </p:sp>
      <p:sp>
        <p:nvSpPr>
          <p:cNvPr id="3" name="Content Placeholder 2"/>
          <p:cNvSpPr>
            <a:spLocks noGrp="1"/>
          </p:cNvSpPr>
          <p:nvPr>
            <p:ph idx="1"/>
          </p:nvPr>
        </p:nvSpPr>
        <p:spPr/>
        <p:txBody>
          <a:bodyPr/>
          <a:lstStyle/>
          <a:p>
            <a:r>
              <a:rPr lang="en-US" dirty="0"/>
              <a:t>Innovations in course delivery and field supervision needed</a:t>
            </a:r>
          </a:p>
          <a:p>
            <a:r>
              <a:rPr lang="en-US" dirty="0"/>
              <a:t>Field placements and field supervision with varying populations in varying settings, and roles</a:t>
            </a:r>
          </a:p>
          <a:p>
            <a:r>
              <a:rPr lang="en-US" dirty="0"/>
              <a:t>TDBs need knowledge that is broad and deep across VI, DHH, and severe disabilities </a:t>
            </a:r>
          </a:p>
          <a:p>
            <a:r>
              <a:rPr lang="en-US" dirty="0"/>
              <a:t>Knowledge in general education curriculum</a:t>
            </a:r>
          </a:p>
          <a:p>
            <a:r>
              <a:rPr lang="en-US" dirty="0"/>
              <a:t>Support college bound students and those working on more basic ADLs </a:t>
            </a:r>
          </a:p>
          <a:p>
            <a:r>
              <a:rPr lang="en-US" dirty="0"/>
              <a:t>Recognition that all skills will not reside in one person</a:t>
            </a:r>
          </a:p>
        </p:txBody>
      </p:sp>
    </p:spTree>
    <p:extLst>
      <p:ext uri="{BB962C8B-B14F-4D97-AF65-F5344CB8AC3E}">
        <p14:creationId xmlns:p14="http://schemas.microsoft.com/office/powerpoint/2010/main" val="36890725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Preservice preparation: Future directions (</a:t>
            </a:r>
            <a:r>
              <a:rPr lang="en-US" dirty="0" err="1"/>
              <a:t>cont</a:t>
            </a:r>
            <a:r>
              <a:rPr lang="en-US" baseline="0" dirty="0"/>
              <a:t> 2</a:t>
            </a:r>
            <a:r>
              <a:rPr lang="en-US" dirty="0"/>
              <a:t>)</a:t>
            </a:r>
          </a:p>
        </p:txBody>
      </p:sp>
      <p:sp>
        <p:nvSpPr>
          <p:cNvPr id="3" name="Content Placeholder 2"/>
          <p:cNvSpPr>
            <a:spLocks noGrp="1"/>
          </p:cNvSpPr>
          <p:nvPr>
            <p:ph idx="1"/>
          </p:nvPr>
        </p:nvSpPr>
        <p:spPr/>
        <p:txBody>
          <a:bodyPr/>
          <a:lstStyle/>
          <a:p>
            <a:r>
              <a:rPr lang="en-US" sz="2400" dirty="0"/>
              <a:t>Skills in collaboration, coaching and consultation needed</a:t>
            </a:r>
          </a:p>
          <a:p>
            <a:pPr lvl="1"/>
            <a:r>
              <a:rPr lang="en-US" dirty="0"/>
              <a:t>professionals</a:t>
            </a:r>
          </a:p>
          <a:p>
            <a:pPr lvl="1"/>
            <a:r>
              <a:rPr lang="en-US" dirty="0"/>
              <a:t>paraprofessionals </a:t>
            </a:r>
          </a:p>
          <a:p>
            <a:pPr lvl="1"/>
            <a:r>
              <a:rPr lang="en-US" dirty="0"/>
              <a:t>families</a:t>
            </a:r>
          </a:p>
          <a:p>
            <a:pPr marL="228600" lvl="1">
              <a:spcBef>
                <a:spcPts val="1000"/>
              </a:spcBef>
            </a:pPr>
            <a:r>
              <a:rPr lang="en-US" dirty="0"/>
              <a:t>Related service providers such as O &amp; M specialists, OTs, as well as professionals in other areas of special education should have access to deafblind coursework</a:t>
            </a:r>
          </a:p>
          <a:p>
            <a:pPr marL="457200" lvl="1" indent="0">
              <a:buNone/>
            </a:pPr>
            <a:endParaRPr lang="en-US" dirty="0"/>
          </a:p>
          <a:p>
            <a:pPr marL="457200" lvl="1" indent="0">
              <a:buNone/>
            </a:pPr>
            <a:endParaRPr lang="en-US" dirty="0"/>
          </a:p>
        </p:txBody>
      </p:sp>
    </p:spTree>
    <p:extLst>
      <p:ext uri="{BB962C8B-B14F-4D97-AF65-F5344CB8AC3E}">
        <p14:creationId xmlns:p14="http://schemas.microsoft.com/office/powerpoint/2010/main" val="3018498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Preservice programs: Future directions</a:t>
            </a:r>
          </a:p>
        </p:txBody>
      </p:sp>
      <p:sp>
        <p:nvSpPr>
          <p:cNvPr id="3" name="Content Placeholder 2"/>
          <p:cNvSpPr>
            <a:spLocks noGrp="1"/>
          </p:cNvSpPr>
          <p:nvPr>
            <p:ph idx="1"/>
          </p:nvPr>
        </p:nvSpPr>
        <p:spPr/>
        <p:txBody>
          <a:bodyPr/>
          <a:lstStyle/>
          <a:p>
            <a:r>
              <a:rPr lang="en-US" dirty="0"/>
              <a:t>Collaborative funding and delivery</a:t>
            </a:r>
          </a:p>
          <a:p>
            <a:pPr lvl="1"/>
            <a:r>
              <a:rPr lang="en-US" dirty="0"/>
              <a:t>Alignment and sharing of resources with fields of deafness, blindness, severe disabilities</a:t>
            </a:r>
          </a:p>
          <a:p>
            <a:pPr lvl="1"/>
            <a:r>
              <a:rPr lang="en-US" dirty="0"/>
              <a:t>Resource sharing with agencies charged with </a:t>
            </a:r>
            <a:r>
              <a:rPr lang="en-US" dirty="0" err="1"/>
              <a:t>inservice</a:t>
            </a:r>
            <a:r>
              <a:rPr lang="en-US" dirty="0"/>
              <a:t> training</a:t>
            </a:r>
          </a:p>
          <a:p>
            <a:pPr lvl="1"/>
            <a:r>
              <a:rPr lang="en-US" dirty="0"/>
              <a:t>Innovation in hybrid course delivery</a:t>
            </a:r>
          </a:p>
          <a:p>
            <a:pPr lvl="1"/>
            <a:r>
              <a:rPr lang="en-US" dirty="0"/>
              <a:t>Practical opportunities to bridge coursework and field work</a:t>
            </a:r>
          </a:p>
          <a:p>
            <a:pPr lvl="1"/>
            <a:r>
              <a:rPr lang="en-US" dirty="0"/>
              <a:t>Leverage of virtual communities of practice</a:t>
            </a:r>
          </a:p>
        </p:txBody>
      </p:sp>
    </p:spTree>
    <p:extLst>
      <p:ext uri="{BB962C8B-B14F-4D97-AF65-F5344CB8AC3E}">
        <p14:creationId xmlns:p14="http://schemas.microsoft.com/office/powerpoint/2010/main" val="41296248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In-service training: What is in place</a:t>
            </a:r>
          </a:p>
        </p:txBody>
      </p:sp>
      <p:sp>
        <p:nvSpPr>
          <p:cNvPr id="3" name="Content Placeholder 2"/>
          <p:cNvSpPr>
            <a:spLocks noGrp="1"/>
          </p:cNvSpPr>
          <p:nvPr>
            <p:ph idx="1"/>
          </p:nvPr>
        </p:nvSpPr>
        <p:spPr/>
        <p:txBody>
          <a:bodyPr/>
          <a:lstStyle/>
          <a:p>
            <a:r>
              <a:rPr lang="en-US" dirty="0"/>
              <a:t>Ongoing need for professional support and enrichment</a:t>
            </a:r>
          </a:p>
          <a:p>
            <a:r>
              <a:rPr lang="en-US" dirty="0"/>
              <a:t>National technical assistance infrastructure funded largely by OSEP</a:t>
            </a:r>
          </a:p>
          <a:p>
            <a:r>
              <a:rPr lang="en-US" dirty="0"/>
              <a:t>Provide high-quality information and support at local level using  onsite and distance technologies</a:t>
            </a:r>
          </a:p>
          <a:p>
            <a:r>
              <a:rPr lang="en-US" dirty="0"/>
              <a:t>State projects work together to streamline production of products, reduce duplication</a:t>
            </a:r>
          </a:p>
          <a:p>
            <a:r>
              <a:rPr lang="en-US" dirty="0"/>
              <a:t>Open Hand, Open Access learning modules</a:t>
            </a:r>
          </a:p>
        </p:txBody>
      </p:sp>
    </p:spTree>
    <p:extLst>
      <p:ext uri="{BB962C8B-B14F-4D97-AF65-F5344CB8AC3E}">
        <p14:creationId xmlns:p14="http://schemas.microsoft.com/office/powerpoint/2010/main" val="2301244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Roles of Teacher of the Deafblind (TDB)</a:t>
            </a:r>
          </a:p>
        </p:txBody>
      </p:sp>
      <p:sp>
        <p:nvSpPr>
          <p:cNvPr id="3" name="Content Placeholder 2"/>
          <p:cNvSpPr>
            <a:spLocks noGrp="1"/>
          </p:cNvSpPr>
          <p:nvPr>
            <p:ph idx="1"/>
          </p:nvPr>
        </p:nvSpPr>
        <p:spPr/>
        <p:txBody>
          <a:bodyPr>
            <a:normAutofit fontScale="92500" lnSpcReduction="10000"/>
          </a:bodyPr>
          <a:lstStyle/>
          <a:p>
            <a:r>
              <a:rPr lang="en-US" dirty="0"/>
              <a:t>Collaboratively assess the needs of students who are deafblind and ensure that each of the students identified as deafblind has an appropriate IEP with services and educational intervention to meet the goals outlined in the plan</a:t>
            </a:r>
          </a:p>
          <a:p>
            <a:r>
              <a:rPr lang="en-US" dirty="0"/>
              <a:t>Direct Services (may be classroom-based or itinerant)</a:t>
            </a:r>
          </a:p>
          <a:p>
            <a:pPr lvl="1"/>
            <a:r>
              <a:rPr lang="en-US" dirty="0"/>
              <a:t>Includes activities that incorporate:</a:t>
            </a:r>
          </a:p>
          <a:p>
            <a:pPr lvl="2"/>
            <a:r>
              <a:rPr lang="en-US" dirty="0"/>
              <a:t> vision awareness and vision efficiency activities,</a:t>
            </a:r>
          </a:p>
          <a:p>
            <a:pPr lvl="2"/>
            <a:r>
              <a:rPr lang="en-US" dirty="0"/>
              <a:t> auditory awareness and training, </a:t>
            </a:r>
          </a:p>
          <a:p>
            <a:pPr lvl="2"/>
            <a:r>
              <a:rPr lang="en-US" dirty="0"/>
              <a:t>facilitation of communication including use of objects symbols, tactile symbols, and spoken, signed, or picture symbols</a:t>
            </a:r>
          </a:p>
          <a:p>
            <a:pPr lvl="2"/>
            <a:r>
              <a:rPr lang="en-US" dirty="0"/>
              <a:t>literacy including braille and print</a:t>
            </a:r>
          </a:p>
          <a:p>
            <a:pPr lvl="2"/>
            <a:r>
              <a:rPr lang="en-US" dirty="0"/>
              <a:t>assistive technology devices and applications</a:t>
            </a:r>
          </a:p>
          <a:p>
            <a:pPr lvl="2"/>
            <a:r>
              <a:rPr lang="en-US" dirty="0"/>
              <a:t>curricular access</a:t>
            </a:r>
          </a:p>
        </p:txBody>
      </p:sp>
    </p:spTree>
    <p:extLst>
      <p:ext uri="{BB962C8B-B14F-4D97-AF65-F5344CB8AC3E}">
        <p14:creationId xmlns:p14="http://schemas.microsoft.com/office/powerpoint/2010/main" val="30826140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In-service training: Future directions</a:t>
            </a:r>
          </a:p>
        </p:txBody>
      </p:sp>
      <p:sp>
        <p:nvSpPr>
          <p:cNvPr id="3" name="Content Placeholder 2"/>
          <p:cNvSpPr>
            <a:spLocks noGrp="1"/>
          </p:cNvSpPr>
          <p:nvPr>
            <p:ph idx="1"/>
          </p:nvPr>
        </p:nvSpPr>
        <p:spPr/>
        <p:txBody>
          <a:bodyPr/>
          <a:lstStyle/>
          <a:p>
            <a:r>
              <a:rPr lang="en-US" dirty="0"/>
              <a:t>Continued need for on-line learning communities, distance mentoring, and virtual professional development</a:t>
            </a:r>
          </a:p>
          <a:p>
            <a:r>
              <a:rPr lang="en-US" dirty="0"/>
              <a:t>Continued need for face-to-face learning</a:t>
            </a:r>
          </a:p>
          <a:p>
            <a:r>
              <a:rPr lang="en-US" dirty="0"/>
              <a:t>On-going dialogs with fellow practitioners and leaders in the field</a:t>
            </a:r>
          </a:p>
          <a:p>
            <a:r>
              <a:rPr lang="en-US" dirty="0"/>
              <a:t>Coordination and alignment with University curricula</a:t>
            </a:r>
          </a:p>
        </p:txBody>
      </p:sp>
    </p:spTree>
    <p:extLst>
      <p:ext uri="{BB962C8B-B14F-4D97-AF65-F5344CB8AC3E}">
        <p14:creationId xmlns:p14="http://schemas.microsoft.com/office/powerpoint/2010/main" val="10396838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Leadership development: Professoriate</a:t>
            </a:r>
          </a:p>
        </p:txBody>
      </p:sp>
      <p:sp>
        <p:nvSpPr>
          <p:cNvPr id="3" name="Content Placeholder 2"/>
          <p:cNvSpPr>
            <a:spLocks noGrp="1"/>
          </p:cNvSpPr>
          <p:nvPr>
            <p:ph idx="1"/>
          </p:nvPr>
        </p:nvSpPr>
        <p:spPr/>
        <p:txBody>
          <a:bodyPr>
            <a:normAutofit fontScale="92500" lnSpcReduction="10000"/>
          </a:bodyPr>
          <a:lstStyle/>
          <a:p>
            <a:r>
              <a:rPr lang="en-US" dirty="0"/>
              <a:t>Direct link between high-quality teacher preparation and training received by teacher candidates, so must be adequate supply of doctoral-trained faculty</a:t>
            </a:r>
          </a:p>
          <a:p>
            <a:r>
              <a:rPr lang="en-US" dirty="0"/>
              <a:t>Demand is growing but supply is shrinking</a:t>
            </a:r>
          </a:p>
          <a:p>
            <a:pPr lvl="1"/>
            <a:r>
              <a:rPr lang="en-US" dirty="0"/>
              <a:t>Retirements</a:t>
            </a:r>
          </a:p>
          <a:p>
            <a:pPr lvl="1"/>
            <a:r>
              <a:rPr lang="en-US" dirty="0"/>
              <a:t>Diversity of special education career choices available to doctoral graduates</a:t>
            </a:r>
          </a:p>
          <a:p>
            <a:r>
              <a:rPr lang="en-US" dirty="0"/>
              <a:t>5 studies between 1989 and 2008 surveyed university personnel prep programs the US and Canada</a:t>
            </a:r>
          </a:p>
          <a:p>
            <a:pPr lvl="1"/>
            <a:r>
              <a:rPr lang="en-US" dirty="0"/>
              <a:t>Slow growth of university programs in the area of visual education</a:t>
            </a:r>
          </a:p>
          <a:p>
            <a:pPr lvl="1"/>
            <a:r>
              <a:rPr lang="en-US" dirty="0"/>
              <a:t>Difficulties with faculty recruitment</a:t>
            </a:r>
          </a:p>
          <a:p>
            <a:pPr lvl="1"/>
            <a:r>
              <a:rPr lang="en-US" dirty="0"/>
              <a:t>Trend toward soft money programs as opposed to hard money staffed by tenure track faculty</a:t>
            </a:r>
          </a:p>
        </p:txBody>
      </p:sp>
    </p:spTree>
    <p:extLst>
      <p:ext uri="{BB962C8B-B14F-4D97-AF65-F5344CB8AC3E}">
        <p14:creationId xmlns:p14="http://schemas.microsoft.com/office/powerpoint/2010/main" val="36434902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Leadership development: Professoriate (</a:t>
            </a:r>
            <a:r>
              <a:rPr lang="en-US" dirty="0" err="1"/>
              <a:t>cont</a:t>
            </a:r>
            <a:r>
              <a:rPr lang="en-US" dirty="0"/>
              <a:t>)</a:t>
            </a:r>
          </a:p>
        </p:txBody>
      </p:sp>
      <p:sp>
        <p:nvSpPr>
          <p:cNvPr id="3" name="Content Placeholder 2"/>
          <p:cNvSpPr>
            <a:spLocks noGrp="1"/>
          </p:cNvSpPr>
          <p:nvPr>
            <p:ph idx="1"/>
          </p:nvPr>
        </p:nvSpPr>
        <p:spPr/>
        <p:txBody>
          <a:bodyPr/>
          <a:lstStyle/>
          <a:p>
            <a:r>
              <a:rPr lang="en-US" dirty="0"/>
              <a:t>Since 2004, OSEP has funded three national projects to prepare doctoral scholars in the area of sensory disabilities</a:t>
            </a:r>
          </a:p>
          <a:p>
            <a:pPr lvl="1"/>
            <a:r>
              <a:rPr lang="en-US" dirty="0"/>
              <a:t>National Leadership Consortium in Visual Impairments (NLCVI)</a:t>
            </a:r>
          </a:p>
          <a:p>
            <a:pPr lvl="1"/>
            <a:r>
              <a:rPr lang="en-US" dirty="0"/>
              <a:t>Twice funded National Leadership Consortium in Sensory Disabilities (NLCSD) prepares scholars in VI, DHH, and DB- Tuition reimbursement, living stipend, support for travel to national conferences, enrichment activities, access to a cohort of other students in sensory disabilities  </a:t>
            </a:r>
          </a:p>
          <a:p>
            <a:pPr lvl="2"/>
            <a:r>
              <a:rPr lang="en-US" dirty="0"/>
              <a:t>30 programs across 25 universities</a:t>
            </a:r>
          </a:p>
          <a:p>
            <a:pPr lvl="2"/>
            <a:r>
              <a:rPr lang="en-US" dirty="0"/>
              <a:t>4 programs representing </a:t>
            </a:r>
            <a:r>
              <a:rPr lang="en-US" dirty="0" err="1"/>
              <a:t>deafblindness</a:t>
            </a:r>
            <a:endParaRPr lang="en-US" dirty="0"/>
          </a:p>
          <a:p>
            <a:pPr lvl="2"/>
            <a:r>
              <a:rPr lang="en-US" dirty="0"/>
              <a:t>In first project, 3 scholars admitted in </a:t>
            </a:r>
            <a:r>
              <a:rPr lang="en-US" dirty="0" err="1"/>
              <a:t>deafblindness</a:t>
            </a:r>
            <a:r>
              <a:rPr lang="en-US" dirty="0"/>
              <a:t>, 5 in second project</a:t>
            </a:r>
          </a:p>
          <a:p>
            <a:pPr lvl="2"/>
            <a:r>
              <a:rPr lang="en-US" dirty="0"/>
              <a:t>Some scholars in other areas completed research in </a:t>
            </a:r>
            <a:r>
              <a:rPr lang="en-US" dirty="0" err="1"/>
              <a:t>deafblindness</a:t>
            </a:r>
            <a:r>
              <a:rPr lang="en-US" dirty="0"/>
              <a:t> and are now teaching courses in </a:t>
            </a:r>
            <a:r>
              <a:rPr lang="en-US" dirty="0" err="1"/>
              <a:t>deafblindness</a:t>
            </a:r>
            <a:endParaRPr lang="en-US" dirty="0"/>
          </a:p>
        </p:txBody>
      </p:sp>
    </p:spTree>
    <p:extLst>
      <p:ext uri="{BB962C8B-B14F-4D97-AF65-F5344CB8AC3E}">
        <p14:creationId xmlns:p14="http://schemas.microsoft.com/office/powerpoint/2010/main" val="610423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Leadership development: Administrative</a:t>
            </a:r>
          </a:p>
        </p:txBody>
      </p:sp>
      <p:sp>
        <p:nvSpPr>
          <p:cNvPr id="3" name="Content Placeholder 2"/>
          <p:cNvSpPr>
            <a:spLocks noGrp="1"/>
          </p:cNvSpPr>
          <p:nvPr>
            <p:ph idx="1"/>
          </p:nvPr>
        </p:nvSpPr>
        <p:spPr>
          <a:xfrm>
            <a:off x="838200" y="1556084"/>
            <a:ext cx="10515600" cy="4620879"/>
          </a:xfrm>
        </p:spPr>
        <p:txBody>
          <a:bodyPr>
            <a:normAutofit fontScale="92500" lnSpcReduction="10000"/>
          </a:bodyPr>
          <a:lstStyle/>
          <a:p>
            <a:r>
              <a:rPr lang="en-US" dirty="0"/>
              <a:t>State education agencies</a:t>
            </a:r>
          </a:p>
          <a:p>
            <a:r>
              <a:rPr lang="en-US" dirty="0"/>
              <a:t>Schools for the Deaf and the Blind</a:t>
            </a:r>
          </a:p>
          <a:p>
            <a:r>
              <a:rPr lang="en-US" dirty="0"/>
              <a:t>Local education agencies</a:t>
            </a:r>
          </a:p>
          <a:p>
            <a:r>
              <a:rPr lang="en-US" dirty="0"/>
              <a:t>State Deaf-Blind technical assistance projects</a:t>
            </a:r>
          </a:p>
          <a:p>
            <a:r>
              <a:rPr lang="en-US" dirty="0"/>
              <a:t>OSEP has funded both doctoral preparation (NLCSD) and Master’s level preparation</a:t>
            </a:r>
          </a:p>
          <a:p>
            <a:r>
              <a:rPr lang="en-US" dirty="0"/>
              <a:t>Helen Keller Fellowship program</a:t>
            </a:r>
          </a:p>
          <a:p>
            <a:pPr lvl="1"/>
            <a:r>
              <a:rPr lang="en-US" dirty="0"/>
              <a:t>11 University programs, 46 scholars trained</a:t>
            </a:r>
          </a:p>
          <a:p>
            <a:pPr lvl="1"/>
            <a:r>
              <a:rPr lang="en-US" dirty="0"/>
              <a:t>Allowed for national cohort, mentoring, and enrichment</a:t>
            </a:r>
          </a:p>
          <a:p>
            <a:pPr marL="228600" lvl="1">
              <a:lnSpc>
                <a:spcPct val="100000"/>
              </a:lnSpc>
              <a:spcBef>
                <a:spcPts val="1000"/>
              </a:spcBef>
            </a:pPr>
            <a:r>
              <a:rPr lang="en-US" sz="2800" dirty="0"/>
              <a:t>Some university TDB programs are including internship opportunities with state and national deaf-blind technical assistance program</a:t>
            </a:r>
          </a:p>
          <a:p>
            <a:pPr lvl="1"/>
            <a:endParaRPr lang="en-US" sz="2800" dirty="0"/>
          </a:p>
        </p:txBody>
      </p:sp>
    </p:spTree>
    <p:extLst>
      <p:ext uri="{BB962C8B-B14F-4D97-AF65-F5344CB8AC3E}">
        <p14:creationId xmlns:p14="http://schemas.microsoft.com/office/powerpoint/2010/main" val="28913465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Leadership development: Future directions</a:t>
            </a:r>
          </a:p>
        </p:txBody>
      </p:sp>
      <p:sp>
        <p:nvSpPr>
          <p:cNvPr id="3" name="Content Placeholder 2"/>
          <p:cNvSpPr>
            <a:spLocks noGrp="1"/>
          </p:cNvSpPr>
          <p:nvPr>
            <p:ph idx="1"/>
          </p:nvPr>
        </p:nvSpPr>
        <p:spPr/>
        <p:txBody>
          <a:bodyPr/>
          <a:lstStyle/>
          <a:p>
            <a:r>
              <a:rPr lang="en-US" dirty="0"/>
              <a:t>Sustained and increased doctoral level training</a:t>
            </a:r>
          </a:p>
          <a:p>
            <a:r>
              <a:rPr lang="en-US" dirty="0"/>
              <a:t>Availability of hard money funding at universities</a:t>
            </a:r>
          </a:p>
          <a:p>
            <a:r>
              <a:rPr lang="en-US" dirty="0"/>
              <a:t>Need for standards of deafblind credentialing at university level</a:t>
            </a:r>
          </a:p>
          <a:p>
            <a:r>
              <a:rPr lang="en-US" dirty="0"/>
              <a:t>Initially, some sort of grandfathering</a:t>
            </a:r>
          </a:p>
          <a:p>
            <a:r>
              <a:rPr lang="en-US" dirty="0"/>
              <a:t>Models have including national testing, portfolio review</a:t>
            </a:r>
          </a:p>
          <a:p>
            <a:r>
              <a:rPr lang="en-US" dirty="0"/>
              <a:t>Currently, not a body in place that can look at credentials</a:t>
            </a:r>
          </a:p>
        </p:txBody>
      </p:sp>
    </p:spTree>
    <p:extLst>
      <p:ext uri="{BB962C8B-B14F-4D97-AF65-F5344CB8AC3E}">
        <p14:creationId xmlns:p14="http://schemas.microsoft.com/office/powerpoint/2010/main" val="38680252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hub: planning, coordination, and evaluation</a:t>
            </a:r>
          </a:p>
        </p:txBody>
      </p:sp>
      <p:sp>
        <p:nvSpPr>
          <p:cNvPr id="3" name="Content Placeholder 2"/>
          <p:cNvSpPr>
            <a:spLocks noGrp="1"/>
          </p:cNvSpPr>
          <p:nvPr>
            <p:ph idx="1"/>
          </p:nvPr>
        </p:nvSpPr>
        <p:spPr/>
        <p:txBody>
          <a:bodyPr>
            <a:normAutofit fontScale="85000" lnSpcReduction="10000"/>
          </a:bodyPr>
          <a:lstStyle/>
          <a:p>
            <a:r>
              <a:rPr lang="en-US" dirty="0"/>
              <a:t>Intertwined set of activities with high level of participation of various stakeholder groups</a:t>
            </a:r>
          </a:p>
          <a:p>
            <a:r>
              <a:rPr lang="en-US" dirty="0"/>
              <a:t>Local, state, and national levels</a:t>
            </a:r>
          </a:p>
          <a:p>
            <a:r>
              <a:rPr lang="en-US" dirty="0"/>
              <a:t>Vested partners from preservice and in-service, parents, and local and state education entities</a:t>
            </a:r>
          </a:p>
          <a:p>
            <a:r>
              <a:rPr lang="en-US" dirty="0"/>
              <a:t>Coordination with state administrators with regulatory authority and OSEP including national technical assistance agencies</a:t>
            </a:r>
          </a:p>
          <a:p>
            <a:r>
              <a:rPr lang="en-US" dirty="0"/>
              <a:t>At state level, planning could come from existing OSEP funded state deafblind projects which include advisory boards with broad stakeholder participation</a:t>
            </a:r>
          </a:p>
          <a:p>
            <a:r>
              <a:rPr lang="en-US" dirty="0"/>
              <a:t>Development of multi-year state CSPD plan</a:t>
            </a:r>
          </a:p>
          <a:p>
            <a:r>
              <a:rPr lang="en-US" dirty="0"/>
              <a:t>Processes to collect, store, and analyze data, use data to monitor and revise</a:t>
            </a:r>
          </a:p>
        </p:txBody>
      </p:sp>
    </p:spTree>
    <p:extLst>
      <p:ext uri="{BB962C8B-B14F-4D97-AF65-F5344CB8AC3E}">
        <p14:creationId xmlns:p14="http://schemas.microsoft.com/office/powerpoint/2010/main" val="30108682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 plan objectives</a:t>
            </a:r>
          </a:p>
        </p:txBody>
      </p:sp>
      <p:sp>
        <p:nvSpPr>
          <p:cNvPr id="3" name="Content Placeholder 2"/>
          <p:cNvSpPr>
            <a:spLocks noGrp="1"/>
          </p:cNvSpPr>
          <p:nvPr>
            <p:ph idx="1"/>
          </p:nvPr>
        </p:nvSpPr>
        <p:spPr/>
        <p:txBody>
          <a:bodyPr/>
          <a:lstStyle/>
          <a:p>
            <a:r>
              <a:rPr lang="en-US" dirty="0"/>
              <a:t>Children are appropriately identified in order to receive services early</a:t>
            </a:r>
          </a:p>
          <a:p>
            <a:r>
              <a:rPr lang="en-US" dirty="0"/>
              <a:t>Number of children and families who receive services increases</a:t>
            </a:r>
          </a:p>
          <a:p>
            <a:r>
              <a:rPr lang="en-US" dirty="0"/>
              <a:t>Families are satisfied with IEP progress</a:t>
            </a:r>
          </a:p>
          <a:p>
            <a:r>
              <a:rPr lang="en-US" dirty="0"/>
              <a:t>Educational outcomes improve</a:t>
            </a:r>
          </a:p>
          <a:p>
            <a:r>
              <a:rPr lang="en-US" dirty="0"/>
              <a:t>Number of competent TDBs and interveners increases</a:t>
            </a:r>
          </a:p>
          <a:p>
            <a:r>
              <a:rPr lang="en-US" dirty="0"/>
              <a:t>Number of training programs in adequate and sustainable</a:t>
            </a:r>
          </a:p>
          <a:p>
            <a:r>
              <a:rPr lang="en-US" dirty="0"/>
              <a:t>Personnel are retained and supported</a:t>
            </a:r>
          </a:p>
          <a:p>
            <a:r>
              <a:rPr lang="en-US" dirty="0"/>
              <a:t>Diversity and number of leaders increase </a:t>
            </a:r>
          </a:p>
        </p:txBody>
      </p:sp>
    </p:spTree>
    <p:extLst>
      <p:ext uri="{BB962C8B-B14F-4D97-AF65-F5344CB8AC3E}">
        <p14:creationId xmlns:p14="http://schemas.microsoft.com/office/powerpoint/2010/main" val="12522189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 plan questions </a:t>
            </a:r>
          </a:p>
        </p:txBody>
      </p:sp>
      <p:sp>
        <p:nvSpPr>
          <p:cNvPr id="3" name="Content Placeholder 2"/>
          <p:cNvSpPr>
            <a:spLocks noGrp="1"/>
          </p:cNvSpPr>
          <p:nvPr>
            <p:ph idx="1"/>
          </p:nvPr>
        </p:nvSpPr>
        <p:spPr/>
        <p:txBody>
          <a:bodyPr>
            <a:normAutofit lnSpcReduction="10000"/>
          </a:bodyPr>
          <a:lstStyle/>
          <a:p>
            <a:r>
              <a:rPr lang="en-US" dirty="0"/>
              <a:t>How are personnel trained, supported and evaluated?</a:t>
            </a:r>
          </a:p>
          <a:p>
            <a:r>
              <a:rPr lang="en-US" dirty="0"/>
              <a:t>How is ongoing professional development supportive of the foundation provided in preservice training programs?</a:t>
            </a:r>
          </a:p>
          <a:p>
            <a:r>
              <a:rPr lang="en-US" dirty="0"/>
              <a:t>How are personnel affecting student outcomes, and which of the nationally recognized competencies correspond to better student outcomes? </a:t>
            </a:r>
          </a:p>
          <a:p>
            <a:r>
              <a:rPr lang="en-US" dirty="0"/>
              <a:t>How do parents and family  members perceive that personnel affect their child’s educational outcomes?</a:t>
            </a:r>
          </a:p>
          <a:p>
            <a:r>
              <a:rPr lang="en-US" dirty="0"/>
              <a:t>How do adults who are deafblind describe what teachers and interveners should believe, know, and do?</a:t>
            </a:r>
          </a:p>
        </p:txBody>
      </p:sp>
    </p:spTree>
    <p:extLst>
      <p:ext uri="{BB962C8B-B14F-4D97-AF65-F5344CB8AC3E}">
        <p14:creationId xmlns:p14="http://schemas.microsoft.com/office/powerpoint/2010/main" val="38959484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Research</a:t>
            </a:r>
          </a:p>
        </p:txBody>
      </p:sp>
      <p:sp>
        <p:nvSpPr>
          <p:cNvPr id="3" name="Content Placeholder 2"/>
          <p:cNvSpPr>
            <a:spLocks noGrp="1"/>
          </p:cNvSpPr>
          <p:nvPr>
            <p:ph idx="1"/>
          </p:nvPr>
        </p:nvSpPr>
        <p:spPr/>
        <p:txBody>
          <a:bodyPr/>
          <a:lstStyle/>
          <a:p>
            <a:r>
              <a:rPr lang="en-US" dirty="0"/>
              <a:t>IHEs undertake coordinated efforts to expand the evidence-based body of research in deafblind education</a:t>
            </a:r>
          </a:p>
          <a:p>
            <a:r>
              <a:rPr lang="en-US" dirty="0"/>
              <a:t>Evidence-based practices are widely disseminated to the field </a:t>
            </a:r>
          </a:p>
          <a:p>
            <a:r>
              <a:rPr lang="en-US" dirty="0"/>
              <a:t>Evidence-based practices are integrated into standards</a:t>
            </a:r>
          </a:p>
        </p:txBody>
      </p:sp>
    </p:spTree>
    <p:extLst>
      <p:ext uri="{BB962C8B-B14F-4D97-AF65-F5344CB8AC3E}">
        <p14:creationId xmlns:p14="http://schemas.microsoft.com/office/powerpoint/2010/main" val="26039769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a:xfrm>
            <a:off x="838200" y="1457739"/>
            <a:ext cx="10515600" cy="4719224"/>
          </a:xfrm>
        </p:spPr>
        <p:txBody>
          <a:bodyPr>
            <a:normAutofit/>
          </a:bodyPr>
          <a:lstStyle/>
          <a:p>
            <a:r>
              <a:rPr lang="en-US" dirty="0"/>
              <a:t>“The hub of the CSPD model- planning, coordination, and evaluation- is the core from which all components of the system radiate. It can be conceptualized as an intertwined set of activities that require high levels of participation of various stakeholder groups in order to be effective.  The participation occurs both at state and national levels and involves vested partners from preservice and </a:t>
            </a:r>
            <a:r>
              <a:rPr lang="en-US" dirty="0" err="1"/>
              <a:t>inservice</a:t>
            </a:r>
            <a:r>
              <a:rPr lang="en-US" dirty="0"/>
              <a:t>, parents, and local and state education entities.” (Parker &amp; Nelson, 2016 p. 497)</a:t>
            </a:r>
          </a:p>
          <a:p>
            <a:r>
              <a:rPr lang="en-US" dirty="0"/>
              <a:t>There is a benefit in being a highly connected and yet small network if we can rise to the ongoing challenge of working together on different parts of the model concertedly to achieve a shared vision for the field of </a:t>
            </a:r>
            <a:r>
              <a:rPr lang="en-US" dirty="0" err="1"/>
              <a:t>deafblindness</a:t>
            </a:r>
            <a:r>
              <a:rPr lang="en-US" dirty="0"/>
              <a:t>.</a:t>
            </a:r>
          </a:p>
        </p:txBody>
      </p:sp>
    </p:spTree>
    <p:extLst>
      <p:ext uri="{BB962C8B-B14F-4D97-AF65-F5344CB8AC3E}">
        <p14:creationId xmlns:p14="http://schemas.microsoft.com/office/powerpoint/2010/main" val="3861408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Roles of the Teacher of the Deafblind </a:t>
            </a:r>
          </a:p>
        </p:txBody>
      </p:sp>
      <p:sp>
        <p:nvSpPr>
          <p:cNvPr id="3" name="Content Placeholder 2"/>
          <p:cNvSpPr>
            <a:spLocks noGrp="1"/>
          </p:cNvSpPr>
          <p:nvPr>
            <p:ph idx="1"/>
          </p:nvPr>
        </p:nvSpPr>
        <p:spPr/>
        <p:txBody>
          <a:bodyPr/>
          <a:lstStyle/>
          <a:p>
            <a:r>
              <a:rPr lang="en-US" dirty="0"/>
              <a:t>Indirect, consultative role</a:t>
            </a:r>
          </a:p>
          <a:p>
            <a:pPr lvl="1"/>
            <a:r>
              <a:rPr lang="en-US" dirty="0"/>
              <a:t>Supporting and participating in planning with the entire team including the classroom teacher and intervener </a:t>
            </a:r>
          </a:p>
          <a:p>
            <a:pPr lvl="2"/>
            <a:r>
              <a:rPr lang="en-US" dirty="0"/>
              <a:t>Assessment and evaluation of sensory and communication skills</a:t>
            </a:r>
          </a:p>
          <a:p>
            <a:pPr lvl="2"/>
            <a:r>
              <a:rPr lang="en-US" dirty="0"/>
              <a:t>Creating, providing, and supporting the use of materials appropriate to sensory needs</a:t>
            </a:r>
          </a:p>
          <a:p>
            <a:pPr lvl="2"/>
            <a:r>
              <a:rPr lang="en-US" dirty="0"/>
              <a:t>Information and support of communication systems</a:t>
            </a:r>
          </a:p>
          <a:p>
            <a:pPr lvl="2"/>
            <a:r>
              <a:rPr lang="en-US" dirty="0"/>
              <a:t>Support of assistive technology</a:t>
            </a:r>
          </a:p>
          <a:p>
            <a:pPr lvl="2"/>
            <a:r>
              <a:rPr lang="en-US" dirty="0"/>
              <a:t>Accommodations and modifications of instructional materials and activities to meet sensory and other educational needs</a:t>
            </a:r>
          </a:p>
          <a:p>
            <a:pPr lvl="2"/>
            <a:endParaRPr lang="en-US" dirty="0"/>
          </a:p>
          <a:p>
            <a:pPr lvl="2"/>
            <a:r>
              <a:rPr lang="en-US" dirty="0"/>
              <a:t>(</a:t>
            </a:r>
            <a:r>
              <a:rPr lang="en-US" dirty="0" err="1"/>
              <a:t>Blaha</a:t>
            </a:r>
            <a:r>
              <a:rPr lang="en-US" dirty="0"/>
              <a:t>, Cooper, Irby, Montgomery, </a:t>
            </a:r>
            <a:r>
              <a:rPr lang="en-US"/>
              <a:t>&amp; Parker)</a:t>
            </a:r>
            <a:endParaRPr lang="en-US" dirty="0"/>
          </a:p>
        </p:txBody>
      </p:sp>
    </p:spTree>
    <p:extLst>
      <p:ext uri="{BB962C8B-B14F-4D97-AF65-F5344CB8AC3E}">
        <p14:creationId xmlns:p14="http://schemas.microsoft.com/office/powerpoint/2010/main" val="1441190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Recognition of the role of TDB</a:t>
            </a:r>
          </a:p>
        </p:txBody>
      </p:sp>
      <p:sp>
        <p:nvSpPr>
          <p:cNvPr id="3" name="Content Placeholder 2"/>
          <p:cNvSpPr>
            <a:spLocks noGrp="1"/>
          </p:cNvSpPr>
          <p:nvPr>
            <p:ph idx="1"/>
          </p:nvPr>
        </p:nvSpPr>
        <p:spPr/>
        <p:txBody>
          <a:bodyPr/>
          <a:lstStyle/>
          <a:p>
            <a:r>
              <a:rPr lang="en-US" dirty="0"/>
              <a:t>Most states recognize the role of teachers of students who are deaf/hard of hearing and teachers of students with visual impairments</a:t>
            </a:r>
          </a:p>
          <a:p>
            <a:r>
              <a:rPr lang="en-US" dirty="0"/>
              <a:t>Only three states recognize the specific role of Teacher of the Deafblind</a:t>
            </a:r>
          </a:p>
          <a:p>
            <a:pPr lvl="1"/>
            <a:r>
              <a:rPr lang="en-US" dirty="0"/>
              <a:t>Utah</a:t>
            </a:r>
          </a:p>
          <a:p>
            <a:pPr lvl="1"/>
            <a:r>
              <a:rPr lang="en-US" dirty="0"/>
              <a:t>Texas</a:t>
            </a:r>
          </a:p>
          <a:p>
            <a:pPr lvl="1"/>
            <a:r>
              <a:rPr lang="en-US" dirty="0"/>
              <a:t>Illinois</a:t>
            </a:r>
          </a:p>
        </p:txBody>
      </p:sp>
    </p:spTree>
    <p:extLst>
      <p:ext uri="{BB962C8B-B14F-4D97-AF65-F5344CB8AC3E}">
        <p14:creationId xmlns:p14="http://schemas.microsoft.com/office/powerpoint/2010/main" val="30168914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Recognition of TDB</a:t>
            </a:r>
          </a:p>
        </p:txBody>
      </p:sp>
      <p:sp>
        <p:nvSpPr>
          <p:cNvPr id="3" name="Content Placeholder 2"/>
          <p:cNvSpPr>
            <a:spLocks noGrp="1"/>
          </p:cNvSpPr>
          <p:nvPr>
            <p:ph idx="1"/>
          </p:nvPr>
        </p:nvSpPr>
        <p:spPr/>
        <p:txBody>
          <a:bodyPr/>
          <a:lstStyle/>
          <a:p>
            <a:r>
              <a:rPr lang="en-US" dirty="0"/>
              <a:t>2012 NCDB needs assessment</a:t>
            </a:r>
          </a:p>
          <a:p>
            <a:pPr lvl="1"/>
            <a:r>
              <a:rPr lang="en-US" dirty="0"/>
              <a:t>Focus groups reported that educational teams may advance the role of interveners as the most important component without recognizing the role of played by the TDB</a:t>
            </a:r>
          </a:p>
        </p:txBody>
      </p:sp>
    </p:spTree>
    <p:extLst>
      <p:ext uri="{BB962C8B-B14F-4D97-AF65-F5344CB8AC3E}">
        <p14:creationId xmlns:p14="http://schemas.microsoft.com/office/powerpoint/2010/main" val="865251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 Department of Education Efforts in DB</a:t>
            </a:r>
          </a:p>
        </p:txBody>
      </p:sp>
      <p:sp>
        <p:nvSpPr>
          <p:cNvPr id="3" name="Content Placeholder 2"/>
          <p:cNvSpPr>
            <a:spLocks noGrp="1"/>
          </p:cNvSpPr>
          <p:nvPr>
            <p:ph idx="1"/>
          </p:nvPr>
        </p:nvSpPr>
        <p:spPr/>
        <p:txBody>
          <a:bodyPr/>
          <a:lstStyle/>
          <a:p>
            <a:r>
              <a:rPr lang="en-US" dirty="0"/>
              <a:t>Technical assistance through state deafblind projects</a:t>
            </a:r>
          </a:p>
          <a:p>
            <a:r>
              <a:rPr lang="en-US" dirty="0"/>
              <a:t>Low-incidence personnel preparation </a:t>
            </a:r>
          </a:p>
        </p:txBody>
      </p:sp>
    </p:spTree>
    <p:extLst>
      <p:ext uri="{BB962C8B-B14F-4D97-AF65-F5344CB8AC3E}">
        <p14:creationId xmlns:p14="http://schemas.microsoft.com/office/powerpoint/2010/main" val="1809703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08301"/>
          </a:xfrm>
        </p:spPr>
        <p:txBody>
          <a:bodyPr/>
          <a:lstStyle/>
          <a:p>
            <a:r>
              <a:rPr lang="en-US" dirty="0"/>
              <a:t>Cogswell Macy Act</a:t>
            </a:r>
          </a:p>
        </p:txBody>
      </p:sp>
      <p:sp>
        <p:nvSpPr>
          <p:cNvPr id="3" name="Content Placeholder 2"/>
          <p:cNvSpPr>
            <a:spLocks noGrp="1"/>
          </p:cNvSpPr>
          <p:nvPr>
            <p:ph idx="1"/>
          </p:nvPr>
        </p:nvSpPr>
        <p:spPr>
          <a:xfrm>
            <a:off x="838200" y="1311965"/>
            <a:ext cx="10515600" cy="4864998"/>
          </a:xfrm>
        </p:spPr>
        <p:txBody>
          <a:bodyPr>
            <a:normAutofit fontScale="85000" lnSpcReduction="20000"/>
          </a:bodyPr>
          <a:lstStyle/>
          <a:p>
            <a:r>
              <a:rPr lang="en-US" dirty="0"/>
              <a:t>An effort that mirrors actions other recent sensory disability shared initiatives, such as the 21</a:t>
            </a:r>
            <a:r>
              <a:rPr lang="en-US" baseline="30000" dirty="0"/>
              <a:t>st</a:t>
            </a:r>
            <a:r>
              <a:rPr lang="en-US" dirty="0"/>
              <a:t>  Century Communication and Video Description Act and the National Consortium of Leadership in Sensory Disabilities.</a:t>
            </a:r>
          </a:p>
          <a:p>
            <a:r>
              <a:rPr lang="en-US" dirty="0"/>
              <a:t>Title III</a:t>
            </a:r>
          </a:p>
          <a:p>
            <a:pPr marL="514350" indent="-514350">
              <a:buFont typeface="+mj-lt"/>
              <a:buAutoNum type="alphaLcPeriod"/>
            </a:pPr>
            <a:r>
              <a:rPr lang="en-US" dirty="0"/>
              <a:t>Identification- more nuanced than child find</a:t>
            </a:r>
          </a:p>
          <a:p>
            <a:pPr marL="514350" indent="-514350">
              <a:buFont typeface="+mj-lt"/>
              <a:buAutoNum type="alphaLcPeriod"/>
            </a:pPr>
            <a:r>
              <a:rPr lang="en-US" dirty="0"/>
              <a:t>Related Services</a:t>
            </a:r>
          </a:p>
          <a:p>
            <a:pPr marL="514350" indent="-514350">
              <a:buFont typeface="+mj-lt"/>
              <a:buAutoNum type="alphaLcPeriod"/>
            </a:pPr>
            <a:r>
              <a:rPr lang="en-US" dirty="0"/>
              <a:t>State Plans</a:t>
            </a:r>
          </a:p>
          <a:p>
            <a:pPr marL="514350" indent="-514350">
              <a:buFont typeface="+mj-lt"/>
              <a:buAutoNum type="alphaLcPeriod"/>
            </a:pPr>
            <a:r>
              <a:rPr lang="en-US" dirty="0"/>
              <a:t>Evaluations</a:t>
            </a:r>
          </a:p>
          <a:p>
            <a:pPr marL="514350" indent="-514350">
              <a:buFont typeface="+mj-lt"/>
              <a:buAutoNum type="alphaLcPeriod"/>
            </a:pPr>
            <a:r>
              <a:rPr lang="en-US" dirty="0"/>
              <a:t>Considerations of Special Factors- communication and language needs</a:t>
            </a:r>
          </a:p>
          <a:p>
            <a:pPr marL="514350" indent="-514350">
              <a:buFont typeface="+mj-lt"/>
              <a:buAutoNum type="alphaLcPeriod"/>
            </a:pPr>
            <a:r>
              <a:rPr lang="en-US" dirty="0"/>
              <a:t>Technical Assistance for Parents and Educators</a:t>
            </a:r>
          </a:p>
          <a:p>
            <a:pPr marL="514350" indent="-514350">
              <a:buFont typeface="+mj-lt"/>
              <a:buAutoNum type="alphaLcPeriod"/>
            </a:pPr>
            <a:r>
              <a:rPr lang="en-US" dirty="0"/>
              <a:t>Conforming Regulations</a:t>
            </a:r>
          </a:p>
          <a:p>
            <a:pPr marL="0" indent="0">
              <a:buNone/>
            </a:pPr>
            <a:endParaRPr lang="en-US" dirty="0">
              <a:hlinkClick r:id="rId2"/>
            </a:endParaRPr>
          </a:p>
          <a:p>
            <a:pPr marL="0" indent="0">
              <a:buNone/>
            </a:pPr>
            <a:r>
              <a:rPr lang="en-US" dirty="0">
                <a:hlinkClick r:id="rId2"/>
              </a:rPr>
              <a:t>AFB CMA </a:t>
            </a:r>
            <a:endParaRPr lang="en-US" dirty="0"/>
          </a:p>
          <a:p>
            <a:endParaRPr lang="en-US" dirty="0"/>
          </a:p>
        </p:txBody>
      </p:sp>
    </p:spTree>
    <p:extLst>
      <p:ext uri="{BB962C8B-B14F-4D97-AF65-F5344CB8AC3E}">
        <p14:creationId xmlns:p14="http://schemas.microsoft.com/office/powerpoint/2010/main" val="238366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Comprehensive System of Personnel Development (CSPD)</a:t>
            </a:r>
          </a:p>
        </p:txBody>
      </p:sp>
      <p:sp>
        <p:nvSpPr>
          <p:cNvPr id="3" name="Content Placeholder 2"/>
          <p:cNvSpPr>
            <a:spLocks noGrp="1"/>
          </p:cNvSpPr>
          <p:nvPr>
            <p:ph idx="1"/>
          </p:nvPr>
        </p:nvSpPr>
        <p:spPr/>
        <p:txBody>
          <a:bodyPr>
            <a:normAutofit fontScale="92500"/>
          </a:bodyPr>
          <a:lstStyle/>
          <a:p>
            <a:r>
              <a:rPr lang="en-US" dirty="0"/>
              <a:t>Need for sustainable, comprehensive national framework for addressing the need for qualified personnel at the local level</a:t>
            </a:r>
          </a:p>
          <a:p>
            <a:r>
              <a:rPr lang="en-US" dirty="0"/>
              <a:t>Look to a model that has been implemented on national scale and refined and evaluated over time</a:t>
            </a:r>
          </a:p>
          <a:p>
            <a:r>
              <a:rPr lang="en-US" dirty="0"/>
              <a:t>1986 CSPD developed in response to Public Law 99-457 amendments to the Education of the Handicapped Act that mandated early childhood special education</a:t>
            </a:r>
          </a:p>
          <a:p>
            <a:r>
              <a:rPr lang="en-US" dirty="0"/>
              <a:t>Renewed in 1997 and 2004 reauthorizations of IDEA for Part C</a:t>
            </a:r>
          </a:p>
          <a:p>
            <a:r>
              <a:rPr lang="en-US" dirty="0"/>
              <a:t>Standards, preservice training, </a:t>
            </a:r>
            <a:r>
              <a:rPr lang="en-US" dirty="0" err="1"/>
              <a:t>inservice</a:t>
            </a:r>
            <a:r>
              <a:rPr lang="en-US" dirty="0"/>
              <a:t> professional development, recruitment and retention, leadership, coordination, and sustainability</a:t>
            </a:r>
          </a:p>
        </p:txBody>
      </p:sp>
    </p:spTree>
    <p:extLst>
      <p:ext uri="{BB962C8B-B14F-4D97-AF65-F5344CB8AC3E}">
        <p14:creationId xmlns:p14="http://schemas.microsoft.com/office/powerpoint/2010/main" val="4103165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p:cNvSpPr>
            <a:spLocks noGrp="1"/>
          </p:cNvSpPr>
          <p:nvPr>
            <p:ph type="title" idx="4294967295"/>
          </p:nvPr>
        </p:nvSpPr>
        <p:spPr/>
        <p:txBody>
          <a:bodyPr/>
          <a:lstStyle/>
          <a:p>
            <a:r>
              <a:rPr lang="en-US" dirty="0"/>
              <a:t>Model</a:t>
            </a:r>
            <a:r>
              <a:rPr lang="en-US" baseline="0" dirty="0"/>
              <a:t> Diagram</a:t>
            </a:r>
            <a:endParaRPr lang="en-US" dirty="0"/>
          </a:p>
        </p:txBody>
      </p:sp>
      <p:pic>
        <p:nvPicPr>
          <p:cNvPr id="4" name="Picture 3" descr="Diagram includes standards of practice, pre-service training, in-service training, leadership development, and expanded research circling around planning, coordination, evaluation in the center."/>
          <p:cNvPicPr/>
          <p:nvPr/>
        </p:nvPicPr>
        <p:blipFill>
          <a:blip r:embed="rId2" cstate="print">
            <a:extLst>
              <a:ext uri="{28A0092B-C50C-407E-A947-70E740481C1C}">
                <a14:useLocalDpi xmlns:a14="http://schemas.microsoft.com/office/drawing/2010/main" val="0"/>
              </a:ext>
            </a:extLst>
          </a:blip>
          <a:stretch>
            <a:fillRect/>
          </a:stretch>
        </p:blipFill>
        <p:spPr>
          <a:xfrm>
            <a:off x="2951480" y="457200"/>
            <a:ext cx="6289040" cy="5943600"/>
          </a:xfrm>
          <a:prstGeom prst="rect">
            <a:avLst/>
          </a:prstGeom>
        </p:spPr>
      </p:pic>
    </p:spTree>
    <p:extLst>
      <p:ext uri="{BB962C8B-B14F-4D97-AF65-F5344CB8AC3E}">
        <p14:creationId xmlns:p14="http://schemas.microsoft.com/office/powerpoint/2010/main" val="195434127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2&quot; unique_id=&quot;10002&quot;&gt;&lt;object type=&quot;3&quot; unique_id=&quot;10003&quot;&gt;&lt;property id=&quot;20148&quot; value=&quot;5&quot;/&gt;&lt;property id=&quot;20300&quot; value=&quot;Slide 1 - &amp;quot;     Comprehensive Personnel Development in Deafblind Education: Exploration of a Model  &amp;quot;&quot;/&gt;&lt;property id=&quot;20307&quot; value=&quot;256&quot;/&gt;&lt;/object&gt;&lt;object type=&quot;3&quot; unique_id=&quot;10004&quot;&gt;&lt;property id=&quot;20148&quot; value=&quot;5&quot;/&gt;&lt;property id=&quot;20300&quot; value=&quot;Slide 2 - &amp;quot;Roles of Teacher of the Deafblind (TDB)&amp;quot;&quot;/&gt;&lt;property id=&quot;20307&quot; value=&quot;257&quot;/&gt;&lt;/object&gt;&lt;object type=&quot;3&quot; unique_id=&quot;10005&quot;&gt;&lt;property id=&quot;20148&quot; value=&quot;5&quot;/&gt;&lt;property id=&quot;20300&quot; value=&quot;Slide 3 - &amp;quot;Roles of the Teacher of the Deafblind &amp;quot;&quot;/&gt;&lt;property id=&quot;20307&quot; value=&quot;260&quot;/&gt;&lt;/object&gt;&lt;object type=&quot;3&quot; unique_id=&quot;10006&quot;&gt;&lt;property id=&quot;20148&quot; value=&quot;5&quot;/&gt;&lt;property id=&quot;20300&quot; value=&quot;Slide 4 - &amp;quot;Recognition of the role of TDB&amp;quot;&quot;/&gt;&lt;property id=&quot;20307&quot; value=&quot;261&quot;/&gt;&lt;/object&gt;&lt;object type=&quot;3&quot; unique_id=&quot;10007&quot;&gt;&lt;property id=&quot;20148&quot; value=&quot;5&quot;/&gt;&lt;property id=&quot;20300&quot; value=&quot;Slide 5 - &amp;quot;Recognition of TDB&amp;quot;&quot;/&gt;&lt;property id=&quot;20307&quot; value=&quot;262&quot;/&gt;&lt;/object&gt;&lt;object type=&quot;3&quot; unique_id=&quot;10008&quot;&gt;&lt;property id=&quot;20148&quot; value=&quot;5&quot;/&gt;&lt;property id=&quot;20300&quot; value=&quot;Slide 6 - &amp;quot;U.S. Department of Education Efforts in DB&amp;quot;&quot;/&gt;&lt;property id=&quot;20307&quot; value=&quot;263&quot;/&gt;&lt;/object&gt;&lt;object type=&quot;3&quot; unique_id=&quot;10009&quot;&gt;&lt;property id=&quot;20148&quot; value=&quot;5&quot;/&gt;&lt;property id=&quot;20300&quot; value=&quot;Slide 7 - &amp;quot;Cogswell Macy Act&amp;quot;&quot;/&gt;&lt;property id=&quot;20307&quot; value=&quot;264&quot;/&gt;&lt;/object&gt;&lt;object type=&quot;3&quot; unique_id=&quot;10010&quot;&gt;&lt;property id=&quot;20148&quot; value=&quot;5&quot;/&gt;&lt;property id=&quot;20300&quot; value=&quot;Slide 8 - &amp;quot;Comprehensive System of Personnel Development (CSPD)&amp;quot;&quot;/&gt;&lt;property id=&quot;20307&quot; value=&quot;265&quot;/&gt;&lt;/object&gt;&lt;object type=&quot;3&quot; unique_id=&quot;10011&quot;&gt;&lt;property id=&quot;20148&quot; value=&quot;5&quot;/&gt;&lt;property id=&quot;20300&quot; value=&quot;Slide 9 - &amp;quot;Model Diagram&amp;quot;&quot;/&gt;&lt;property id=&quot;20307&quot; value=&quot;266&quot;/&gt;&lt;/object&gt;&lt;object type=&quot;3&quot; unique_id=&quot;10012&quot;&gt;&lt;property id=&quot;20148&quot; value=&quot;5&quot;/&gt;&lt;property id=&quot;20300&quot; value=&quot;Slide 10 - &amp;quot;Standards of practice: What is in place&amp;quot;&quot;/&gt;&lt;property id=&quot;20307&quot; value=&quot;259&quot;/&gt;&lt;/object&gt;&lt;object type=&quot;3&quot; unique_id=&quot;10013&quot;&gt;&lt;property id=&quot;20148&quot; value=&quot;5&quot;/&gt;&lt;property id=&quot;20300&quot; value=&quot;Slide 11 - &amp;quot;Standards of practice: Future directions&amp;quot;&quot;/&gt;&lt;property id=&quot;20307&quot; value=&quot;267&quot;/&gt;&lt;/object&gt;&lt;object type=&quot;3&quot; unique_id=&quot;10014&quot;&gt;&lt;property id=&quot;20148&quot; value=&quot;5&quot;/&gt;&lt;property id=&quot;20300&quot; value=&quot;Slide 12 - &amp;quot;Preservice preparation: What is in place&amp;quot;&quot;/&gt;&lt;property id=&quot;20307&quot; value=&quot;268&quot;/&gt;&lt;/object&gt;&lt;object type=&quot;3&quot; unique_id=&quot;10015&quot;&gt;&lt;property id=&quot;20148&quot; value=&quot;5&quot;/&gt;&lt;property id=&quot;20300&quot; value=&quot;Slide 13 - &amp;quot;Preservice Programs: History and what is currently in place&amp;quot;&quot;/&gt;&lt;property id=&quot;20307&quot; value=&quot;280&quot;/&gt;&lt;/object&gt;&lt;object type=&quot;3&quot; unique_id=&quot;10016&quot;&gt;&lt;property id=&quot;20148&quot; value=&quot;5&quot;/&gt;&lt;property id=&quot;20300&quot; value=&quot;Slide 14 - &amp;quot;Preservice programs: What is in place&amp;quot;&quot;/&gt;&lt;property id=&quot;20307&quot; value=&quot;281&quot;/&gt;&lt;/object&gt;&lt;object type=&quot;3&quot; unique_id=&quot;10017&quot;&gt;&lt;property id=&quot;20148&quot; value=&quot;5&quot;/&gt;&lt;property id=&quot;20300&quot; value=&quot;Slide 15 - &amp;quot;Preservice preparation: Future directions&amp;quot;&quot;/&gt;&lt;property id=&quot;20307&quot; value=&quot;269&quot;/&gt;&lt;/object&gt;&lt;object type=&quot;3&quot; unique_id=&quot;10018&quot;&gt;&lt;property id=&quot;20148&quot; value=&quot;5&quot;/&gt;&lt;property id=&quot;20300&quot; value=&quot;Slide 16 - &amp;quot;Preservice preparation: Future directions (cont 1)&amp;quot;&quot;/&gt;&lt;property id=&quot;20307&quot; value=&quot;282&quot;/&gt;&lt;/object&gt;&lt;object type=&quot;3&quot; unique_id=&quot;10019&quot;&gt;&lt;property id=&quot;20148&quot; value=&quot;5&quot;/&gt;&lt;property id=&quot;20300&quot; value=&quot;Slide 17 - &amp;quot;Preservice preparation: Future directions (cont 2)&amp;quot;&quot;/&gt;&lt;property id=&quot;20307&quot; value=&quot;283&quot;/&gt;&lt;/object&gt;&lt;object type=&quot;3&quot; unique_id=&quot;10020&quot;&gt;&lt;property id=&quot;20148&quot; value=&quot;5&quot;/&gt;&lt;property id=&quot;20300&quot; value=&quot;Slide 18 - &amp;quot;Preservice programs: Future directions&amp;quot;&quot;/&gt;&lt;property id=&quot;20307&quot; value=&quot;284&quot;/&gt;&lt;/object&gt;&lt;object type=&quot;3&quot; unique_id=&quot;10021&quot;&gt;&lt;property id=&quot;20148&quot; value=&quot;5&quot;/&gt;&lt;property id=&quot;20300&quot; value=&quot;Slide 19 - &amp;quot;In-service training: What is in place&amp;quot;&quot;/&gt;&lt;property id=&quot;20307&quot; value=&quot;270&quot;/&gt;&lt;/object&gt;&lt;object type=&quot;3&quot; unique_id=&quot;10022&quot;&gt;&lt;property id=&quot;20148&quot; value=&quot;5&quot;/&gt;&lt;property id=&quot;20300&quot; value=&quot;Slide 20 - &amp;quot;In-service training: Future directions&amp;quot;&quot;/&gt;&lt;property id=&quot;20307&quot; value=&quot;271&quot;/&gt;&lt;/object&gt;&lt;object type=&quot;3&quot; unique_id=&quot;10023&quot;&gt;&lt;property id=&quot;20148&quot; value=&quot;5&quot;/&gt;&lt;property id=&quot;20300&quot; value=&quot;Slide 21 - &amp;quot;Leadership development: Professoriate&amp;quot;&quot;/&gt;&lt;property id=&quot;20307&quot; value=&quot;272&quot;/&gt;&lt;/object&gt;&lt;object type=&quot;3&quot; unique_id=&quot;10024&quot;&gt;&lt;property id=&quot;20148&quot; value=&quot;5&quot;/&gt;&lt;property id=&quot;20300&quot; value=&quot;Slide 22 - &amp;quot;Leadership development: Professoriate (cont)&amp;quot;&quot;/&gt;&lt;property id=&quot;20307&quot; value=&quot;285&quot;/&gt;&lt;/object&gt;&lt;object type=&quot;3&quot; unique_id=&quot;10025&quot;&gt;&lt;property id=&quot;20148&quot; value=&quot;5&quot;/&gt;&lt;property id=&quot;20300&quot; value=&quot;Slide 23 - &amp;quot;Leadership development: Administrative&amp;quot;&quot;/&gt;&lt;property id=&quot;20307&quot; value=&quot;273&quot;/&gt;&lt;/object&gt;&lt;object type=&quot;3&quot; unique_id=&quot;10026&quot;&gt;&lt;property id=&quot;20148&quot; value=&quot;5&quot;/&gt;&lt;property id=&quot;20300&quot; value=&quot;Slide 24 - &amp;quot;Leadership development: Future directions&amp;quot;&quot;/&gt;&lt;property id=&quot;20307&quot; value=&quot;274&quot;/&gt;&lt;/object&gt;&lt;object type=&quot;3&quot; unique_id=&quot;10027&quot;&gt;&lt;property id=&quot;20148&quot; value=&quot;5&quot;/&gt;&lt;property id=&quot;20300&quot; value=&quot;Slide 25 - &amp;quot;The hub: planning, coordination, and evaluation&amp;quot;&quot;/&gt;&lt;property id=&quot;20307&quot; value=&quot;275&quot;/&gt;&lt;/object&gt;&lt;object type=&quot;3&quot; unique_id=&quot;10028&quot;&gt;&lt;property id=&quot;20148&quot; value=&quot;5&quot;/&gt;&lt;property id=&quot;20300&quot; value=&quot;Slide 26 - &amp;quot;Evaluation plan objectives&amp;quot;&quot;/&gt;&lt;property id=&quot;20307&quot; value=&quot;276&quot;/&gt;&lt;/object&gt;&lt;object type=&quot;3&quot; unique_id=&quot;10029&quot;&gt;&lt;property id=&quot;20148&quot; value=&quot;5&quot;/&gt;&lt;property id=&quot;20300&quot; value=&quot;Slide 27 - &amp;quot;Evaluation plan questions &amp;quot;&quot;/&gt;&lt;property id=&quot;20307&quot; value=&quot;277&quot;/&gt;&lt;/object&gt;&lt;object type=&quot;3&quot; unique_id=&quot;10030&quot;&gt;&lt;property id=&quot;20148&quot; value=&quot;5&quot;/&gt;&lt;property id=&quot;20300&quot; value=&quot;Slide 28 - &amp;quot;Research&amp;quot;&quot;/&gt;&lt;property id=&quot;20307&quot; value=&quot;279&quot;/&gt;&lt;/object&gt;&lt;object type=&quot;3&quot; unique_id=&quot;10031&quot;&gt;&lt;property id=&quot;20148&quot; value=&quot;5&quot;/&gt;&lt;property id=&quot;20300&quot; value=&quot;Slide 29 - &amp;quot;Conclusion&amp;quot;&quot;/&gt;&lt;property id=&quot;20307&quot; value=&quot;278&quot;/&gt;&lt;/object&gt;&lt;/object&gt;&lt;object type=&quot;8&quot; unique_id=&quot;10064&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11342</TotalTime>
  <Words>1945</Words>
  <Application>Microsoft Macintosh PowerPoint</Application>
  <PresentationFormat>Widescreen</PresentationFormat>
  <Paragraphs>185</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Calibri Light</vt:lpstr>
      <vt:lpstr>Office Theme</vt:lpstr>
      <vt:lpstr>     Comprehensive Personnel Development in Deafblind Education: Exploration of a Model  </vt:lpstr>
      <vt:lpstr>Roles of Teacher of the Deafblind (TDB)</vt:lpstr>
      <vt:lpstr>Roles of the Teacher of the Deafblind </vt:lpstr>
      <vt:lpstr>Recognition of the role of TDB</vt:lpstr>
      <vt:lpstr>Recognition of TDB</vt:lpstr>
      <vt:lpstr>U.S. Department of Education Efforts in DB</vt:lpstr>
      <vt:lpstr>Cogswell Macy Act</vt:lpstr>
      <vt:lpstr>Comprehensive System of Personnel Development (CSPD)</vt:lpstr>
      <vt:lpstr>Model Diagram</vt:lpstr>
      <vt:lpstr>Standards of practice: What is in place</vt:lpstr>
      <vt:lpstr>Standards of practice: Future directions</vt:lpstr>
      <vt:lpstr>Preservice preparation: What is in place</vt:lpstr>
      <vt:lpstr>Preservice Programs: History and what is currently in place</vt:lpstr>
      <vt:lpstr>Preservice programs: What is in place</vt:lpstr>
      <vt:lpstr>Preservice preparation: Future directions</vt:lpstr>
      <vt:lpstr>Preservice preparation: Future directions (cont 1)</vt:lpstr>
      <vt:lpstr>Preservice preparation: Future directions (cont 2)</vt:lpstr>
      <vt:lpstr>Preservice programs: Future directions</vt:lpstr>
      <vt:lpstr>In-service training: What is in place</vt:lpstr>
      <vt:lpstr>In-service training: Future directions</vt:lpstr>
      <vt:lpstr>Leadership development: Professoriate</vt:lpstr>
      <vt:lpstr>Leadership development: Professoriate (cont)</vt:lpstr>
      <vt:lpstr>Leadership development: Administrative</vt:lpstr>
      <vt:lpstr>Leadership development: Future directions</vt:lpstr>
      <vt:lpstr>The hub: planning, coordination, and evaluation</vt:lpstr>
      <vt:lpstr>Evaluation plan objectives</vt:lpstr>
      <vt:lpstr>Evaluation plan questions </vt:lpstr>
      <vt:lpstr>Research</vt:lpstr>
      <vt:lpstr>Conclusion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Comprehensive Personnel Development in Deafblind Education: Exploration of a Model</dc:title>
  <dc:creator>Cathy</dc:creator>
  <cp:lastModifiedBy>Haylee Marcotte</cp:lastModifiedBy>
  <cp:revision>40</cp:revision>
  <dcterms:created xsi:type="dcterms:W3CDTF">2017-03-06T02:05:40Z</dcterms:created>
  <dcterms:modified xsi:type="dcterms:W3CDTF">2020-02-07T21:29:44Z</dcterms:modified>
</cp:coreProperties>
</file>