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77" r:id="rId2"/>
    <p:sldId id="278" r:id="rId3"/>
    <p:sldId id="279" r:id="rId4"/>
    <p:sldId id="258" r:id="rId5"/>
    <p:sldId id="259" r:id="rId6"/>
    <p:sldId id="280" r:id="rId7"/>
    <p:sldId id="289" r:id="rId8"/>
    <p:sldId id="273" r:id="rId9"/>
    <p:sldId id="287" r:id="rId10"/>
    <p:sldId id="261" r:id="rId11"/>
    <p:sldId id="281" r:id="rId12"/>
    <p:sldId id="260" r:id="rId13"/>
    <p:sldId id="283" r:id="rId14"/>
    <p:sldId id="284" r:id="rId15"/>
    <p:sldId id="262" r:id="rId16"/>
    <p:sldId id="265" r:id="rId17"/>
    <p:sldId id="266" r:id="rId18"/>
    <p:sldId id="267" r:id="rId19"/>
    <p:sldId id="275" r:id="rId20"/>
    <p:sldId id="268" r:id="rId21"/>
    <p:sldId id="276" r:id="rId22"/>
    <p:sldId id="274" r:id="rId23"/>
    <p:sldId id="290" r:id="rId24"/>
    <p:sldId id="294" r:id="rId25"/>
    <p:sldId id="293" r:id="rId26"/>
    <p:sldId id="292" r:id="rId27"/>
    <p:sldId id="291" r:id="rId28"/>
    <p:sldId id="271"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1E11C9"/>
    <a:srgbClr val="120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94210" autoAdjust="0"/>
  </p:normalViewPr>
  <p:slideViewPr>
    <p:cSldViewPr>
      <p:cViewPr varScale="1">
        <p:scale>
          <a:sx n="104" d="100"/>
          <a:sy n="104" d="100"/>
        </p:scale>
        <p:origin x="1560" y="192"/>
      </p:cViewPr>
      <p:guideLst>
        <p:guide orient="horz" pos="2160"/>
        <p:guide pos="2880"/>
      </p:guideLst>
    </p:cSldViewPr>
  </p:slideViewPr>
  <p:outlineViewPr>
    <p:cViewPr>
      <p:scale>
        <a:sx n="33" d="100"/>
        <a:sy n="33" d="100"/>
      </p:scale>
      <p:origin x="0" y="146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69CE29FB-81C2-457C-B137-E65023169533}" type="datetimeFigureOut">
              <a:rPr lang="en-US"/>
              <a:pPr>
                <a:defRPr/>
              </a:pPr>
              <a:t>3/27/20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FC642AE7-F4EB-4350-9741-A056E5CA66FD}" type="slidenum">
              <a:rPr lang="en-US"/>
              <a:pPr>
                <a:defRPr/>
              </a:pPr>
              <a:t>‹#›</a:t>
            </a:fld>
            <a:endParaRPr lang="en-US"/>
          </a:p>
        </p:txBody>
      </p:sp>
    </p:spTree>
    <p:extLst>
      <p:ext uri="{BB962C8B-B14F-4D97-AF65-F5344CB8AC3E}">
        <p14:creationId xmlns:p14="http://schemas.microsoft.com/office/powerpoint/2010/main" val="3380756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Y" altLang="en-US"/>
              <a:t>MM</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38C1682-4C72-4B60-A65F-D64FB841B28E}" type="slidenum">
              <a:rPr lang="es-MX" smtClean="0"/>
              <a:pPr>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s-UY" altLang="en-US" sz="800">
                <a:ea typeface="ＭＳ Ｐゴシック" pitchFamily="34" charset="-128"/>
              </a:rPr>
              <a:t>MM -Conductas (llorar, sonreír, enojarse, berrinches, movimientos corporales, expresiones faciales y miradas) </a:t>
            </a:r>
          </a:p>
          <a:p>
            <a:pPr marL="0" lvl="1"/>
            <a:r>
              <a:rPr lang="es-UY" altLang="en-US">
                <a:ea typeface="ＭＳ Ｐゴシック" pitchFamily="34" charset="-128"/>
              </a:rPr>
              <a:t>simples (señalar, como tomar y tirar del brazo de la gente, asentir o negar con la cabeza, saludar, abrazar y mirar a una persona o a un objeto deseado)</a:t>
            </a:r>
          </a:p>
          <a:p>
            <a:endParaRPr lang="en-US" altLang="en-US"/>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57A1C3-55D9-43B0-98B5-440F932AC22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 Mayer Johnson … distintos idiomas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18FB07-EE15-49F4-A5AF-FA9395D86B6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13D701-E324-4551-B79B-8C8FDADFBB7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64F7D0-D45B-4259-926F-D28948F0E19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71F2E7-3369-4694-82FF-983DB095518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B011FC-2CFB-48BC-A0BA-058F4CBBC24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4FA5CF-0B7E-4F63-9A9A-1738D1ECF56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112F12-3860-4E38-BBCA-E892E1401DA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769D20-182D-4C85-A943-9AD2FAD5046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CB Para poder disenar un sistema de comunicacion apropiado para el estudiante hay que tomar en cuenta su habilidad de vision audicion y motriz.</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D7F75B6-3174-4B8D-9A6A-83169B82D38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endParaRPr lang="es-UY" altLang="en-US"/>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4550F8-C464-4D38-93A3-D92564FA51CA}" type="slidenum">
              <a:rPr lang="es-MX" smtClean="0"/>
              <a:pPr>
                <a:defRPr/>
              </a:pPr>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2DF119-2838-476D-B060-436E8B7B8CA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272C0C-B342-4CA3-B609-655208974DC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905CBD-20C6-4A1A-B9DC-3E106E2BB97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67DCA92-5B59-43D4-A75E-D9C6B8FD63E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9595F8-ED0A-486E-AEE2-79E3AC6BBB8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CCD7CE-9889-4CDF-9BA0-B668A8FE22C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MM</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06FC71-215C-4CE3-BF6E-67E1FB8FDB5E}"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  - The National Institute on Deafness and Other Communication Disorders,</a:t>
            </a:r>
          </a:p>
          <a:p>
            <a:r>
              <a:rPr lang="en-US" altLang="en-US"/>
              <a:t>NIDCD Overview 137 138 Approximately 46 million Americans experience some form of communication disorder. 139 Communication disorders make the basic components of communication (sensing, interpreting, 140 and responding to people and things in our environment) challenging. In addition, 141 communication disorders not only compromise physical health, but also affect the emotional, 142 social, recreational, educational, and vocational aspects of life. The effects often ripple outward 143 to affect families and social networks, including those at work and school. The total economic 144 impact of these disorders in regards to quality of life and unfulfilled potential is substantial. 145 Furthermore, the prevalence of communication disorders is expected to increase as the 146 population ages, and as survival rates improve for medically fragile infants and people affected 147 by traumatic injuries and diseases.</a:t>
            </a:r>
          </a:p>
          <a:p>
            <a:endParaRPr lang="en-US" alt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0E47B8-2D92-4AB8-881F-118AA67914A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CB Es el intercambio de un mensaje entre dos o mas personas.</a:t>
            </a:r>
          </a:p>
          <a:p>
            <a:pPr eaLnBrk="1" hangingPunct="1">
              <a:spcBef>
                <a:spcPct val="0"/>
              </a:spcBef>
            </a:pPr>
            <a:r>
              <a:rPr lang="en-US" altLang="en-US">
                <a:ea typeface="ＭＳ Ｐゴシック" pitchFamily="34" charset="-128"/>
              </a:rPr>
              <a:t>Las personas se comunican de maneras muy distintas y por muchos motivos diferentes.</a:t>
            </a:r>
          </a:p>
          <a:p>
            <a:pPr eaLnBrk="1" hangingPunct="1">
              <a:spcBef>
                <a:spcPct val="0"/>
              </a:spcBef>
            </a:pPr>
            <a:r>
              <a:rPr lang="en-US" altLang="en-US">
                <a:ea typeface="ＭＳ Ｐゴシック" pitchFamily="34" charset="-128"/>
              </a:rPr>
              <a:t>La comunicación puede ser expresiva o receptiva.</a:t>
            </a:r>
            <a:r>
              <a:rPr lang="es-ES" altLang="en-US">
                <a:ea typeface="ＭＳ Ｐゴシック" pitchFamily="34" charset="-128"/>
              </a:rPr>
              <a:t> </a:t>
            </a:r>
          </a:p>
          <a:p>
            <a:pPr eaLnBrk="1" hangingPunct="1">
              <a:spcBef>
                <a:spcPct val="0"/>
              </a:spcBef>
            </a:pPr>
            <a:r>
              <a:rPr lang="es-ES" altLang="en-US">
                <a:ea typeface="ＭＳ Ｐゴシック" pitchFamily="34" charset="-128"/>
              </a:rPr>
              <a:t>Es un componente esencial que  usamos para socializar, aprender, ensenar y obtener información entre otras cosas.</a:t>
            </a:r>
          </a:p>
          <a:p>
            <a:pPr eaLnBrk="1" hangingPunct="1">
              <a:spcBef>
                <a:spcPct val="0"/>
              </a:spcBef>
            </a:pPr>
            <a:r>
              <a:rPr lang="es-ES" altLang="en-US">
                <a:ea typeface="ＭＳ Ｐゴシック" pitchFamily="34" charset="-128"/>
              </a:rPr>
              <a:t>Todo ser humano aprende a comunicarse desde su nacimiento.</a:t>
            </a:r>
          </a:p>
          <a:p>
            <a:pPr eaLnBrk="1" hangingPunct="1">
              <a:spcBef>
                <a:spcPct val="0"/>
              </a:spcBef>
            </a:pPr>
            <a:endParaRPr lang="en-US" altLang="en-US"/>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5DDB4B-03CC-4269-969A-3112C6D8916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432652-CB89-4AAB-9D76-AA7CD66712D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 - Incluye familiaridad en terminologia y repeticion</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D5CE917-6DD4-4EAC-A106-5A75E04807A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B1B59F4-44E8-4BF7-B587-1C78DC9F5B4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F596C5-4989-46B3-BCB9-CF1D38ECDD2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CB </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DEE05F-E0C2-4F9E-9CB4-13B8937AE62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7818F0CF-C559-4A72-8A9E-E3D4113F0E08}" type="datetimeFigureOut">
              <a:rPr lang="en-US"/>
              <a:pPr>
                <a:defRPr/>
              </a:pPr>
              <a:t>3/27/20</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E5D33B0-904C-4C13-AB1B-FA9636033D15}" type="slidenum">
              <a:rPr lang="en-US"/>
              <a:pPr>
                <a:defRPr/>
              </a:pPr>
              <a:t>‹#›</a:t>
            </a:fld>
            <a:endParaRPr lang="en-US"/>
          </a:p>
        </p:txBody>
      </p:sp>
    </p:spTree>
    <p:extLst>
      <p:ext uri="{BB962C8B-B14F-4D97-AF65-F5344CB8AC3E}">
        <p14:creationId xmlns:p14="http://schemas.microsoft.com/office/powerpoint/2010/main" val="24892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1B2A1BFE-E51C-47DB-B8A5-C65EDDDEA953}" type="datetimeFigureOut">
              <a:rPr lang="en-US"/>
              <a:pPr>
                <a:defRPr/>
              </a:pPr>
              <a:t>3/27/20</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B315B65-9C01-40FB-A7C7-657E3644BC4E}" type="slidenum">
              <a:rPr lang="en-US"/>
              <a:pPr>
                <a:defRPr/>
              </a:pPr>
              <a:t>‹#›</a:t>
            </a:fld>
            <a:endParaRPr lang="en-US"/>
          </a:p>
        </p:txBody>
      </p:sp>
    </p:spTree>
    <p:extLst>
      <p:ext uri="{BB962C8B-B14F-4D97-AF65-F5344CB8AC3E}">
        <p14:creationId xmlns:p14="http://schemas.microsoft.com/office/powerpoint/2010/main" val="375105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88187F-8A58-4E6A-ACF7-330F77DE1FBA}" type="datetimeFigureOut">
              <a:rPr lang="en-US"/>
              <a:pPr>
                <a:defRPr/>
              </a:pPr>
              <a:t>3/27/20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AF382-9AD5-4BB4-838E-A94E5C0F225D}" type="slidenum">
              <a:rPr lang="en-US"/>
              <a:pPr>
                <a:defRPr/>
              </a:pPr>
              <a:t>‹#›</a:t>
            </a:fld>
            <a:endParaRPr lang="en-US"/>
          </a:p>
        </p:txBody>
      </p:sp>
    </p:spTree>
    <p:extLst>
      <p:ext uri="{BB962C8B-B14F-4D97-AF65-F5344CB8AC3E}">
        <p14:creationId xmlns:p14="http://schemas.microsoft.com/office/powerpoint/2010/main" val="244026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5BC1A757-8BDB-4401-90E5-4C91ACC37AF2}" type="datetimeFigureOut">
              <a:rPr lang="en-US"/>
              <a:pPr>
                <a:defRPr/>
              </a:pPr>
              <a:t>3/27/20</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4E3600EE-4872-4FF1-9689-27B7595A2F26}" type="slidenum">
              <a:rPr lang="en-US"/>
              <a:pPr>
                <a:defRPr/>
              </a:pPr>
              <a:t>‹#›</a:t>
            </a:fld>
            <a:endParaRPr lang="en-US"/>
          </a:p>
        </p:txBody>
      </p:sp>
    </p:spTree>
    <p:extLst>
      <p:ext uri="{BB962C8B-B14F-4D97-AF65-F5344CB8AC3E}">
        <p14:creationId xmlns:p14="http://schemas.microsoft.com/office/powerpoint/2010/main" val="125274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2456E8E6-D32D-4962-8088-881B47CF4EA5}" type="datetimeFigureOut">
              <a:rPr lang="en-US"/>
              <a:pPr>
                <a:defRPr/>
              </a:pPr>
              <a:t>3/27/20</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8F66EB7F-632D-4148-877B-D08CA36CEA10}" type="slidenum">
              <a:rPr lang="en-US"/>
              <a:pPr>
                <a:defRPr/>
              </a:pPr>
              <a:t>‹#›</a:t>
            </a:fld>
            <a:endParaRPr lang="en-US"/>
          </a:p>
        </p:txBody>
      </p:sp>
    </p:spTree>
    <p:extLst>
      <p:ext uri="{BB962C8B-B14F-4D97-AF65-F5344CB8AC3E}">
        <p14:creationId xmlns:p14="http://schemas.microsoft.com/office/powerpoint/2010/main" val="33058123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69934183-CE61-43E1-B4EB-9E597C0F8696}" type="datetimeFigureOut">
              <a:rPr lang="en-US"/>
              <a:pPr>
                <a:defRPr/>
              </a:pPr>
              <a:t>3/27/20</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C524C40-E388-4D83-8813-F17E06C7F042}" type="slidenum">
              <a:rPr lang="en-US"/>
              <a:pPr>
                <a:defRPr/>
              </a:pPr>
              <a:t>‹#›</a:t>
            </a:fld>
            <a:endParaRPr lang="en-US"/>
          </a:p>
        </p:txBody>
      </p:sp>
    </p:spTree>
    <p:extLst>
      <p:ext uri="{BB962C8B-B14F-4D97-AF65-F5344CB8AC3E}">
        <p14:creationId xmlns:p14="http://schemas.microsoft.com/office/powerpoint/2010/main" val="246748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0E484081-B6EF-4117-ABE7-1AEB8AEDB1B6}" type="datetimeFigureOut">
              <a:rPr lang="en-US"/>
              <a:pPr>
                <a:defRPr/>
              </a:pPr>
              <a:t>3/27/20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BAB8E7F-F3F8-466D-889E-100C59151FDE}" type="slidenum">
              <a:rPr lang="en-US"/>
              <a:pPr>
                <a:defRPr/>
              </a:pPr>
              <a:t>‹#›</a:t>
            </a:fld>
            <a:endParaRPr lang="en-US"/>
          </a:p>
        </p:txBody>
      </p:sp>
    </p:spTree>
    <p:extLst>
      <p:ext uri="{BB962C8B-B14F-4D97-AF65-F5344CB8AC3E}">
        <p14:creationId xmlns:p14="http://schemas.microsoft.com/office/powerpoint/2010/main" val="395194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963F40CC-4741-4BEB-B6BA-BEC044735F02}" type="datetimeFigureOut">
              <a:rPr lang="en-US"/>
              <a:pPr>
                <a:defRPr/>
              </a:pPr>
              <a:t>3/27/20</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D2C0BB2-71F4-4086-A033-0744DCB9E2CB}" type="slidenum">
              <a:rPr lang="en-US"/>
              <a:pPr>
                <a:defRPr/>
              </a:pPr>
              <a:t>‹#›</a:t>
            </a:fld>
            <a:endParaRPr lang="en-US"/>
          </a:p>
        </p:txBody>
      </p:sp>
    </p:spTree>
    <p:extLst>
      <p:ext uri="{BB962C8B-B14F-4D97-AF65-F5344CB8AC3E}">
        <p14:creationId xmlns:p14="http://schemas.microsoft.com/office/powerpoint/2010/main" val="134914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163A5DBA-42C5-49AF-B068-F422E9F94507}" type="datetimeFigureOut">
              <a:rPr lang="en-US"/>
              <a:pPr>
                <a:defRPr/>
              </a:pPr>
              <a:t>3/27/20</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02AA757B-3CCE-4D7E-B10A-9C81F2610D5F}" type="slidenum">
              <a:rPr lang="en-US"/>
              <a:pPr>
                <a:defRPr/>
              </a:pPr>
              <a:t>‹#›</a:t>
            </a:fld>
            <a:endParaRPr lang="en-US"/>
          </a:p>
        </p:txBody>
      </p:sp>
    </p:spTree>
    <p:extLst>
      <p:ext uri="{BB962C8B-B14F-4D97-AF65-F5344CB8AC3E}">
        <p14:creationId xmlns:p14="http://schemas.microsoft.com/office/powerpoint/2010/main" val="175501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F421EC71-16C7-43CB-9671-FA328B77B27E}" type="datetimeFigureOut">
              <a:rPr lang="en-US"/>
              <a:pPr>
                <a:defRPr/>
              </a:pPr>
              <a:t>3/27/20</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24E835-F2F2-4A8D-B64B-93F369F7DE8E}" type="slidenum">
              <a:rPr lang="en-US"/>
              <a:pPr>
                <a:defRPr/>
              </a:pPr>
              <a:t>‹#›</a:t>
            </a:fld>
            <a:endParaRPr lang="en-US"/>
          </a:p>
        </p:txBody>
      </p:sp>
    </p:spTree>
    <p:extLst>
      <p:ext uri="{BB962C8B-B14F-4D97-AF65-F5344CB8AC3E}">
        <p14:creationId xmlns:p14="http://schemas.microsoft.com/office/powerpoint/2010/main" val="80022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8D355D2A-4B0A-4669-985C-6832711AB405}" type="datetimeFigureOut">
              <a:rPr lang="en-US"/>
              <a:pPr>
                <a:defRPr/>
              </a:pPr>
              <a:t>3/27/20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6ED25BB4-3BA2-43D2-B24D-0E83D290E4FB}" type="slidenum">
              <a:rPr lang="en-US"/>
              <a:pPr>
                <a:defRPr/>
              </a:pPr>
              <a:t>‹#›</a:t>
            </a:fld>
            <a:endParaRPr lang="en-US"/>
          </a:p>
        </p:txBody>
      </p:sp>
    </p:spTree>
    <p:extLst>
      <p:ext uri="{BB962C8B-B14F-4D97-AF65-F5344CB8AC3E}">
        <p14:creationId xmlns:p14="http://schemas.microsoft.com/office/powerpoint/2010/main" val="145485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38E27"/>
                </a:solidFill>
                <a:latin typeface="Franklin Gothic Book" pitchFamily="34" charset="0"/>
                <a:cs typeface="+mn-cs"/>
              </a:defRPr>
            </a:lvl1pPr>
          </a:lstStyle>
          <a:p>
            <a:pPr>
              <a:defRPr/>
            </a:pPr>
            <a:fld id="{481D877F-3106-485F-830C-3EA155DE4700}" type="datetimeFigureOut">
              <a:rPr lang="en-US"/>
              <a:pPr>
                <a:defRPr/>
              </a:pPr>
              <a:t>3/27/20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ea typeface="+mn-ea"/>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latin typeface="Franklin Gothic Book" pitchFamily="34" charset="0"/>
                <a:cs typeface="+mn-cs"/>
              </a:defRPr>
            </a:lvl1pPr>
          </a:lstStyle>
          <a:p>
            <a:pPr>
              <a:defRPr/>
            </a:pPr>
            <a:fld id="{44B676CD-8142-4E26-A916-83C377C651D6}"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2" r:id="rId4"/>
    <p:sldLayoutId id="2147483988" r:id="rId5"/>
    <p:sldLayoutId id="2147483983" r:id="rId6"/>
    <p:sldLayoutId id="2147483989" r:id="rId7"/>
    <p:sldLayoutId id="2147483990" r:id="rId8"/>
    <p:sldLayoutId id="2147483991" r:id="rId9"/>
    <p:sldLayoutId id="2147483984" r:id="rId10"/>
    <p:sldLayoutId id="2147483992" r:id="rId11"/>
  </p:sldLayoutIdLst>
  <p:txStyles>
    <p:titleStyle>
      <a:lvl1pPr algn="l" rtl="0" eaLnBrk="0" fontAlgn="base" hangingPunct="0">
        <a:spcBef>
          <a:spcPct val="0"/>
        </a:spcBef>
        <a:spcAft>
          <a:spcPct val="0"/>
        </a:spcAft>
        <a:defRPr sz="3600" b="0" i="0" u="none" kern="1200" cap="all">
          <a:solidFill>
            <a:schemeClr val="tx2"/>
          </a:solidFill>
          <a:effectLst>
            <a:reflection blurRad="12700" stA="48000" endA="300" endPos="55000" dir="5400000" sy="-90000" algn="bl" rotWithShape="0"/>
          </a:effectLst>
          <a:latin typeface="+mj-lt"/>
          <a:ea typeface="ＭＳ Ｐゴシック" charset="0"/>
          <a:cs typeface="+mj-cs"/>
        </a:defRPr>
      </a:lvl1pPr>
      <a:lvl2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2pPr>
      <a:lvl3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3pPr>
      <a:lvl4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4pPr>
      <a:lvl5pPr algn="l" rtl="0" eaLnBrk="0" fontAlgn="base" hangingPunct="0">
        <a:spcBef>
          <a:spcPct val="0"/>
        </a:spcBef>
        <a:spcAft>
          <a:spcPct val="0"/>
        </a:spcAft>
        <a:defRPr sz="3600">
          <a:solidFill>
            <a:schemeClr val="tx2"/>
          </a:solidFill>
          <a:latin typeface="Franklin Gothic Medium" pitchFamily="34" charset="0"/>
          <a:ea typeface="ＭＳ Ｐゴシック"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457200" indent="-457200" algn="l" rtl="0" eaLnBrk="0" fontAlgn="base" hangingPunct="0">
        <a:spcBef>
          <a:spcPct val="20000"/>
        </a:spcBef>
        <a:spcAft>
          <a:spcPct val="0"/>
        </a:spcAft>
        <a:buClr>
          <a:schemeClr val="accent1"/>
        </a:buClr>
        <a:buSzPct val="70000"/>
        <a:buFont typeface="Courier New" panose="02070309020205020404" pitchFamily="49" charset="0"/>
        <a:buChar char="o"/>
        <a:defRPr sz="3200" kern="1200">
          <a:solidFill>
            <a:schemeClr val="tx2"/>
          </a:solidFill>
          <a:latin typeface="+mn-lt"/>
          <a:ea typeface="ＭＳ Ｐゴシック" charset="0"/>
          <a:cs typeface="+mn-cs"/>
        </a:defRPr>
      </a:lvl1pPr>
      <a:lvl2pPr marL="914400" indent="-457200" algn="l" rtl="0" eaLnBrk="0" fontAlgn="base" hangingPunct="0">
        <a:spcBef>
          <a:spcPct val="20000"/>
        </a:spcBef>
        <a:spcAft>
          <a:spcPct val="0"/>
        </a:spcAft>
        <a:buClr>
          <a:schemeClr val="accent1"/>
        </a:buClr>
        <a:buSzPct val="70000"/>
        <a:buFont typeface="Wingdings" panose="05000000000000000000" pitchFamily="2" charset="2"/>
        <a:buChar char="§"/>
        <a:defRPr sz="2800" b="0" i="0" u="none" kern="1200">
          <a:solidFill>
            <a:schemeClr val="tx2"/>
          </a:solidFill>
          <a:latin typeface="+mn-lt"/>
          <a:ea typeface="ＭＳ Ｐゴシック" charset="0"/>
          <a:cs typeface="+mn-cs"/>
        </a:defRPr>
      </a:lvl2pPr>
      <a:lvl3pPr marL="1257300" indent="-342900" algn="l" rtl="0" eaLnBrk="0" fontAlgn="base" hangingPunct="0">
        <a:spcBef>
          <a:spcPct val="20000"/>
        </a:spcBef>
        <a:spcAft>
          <a:spcPct val="0"/>
        </a:spcAft>
        <a:buClr>
          <a:schemeClr val="accent1"/>
        </a:buClr>
        <a:buSzPct val="70000"/>
        <a:buFont typeface="Arial" panose="020B0604020202020204" pitchFamily="34" charset="0"/>
        <a:buChar char="•"/>
        <a:defRPr sz="2400" kern="1200">
          <a:solidFill>
            <a:schemeClr val="tx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
        <a:defRPr sz="2000" kern="1200">
          <a:solidFill>
            <a:schemeClr val="tx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SzPct val="60000"/>
        <a:buFont typeface="Arial" panose="020B0604020202020204" pitchFamily="34" charset="0"/>
        <a:buChar char="•"/>
        <a:defRPr kern="1200">
          <a:solidFill>
            <a:schemeClr val="tx2"/>
          </a:solidFill>
          <a:latin typeface="+mn-lt"/>
          <a:ea typeface="ＭＳ Ｐゴシック" charset="0"/>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dbs.polldaddy.com/s/09241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edinam66@sbcglobal.net" TargetMode="External"/><Relationship Id="rId2" Type="http://schemas.openxmlformats.org/officeDocument/2006/relationships/hyperlink" Target="mailto:Nfadb.clara@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43694" y="2355850"/>
            <a:ext cx="8458200" cy="1222375"/>
          </a:xfrm>
        </p:spPr>
        <p:txBody>
          <a:bodyPr>
            <a:normAutofit/>
          </a:bodyPr>
          <a:lstStyle/>
          <a:p>
            <a:pPr algn="ctr" eaLnBrk="1" hangingPunct="1">
              <a:defRPr/>
            </a:pPr>
            <a:r>
              <a:rPr lang="es-UY" altLang="es-MX" sz="6000" b="1" dirty="0">
                <a:solidFill>
                  <a:schemeClr val="tx1"/>
                </a:solidFill>
                <a:effectLst>
                  <a:outerShdw blurRad="38100" dist="38100" dir="2700000" algn="tl">
                    <a:srgbClr val="000000">
                      <a:alpha val="43137"/>
                    </a:srgbClr>
                  </a:outerShdw>
                </a:effectLst>
              </a:rPr>
              <a:t>comunicación</a:t>
            </a:r>
          </a:p>
        </p:txBody>
      </p:sp>
      <p:sp>
        <p:nvSpPr>
          <p:cNvPr id="4099" name="Subtitle 2"/>
          <p:cNvSpPr>
            <a:spLocks noGrp="1"/>
          </p:cNvSpPr>
          <p:nvPr>
            <p:ph type="subTitle" idx="1"/>
          </p:nvPr>
        </p:nvSpPr>
        <p:spPr>
          <a:xfrm>
            <a:off x="381000" y="3886200"/>
            <a:ext cx="8458200" cy="1219200"/>
          </a:xfrm>
        </p:spPr>
        <p:txBody>
          <a:bodyPr>
            <a:normAutofit fontScale="55000" lnSpcReduction="20000"/>
          </a:bodyPr>
          <a:lstStyle/>
          <a:p>
            <a:pPr algn="ctr" eaLnBrk="1" hangingPunct="1">
              <a:defRPr/>
            </a:pPr>
            <a:r>
              <a:rPr lang="en-US" altLang="es-MX" sz="3000" b="1" i="1" dirty="0">
                <a:latin typeface="Cambria" panose="02040503050406030204" pitchFamily="18" charset="0"/>
              </a:rPr>
              <a:t>Clara Berg, </a:t>
            </a:r>
            <a:r>
              <a:rPr lang="es-UY" altLang="es-MX" sz="3000" b="1" i="1" dirty="0">
                <a:latin typeface="Cambria" panose="02040503050406030204" pitchFamily="18" charset="0"/>
              </a:rPr>
              <a:t>Presidente de NFADB</a:t>
            </a:r>
          </a:p>
          <a:p>
            <a:pPr algn="ctr" eaLnBrk="1" hangingPunct="1">
              <a:defRPr/>
            </a:pPr>
            <a:r>
              <a:rPr lang="en-US" altLang="es-MX" sz="3000" b="1" i="1" dirty="0">
                <a:latin typeface="Cambria" panose="02040503050406030204" pitchFamily="18" charset="0"/>
              </a:rPr>
              <a:t>Myrna Medina,</a:t>
            </a:r>
            <a:r>
              <a:rPr lang="es-UY" altLang="es-MX" sz="3000" b="1" i="1" dirty="0">
                <a:latin typeface="Cambria" panose="02040503050406030204" pitchFamily="18" charset="0"/>
              </a:rPr>
              <a:t> Especialista  </a:t>
            </a:r>
            <a:r>
              <a:rPr lang="en-US" altLang="es-MX" sz="3000" b="1" i="1" dirty="0">
                <a:latin typeface="Cambria" panose="02040503050406030204" pitchFamily="18" charset="0"/>
              </a:rPr>
              <a:t>de </a:t>
            </a:r>
            <a:r>
              <a:rPr lang="es-UY" altLang="es-MX" sz="3000" b="1" i="1" dirty="0">
                <a:latin typeface="Cambria" panose="02040503050406030204" pitchFamily="18" charset="0"/>
              </a:rPr>
              <a:t>Familias</a:t>
            </a:r>
          </a:p>
          <a:p>
            <a:pPr algn="ctr" eaLnBrk="1" hangingPunct="1">
              <a:defRPr/>
            </a:pPr>
            <a:endParaRPr lang="es-UY" altLang="es-MX" sz="3000" b="1" i="1" dirty="0">
              <a:latin typeface="Cambria" panose="02040503050406030204" pitchFamily="18" charset="0"/>
            </a:endParaRPr>
          </a:p>
          <a:p>
            <a:pPr algn="ctr" eaLnBrk="1" hangingPunct="1">
              <a:defRPr/>
            </a:pPr>
            <a:r>
              <a:rPr lang="es-UY" altLang="es-MX" sz="3600" dirty="0">
                <a:latin typeface="Cambria" panose="02040503050406030204" pitchFamily="18" charset="0"/>
              </a:rPr>
              <a:t> </a:t>
            </a:r>
            <a:r>
              <a:rPr lang="es-UY" altLang="es-MX" sz="3600" b="1" dirty="0">
                <a:latin typeface="Cambria" panose="02040503050406030204" pitchFamily="18" charset="0"/>
              </a:rPr>
              <a:t>Septiembre 24, 2016</a:t>
            </a:r>
            <a:endParaRPr lang="en-US" altLang="es-MX" sz="3600" b="1" dirty="0">
              <a:latin typeface="Cambria" panose="02040503050406030204" pitchFamily="18" charset="0"/>
            </a:endParaRPr>
          </a:p>
        </p:txBody>
      </p:sp>
      <p:sp>
        <p:nvSpPr>
          <p:cNvPr id="10244" name="Rectangle 3"/>
          <p:cNvSpPr>
            <a:spLocks noChangeArrowheads="1"/>
          </p:cNvSpPr>
          <p:nvPr/>
        </p:nvSpPr>
        <p:spPr bwMode="auto">
          <a:xfrm>
            <a:off x="1270000" y="5562600"/>
            <a:ext cx="7462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s-MX" sz="1400"/>
              <a:t>The contents of this presentation were developed under a grant from the US Department of Education, # H326T130031.  However, those contents do not necessarily represent the policy of the US Department of Education, and you should not assume endorsement by the Federal Government.  Project Officer, Jo Ann McCann.</a:t>
            </a:r>
          </a:p>
        </p:txBody>
      </p:sp>
      <p:pic>
        <p:nvPicPr>
          <p:cNvPr id="10247" name="Picture 8" descr="California Deaf-Bli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76200"/>
            <a:ext cx="22875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descr="NFADB logo"/>
          <p:cNvPicPr>
            <a:picLocks noChangeAspect="1" noChangeArrowheads="1"/>
          </p:cNvPicPr>
          <p:nvPr/>
        </p:nvPicPr>
        <p:blipFill>
          <a:blip r:embed="rId4" cstate="print">
            <a:extLst>
              <a:ext uri="{28A0092B-C50C-407E-A947-70E740481C1C}">
                <a14:useLocalDpi xmlns:a14="http://schemas.microsoft.com/office/drawing/2010/main" val="0"/>
              </a:ext>
            </a:extLst>
          </a:blip>
          <a:srcRect b="3572"/>
          <a:stretch>
            <a:fillRect/>
          </a:stretch>
        </p:blipFill>
        <p:spPr bwMode="auto">
          <a:xfrm>
            <a:off x="3276600" y="152400"/>
            <a:ext cx="1600200" cy="1752600"/>
          </a:xfrm>
          <a:prstGeom prst="rect">
            <a:avLst/>
          </a:prstGeom>
          <a:solidFill>
            <a:schemeClr val="accent2"/>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10249" name="Picture 2" descr="NCDB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488" y="74613"/>
            <a:ext cx="34051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Ideas that Work company logo&#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5410200"/>
            <a:ext cx="10366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Formas de Comunicación</a:t>
            </a:r>
          </a:p>
        </p:txBody>
      </p:sp>
      <p:sp>
        <p:nvSpPr>
          <p:cNvPr id="16387" name="Content Placeholder 2"/>
          <p:cNvSpPr>
            <a:spLocks noGrp="1"/>
          </p:cNvSpPr>
          <p:nvPr>
            <p:ph idx="1"/>
          </p:nvPr>
        </p:nvSpPr>
        <p:spPr>
          <a:xfrm>
            <a:off x="457200" y="1524000"/>
            <a:ext cx="8686800" cy="4525963"/>
          </a:xfrm>
        </p:spPr>
        <p:txBody>
          <a:bodyPr/>
          <a:lstStyle/>
          <a:p>
            <a:pPr eaLnBrk="1" hangingPunct="1">
              <a:lnSpc>
                <a:spcPct val="80000"/>
              </a:lnSpc>
              <a:defRPr/>
            </a:pPr>
            <a:r>
              <a:rPr lang="es-UY" sz="4000" dirty="0">
                <a:latin typeface="+mj-lt"/>
                <a:ea typeface="ＭＳ Ｐゴシック" pitchFamily="34" charset="-128"/>
              </a:rPr>
              <a:t>Pre-lingüístico:</a:t>
            </a:r>
          </a:p>
          <a:p>
            <a:pPr lvl="3" eaLnBrk="1" hangingPunct="1">
              <a:lnSpc>
                <a:spcPct val="80000"/>
              </a:lnSpc>
              <a:defRPr/>
            </a:pPr>
            <a:r>
              <a:rPr lang="es-UY" sz="4200" dirty="0">
                <a:latin typeface="+mj-lt"/>
                <a:ea typeface="ＭＳ Ｐゴシック" pitchFamily="34" charset="-128"/>
              </a:rPr>
              <a:t> Conductas </a:t>
            </a:r>
          </a:p>
          <a:p>
            <a:pPr lvl="3" eaLnBrk="1" hangingPunct="1">
              <a:lnSpc>
                <a:spcPct val="80000"/>
              </a:lnSpc>
              <a:defRPr/>
            </a:pPr>
            <a:r>
              <a:rPr lang="es-UY" sz="4200" dirty="0">
                <a:latin typeface="+mj-lt"/>
                <a:ea typeface="ＭＳ Ｐゴシック" pitchFamily="34" charset="-128"/>
              </a:rPr>
              <a:t> Gestos simples </a:t>
            </a:r>
          </a:p>
          <a:p>
            <a:pPr lvl="3" eaLnBrk="1" hangingPunct="1">
              <a:lnSpc>
                <a:spcPct val="80000"/>
              </a:lnSpc>
              <a:defRPr/>
            </a:pPr>
            <a:r>
              <a:rPr lang="es-UY" sz="4200" dirty="0">
                <a:latin typeface="+mj-lt"/>
                <a:ea typeface="ＭＳ Ｐゴシック" pitchFamily="34" charset="-128"/>
              </a:rPr>
              <a:t> Vocalizaciones </a:t>
            </a:r>
          </a:p>
          <a:p>
            <a:pPr lvl="3" eaLnBrk="1" hangingPunct="1">
              <a:lnSpc>
                <a:spcPct val="80000"/>
              </a:lnSpc>
              <a:defRPr/>
            </a:pPr>
            <a:r>
              <a:rPr lang="es-UY" sz="4200" dirty="0">
                <a:latin typeface="+mj-lt"/>
                <a:ea typeface="ＭＳ Ｐゴシック" pitchFamily="34" charset="-128"/>
              </a:rPr>
              <a:t> Objetos concretos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Formas de </a:t>
            </a:r>
            <a:r>
              <a:rPr lang="en-US" dirty="0" err="1">
                <a:ea typeface="+mj-ea"/>
              </a:rPr>
              <a:t>Comunicación</a:t>
            </a:r>
            <a:r>
              <a:rPr lang="en-US" dirty="0">
                <a:ea typeface="+mj-ea"/>
              </a:rPr>
              <a:t> (Cont.)</a:t>
            </a:r>
          </a:p>
        </p:txBody>
      </p:sp>
      <p:sp>
        <p:nvSpPr>
          <p:cNvPr id="16387" name="Content Placeholder 2"/>
          <p:cNvSpPr>
            <a:spLocks noGrp="1"/>
          </p:cNvSpPr>
          <p:nvPr>
            <p:ph idx="1"/>
          </p:nvPr>
        </p:nvSpPr>
        <p:spPr/>
        <p:txBody>
          <a:bodyPr/>
          <a:lstStyle/>
          <a:p>
            <a:pPr eaLnBrk="1" hangingPunct="1">
              <a:lnSpc>
                <a:spcPct val="80000"/>
              </a:lnSpc>
              <a:defRPr/>
            </a:pPr>
            <a:r>
              <a:rPr lang="es-UY" sz="4000" dirty="0">
                <a:latin typeface="+mj-lt"/>
                <a:ea typeface="ＭＳ Ｐゴシック" pitchFamily="34" charset="-128"/>
              </a:rPr>
              <a:t>Lingüístico</a:t>
            </a:r>
          </a:p>
          <a:p>
            <a:pPr lvl="3" eaLnBrk="1" hangingPunct="1">
              <a:lnSpc>
                <a:spcPct val="80000"/>
              </a:lnSpc>
              <a:defRPr/>
            </a:pPr>
            <a:r>
              <a:rPr lang="es-UY" sz="4000" dirty="0">
                <a:latin typeface="+mj-lt"/>
                <a:ea typeface="ＭＳ Ｐゴシック" pitchFamily="34" charset="-128"/>
              </a:rPr>
              <a:t> Lenguaje hablado</a:t>
            </a:r>
          </a:p>
          <a:p>
            <a:pPr lvl="3" eaLnBrk="1" hangingPunct="1">
              <a:lnSpc>
                <a:spcPct val="80000"/>
              </a:lnSpc>
              <a:defRPr/>
            </a:pPr>
            <a:r>
              <a:rPr lang="es-UY" sz="4000" dirty="0">
                <a:latin typeface="+mj-lt"/>
                <a:ea typeface="ＭＳ Ｐゴシック" pitchFamily="34" charset="-128"/>
              </a:rPr>
              <a:t> Lenguaje de señas</a:t>
            </a:r>
          </a:p>
          <a:p>
            <a:pPr lvl="3" eaLnBrk="1" hangingPunct="1">
              <a:lnSpc>
                <a:spcPct val="80000"/>
              </a:lnSpc>
              <a:defRPr/>
            </a:pPr>
            <a:r>
              <a:rPr lang="es-UY" sz="4000" dirty="0">
                <a:latin typeface="+mj-lt"/>
                <a:ea typeface="ＭＳ Ｐゴシック" pitchFamily="34" charset="-128"/>
              </a:rPr>
              <a:t> Símbolos o representaciones</a:t>
            </a:r>
          </a:p>
          <a:p>
            <a:pPr lvl="3" eaLnBrk="1" hangingPunct="1">
              <a:lnSpc>
                <a:spcPct val="80000"/>
              </a:lnSpc>
              <a:defRPr/>
            </a:pPr>
            <a:r>
              <a:rPr lang="es-UY" sz="4000" dirty="0">
                <a:latin typeface="+mj-lt"/>
                <a:ea typeface="ＭＳ Ｐゴシック" pitchFamily="34" charset="-128"/>
              </a:rPr>
              <a:t> Braille</a:t>
            </a:r>
          </a:p>
          <a:p>
            <a:pPr lvl="3" eaLnBrk="1" hangingPunct="1">
              <a:lnSpc>
                <a:spcPct val="80000"/>
              </a:lnSpc>
              <a:defRPr/>
            </a:pPr>
            <a:r>
              <a:rPr lang="es-UY" sz="4000" dirty="0">
                <a:latin typeface="+mj-lt"/>
                <a:ea typeface="ＭＳ Ｐゴシック" pitchFamily="34" charset="-128"/>
              </a:rPr>
              <a:t> Tecnología</a:t>
            </a:r>
          </a:p>
          <a:p>
            <a:pPr lvl="3" eaLnBrk="1" hangingPunct="1">
              <a:lnSpc>
                <a:spcPct val="80000"/>
              </a:lnSpc>
              <a:defRPr/>
            </a:pPr>
            <a:endParaRPr lang="es-UY" sz="4000" dirty="0">
              <a:latin typeface="+mj-lt"/>
              <a:ea typeface="ＭＳ Ｐゴシック" pitchFamily="34" charset="-128"/>
            </a:endParaRPr>
          </a:p>
          <a:p>
            <a:pPr lvl="3" eaLnBrk="1" hangingPunct="1">
              <a:lnSpc>
                <a:spcPct val="80000"/>
              </a:lnSpc>
              <a:buFont typeface="Wingdings 2" pitchFamily="18" charset="2"/>
              <a:buNone/>
              <a:defRPr/>
            </a:pPr>
            <a:endParaRPr lang="es-UY" sz="4000" dirty="0">
              <a:latin typeface="+mj-lt"/>
              <a:ea typeface="ＭＳ Ｐゴシック" pitchFamily="34" charset="-128"/>
            </a:endParaRPr>
          </a:p>
          <a:p>
            <a:pPr lvl="1" eaLnBrk="1" hangingPunct="1">
              <a:lnSpc>
                <a:spcPct val="80000"/>
              </a:lnSpc>
              <a:defRPr/>
            </a:pPr>
            <a:endParaRPr lang="en-US" sz="4000" dirty="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a:ea typeface="+mj-ea"/>
              </a:rPr>
              <a:t>Oportunidades</a:t>
            </a:r>
            <a:r>
              <a:rPr lang="en-US" dirty="0">
                <a:ea typeface="+mj-ea"/>
              </a:rPr>
              <a:t> </a:t>
            </a:r>
            <a:r>
              <a:rPr lang="en-US" dirty="0" err="1">
                <a:ea typeface="+mj-ea"/>
              </a:rPr>
              <a:t>para</a:t>
            </a:r>
            <a:r>
              <a:rPr lang="en-US" dirty="0">
                <a:ea typeface="+mj-ea"/>
              </a:rPr>
              <a:t> la </a:t>
            </a:r>
            <a:r>
              <a:rPr lang="en-US" dirty="0" err="1">
                <a:ea typeface="+mj-ea"/>
              </a:rPr>
              <a:t>Comunicación</a:t>
            </a:r>
            <a:endParaRPr lang="en-US" dirty="0">
              <a:ea typeface="+mj-ea"/>
            </a:endParaRPr>
          </a:p>
        </p:txBody>
      </p:sp>
      <p:sp>
        <p:nvSpPr>
          <p:cNvPr id="17411" name="Content Placeholder 2"/>
          <p:cNvSpPr>
            <a:spLocks noGrp="1"/>
          </p:cNvSpPr>
          <p:nvPr>
            <p:ph idx="1"/>
          </p:nvPr>
        </p:nvSpPr>
        <p:spPr/>
        <p:txBody>
          <a:bodyPr/>
          <a:lstStyle/>
          <a:p>
            <a:pPr eaLnBrk="1" hangingPunct="1">
              <a:defRPr/>
            </a:pPr>
            <a:r>
              <a:rPr lang="es-UY" dirty="0">
                <a:latin typeface="+mj-lt"/>
                <a:ea typeface="ＭＳ Ｐゴシック" pitchFamily="34" charset="-128"/>
              </a:rPr>
              <a:t>Ver cuales son las actividades funcionales que se realizan en casa.</a:t>
            </a:r>
          </a:p>
          <a:p>
            <a:pPr lvl="1" eaLnBrk="1" hangingPunct="1">
              <a:defRPr/>
            </a:pPr>
            <a:r>
              <a:rPr lang="es-UY" dirty="0">
                <a:latin typeface="+mj-lt"/>
                <a:ea typeface="ＭＳ Ｐゴシック" pitchFamily="34" charset="-128"/>
              </a:rPr>
              <a:t>Para niños pequeños puede ser comer, bañarse, cambiarse de ropa, jugar con sus hermanos.</a:t>
            </a:r>
          </a:p>
          <a:p>
            <a:pPr lvl="1" eaLnBrk="1" hangingPunct="1">
              <a:defRPr/>
            </a:pPr>
            <a:r>
              <a:rPr lang="es-UY" dirty="0">
                <a:latin typeface="+mj-lt"/>
                <a:ea typeface="ＭＳ Ｐゴシック" pitchFamily="34" charset="-128"/>
              </a:rPr>
              <a:t>Para niños mayores, ayudar en la casa, relacionarse con sus amigos.</a:t>
            </a:r>
          </a:p>
          <a:p>
            <a:pPr eaLnBrk="1" hangingPunct="1">
              <a:defRPr/>
            </a:pPr>
            <a:r>
              <a:rPr lang="es-UY" dirty="0">
                <a:latin typeface="+mj-lt"/>
                <a:ea typeface="ＭＳ Ｐゴシック" pitchFamily="34" charset="-128"/>
              </a:rPr>
              <a:t>Todas estas actividades ofrecen una oportunidad para la comunicación.</a:t>
            </a:r>
          </a:p>
          <a:p>
            <a:pPr lvl="1" eaLnBrk="1" hangingPunct="1">
              <a:buFont typeface="Arial" charset="0"/>
              <a:buChar char="•"/>
              <a:defRPr/>
            </a:pPr>
            <a:endParaRPr lang="en-US" dirty="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UY" dirty="0">
                <a:ea typeface="+mj-ea"/>
              </a:rPr>
              <a:t>Consejo para padres </a:t>
            </a:r>
          </a:p>
        </p:txBody>
      </p:sp>
      <p:sp>
        <p:nvSpPr>
          <p:cNvPr id="17411" name="Content Placeholder 2"/>
          <p:cNvSpPr>
            <a:spLocks noGrp="1"/>
          </p:cNvSpPr>
          <p:nvPr>
            <p:ph idx="1"/>
          </p:nvPr>
        </p:nvSpPr>
        <p:spPr/>
        <p:txBody>
          <a:bodyPr/>
          <a:lstStyle/>
          <a:p>
            <a:pPr eaLnBrk="1" hangingPunct="1">
              <a:defRPr/>
            </a:pPr>
            <a:r>
              <a:rPr lang="es-UY" dirty="0">
                <a:latin typeface="+mj-lt"/>
                <a:ea typeface="ＭＳ Ｐゴシック" pitchFamily="34" charset="-128"/>
              </a:rPr>
              <a:t>Todas las personas involucradas con el estudiante deben mantener un lenguaje uniforme</a:t>
            </a:r>
          </a:p>
          <a:p>
            <a:pPr eaLnBrk="1" hangingPunct="1">
              <a:defRPr/>
            </a:pPr>
            <a:r>
              <a:rPr lang="es-UY" dirty="0">
                <a:latin typeface="+mj-lt"/>
                <a:ea typeface="ＭＳ Ｐゴシック" pitchFamily="34" charset="-128"/>
              </a:rPr>
              <a:t>Trabajo de equipo incluye mantener buena comunicación entre adultos (padres con terapistas, maestros, educadores entre si, etc.)</a:t>
            </a:r>
          </a:p>
          <a:p>
            <a:pPr eaLnBrk="1" hangingPunct="1">
              <a:defRPr/>
            </a:pPr>
            <a:r>
              <a:rPr lang="es-UY" dirty="0">
                <a:latin typeface="+mj-lt"/>
                <a:ea typeface="ＭＳ Ｐゴシック" pitchFamily="34" charset="-128"/>
              </a:rPr>
              <a:t>Planeamiento por anticipado de métodos de comunicación </a:t>
            </a:r>
          </a:p>
          <a:p>
            <a:pPr lvl="1" eaLnBrk="1" hangingPunct="1">
              <a:buFont typeface="Arial" charset="0"/>
              <a:buChar char="•"/>
              <a:defRPr/>
            </a:pPr>
            <a:endParaRPr lang="es-UY" dirty="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ESTRATEGIAS PARA PROMOVER COMUNICACION</a:t>
            </a:r>
          </a:p>
        </p:txBody>
      </p:sp>
      <p:sp>
        <p:nvSpPr>
          <p:cNvPr id="3" name="Content Placeholder 2"/>
          <p:cNvSpPr>
            <a:spLocks noGrp="1"/>
          </p:cNvSpPr>
          <p:nvPr>
            <p:ph idx="1"/>
          </p:nvPr>
        </p:nvSpPr>
        <p:spPr>
          <a:xfrm>
            <a:off x="381000" y="1600200"/>
            <a:ext cx="5410200" cy="4525962"/>
          </a:xfrm>
        </p:spPr>
        <p:txBody>
          <a:bodyPr/>
          <a:lstStyle/>
          <a:p>
            <a:pPr>
              <a:defRPr/>
            </a:pPr>
            <a:r>
              <a:rPr lang="es-UY" sz="4000" dirty="0">
                <a:latin typeface="+mj-lt"/>
              </a:rPr>
              <a:t>Medio ambiente</a:t>
            </a:r>
          </a:p>
          <a:p>
            <a:pPr>
              <a:defRPr/>
            </a:pPr>
            <a:r>
              <a:rPr lang="es-UY" sz="4000" dirty="0">
                <a:latin typeface="+mj-lt"/>
              </a:rPr>
              <a:t>Iluminación</a:t>
            </a:r>
          </a:p>
          <a:p>
            <a:pPr>
              <a:defRPr/>
            </a:pPr>
            <a:r>
              <a:rPr lang="es-UY" sz="4000" dirty="0">
                <a:latin typeface="+mj-lt"/>
              </a:rPr>
              <a:t>Posición corporal</a:t>
            </a:r>
          </a:p>
          <a:p>
            <a:pPr>
              <a:defRPr/>
            </a:pPr>
            <a:r>
              <a:rPr lang="es-UY" sz="4000" dirty="0">
                <a:latin typeface="+mj-lt"/>
              </a:rPr>
              <a:t>Tono de voz y ritmo</a:t>
            </a:r>
          </a:p>
          <a:p>
            <a:pPr>
              <a:defRPr/>
            </a:pPr>
            <a:r>
              <a:rPr lang="es-UY" sz="4000" dirty="0">
                <a:latin typeface="+mj-lt"/>
              </a:rPr>
              <a:t>Evitar distracciones</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rmAutofit/>
          </a:bodyPr>
          <a:lstStyle/>
          <a:p>
            <a:pPr eaLnBrk="1" fontAlgn="auto" hangingPunct="1">
              <a:spcAft>
                <a:spcPts val="0"/>
              </a:spcAft>
              <a:defRPr/>
            </a:pPr>
            <a:r>
              <a:rPr lang="es-UY" sz="2800" dirty="0">
                <a:ea typeface="+mj-ea"/>
              </a:rPr>
              <a:t>creando un Ambiente que Promueva Escuchar</a:t>
            </a:r>
          </a:p>
        </p:txBody>
      </p:sp>
      <p:sp>
        <p:nvSpPr>
          <p:cNvPr id="19459" name="Content Placeholder 2"/>
          <p:cNvSpPr>
            <a:spLocks noGrp="1"/>
          </p:cNvSpPr>
          <p:nvPr>
            <p:ph idx="1"/>
          </p:nvPr>
        </p:nvSpPr>
        <p:spPr/>
        <p:txBody>
          <a:bodyPr/>
          <a:lstStyle/>
          <a:p>
            <a:pPr eaLnBrk="1" hangingPunct="1">
              <a:defRPr/>
            </a:pPr>
            <a:r>
              <a:rPr lang="es-UY" dirty="0">
                <a:latin typeface="+mj-lt"/>
                <a:ea typeface="ＭＳ Ｐゴシック" pitchFamily="34" charset="-128"/>
              </a:rPr>
              <a:t>Colóquese, en una posición que facilite el intercambio entre usted y su hijo en una actividad específica.</a:t>
            </a:r>
          </a:p>
          <a:p>
            <a:pPr eaLnBrk="1" hangingPunct="1">
              <a:defRPr/>
            </a:pPr>
            <a:r>
              <a:rPr lang="es-UY" dirty="0">
                <a:latin typeface="+mj-lt"/>
                <a:ea typeface="ＭＳ Ｐゴシック" pitchFamily="34" charset="-128"/>
              </a:rPr>
              <a:t>Háblele cerca con un volumen regular.</a:t>
            </a:r>
          </a:p>
          <a:p>
            <a:pPr eaLnBrk="1" hangingPunct="1">
              <a:defRPr/>
            </a:pPr>
            <a:r>
              <a:rPr lang="es-UY" dirty="0">
                <a:latin typeface="+mj-lt"/>
                <a:ea typeface="ＭＳ Ｐゴシック" pitchFamily="34" charset="-128"/>
              </a:rPr>
              <a:t>Use lenguaje repetitivo.</a:t>
            </a:r>
          </a:p>
          <a:p>
            <a:pPr eaLnBrk="1" hangingPunct="1">
              <a:defRPr/>
            </a:pPr>
            <a:r>
              <a:rPr lang="es-UY" dirty="0">
                <a:latin typeface="+mj-lt"/>
                <a:ea typeface="ＭＳ Ｐゴシック" pitchFamily="34" charset="-128"/>
              </a:rPr>
              <a:t>Use lenguaje que es rico en melodía, entonación y ritmo.</a:t>
            </a:r>
          </a:p>
          <a:p>
            <a:pPr eaLnBrk="1" hangingPunct="1">
              <a:defRPr/>
            </a:pPr>
            <a:r>
              <a:rPr lang="es-UY" dirty="0">
                <a:latin typeface="+mj-lt"/>
                <a:ea typeface="ＭＳ Ｐゴシック" pitchFamily="34" charset="-128"/>
              </a:rPr>
              <a:t>Minimice el ruido ambiental.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Sandwich </a:t>
            </a:r>
            <a:r>
              <a:rPr lang="en-US" dirty="0" err="1">
                <a:ea typeface="+mj-ea"/>
              </a:rPr>
              <a:t>Auditivo</a:t>
            </a:r>
            <a:endParaRPr lang="en-US" dirty="0">
              <a:ea typeface="+mj-ea"/>
            </a:endParaRPr>
          </a:p>
        </p:txBody>
      </p:sp>
      <p:sp>
        <p:nvSpPr>
          <p:cNvPr id="20483" name="Content Placeholder 2"/>
          <p:cNvSpPr>
            <a:spLocks noGrp="1"/>
          </p:cNvSpPr>
          <p:nvPr>
            <p:ph idx="1"/>
          </p:nvPr>
        </p:nvSpPr>
        <p:spPr/>
        <p:txBody>
          <a:bodyPr/>
          <a:lstStyle/>
          <a:p>
            <a:pPr eaLnBrk="1" hangingPunct="1">
              <a:lnSpc>
                <a:spcPct val="90000"/>
              </a:lnSpc>
              <a:defRPr/>
            </a:pPr>
            <a:r>
              <a:rPr lang="es-UY" sz="4000" dirty="0">
                <a:latin typeface="+mj-lt"/>
                <a:ea typeface="ＭＳ Ｐゴシック" pitchFamily="34" charset="-128"/>
              </a:rPr>
              <a:t> Inicie la comunicación con la palabra hablada.</a:t>
            </a:r>
          </a:p>
          <a:p>
            <a:pPr eaLnBrk="1" hangingPunct="1">
              <a:lnSpc>
                <a:spcPct val="90000"/>
              </a:lnSpc>
              <a:defRPr/>
            </a:pPr>
            <a:r>
              <a:rPr lang="es-UY" sz="4000" dirty="0">
                <a:latin typeface="+mj-lt"/>
                <a:ea typeface="ＭＳ Ｐゴシック" pitchFamily="34" charset="-128"/>
              </a:rPr>
              <a:t> Luego, presente el estímulo visual o táctil.</a:t>
            </a:r>
          </a:p>
          <a:p>
            <a:pPr eaLnBrk="1" hangingPunct="1">
              <a:lnSpc>
                <a:spcPct val="90000"/>
              </a:lnSpc>
              <a:defRPr/>
            </a:pPr>
            <a:r>
              <a:rPr lang="es-UY" sz="4000" dirty="0">
                <a:latin typeface="+mj-lt"/>
                <a:ea typeface="ＭＳ Ｐゴシック" pitchFamily="34" charset="-128"/>
              </a:rPr>
              <a:t> Termine con la palabra hablada.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s-UY" sz="2800" dirty="0">
                <a:ea typeface="+mj-ea"/>
              </a:rPr>
              <a:t>Utilizando Lenguaje en Rutinas Diarias</a:t>
            </a:r>
          </a:p>
        </p:txBody>
      </p:sp>
      <p:sp>
        <p:nvSpPr>
          <p:cNvPr id="21507" name="Content Placeholder 2"/>
          <p:cNvSpPr>
            <a:spLocks noGrp="1"/>
          </p:cNvSpPr>
          <p:nvPr>
            <p:ph idx="1"/>
          </p:nvPr>
        </p:nvSpPr>
        <p:spPr/>
        <p:txBody>
          <a:bodyPr/>
          <a:lstStyle/>
          <a:p>
            <a:pPr eaLnBrk="1" hangingPunct="1">
              <a:lnSpc>
                <a:spcPct val="90000"/>
              </a:lnSpc>
              <a:defRPr/>
            </a:pPr>
            <a:r>
              <a:rPr lang="es-UY" dirty="0">
                <a:latin typeface="+mj-lt"/>
                <a:ea typeface="ＭＳ Ｐゴシック" pitchFamily="34" charset="-128"/>
              </a:rPr>
              <a:t>Llame la atención de su hijo diciendo su nombre.</a:t>
            </a:r>
          </a:p>
          <a:p>
            <a:pPr eaLnBrk="1" hangingPunct="1">
              <a:lnSpc>
                <a:spcPct val="90000"/>
              </a:lnSpc>
              <a:defRPr/>
            </a:pPr>
            <a:r>
              <a:rPr lang="es-UY" dirty="0">
                <a:latin typeface="+mj-lt"/>
                <a:ea typeface="ＭＳ Ｐゴシック" pitchFamily="34" charset="-128"/>
              </a:rPr>
              <a:t>Hable utilizando palabras individuales o frases cortas de lo que su hijo est</a:t>
            </a:r>
            <a:r>
              <a:rPr lang="es-UY" dirty="0">
                <a:latin typeface="+mj-lt"/>
                <a:ea typeface="ＭＳ Ｐゴシック" pitchFamily="34" charset="-128"/>
                <a:cs typeface="Times New Roman" pitchFamily="18" charset="0"/>
              </a:rPr>
              <a:t>á </a:t>
            </a:r>
            <a:r>
              <a:rPr lang="es-UY" dirty="0">
                <a:latin typeface="+mj-lt"/>
                <a:ea typeface="ＭＳ Ｐゴシック" pitchFamily="34" charset="-128"/>
              </a:rPr>
              <a:t>viendo, oyendo, tocando, haciendo y sintiendo.</a:t>
            </a:r>
          </a:p>
          <a:p>
            <a:pPr eaLnBrk="1" hangingPunct="1">
              <a:lnSpc>
                <a:spcPct val="90000"/>
              </a:lnSpc>
              <a:defRPr/>
            </a:pPr>
            <a:r>
              <a:rPr lang="es-UY" dirty="0">
                <a:latin typeface="+mj-lt"/>
                <a:ea typeface="ＭＳ Ｐゴシック" pitchFamily="34" charset="-128"/>
              </a:rPr>
              <a:t>Hable sobre lo que usted est</a:t>
            </a:r>
            <a:r>
              <a:rPr lang="es-UY" dirty="0">
                <a:latin typeface="+mj-lt"/>
                <a:ea typeface="ＭＳ Ｐゴシック" pitchFamily="34" charset="-128"/>
                <a:cs typeface="Times New Roman" pitchFamily="18" charset="0"/>
              </a:rPr>
              <a:t>á</a:t>
            </a:r>
            <a:r>
              <a:rPr lang="es-UY" dirty="0">
                <a:latin typeface="+mj-lt"/>
                <a:ea typeface="ＭＳ Ｐゴシック" pitchFamily="34" charset="-128"/>
              </a:rPr>
              <a:t> haciendo cuando este preparando la comida, lo vista o juegue. Repita las palabras una o dos veces.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2800" dirty="0" err="1">
                <a:ea typeface="+mj-ea"/>
              </a:rPr>
              <a:t>Utilizando</a:t>
            </a:r>
            <a:r>
              <a:rPr lang="en-US" sz="2800" dirty="0">
                <a:ea typeface="+mj-ea"/>
              </a:rPr>
              <a:t> </a:t>
            </a:r>
            <a:r>
              <a:rPr lang="en-US" sz="2800" dirty="0" err="1">
                <a:ea typeface="+mj-ea"/>
              </a:rPr>
              <a:t>Lenguaje</a:t>
            </a:r>
            <a:r>
              <a:rPr lang="en-US" sz="2800" dirty="0">
                <a:ea typeface="+mj-ea"/>
              </a:rPr>
              <a:t> en </a:t>
            </a:r>
            <a:r>
              <a:rPr lang="en-US" sz="2800" dirty="0" err="1">
                <a:ea typeface="+mj-ea"/>
              </a:rPr>
              <a:t>Rutinas</a:t>
            </a:r>
            <a:r>
              <a:rPr lang="en-US" sz="2800" dirty="0">
                <a:ea typeface="+mj-ea"/>
              </a:rPr>
              <a:t> </a:t>
            </a:r>
            <a:r>
              <a:rPr lang="en-US" sz="2800" dirty="0" err="1">
                <a:ea typeface="+mj-ea"/>
              </a:rPr>
              <a:t>Diarias</a:t>
            </a:r>
            <a:r>
              <a:rPr lang="en-US" sz="2800" dirty="0">
                <a:ea typeface="+mj-ea"/>
              </a:rPr>
              <a:t> (Cont.)</a:t>
            </a:r>
          </a:p>
        </p:txBody>
      </p:sp>
      <p:sp>
        <p:nvSpPr>
          <p:cNvPr id="22531" name="Content Placeholder 2"/>
          <p:cNvSpPr>
            <a:spLocks noGrp="1"/>
          </p:cNvSpPr>
          <p:nvPr>
            <p:ph idx="1"/>
          </p:nvPr>
        </p:nvSpPr>
        <p:spPr/>
        <p:txBody>
          <a:bodyPr/>
          <a:lstStyle/>
          <a:p>
            <a:pPr eaLnBrk="1" hangingPunct="1">
              <a:defRPr/>
            </a:pPr>
            <a:r>
              <a:rPr lang="es-UY" sz="3600" dirty="0">
                <a:latin typeface="+mj-lt"/>
                <a:ea typeface="ＭＳ Ｐゴシック" pitchFamily="34" charset="-128"/>
              </a:rPr>
              <a:t>Observe las expresiones faciales de su hijo e imítelas</a:t>
            </a:r>
          </a:p>
          <a:p>
            <a:pPr eaLnBrk="1" hangingPunct="1">
              <a:defRPr/>
            </a:pPr>
            <a:r>
              <a:rPr lang="es-UY" sz="3600" dirty="0">
                <a:latin typeface="+mj-lt"/>
                <a:ea typeface="ＭＳ Ｐゴシック" pitchFamily="34" charset="-128"/>
              </a:rPr>
              <a:t>Escuche los sonidos que su hijo hace e imítelos lo mejor que pueda</a:t>
            </a:r>
          </a:p>
          <a:p>
            <a:pPr eaLnBrk="1" hangingPunct="1">
              <a:defRPr/>
            </a:pPr>
            <a:r>
              <a:rPr lang="es-UY" sz="3600" dirty="0">
                <a:latin typeface="+mj-lt"/>
                <a:ea typeface="ＭＳ Ｐゴシック" pitchFamily="34" charset="-128"/>
              </a:rPr>
              <a:t>Si su hijo dice una palabra repítala y tal vez agregue una o dos palabras m</a:t>
            </a:r>
            <a:r>
              <a:rPr lang="es-UY" sz="3600" dirty="0">
                <a:latin typeface="+mj-lt"/>
                <a:ea typeface="ＭＳ Ｐゴシック" pitchFamily="34" charset="-128"/>
                <a:cs typeface="Times New Roman" pitchFamily="18" charset="0"/>
              </a:rPr>
              <a:t>ás </a:t>
            </a:r>
            <a:endParaRPr lang="es-UY" sz="3600" dirty="0">
              <a:latin typeface="+mj-lt"/>
              <a:ea typeface="ＭＳ Ｐゴシック" pitchFamily="34" charset="-128"/>
            </a:endParaRPr>
          </a:p>
          <a:p>
            <a:pPr eaLnBrk="1" hangingPunct="1">
              <a:defRPr/>
            </a:pPr>
            <a:endParaRPr lang="en-US" dirty="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TODO EL MUNDO DESEA COMUNICARSE:</a:t>
            </a:r>
            <a:br>
              <a:rPr lang="es-ES" dirty="0"/>
            </a:br>
            <a:endParaRPr lang="en-US" dirty="0"/>
          </a:p>
        </p:txBody>
      </p:sp>
      <p:sp>
        <p:nvSpPr>
          <p:cNvPr id="23554" name="Content Placeholder 1"/>
          <p:cNvSpPr>
            <a:spLocks noGrp="1"/>
          </p:cNvSpPr>
          <p:nvPr>
            <p:ph idx="1"/>
          </p:nvPr>
        </p:nvSpPr>
        <p:spPr>
          <a:xfrm>
            <a:off x="304800" y="1143000"/>
            <a:ext cx="8686800" cy="4937125"/>
          </a:xfrm>
        </p:spPr>
        <p:txBody>
          <a:bodyPr/>
          <a:lstStyle/>
          <a:p>
            <a:pPr>
              <a:defRPr/>
            </a:pPr>
            <a:r>
              <a:rPr lang="es-AR" sz="2800" dirty="0">
                <a:latin typeface="+mj-lt"/>
                <a:ea typeface="ＭＳ Ｐゴシック" pitchFamily="34" charset="-128"/>
              </a:rPr>
              <a:t>Observar y tomar sus habilidades, y usar la que le sea mas beneficiosa. </a:t>
            </a:r>
          </a:p>
          <a:p>
            <a:pPr>
              <a:defRPr/>
            </a:pPr>
            <a:r>
              <a:rPr lang="es-AR" sz="2800" dirty="0">
                <a:latin typeface="+mj-lt"/>
                <a:ea typeface="ＭＳ Ｐゴシック" pitchFamily="34" charset="-128"/>
              </a:rPr>
              <a:t>Todos tienen potencial de comunicación </a:t>
            </a:r>
          </a:p>
          <a:p>
            <a:pPr>
              <a:defRPr/>
            </a:pPr>
            <a:r>
              <a:rPr lang="es-AR" sz="2800" dirty="0">
                <a:latin typeface="+mj-lt"/>
                <a:ea typeface="ＭＳ Ｐゴシック" pitchFamily="34" charset="-128"/>
              </a:rPr>
              <a:t>Para determinar que tipo de comunicación es mas apropiada para el estudiante,  hay que tener en consideración:</a:t>
            </a:r>
            <a:endParaRPr lang="es-AR" sz="2800" dirty="0">
              <a:latin typeface="Comic Sans MS" pitchFamily="66" charset="0"/>
              <a:ea typeface="ＭＳ Ｐゴシック" pitchFamily="34" charset="-128"/>
            </a:endParaRPr>
          </a:p>
          <a:p>
            <a:pPr lvl="1">
              <a:defRPr/>
            </a:pPr>
            <a:r>
              <a:rPr lang="es-AR" sz="2400" b="1" dirty="0">
                <a:latin typeface="+mj-lt"/>
                <a:ea typeface="ＭＳ Ｐゴシック" pitchFamily="34" charset="-128"/>
              </a:rPr>
              <a:t>Habilidad intelectual/cognitiva</a:t>
            </a:r>
          </a:p>
          <a:p>
            <a:pPr lvl="1">
              <a:defRPr/>
            </a:pPr>
            <a:r>
              <a:rPr lang="es-AR" sz="2400" b="1" dirty="0">
                <a:latin typeface="+mj-lt"/>
                <a:ea typeface="ＭＳ Ｐゴシック" pitchFamily="34" charset="-128"/>
              </a:rPr>
              <a:t>Habilidad social</a:t>
            </a:r>
          </a:p>
          <a:p>
            <a:pPr lvl="1">
              <a:defRPr/>
            </a:pPr>
            <a:r>
              <a:rPr lang="es-AR" sz="2400" b="1" dirty="0">
                <a:latin typeface="+mj-lt"/>
                <a:ea typeface="ＭＳ Ｐゴシック" pitchFamily="34" charset="-128"/>
              </a:rPr>
              <a:t>Capacidad motriz</a:t>
            </a:r>
          </a:p>
          <a:p>
            <a:pPr lvl="1">
              <a:defRPr/>
            </a:pPr>
            <a:r>
              <a:rPr lang="es-AR" sz="2400" b="1" dirty="0">
                <a:latin typeface="+mj-lt"/>
                <a:ea typeface="ＭＳ Ｐゴシック" pitchFamily="34" charset="-128"/>
              </a:rPr>
              <a:t>Visión</a:t>
            </a:r>
          </a:p>
          <a:p>
            <a:pPr lvl="1">
              <a:defRPr/>
            </a:pPr>
            <a:r>
              <a:rPr lang="es-AR" sz="2400" b="1" dirty="0">
                <a:latin typeface="+mj-lt"/>
                <a:ea typeface="ＭＳ Ｐゴシック" pitchFamily="34" charset="-128"/>
              </a:rPr>
              <a:t>Audición</a:t>
            </a:r>
          </a:p>
          <a:p>
            <a:pPr lvl="1">
              <a:defRPr/>
            </a:pPr>
            <a:r>
              <a:rPr lang="es-AR" sz="2400" b="1" dirty="0">
                <a:latin typeface="+mj-lt"/>
                <a:ea typeface="ＭＳ Ｐゴシック" pitchFamily="34" charset="-128"/>
              </a:rPr>
              <a:t>Condición médica/ física</a:t>
            </a:r>
          </a:p>
          <a:p>
            <a:pPr lvl="1">
              <a:buFont typeface="Wingdings 2" pitchFamily="18" charset="2"/>
              <a:buNone/>
              <a:defRPr/>
            </a:pPr>
            <a:endParaRPr lang="es-AR" sz="2400" dirty="0">
              <a:latin typeface="Comic Sans MS" pitchFamily="66" charset="0"/>
              <a:ea typeface="ＭＳ Ｐゴシック" pitchFamily="34" charset="-128"/>
            </a:endParaRPr>
          </a:p>
          <a:p>
            <a:pPr lvl="1">
              <a:buFont typeface="Wingdings 2" pitchFamily="18" charset="2"/>
              <a:buNone/>
              <a:defRPr/>
            </a:pPr>
            <a:endParaRPr lang="es-AR" sz="2400" dirty="0">
              <a:latin typeface="Comic Sans MS" pitchFamily="66" charset="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pPr algn="ctr">
              <a:defRPr/>
            </a:pPr>
            <a:br>
              <a:rPr lang="en-US" dirty="0"/>
            </a:br>
            <a:r>
              <a:rPr lang="en-US" sz="6000" dirty="0"/>
              <a:t>Agenda</a:t>
            </a:r>
            <a:br>
              <a:rPr lang="es-UY" dirty="0"/>
            </a:br>
            <a:endParaRPr lang="es-UY" dirty="0"/>
          </a:p>
        </p:txBody>
      </p:sp>
      <p:sp>
        <p:nvSpPr>
          <p:cNvPr id="3" name="Content Placeholder 2"/>
          <p:cNvSpPr>
            <a:spLocks noGrp="1"/>
          </p:cNvSpPr>
          <p:nvPr>
            <p:ph idx="1"/>
          </p:nvPr>
        </p:nvSpPr>
        <p:spPr/>
        <p:txBody>
          <a:bodyPr>
            <a:normAutofit/>
          </a:bodyPr>
          <a:lstStyle/>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Estadísticas</a:t>
            </a:r>
          </a:p>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Entendiendo:</a:t>
            </a:r>
          </a:p>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 comunicación receptiva </a:t>
            </a:r>
          </a:p>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 comunicación expresiva </a:t>
            </a:r>
          </a:p>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Distintas formas de comunicación</a:t>
            </a:r>
          </a:p>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Creando oportunidades de comunicación</a:t>
            </a:r>
          </a:p>
          <a:p>
            <a:pPr>
              <a:lnSpc>
                <a:spcPct val="107000"/>
              </a:lnSpc>
              <a:spcBef>
                <a:spcPts val="0"/>
              </a:spcBef>
              <a:spcAft>
                <a:spcPts val="800"/>
              </a:spcAft>
              <a:defRPr/>
            </a:pPr>
            <a:r>
              <a:rPr lang="es-ES" dirty="0">
                <a:latin typeface="+mj-lt"/>
                <a:ea typeface="Calibri" panose="020F0502020204030204" pitchFamily="34" charset="0"/>
                <a:cs typeface="Times New Roman" panose="02020603050405020304" pitchFamily="18" charset="0"/>
              </a:rPr>
              <a:t>Estrategias</a:t>
            </a:r>
          </a:p>
          <a:p>
            <a:pPr>
              <a:lnSpc>
                <a:spcPct val="107000"/>
              </a:lnSpc>
              <a:spcBef>
                <a:spcPts val="0"/>
              </a:spcBef>
              <a:spcAft>
                <a:spcPts val="800"/>
              </a:spcAft>
              <a:defRPr/>
            </a:pPr>
            <a:endParaRPr lang="es-UY" dirty="0">
              <a:latin typeface="+mj-lt"/>
              <a:ea typeface="Calibri" panose="020F0502020204030204" pitchFamily="34" charset="0"/>
              <a:cs typeface="Times New Roman" panose="02020603050405020304" pitchFamily="18" charset="0"/>
            </a:endParaRPr>
          </a:p>
        </p:txBody>
      </p:sp>
      <p:sp>
        <p:nvSpPr>
          <p:cNvPr id="11268" name="Slide Number Placeholder 4"/>
          <p:cNvSpPr>
            <a:spLocks noGrp="1"/>
          </p:cNvSpPr>
          <p:nvPr>
            <p:ph type="sldNum" sz="quarter" idx="12"/>
          </p:nvPr>
        </p:nvSpPr>
        <p:spPr bwMode="auto">
          <a:ln>
            <a:miter lim="800000"/>
            <a:headEnd/>
            <a:tailEnd/>
          </a:ln>
        </p:spPr>
        <p:txBody>
          <a:bodyPr/>
          <a:lstStyle/>
          <a:p>
            <a:pPr>
              <a:defRPr/>
            </a:pPr>
            <a:fld id="{32731D59-6155-4691-8D55-7E931212B94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p:spPr>
        <p:txBody>
          <a:bodyPr>
            <a:noAutofit/>
          </a:bodyPr>
          <a:lstStyle/>
          <a:p>
            <a:pPr eaLnBrk="1" fontAlgn="auto" hangingPunct="1">
              <a:spcAft>
                <a:spcPts val="0"/>
              </a:spcAft>
              <a:defRPr/>
            </a:pPr>
            <a:r>
              <a:rPr lang="es-UY" sz="2600" dirty="0">
                <a:ea typeface="+mj-ea"/>
              </a:rPr>
              <a:t>Otras Actividades que Promueven la Comunicación </a:t>
            </a:r>
          </a:p>
        </p:txBody>
      </p:sp>
      <p:sp>
        <p:nvSpPr>
          <p:cNvPr id="24579" name="Content Placeholder 2"/>
          <p:cNvSpPr>
            <a:spLocks noGrp="1"/>
          </p:cNvSpPr>
          <p:nvPr>
            <p:ph idx="1"/>
          </p:nvPr>
        </p:nvSpPr>
        <p:spPr/>
        <p:txBody>
          <a:bodyPr/>
          <a:lstStyle/>
          <a:p>
            <a:pPr eaLnBrk="1" hangingPunct="1">
              <a:defRPr/>
            </a:pPr>
            <a:r>
              <a:rPr lang="es-UY" dirty="0">
                <a:latin typeface="+mj-lt"/>
                <a:ea typeface="ＭＳ Ｐゴシック" pitchFamily="34" charset="-128"/>
              </a:rPr>
              <a:t>Ofrézcale a escoger entre juegos, actividades o comida. Jugar en forma ritual</a:t>
            </a:r>
          </a:p>
          <a:p>
            <a:pPr eaLnBrk="1" hangingPunct="1">
              <a:defRPr/>
            </a:pPr>
            <a:r>
              <a:rPr lang="es-UY" dirty="0">
                <a:latin typeface="+mj-lt"/>
                <a:ea typeface="ＭＳ Ｐゴシック" pitchFamily="34" charset="-128"/>
              </a:rPr>
              <a:t>Nombrar objetos en el ambiente</a:t>
            </a:r>
          </a:p>
          <a:p>
            <a:pPr eaLnBrk="1" hangingPunct="1">
              <a:defRPr/>
            </a:pPr>
            <a:r>
              <a:rPr lang="es-UY" dirty="0">
                <a:latin typeface="+mj-lt"/>
                <a:ea typeface="ＭＳ Ｐゴシック" pitchFamily="34" charset="-128"/>
              </a:rPr>
              <a:t>Consulte con un profesional si tiene alguna preocupación sobre el desarrollo del lenguaje de su hijo. </a:t>
            </a:r>
          </a:p>
          <a:p>
            <a:pPr eaLnBrk="1" hangingPunct="1">
              <a:defRPr/>
            </a:pPr>
            <a:r>
              <a:rPr lang="es-UY" dirty="0">
                <a:latin typeface="+mj-lt"/>
                <a:ea typeface="ＭＳ Ｐゴシック" pitchFamily="34" charset="-128"/>
              </a:rPr>
              <a:t>Léale al niño y toque instrumentos musicales, cante y lea rimas</a:t>
            </a:r>
          </a:p>
          <a:p>
            <a:pPr eaLnBrk="1" hangingPunct="1">
              <a:defRPr/>
            </a:pPr>
            <a:endParaRPr lang="en-US" dirty="0">
              <a:ea typeface="ＭＳ Ｐゴシック"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Confianza</a:t>
            </a:r>
            <a:r>
              <a:rPr lang="en-US" dirty="0"/>
              <a:t> y </a:t>
            </a:r>
            <a:r>
              <a:rPr lang="en-US" dirty="0" err="1"/>
              <a:t>familiaridad</a:t>
            </a:r>
            <a:endParaRPr lang="en-US" dirty="0"/>
          </a:p>
        </p:txBody>
      </p:sp>
      <p:sp>
        <p:nvSpPr>
          <p:cNvPr id="25603" name="Content Placeholder 2"/>
          <p:cNvSpPr>
            <a:spLocks noGrp="1"/>
          </p:cNvSpPr>
          <p:nvPr>
            <p:ph idx="1"/>
          </p:nvPr>
        </p:nvSpPr>
        <p:spPr/>
        <p:txBody>
          <a:bodyPr/>
          <a:lstStyle/>
          <a:p>
            <a:pPr>
              <a:defRPr/>
            </a:pPr>
            <a:r>
              <a:rPr lang="es-UY" dirty="0">
                <a:latin typeface="+mj-lt"/>
                <a:ea typeface="ＭＳ Ｐゴシック" pitchFamily="34" charset="-128"/>
              </a:rPr>
              <a:t>Niños se comunican mejor con personas que conocen y han establecido una relación</a:t>
            </a:r>
          </a:p>
          <a:p>
            <a:pPr>
              <a:defRPr/>
            </a:pPr>
            <a:r>
              <a:rPr lang="es-UY" dirty="0">
                <a:latin typeface="+mj-lt"/>
                <a:ea typeface="ＭＳ Ｐゴシック" pitchFamily="34" charset="-128"/>
              </a:rPr>
              <a:t>Necesitan sentirse cómodos con su interlocutor y tenerle confianza</a:t>
            </a:r>
          </a:p>
          <a:p>
            <a:pPr>
              <a:defRPr/>
            </a:pPr>
            <a:r>
              <a:rPr lang="es-UY" dirty="0">
                <a:latin typeface="+mj-lt"/>
                <a:ea typeface="ＭＳ Ｐゴシック" pitchFamily="34" charset="-128"/>
              </a:rPr>
              <a:t>Aceptan desafíos presentados en forma cordial</a:t>
            </a:r>
          </a:p>
          <a:p>
            <a:pPr>
              <a:defRPr/>
            </a:pPr>
            <a:endParaRPr lang="en-US" dirty="0">
              <a:ea typeface="ＭＳ Ｐゴシック" pitchFamily="34" charset="-128"/>
            </a:endParaRPr>
          </a:p>
        </p:txBody>
      </p:sp>
      <p:pic>
        <p:nvPicPr>
          <p:cNvPr id="30724" name="Picture 4"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958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BUENA COMUNICACIÓN INCLUYE:</a:t>
            </a:r>
            <a:br>
              <a:rPr lang="en-US" dirty="0"/>
            </a:br>
            <a:endParaRPr lang="en-US" dirty="0"/>
          </a:p>
        </p:txBody>
      </p:sp>
      <p:sp>
        <p:nvSpPr>
          <p:cNvPr id="26626" name="Content Placeholder 1"/>
          <p:cNvSpPr>
            <a:spLocks noGrp="1"/>
          </p:cNvSpPr>
          <p:nvPr>
            <p:ph idx="1"/>
          </p:nvPr>
        </p:nvSpPr>
        <p:spPr>
          <a:xfrm>
            <a:off x="304800" y="1371600"/>
            <a:ext cx="8686800" cy="4708525"/>
          </a:xfrm>
        </p:spPr>
        <p:txBody>
          <a:bodyPr/>
          <a:lstStyle/>
          <a:p>
            <a:pPr>
              <a:defRPr/>
            </a:pPr>
            <a:r>
              <a:rPr lang="es-AR" sz="3600" dirty="0">
                <a:latin typeface="+mj-lt"/>
                <a:ea typeface="ＭＳ Ｐゴシック" pitchFamily="34" charset="-128"/>
              </a:rPr>
              <a:t>Individualización</a:t>
            </a:r>
          </a:p>
          <a:p>
            <a:pPr>
              <a:defRPr/>
            </a:pPr>
            <a:r>
              <a:rPr lang="es-AR" sz="3600" dirty="0">
                <a:latin typeface="+mj-lt"/>
                <a:ea typeface="ＭＳ Ｐゴシック" pitchFamily="34" charset="-128"/>
              </a:rPr>
              <a:t>Rutinas / repetición</a:t>
            </a:r>
          </a:p>
          <a:p>
            <a:pPr>
              <a:defRPr/>
            </a:pPr>
            <a:r>
              <a:rPr lang="es-AR" sz="3600" dirty="0">
                <a:latin typeface="+mj-lt"/>
                <a:ea typeface="ＭＳ Ｐゴシック" pitchFamily="34" charset="-128"/>
              </a:rPr>
              <a:t>Buen tono </a:t>
            </a:r>
          </a:p>
          <a:p>
            <a:pPr>
              <a:defRPr/>
            </a:pPr>
            <a:r>
              <a:rPr lang="es-AR" sz="3600" dirty="0">
                <a:latin typeface="+mj-lt"/>
                <a:ea typeface="ＭＳ Ｐゴシック" pitchFamily="34" charset="-128"/>
              </a:rPr>
              <a:t>Temas amenos/interesantes</a:t>
            </a:r>
          </a:p>
          <a:p>
            <a:pPr>
              <a:defRPr/>
            </a:pPr>
            <a:r>
              <a:rPr lang="es-AR" sz="3600" dirty="0">
                <a:latin typeface="+mj-lt"/>
                <a:ea typeface="ＭＳ Ｐゴシック" pitchFamily="34" charset="-128"/>
              </a:rPr>
              <a:t>Medio ambiente</a:t>
            </a:r>
          </a:p>
          <a:p>
            <a:pPr>
              <a:defRPr/>
            </a:pPr>
            <a:r>
              <a:rPr lang="es-AR" sz="3600" dirty="0">
                <a:latin typeface="+mj-lt"/>
                <a:ea typeface="ＭＳ Ｐゴシック" pitchFamily="34" charset="-128"/>
              </a:rPr>
              <a:t>Oportunidades</a:t>
            </a:r>
          </a:p>
          <a:p>
            <a:pPr>
              <a:defRPr/>
            </a:pPr>
            <a:r>
              <a:rPr lang="es-AR" sz="3600" dirty="0">
                <a:latin typeface="+mj-lt"/>
                <a:ea typeface="ＭＳ Ｐゴシック" pitchFamily="34" charset="-128"/>
              </a:rPr>
              <a:t>Tiempo de procesar</a:t>
            </a:r>
          </a:p>
          <a:p>
            <a:pPr>
              <a:defRPr/>
            </a:pPr>
            <a:r>
              <a:rPr lang="es-AR" sz="3600" dirty="0">
                <a:latin typeface="+mj-lt"/>
                <a:ea typeface="ＭＳ Ｐゴシック" pitchFamily="34" charset="-128"/>
              </a:rPr>
              <a:t>Celebrar los resultados!</a:t>
            </a:r>
          </a:p>
          <a:p>
            <a:pPr lvl="1">
              <a:buFont typeface="Wingdings 2" pitchFamily="18" charset="2"/>
              <a:buNone/>
              <a:defRPr/>
            </a:pPr>
            <a:endParaRPr lang="es-AR" sz="2400" dirty="0">
              <a:latin typeface="Comic Sans MS" pitchFamily="66" charset="0"/>
              <a:ea typeface="ＭＳ Ｐゴシック" pitchFamily="34" charset="-128"/>
            </a:endParaRPr>
          </a:p>
          <a:p>
            <a:pPr lvl="1">
              <a:buFont typeface="Wingdings 2" pitchFamily="18" charset="2"/>
              <a:buNone/>
              <a:defRPr/>
            </a:pPr>
            <a:endParaRPr lang="es-AR" sz="2400" dirty="0">
              <a:latin typeface="Comic Sans MS" pitchFamily="66" charset="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Comunicacion</a:t>
            </a:r>
            <a:r>
              <a:rPr lang="en-US" dirty="0"/>
              <a:t> </a:t>
            </a:r>
            <a:r>
              <a:rPr lang="en-US" dirty="0" err="1"/>
              <a:t>efectiva</a:t>
            </a:r>
            <a:endParaRPr lang="en-US" dirty="0"/>
          </a:p>
        </p:txBody>
      </p:sp>
      <p:pic>
        <p:nvPicPr>
          <p:cNvPr id="32771" name="Picture 14" descr="alt=&quot;&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47800" y="1295400"/>
            <a:ext cx="6400800" cy="5337175"/>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PUNTOS PARA RECORDAR</a:t>
            </a:r>
          </a:p>
        </p:txBody>
      </p:sp>
      <p:sp>
        <p:nvSpPr>
          <p:cNvPr id="33795" name="Content Placeholder 2"/>
          <p:cNvSpPr>
            <a:spLocks noGrp="1"/>
          </p:cNvSpPr>
          <p:nvPr>
            <p:ph idx="1"/>
          </p:nvPr>
        </p:nvSpPr>
        <p:spPr>
          <a:xfrm>
            <a:off x="304800" y="1341438"/>
            <a:ext cx="8686800" cy="4983162"/>
          </a:xfrm>
        </p:spPr>
        <p:txBody>
          <a:bodyPr/>
          <a:lstStyle/>
          <a:p>
            <a:r>
              <a:rPr lang="es-AR" altLang="en-US" sz="2800" dirty="0">
                <a:latin typeface="+mj-lt"/>
                <a:ea typeface="ＭＳ Ｐゴシック" pitchFamily="34" charset="-128"/>
              </a:rPr>
              <a:t>Comunicación es importante para interacciones sociales y para crear amistades</a:t>
            </a:r>
          </a:p>
          <a:p>
            <a:r>
              <a:rPr lang="es-AR" altLang="en-US" sz="2800" dirty="0">
                <a:latin typeface="+mj-lt"/>
                <a:ea typeface="ＭＳ Ｐゴシック" pitchFamily="34" charset="-128"/>
              </a:rPr>
              <a:t>Comunicación expresiva se construye con comunicación receptiva</a:t>
            </a:r>
          </a:p>
          <a:p>
            <a:r>
              <a:rPr lang="es-AR" altLang="en-US" sz="2800" dirty="0">
                <a:latin typeface="+mj-lt"/>
                <a:ea typeface="ＭＳ Ｐゴシック" pitchFamily="34" charset="-128"/>
              </a:rPr>
              <a:t>La falta de comunicación en un niño con desafíos puede aumentar su aislamiento</a:t>
            </a:r>
          </a:p>
          <a:p>
            <a:r>
              <a:rPr lang="es-AR" altLang="en-US" sz="2800" dirty="0">
                <a:latin typeface="+mj-lt"/>
                <a:ea typeface="ＭＳ Ｐゴシック" pitchFamily="34" charset="-128"/>
              </a:rPr>
              <a:t>Para poder comunicarse, un niño necesita:</a:t>
            </a:r>
          </a:p>
          <a:p>
            <a:pPr lvl="1"/>
            <a:r>
              <a:rPr lang="es-AR" altLang="en-US" sz="2400" dirty="0">
                <a:latin typeface="+mj-lt"/>
                <a:ea typeface="ＭＳ Ｐゴシック" pitchFamily="34" charset="-128"/>
              </a:rPr>
              <a:t>una forma de comunicación</a:t>
            </a:r>
          </a:p>
          <a:p>
            <a:pPr lvl="1"/>
            <a:r>
              <a:rPr lang="es-AR" altLang="en-US" sz="2400" dirty="0">
                <a:latin typeface="+mj-lt"/>
                <a:ea typeface="ＭＳ Ｐゴシック" pitchFamily="34" charset="-128"/>
              </a:rPr>
              <a:t>una razón para comunicarse</a:t>
            </a:r>
          </a:p>
          <a:p>
            <a:pPr lvl="1"/>
            <a:r>
              <a:rPr lang="es-AR" altLang="en-US" sz="2400" dirty="0">
                <a:latin typeface="+mj-lt"/>
                <a:ea typeface="ＭＳ Ｐゴシック" pitchFamily="34" charset="-128"/>
              </a:rPr>
              <a:t>y algo que tenga que comunicar</a:t>
            </a:r>
          </a:p>
          <a:p>
            <a:endParaRPr lang="en-US" altLang="en-US" dirty="0">
              <a:ea typeface="ＭＳ Ｐゴシック" pitchFamily="34" charset="-128"/>
            </a:endParaRPr>
          </a:p>
        </p:txBody>
      </p:sp>
      <p:pic>
        <p:nvPicPr>
          <p:cNvPr id="33796" name="Picture 19" descr="Persona con el canal frente a otro. 1) Emisor, 2) Receptor, 3) Mensaje del, 4)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
            <a:ext cx="2209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PUNTOS PARA RECORDAR </a:t>
            </a:r>
            <a:r>
              <a:rPr lang="en-US" sz="1800" dirty="0"/>
              <a:t>(Continued)</a:t>
            </a:r>
          </a:p>
        </p:txBody>
      </p:sp>
      <p:sp>
        <p:nvSpPr>
          <p:cNvPr id="34819" name="Content Placeholder 2"/>
          <p:cNvSpPr>
            <a:spLocks noGrp="1"/>
          </p:cNvSpPr>
          <p:nvPr>
            <p:ph idx="1"/>
          </p:nvPr>
        </p:nvSpPr>
        <p:spPr>
          <a:xfrm>
            <a:off x="228600" y="1371600"/>
            <a:ext cx="8763000" cy="5334000"/>
          </a:xfrm>
        </p:spPr>
        <p:txBody>
          <a:bodyPr/>
          <a:lstStyle/>
          <a:p>
            <a:r>
              <a:rPr lang="es-AR" altLang="en-US" dirty="0">
                <a:latin typeface="+mj-lt"/>
                <a:ea typeface="ＭＳ Ｐゴシック" pitchFamily="34" charset="-128"/>
              </a:rPr>
              <a:t>El niño tiene que ser un estudiante activo y no pasivo</a:t>
            </a:r>
          </a:p>
          <a:p>
            <a:r>
              <a:rPr lang="es-AR" altLang="en-US" dirty="0">
                <a:latin typeface="+mj-lt"/>
                <a:ea typeface="ＭＳ Ｐゴシック" pitchFamily="34" charset="-128"/>
              </a:rPr>
              <a:t>Los sentidos de tacto del niño pueden ser su forma primaria de recibir mensajes</a:t>
            </a:r>
          </a:p>
          <a:p>
            <a:r>
              <a:rPr lang="es-AR" altLang="en-US" dirty="0">
                <a:latin typeface="+mj-lt"/>
                <a:ea typeface="ＭＳ Ｐゴシック" pitchFamily="34" charset="-128"/>
              </a:rPr>
              <a:t>La relación social  e interacción entre el niño y el adulto es esencial</a:t>
            </a:r>
          </a:p>
          <a:p>
            <a:r>
              <a:rPr lang="es-AR" altLang="en-US" dirty="0">
                <a:latin typeface="+mj-lt"/>
                <a:ea typeface="ＭＳ Ｐゴシック" pitchFamily="34" charset="-128"/>
              </a:rPr>
              <a:t>El niño va a necesitar tiempo para aprender comunicación.  </a:t>
            </a:r>
          </a:p>
          <a:p>
            <a:r>
              <a:rPr lang="es-AR" altLang="en-US" dirty="0">
                <a:latin typeface="+mj-lt"/>
                <a:ea typeface="ＭＳ Ｐゴシック" pitchFamily="34" charset="-128"/>
              </a:rPr>
              <a:t>El niño va a necesitar múltiples oportunidades para comunicarse</a:t>
            </a:r>
          </a:p>
        </p:txBody>
      </p:sp>
      <p:pic>
        <p:nvPicPr>
          <p:cNvPr id="34820" name="Picture 19" descr="Persona con el canal frente a otro. 1) Emisor, 2) Receptor, 3) Mensaje del, 4)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
            <a:ext cx="2209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puntos</a:t>
            </a:r>
            <a:r>
              <a:rPr lang="en-US" dirty="0"/>
              <a:t> para </a:t>
            </a:r>
            <a:r>
              <a:rPr lang="en-US" dirty="0" err="1"/>
              <a:t>recordar</a:t>
            </a:r>
            <a:r>
              <a:rPr lang="en-US" dirty="0"/>
              <a:t> </a:t>
            </a:r>
            <a:r>
              <a:rPr lang="en-US" sz="2800" dirty="0"/>
              <a:t>(Cont.)</a:t>
            </a:r>
          </a:p>
        </p:txBody>
      </p:sp>
      <p:sp>
        <p:nvSpPr>
          <p:cNvPr id="35843" name="Content Placeholder 3"/>
          <p:cNvSpPr>
            <a:spLocks noGrp="1"/>
          </p:cNvSpPr>
          <p:nvPr>
            <p:ph idx="1"/>
          </p:nvPr>
        </p:nvSpPr>
        <p:spPr/>
        <p:txBody>
          <a:bodyPr/>
          <a:lstStyle/>
          <a:p>
            <a:r>
              <a:rPr lang="es-AR" altLang="en-US" dirty="0">
                <a:latin typeface="+mj-lt"/>
                <a:ea typeface="ＭＳ Ｐゴシック" pitchFamily="34" charset="-128"/>
              </a:rPr>
              <a:t>Niños van a entender una forma de comunicación antes de que estén listos para usarla </a:t>
            </a:r>
          </a:p>
          <a:p>
            <a:r>
              <a:rPr lang="es-AR" altLang="en-US" dirty="0">
                <a:latin typeface="+mj-lt"/>
                <a:ea typeface="ＭＳ Ｐゴシック" pitchFamily="34" charset="-128"/>
              </a:rPr>
              <a:t>Use formas de comunicación aprovechando la existencia de un residuo visual o auditivo en el niño</a:t>
            </a:r>
          </a:p>
          <a:p>
            <a:r>
              <a:rPr lang="es-AR" altLang="en-US" sz="3600" b="1" dirty="0">
                <a:latin typeface="+mj-lt"/>
                <a:ea typeface="ＭＳ Ｐゴシック" pitchFamily="34" charset="-128"/>
              </a:rPr>
              <a:t>Comunicación requiere mucha </a:t>
            </a:r>
            <a:r>
              <a:rPr lang="es-UY" altLang="en-US" sz="3600" b="1" dirty="0">
                <a:latin typeface="+mj-lt"/>
                <a:ea typeface="ＭＳ Ｐゴシック" pitchFamily="34" charset="-128"/>
              </a:rPr>
              <a:t>pr</a:t>
            </a:r>
            <a:r>
              <a:rPr lang="es-UY" altLang="en-US" sz="3600" b="1" dirty="0">
                <a:latin typeface="+mj-lt"/>
                <a:ea typeface="ＭＳ Ｐゴシック" pitchFamily="34" charset="-128"/>
                <a:cs typeface="Times New Roman" pitchFamily="18" charset="0"/>
              </a:rPr>
              <a:t>áctica,</a:t>
            </a:r>
            <a:r>
              <a:rPr lang="es-UY" altLang="en-US" sz="3600" b="1" dirty="0">
                <a:latin typeface="+mj-lt"/>
                <a:ea typeface="ＭＳ Ｐゴシック" pitchFamily="34" charset="-128"/>
              </a:rPr>
              <a:t> pr</a:t>
            </a:r>
            <a:r>
              <a:rPr lang="es-UY" altLang="en-US" sz="3600" b="1" dirty="0">
                <a:latin typeface="+mj-lt"/>
                <a:ea typeface="ＭＳ Ｐゴシック" pitchFamily="34" charset="-128"/>
                <a:cs typeface="Times New Roman" pitchFamily="18" charset="0"/>
              </a:rPr>
              <a:t>áctica,</a:t>
            </a:r>
            <a:r>
              <a:rPr lang="es-UY" altLang="en-US" sz="3600" b="1" dirty="0">
                <a:latin typeface="+mj-lt"/>
                <a:ea typeface="ＭＳ Ｐゴシック" pitchFamily="34" charset="-128"/>
              </a:rPr>
              <a:t> pr</a:t>
            </a:r>
            <a:r>
              <a:rPr lang="es-UY" altLang="en-US" sz="3600" b="1" dirty="0">
                <a:latin typeface="+mj-lt"/>
                <a:ea typeface="ＭＳ Ｐゴシック" pitchFamily="34" charset="-128"/>
                <a:cs typeface="Times New Roman" pitchFamily="18" charset="0"/>
              </a:rPr>
              <a:t>áctica, y</a:t>
            </a:r>
            <a:r>
              <a:rPr lang="es-UY" altLang="en-US" sz="3600" b="1" dirty="0">
                <a:latin typeface="+mj-lt"/>
                <a:ea typeface="ＭＳ Ｐゴシック" pitchFamily="34" charset="-128"/>
              </a:rPr>
              <a:t> m</a:t>
            </a:r>
            <a:r>
              <a:rPr lang="es-UY" altLang="en-US" sz="3600" b="1" dirty="0">
                <a:latin typeface="+mj-lt"/>
                <a:ea typeface="ＭＳ Ｐゴシック" pitchFamily="34" charset="-128"/>
                <a:cs typeface="Times New Roman" pitchFamily="18" charset="0"/>
              </a:rPr>
              <a:t>ás ,</a:t>
            </a:r>
            <a:r>
              <a:rPr lang="es-UY" altLang="en-US" sz="3600" b="1" dirty="0">
                <a:latin typeface="+mj-lt"/>
                <a:ea typeface="ＭＳ Ｐゴシック" pitchFamily="34" charset="-128"/>
              </a:rPr>
              <a:t> pr</a:t>
            </a:r>
            <a:r>
              <a:rPr lang="es-UY" altLang="en-US" sz="3600" b="1" dirty="0">
                <a:latin typeface="+mj-lt"/>
                <a:ea typeface="ＭＳ Ｐゴシック" pitchFamily="34" charset="-128"/>
                <a:cs typeface="Times New Roman" pitchFamily="18" charset="0"/>
              </a:rPr>
              <a:t>áctica!</a:t>
            </a:r>
            <a:endParaRPr lang="es-AR" altLang="en-US" sz="2800" b="1" dirty="0">
              <a:latin typeface="+mj-lt"/>
              <a:ea typeface="ＭＳ Ｐゴシック" pitchFamily="34" charset="-128"/>
            </a:endParaRPr>
          </a:p>
          <a:p>
            <a:pPr>
              <a:buFont typeface="Wingdings 2" pitchFamily="18" charset="2"/>
              <a:buNone/>
            </a:pPr>
            <a:endParaRPr lang="es-AR" altLang="en-US" dirty="0">
              <a:ea typeface="ＭＳ Ｐゴシック" pitchFamily="34" charset="-128"/>
            </a:endParaRPr>
          </a:p>
        </p:txBody>
      </p:sp>
      <p:pic>
        <p:nvPicPr>
          <p:cNvPr id="35844" name="Picture 19" descr="Persona con el canal frente a otro. 1) Emisor, 2) Receptor, 3) Mensaje del, 4)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
            <a:ext cx="2209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EVALUACION</a:t>
            </a:r>
          </a:p>
        </p:txBody>
      </p:sp>
      <p:sp>
        <p:nvSpPr>
          <p:cNvPr id="36867" name="Content Placeholder 2"/>
          <p:cNvSpPr>
            <a:spLocks noGrp="1"/>
          </p:cNvSpPr>
          <p:nvPr>
            <p:ph idx="1"/>
          </p:nvPr>
        </p:nvSpPr>
        <p:spPr>
          <a:xfrm>
            <a:off x="228600" y="1524000"/>
            <a:ext cx="8686800" cy="4525962"/>
          </a:xfrm>
          <a:ln>
            <a:noFill/>
          </a:ln>
        </p:spPr>
        <p:txBody>
          <a:bodyPr/>
          <a:lstStyle/>
          <a:p>
            <a:pPr>
              <a:buFont typeface="Wingdings 2" pitchFamily="18" charset="2"/>
              <a:buNone/>
            </a:pPr>
            <a:r>
              <a:rPr lang="en-US" altLang="en-US" dirty="0">
                <a:latin typeface="+mj-lt"/>
                <a:ea typeface="ＭＳ Ｐゴシック" pitchFamily="34" charset="-128"/>
              </a:rPr>
              <a:t>Para </a:t>
            </a:r>
            <a:r>
              <a:rPr lang="en-US" altLang="en-US" dirty="0" err="1">
                <a:latin typeface="+mj-lt"/>
                <a:ea typeface="ＭＳ Ｐゴシック" pitchFamily="34" charset="-128"/>
              </a:rPr>
              <a:t>poder</a:t>
            </a:r>
            <a:r>
              <a:rPr lang="en-US" altLang="en-US" dirty="0">
                <a:latin typeface="+mj-lt"/>
                <a:ea typeface="ＭＳ Ｐゴシック" pitchFamily="34" charset="-128"/>
              </a:rPr>
              <a:t> </a:t>
            </a:r>
            <a:r>
              <a:rPr lang="en-US" altLang="en-US" dirty="0" err="1">
                <a:latin typeface="+mj-lt"/>
                <a:ea typeface="ＭＳ Ｐゴシック" pitchFamily="34" charset="-128"/>
              </a:rPr>
              <a:t>continuar</a:t>
            </a:r>
            <a:r>
              <a:rPr lang="en-US" altLang="en-US" dirty="0">
                <a:latin typeface="+mj-lt"/>
                <a:ea typeface="ＭＳ Ｐゴシック" pitchFamily="34" charset="-128"/>
              </a:rPr>
              <a:t> </a:t>
            </a:r>
            <a:r>
              <a:rPr lang="en-US" altLang="en-US" dirty="0" err="1">
                <a:latin typeface="+mj-lt"/>
                <a:ea typeface="ＭＳ Ｐゴシック" pitchFamily="34" charset="-128"/>
              </a:rPr>
              <a:t>sirviendoles</a:t>
            </a:r>
            <a:r>
              <a:rPr lang="en-US" altLang="en-US" dirty="0">
                <a:latin typeface="+mj-lt"/>
                <a:ea typeface="ＭＳ Ｐゴシック" pitchFamily="34" charset="-128"/>
              </a:rPr>
              <a:t> </a:t>
            </a:r>
            <a:r>
              <a:rPr lang="en-US" altLang="en-US" dirty="0" err="1">
                <a:latin typeface="+mj-lt"/>
                <a:ea typeface="ＭＳ Ｐゴシック" pitchFamily="34" charset="-128"/>
              </a:rPr>
              <a:t>debidamente</a:t>
            </a:r>
            <a:r>
              <a:rPr lang="en-US" altLang="en-US" dirty="0">
                <a:latin typeface="+mj-lt"/>
                <a:ea typeface="ＭＳ Ｐゴシック" pitchFamily="34" charset="-128"/>
              </a:rPr>
              <a:t> les </a:t>
            </a:r>
            <a:r>
              <a:rPr lang="en-US" altLang="en-US" dirty="0" err="1">
                <a:latin typeface="+mj-lt"/>
                <a:ea typeface="ＭＳ Ｐゴシック" pitchFamily="34" charset="-128"/>
              </a:rPr>
              <a:t>rogamos</a:t>
            </a:r>
            <a:r>
              <a:rPr lang="en-US" altLang="en-US" dirty="0">
                <a:latin typeface="+mj-lt"/>
                <a:ea typeface="ＭＳ Ｐゴシック" pitchFamily="34" charset="-128"/>
              </a:rPr>
              <a:t> </a:t>
            </a:r>
            <a:r>
              <a:rPr lang="en-US" altLang="en-US" dirty="0" err="1">
                <a:latin typeface="+mj-lt"/>
                <a:ea typeface="ＭＳ Ｐゴシック" pitchFamily="34" charset="-128"/>
              </a:rPr>
              <a:t>completar</a:t>
            </a:r>
            <a:r>
              <a:rPr lang="en-US" altLang="en-US" dirty="0">
                <a:latin typeface="+mj-lt"/>
                <a:ea typeface="ＭＳ Ｐゴシック" pitchFamily="34" charset="-128"/>
              </a:rPr>
              <a:t> la </a:t>
            </a:r>
            <a:r>
              <a:rPr lang="en-US" altLang="en-US" dirty="0" err="1">
                <a:latin typeface="+mj-lt"/>
                <a:ea typeface="ＭＳ Ｐゴシック" pitchFamily="34" charset="-128"/>
              </a:rPr>
              <a:t>evaluacion</a:t>
            </a:r>
            <a:r>
              <a:rPr lang="en-US" altLang="en-US" dirty="0">
                <a:latin typeface="+mj-lt"/>
                <a:ea typeface="ＭＳ Ｐゴシック" pitchFamily="34" charset="-128"/>
              </a:rPr>
              <a:t> a </a:t>
            </a:r>
            <a:r>
              <a:rPr lang="en-US" altLang="en-US" dirty="0" err="1">
                <a:latin typeface="+mj-lt"/>
                <a:ea typeface="ＭＳ Ｐゴシック" pitchFamily="34" charset="-128"/>
              </a:rPr>
              <a:t>continuacion</a:t>
            </a:r>
            <a:r>
              <a:rPr lang="en-US" altLang="en-US" dirty="0">
                <a:latin typeface="+mj-lt"/>
                <a:ea typeface="ＭＳ Ｐゴシック" pitchFamily="34" charset="-128"/>
              </a:rPr>
              <a:t>. </a:t>
            </a:r>
            <a:r>
              <a:rPr lang="en-US" altLang="en-US" dirty="0" err="1">
                <a:latin typeface="+mj-lt"/>
                <a:ea typeface="ＭＳ Ｐゴシック" pitchFamily="34" charset="-128"/>
              </a:rPr>
              <a:t>Muchas</a:t>
            </a:r>
            <a:r>
              <a:rPr lang="en-US" altLang="en-US" dirty="0">
                <a:latin typeface="+mj-lt"/>
                <a:ea typeface="ＭＳ Ｐゴシック" pitchFamily="34" charset="-128"/>
              </a:rPr>
              <a:t> gracias!</a:t>
            </a:r>
          </a:p>
          <a:p>
            <a:pPr>
              <a:buFont typeface="Wingdings 2" pitchFamily="18" charset="2"/>
              <a:buNone/>
            </a:pPr>
            <a:endParaRPr lang="en-US" altLang="en-US" dirty="0">
              <a:ea typeface="ＭＳ Ｐゴシック" pitchFamily="34" charset="-128"/>
            </a:endParaRPr>
          </a:p>
          <a:p>
            <a:pPr>
              <a:buFont typeface="Wingdings 2" pitchFamily="18" charset="2"/>
              <a:buNone/>
            </a:pPr>
            <a:r>
              <a:rPr lang="en-US" altLang="en-US" b="1" dirty="0">
                <a:solidFill>
                  <a:srgbClr val="0070C0"/>
                </a:solidFill>
                <a:ea typeface="ＭＳ Ｐゴシック" pitchFamily="34" charset="-128"/>
                <a:hlinkClick r:id="rId2"/>
              </a:rPr>
              <a:t>http://cdbs.polldaddy.com/s/092416</a:t>
            </a:r>
            <a:endParaRPr lang="en-US" altLang="en-US" b="1" dirty="0">
              <a:solidFill>
                <a:srgbClr val="0070C0"/>
              </a:solidFill>
              <a:ea typeface="ＭＳ Ｐゴシック" pitchFamily="34" charset="-128"/>
            </a:endParaRPr>
          </a:p>
          <a:p>
            <a:pPr>
              <a:buFont typeface="Wingdings 2" pitchFamily="18" charset="2"/>
              <a:buNone/>
            </a:pPr>
            <a:endParaRPr lang="en-US" altLang="en-US" dirty="0">
              <a:latin typeface="+mj-lt"/>
              <a:ea typeface="ＭＳ Ｐゴシック"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rmAutofit fontScale="90000"/>
          </a:bodyPr>
          <a:lstStyle/>
          <a:p>
            <a:pPr algn="ctr"/>
            <a:r>
              <a:rPr lang="es-ES" dirty="0"/>
              <a:t>MUCHAS GRACIAS POR SU PARTICIPACION</a:t>
            </a:r>
            <a:br>
              <a:rPr lang="es-ES" dirty="0"/>
            </a:br>
            <a:endParaRPr lang="en-US" dirty="0"/>
          </a:p>
        </p:txBody>
      </p:sp>
      <p:sp>
        <p:nvSpPr>
          <p:cNvPr id="34818" name="Content Placeholder 2"/>
          <p:cNvSpPr>
            <a:spLocks noGrp="1"/>
          </p:cNvSpPr>
          <p:nvPr>
            <p:ph idx="1"/>
          </p:nvPr>
        </p:nvSpPr>
        <p:spPr>
          <a:xfrm>
            <a:off x="304800" y="1371600"/>
            <a:ext cx="8686800" cy="4525962"/>
          </a:xfrm>
        </p:spPr>
        <p:txBody>
          <a:bodyPr/>
          <a:lstStyle/>
          <a:p>
            <a:pPr>
              <a:buFont typeface="Wingdings 2" pitchFamily="18" charset="2"/>
              <a:buNone/>
              <a:defRPr/>
            </a:pPr>
            <a:r>
              <a:rPr lang="es-AR" i="1" dirty="0">
                <a:latin typeface="+mj-lt"/>
                <a:ea typeface="ＭＳ Ｐゴシック" pitchFamily="34" charset="-128"/>
              </a:rPr>
              <a:t>Clara </a:t>
            </a:r>
            <a:r>
              <a:rPr lang="es-AR" i="1" dirty="0" err="1">
                <a:latin typeface="+mj-lt"/>
                <a:ea typeface="ＭＳ Ｐゴシック" pitchFamily="34" charset="-128"/>
              </a:rPr>
              <a:t>Berg</a:t>
            </a:r>
            <a:r>
              <a:rPr lang="es-AR" dirty="0">
                <a:latin typeface="+mj-lt"/>
                <a:ea typeface="ＭＳ Ｐゴシック" pitchFamily="34" charset="-128"/>
              </a:rPr>
              <a:t> </a:t>
            </a:r>
          </a:p>
          <a:p>
            <a:pPr>
              <a:buFont typeface="Wingdings 2" pitchFamily="18" charset="2"/>
              <a:buNone/>
              <a:defRPr/>
            </a:pPr>
            <a:r>
              <a:rPr lang="es-AR" dirty="0">
                <a:latin typeface="+mj-lt"/>
                <a:ea typeface="ＭＳ Ｐゴシック" pitchFamily="34" charset="-128"/>
              </a:rPr>
              <a:t>Presidente, </a:t>
            </a:r>
            <a:r>
              <a:rPr lang="es-AR" dirty="0" err="1">
                <a:latin typeface="+mj-lt"/>
                <a:ea typeface="ＭＳ Ｐゴシック" pitchFamily="34" charset="-128"/>
              </a:rPr>
              <a:t>National</a:t>
            </a:r>
            <a:r>
              <a:rPr lang="es-AR" dirty="0">
                <a:latin typeface="+mj-lt"/>
                <a:ea typeface="ＭＳ Ｐゴシック" pitchFamily="34" charset="-128"/>
              </a:rPr>
              <a:t> </a:t>
            </a:r>
            <a:r>
              <a:rPr lang="es-AR" dirty="0" err="1">
                <a:latin typeface="+mj-lt"/>
                <a:ea typeface="ＭＳ Ｐゴシック" pitchFamily="34" charset="-128"/>
              </a:rPr>
              <a:t>Family</a:t>
            </a:r>
            <a:r>
              <a:rPr lang="es-AR" dirty="0">
                <a:latin typeface="+mj-lt"/>
                <a:ea typeface="ＭＳ Ｐゴシック" pitchFamily="34" charset="-128"/>
              </a:rPr>
              <a:t> </a:t>
            </a:r>
            <a:r>
              <a:rPr lang="es-AR" dirty="0" err="1">
                <a:latin typeface="+mj-lt"/>
                <a:ea typeface="ＭＳ Ｐゴシック" pitchFamily="34" charset="-128"/>
              </a:rPr>
              <a:t>Association</a:t>
            </a:r>
            <a:r>
              <a:rPr lang="es-AR" dirty="0">
                <a:latin typeface="+mj-lt"/>
                <a:ea typeface="ＭＳ Ｐゴシック" pitchFamily="34" charset="-128"/>
              </a:rPr>
              <a:t> </a:t>
            </a:r>
            <a:r>
              <a:rPr lang="es-AR" dirty="0" err="1">
                <a:latin typeface="+mj-lt"/>
                <a:ea typeface="ＭＳ Ｐゴシック" pitchFamily="34" charset="-128"/>
              </a:rPr>
              <a:t>for</a:t>
            </a:r>
            <a:r>
              <a:rPr lang="es-AR" dirty="0">
                <a:latin typeface="+mj-lt"/>
                <a:ea typeface="ＭＳ Ｐゴシック" pitchFamily="34" charset="-128"/>
              </a:rPr>
              <a:t> </a:t>
            </a:r>
            <a:r>
              <a:rPr lang="es-AR" dirty="0" err="1">
                <a:latin typeface="+mj-lt"/>
                <a:ea typeface="ＭＳ Ｐゴシック" pitchFamily="34" charset="-128"/>
              </a:rPr>
              <a:t>Deaf-Blind</a:t>
            </a:r>
            <a:r>
              <a:rPr lang="es-AR" dirty="0">
                <a:latin typeface="+mj-lt"/>
                <a:ea typeface="ＭＳ Ｐゴシック" pitchFamily="34" charset="-128"/>
              </a:rPr>
              <a:t> (NFADB)</a:t>
            </a:r>
          </a:p>
          <a:p>
            <a:pPr>
              <a:buFont typeface="Wingdings 2" pitchFamily="18" charset="2"/>
              <a:buNone/>
              <a:defRPr/>
            </a:pPr>
            <a:r>
              <a:rPr lang="es-AR" dirty="0">
                <a:latin typeface="+mj-lt"/>
                <a:ea typeface="ＭＳ Ｐゴシック" pitchFamily="34" charset="-128"/>
                <a:hlinkClick r:id="rId2"/>
              </a:rPr>
              <a:t>Nfadb.clara@gmail.com</a:t>
            </a:r>
            <a:endParaRPr lang="es-AR" dirty="0">
              <a:latin typeface="+mj-lt"/>
              <a:ea typeface="ＭＳ Ｐゴシック" pitchFamily="34" charset="-128"/>
            </a:endParaRPr>
          </a:p>
          <a:p>
            <a:pPr>
              <a:buFont typeface="Wingdings 2" pitchFamily="18" charset="2"/>
              <a:buNone/>
              <a:defRPr/>
            </a:pPr>
            <a:endParaRPr lang="es-AR" dirty="0">
              <a:latin typeface="+mj-lt"/>
              <a:ea typeface="ＭＳ Ｐゴシック" pitchFamily="34" charset="-128"/>
            </a:endParaRPr>
          </a:p>
          <a:p>
            <a:pPr>
              <a:buFont typeface="Wingdings 2" pitchFamily="18" charset="2"/>
              <a:buNone/>
              <a:defRPr/>
            </a:pPr>
            <a:r>
              <a:rPr lang="es-AR" dirty="0">
                <a:latin typeface="+mj-lt"/>
                <a:ea typeface="ＭＳ Ｐゴシック" pitchFamily="34" charset="-128"/>
              </a:rPr>
              <a:t>Myrna Media</a:t>
            </a:r>
          </a:p>
          <a:p>
            <a:pPr>
              <a:buFont typeface="Wingdings 2" pitchFamily="18" charset="2"/>
              <a:buNone/>
              <a:defRPr/>
            </a:pPr>
            <a:r>
              <a:rPr lang="es-AR" dirty="0">
                <a:latin typeface="+mj-lt"/>
                <a:ea typeface="ＭＳ Ｐゴシック" pitchFamily="34" charset="-128"/>
              </a:rPr>
              <a:t>Especialista de </a:t>
            </a:r>
            <a:r>
              <a:rPr lang="es-AR" dirty="0" err="1">
                <a:latin typeface="+mj-lt"/>
                <a:ea typeface="ＭＳ Ｐゴシック" pitchFamily="34" charset="-128"/>
              </a:rPr>
              <a:t>Familias,California</a:t>
            </a:r>
            <a:r>
              <a:rPr lang="es-AR" dirty="0">
                <a:latin typeface="+mj-lt"/>
                <a:ea typeface="ＭＳ Ｐゴシック" pitchFamily="34" charset="-128"/>
              </a:rPr>
              <a:t> </a:t>
            </a:r>
            <a:r>
              <a:rPr lang="es-AR" dirty="0" err="1">
                <a:latin typeface="+mj-lt"/>
                <a:ea typeface="ＭＳ Ｐゴシック" pitchFamily="34" charset="-128"/>
              </a:rPr>
              <a:t>Deaf-Blind</a:t>
            </a:r>
            <a:r>
              <a:rPr lang="es-AR" dirty="0">
                <a:latin typeface="+mj-lt"/>
                <a:ea typeface="ＭＳ Ｐゴシック" pitchFamily="34" charset="-128"/>
              </a:rPr>
              <a:t> </a:t>
            </a:r>
            <a:r>
              <a:rPr lang="es-AR" dirty="0" err="1">
                <a:latin typeface="+mj-lt"/>
                <a:ea typeface="ＭＳ Ｐゴシック" pitchFamily="34" charset="-128"/>
              </a:rPr>
              <a:t>Services</a:t>
            </a:r>
            <a:r>
              <a:rPr lang="es-AR" dirty="0">
                <a:latin typeface="+mj-lt"/>
                <a:ea typeface="ＭＳ Ｐゴシック" pitchFamily="34" charset="-128"/>
              </a:rPr>
              <a:t> (CDBS)</a:t>
            </a:r>
          </a:p>
          <a:p>
            <a:pPr>
              <a:buFont typeface="Wingdings 2" pitchFamily="18" charset="2"/>
              <a:buNone/>
              <a:defRPr/>
            </a:pPr>
            <a:r>
              <a:rPr lang="es-AR" dirty="0">
                <a:latin typeface="+mj-lt"/>
                <a:ea typeface="ＭＳ Ｐゴシック" pitchFamily="34" charset="-128"/>
                <a:hlinkClick r:id="rId3"/>
              </a:rPr>
              <a:t>Medinam66@sbcglobal.net</a:t>
            </a:r>
            <a:endParaRPr lang="es-AR" dirty="0">
              <a:latin typeface="+mj-lt"/>
              <a:ea typeface="ＭＳ Ｐゴシック" pitchFamily="34" charset="-128"/>
            </a:endParaRPr>
          </a:p>
          <a:p>
            <a:pPr>
              <a:buFont typeface="Wingdings 2" pitchFamily="18" charset="2"/>
              <a:buNone/>
              <a:defRPr/>
            </a:pPr>
            <a:endParaRPr lang="es-AR" dirty="0">
              <a:latin typeface="+mj-lt"/>
              <a:ea typeface="ＭＳ Ｐゴシック" pitchFamily="34" charset="-128"/>
            </a:endParaRPr>
          </a:p>
          <a:p>
            <a:pPr>
              <a:buFont typeface="Wingdings 2" pitchFamily="18" charset="2"/>
              <a:buNone/>
              <a:defRPr/>
            </a:pPr>
            <a:endParaRPr lang="es-AR" sz="2000" dirty="0">
              <a:ea typeface="ＭＳ Ｐゴシック" pitchFamily="34" charset="-128"/>
            </a:endParaRPr>
          </a:p>
          <a:p>
            <a:pPr>
              <a:buFont typeface="Wingdings 2" pitchFamily="18" charset="2"/>
              <a:buNone/>
              <a:defRPr/>
            </a:pPr>
            <a:endParaRPr lang="es-AR" dirty="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err="1">
                <a:latin typeface="Calibri" pitchFamily="34" charset="0"/>
              </a:rPr>
              <a:t>Hechos</a:t>
            </a:r>
            <a:r>
              <a:rPr lang="en-US" b="1" dirty="0">
                <a:latin typeface="Calibri" pitchFamily="34" charset="0"/>
              </a:rPr>
              <a:t> </a:t>
            </a:r>
            <a:r>
              <a:rPr lang="en-US" b="1" dirty="0" err="1">
                <a:latin typeface="Calibri" pitchFamily="34" charset="0"/>
              </a:rPr>
              <a:t>conocidos</a:t>
            </a:r>
            <a:endParaRPr lang="en-US" b="1" dirty="0">
              <a:latin typeface="Calibri" pitchFamily="34" charset="0"/>
            </a:endParaRPr>
          </a:p>
        </p:txBody>
      </p:sp>
      <p:sp>
        <p:nvSpPr>
          <p:cNvPr id="3" name="Content Placeholder 2"/>
          <p:cNvSpPr>
            <a:spLocks noGrp="1"/>
          </p:cNvSpPr>
          <p:nvPr>
            <p:ph idx="1"/>
          </p:nvPr>
        </p:nvSpPr>
        <p:spPr/>
        <p:txBody>
          <a:bodyPr/>
          <a:lstStyle/>
          <a:p>
            <a:pPr>
              <a:defRPr/>
            </a:pPr>
            <a:r>
              <a:rPr lang="es-UY" sz="2800" dirty="0">
                <a:latin typeface="+mj-lt"/>
              </a:rPr>
              <a:t>De acuerdo al NIDCD, 46 millones de americanos sufren ciertos desórdenes de comunicación: (interpretación, respuesta a gente y cosas en el medio ambiente) </a:t>
            </a:r>
          </a:p>
          <a:p>
            <a:pPr>
              <a:defRPr/>
            </a:pPr>
            <a:r>
              <a:rPr lang="es-UY" sz="2800" dirty="0">
                <a:latin typeface="+mj-lt"/>
              </a:rPr>
              <a:t>Muchos de estos desórdenes en niños y adultos pueden tener una causa originada en la salud física, emocional, social, recreacional, educacional y vocacional.</a:t>
            </a:r>
          </a:p>
          <a:p>
            <a:pPr>
              <a:defRPr/>
            </a:pPr>
            <a:r>
              <a:rPr lang="es-UY" sz="2800" dirty="0">
                <a:latin typeface="+mj-lt"/>
              </a:rPr>
              <a:t>Esta condición repercute en la vida familiar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Qué es comunicación? </a:t>
            </a:r>
          </a:p>
        </p:txBody>
      </p:sp>
      <p:pic>
        <p:nvPicPr>
          <p:cNvPr id="1028" name="Picture 4" descr="Persona con el canal frente a otro. 1) Emisor, 2) Receptor, 3) Mensaje del, 4)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68680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Content Placeholder 2" descr="Persona con el canal frente a otro. 1) Emisor, 2) Receptor, 3) Mensaje del, 4) Canal"/>
          <p:cNvSpPr>
            <a:spLocks noGrp="1"/>
          </p:cNvSpPr>
          <p:nvPr>
            <p:ph idx="1"/>
          </p:nvPr>
        </p:nvSpPr>
        <p:spPr/>
        <p:txBody>
          <a:bodyPr/>
          <a:lstStyle/>
          <a:p>
            <a:pPr eaLnBrk="1" hangingPunct="1"/>
            <a:endParaRPr lang="es-ES" altLang="en-US" dirty="0">
              <a:ea typeface="ＭＳ Ｐゴシック" pitchFamily="34" charset="-128"/>
            </a:endParaRPr>
          </a:p>
          <a:p>
            <a:pPr eaLnBrk="1" hangingPunct="1"/>
            <a:endParaRPr lang="es-ES" altLang="en-US" dirty="0">
              <a:ea typeface="ＭＳ Ｐゴシック" pitchFamily="34" charset="-128"/>
            </a:endParaRPr>
          </a:p>
          <a:p>
            <a:pPr eaLnBrk="1" hangingPunct="1"/>
            <a:endParaRPr lang="en-US" altLang="en-US" dirty="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Qué </a:t>
            </a:r>
            <a:r>
              <a:rPr lang="en-US" dirty="0" err="1">
                <a:ea typeface="+mj-ea"/>
              </a:rPr>
              <a:t>es</a:t>
            </a:r>
            <a:r>
              <a:rPr lang="en-US" dirty="0">
                <a:ea typeface="+mj-ea"/>
              </a:rPr>
              <a:t> </a:t>
            </a:r>
            <a:r>
              <a:rPr lang="en-US" dirty="0" err="1">
                <a:ea typeface="+mj-ea"/>
              </a:rPr>
              <a:t>Comunicación</a:t>
            </a:r>
            <a:r>
              <a:rPr lang="en-US" dirty="0">
                <a:ea typeface="+mj-ea"/>
              </a:rPr>
              <a:t>? (</a:t>
            </a:r>
            <a:r>
              <a:rPr lang="en-US" dirty="0" err="1">
                <a:ea typeface="+mj-ea"/>
              </a:rPr>
              <a:t>expresiva</a:t>
            </a:r>
            <a:r>
              <a:rPr lang="en-US" dirty="0">
                <a:ea typeface="+mj-ea"/>
              </a:rPr>
              <a:t>)</a:t>
            </a:r>
          </a:p>
        </p:txBody>
      </p:sp>
      <p:sp>
        <p:nvSpPr>
          <p:cNvPr id="13315" name="Content Placeholder 2"/>
          <p:cNvSpPr>
            <a:spLocks noGrp="1"/>
          </p:cNvSpPr>
          <p:nvPr>
            <p:ph idx="1"/>
          </p:nvPr>
        </p:nvSpPr>
        <p:spPr/>
        <p:txBody>
          <a:bodyPr/>
          <a:lstStyle/>
          <a:p>
            <a:pPr eaLnBrk="1" hangingPunct="1">
              <a:defRPr/>
            </a:pPr>
            <a:r>
              <a:rPr lang="es-ES" sz="3600" dirty="0">
                <a:latin typeface="+mj-lt"/>
                <a:ea typeface="ＭＳ Ｐゴシック" pitchFamily="34" charset="-128"/>
              </a:rPr>
              <a:t>Qué es </a:t>
            </a:r>
            <a:r>
              <a:rPr lang="es-ES" sz="3600" b="1" dirty="0">
                <a:latin typeface="+mj-lt"/>
                <a:ea typeface="ＭＳ Ｐゴシック" pitchFamily="34" charset="-128"/>
              </a:rPr>
              <a:t>comunicación expresiva</a:t>
            </a:r>
            <a:r>
              <a:rPr lang="es-ES" sz="3600" dirty="0">
                <a:latin typeface="+mj-lt"/>
                <a:ea typeface="ＭＳ Ｐゴシック" pitchFamily="34" charset="-128"/>
              </a:rPr>
              <a:t>?</a:t>
            </a:r>
          </a:p>
          <a:p>
            <a:pPr lvl="2" eaLnBrk="1" hangingPunct="1">
              <a:defRPr/>
            </a:pPr>
            <a:r>
              <a:rPr lang="es-ES" sz="2800" dirty="0">
                <a:latin typeface="+mj-lt"/>
                <a:ea typeface="ＭＳ Ｐゴシック" pitchFamily="34" charset="-128"/>
              </a:rPr>
              <a:t>La comunicación expresiva implica enviar un mensaje a otra(s) persona(s) para: </a:t>
            </a:r>
          </a:p>
          <a:p>
            <a:pPr lvl="3" eaLnBrk="1" hangingPunct="1">
              <a:defRPr/>
            </a:pPr>
            <a:r>
              <a:rPr lang="es-ES" sz="2800" dirty="0">
                <a:latin typeface="+mj-lt"/>
                <a:ea typeface="ＭＳ Ｐゴシック" pitchFamily="34" charset="-128"/>
              </a:rPr>
              <a:t> hacer que algo suceda, </a:t>
            </a:r>
          </a:p>
          <a:p>
            <a:pPr lvl="3" eaLnBrk="1" hangingPunct="1">
              <a:defRPr/>
            </a:pPr>
            <a:r>
              <a:rPr lang="es-ES" sz="2800" dirty="0">
                <a:latin typeface="+mj-lt"/>
                <a:ea typeface="ＭＳ Ｐゴシック" pitchFamily="34" charset="-128"/>
              </a:rPr>
              <a:t> detener algo que ya está ocurriendo, </a:t>
            </a:r>
          </a:p>
          <a:p>
            <a:pPr lvl="3" eaLnBrk="1" hangingPunct="1">
              <a:defRPr/>
            </a:pPr>
            <a:r>
              <a:rPr lang="es-ES" sz="2800" dirty="0">
                <a:latin typeface="+mj-lt"/>
                <a:ea typeface="ＭＳ Ｐゴシック" pitchFamily="34" charset="-128"/>
              </a:rPr>
              <a:t> socialización, y </a:t>
            </a:r>
          </a:p>
          <a:p>
            <a:pPr lvl="3" eaLnBrk="1" hangingPunct="1">
              <a:defRPr/>
            </a:pPr>
            <a:r>
              <a:rPr lang="es-ES" sz="2800" dirty="0">
                <a:latin typeface="+mj-lt"/>
                <a:ea typeface="ＭＳ Ｐゴシック" pitchFamily="34" charset="-128"/>
              </a:rPr>
              <a:t> obtener información. </a:t>
            </a:r>
          </a:p>
          <a:p>
            <a:pPr lvl="1" eaLnBrk="1" hangingPunct="1">
              <a:buFont typeface="Arial" charset="0"/>
              <a:buChar char="•"/>
              <a:defRPr/>
            </a:pPr>
            <a:endParaRPr lang="es-ES" dirty="0">
              <a:ea typeface="ＭＳ Ｐゴシック" pitchFamily="34" charset="-128"/>
            </a:endParaRPr>
          </a:p>
          <a:p>
            <a:pPr lvl="1" eaLnBrk="1" hangingPunct="1">
              <a:defRPr/>
            </a:pPr>
            <a:endParaRPr lang="es-ES" dirty="0">
              <a:ea typeface="ＭＳ Ｐゴシック" pitchFamily="34" charset="-128"/>
            </a:endParaRPr>
          </a:p>
          <a:p>
            <a:pPr lvl="1" eaLnBrk="1" hangingPunct="1">
              <a:defRPr/>
            </a:pPr>
            <a:endParaRPr lang="es-ES" dirty="0">
              <a:ea typeface="ＭＳ Ｐゴシック" pitchFamily="34" charset="-128"/>
            </a:endParaRPr>
          </a:p>
          <a:p>
            <a:pPr lvl="1" eaLnBrk="1" hangingPunct="1">
              <a:defRPr/>
            </a:pPr>
            <a:endParaRPr lang="es-ES" dirty="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Qué </a:t>
            </a:r>
            <a:r>
              <a:rPr lang="en-US" dirty="0" err="1">
                <a:ea typeface="+mj-ea"/>
              </a:rPr>
              <a:t>es</a:t>
            </a:r>
            <a:r>
              <a:rPr lang="en-US" dirty="0">
                <a:ea typeface="+mj-ea"/>
              </a:rPr>
              <a:t> </a:t>
            </a:r>
            <a:r>
              <a:rPr lang="en-US" dirty="0" err="1">
                <a:ea typeface="+mj-ea"/>
              </a:rPr>
              <a:t>Comunicación</a:t>
            </a:r>
            <a:r>
              <a:rPr lang="en-US" dirty="0">
                <a:ea typeface="+mj-ea"/>
              </a:rPr>
              <a:t>? (</a:t>
            </a:r>
            <a:r>
              <a:rPr lang="en-US" dirty="0" err="1">
                <a:ea typeface="+mj-ea"/>
              </a:rPr>
              <a:t>Receptiva</a:t>
            </a:r>
            <a:r>
              <a:rPr lang="en-US" dirty="0">
                <a:ea typeface="+mj-ea"/>
              </a:rPr>
              <a:t>)</a:t>
            </a:r>
          </a:p>
        </p:txBody>
      </p:sp>
      <p:sp>
        <p:nvSpPr>
          <p:cNvPr id="13315" name="Content Placeholder 2"/>
          <p:cNvSpPr>
            <a:spLocks noGrp="1"/>
          </p:cNvSpPr>
          <p:nvPr>
            <p:ph idx="1"/>
          </p:nvPr>
        </p:nvSpPr>
        <p:spPr/>
        <p:txBody>
          <a:bodyPr/>
          <a:lstStyle/>
          <a:p>
            <a:pPr eaLnBrk="1" hangingPunct="1">
              <a:defRPr/>
            </a:pPr>
            <a:r>
              <a:rPr lang="es-ES" dirty="0">
                <a:ea typeface="ＭＳ Ｐゴシック" pitchFamily="34" charset="-128"/>
              </a:rPr>
              <a:t> </a:t>
            </a:r>
            <a:r>
              <a:rPr lang="es-ES" dirty="0">
                <a:latin typeface="+mj-lt"/>
                <a:ea typeface="ＭＳ Ｐゴシック" pitchFamily="34" charset="-128"/>
              </a:rPr>
              <a:t>Qué es la </a:t>
            </a:r>
            <a:r>
              <a:rPr lang="es-ES" b="1" dirty="0">
                <a:latin typeface="+mj-lt"/>
                <a:ea typeface="ＭＳ Ｐゴシック" pitchFamily="34" charset="-128"/>
              </a:rPr>
              <a:t>comunicación receptiva</a:t>
            </a:r>
            <a:r>
              <a:rPr lang="es-ES" dirty="0">
                <a:latin typeface="+mj-lt"/>
                <a:ea typeface="ＭＳ Ｐゴシック" pitchFamily="34" charset="-128"/>
              </a:rPr>
              <a:t>?</a:t>
            </a:r>
          </a:p>
          <a:p>
            <a:pPr lvl="2" eaLnBrk="1" hangingPunct="1">
              <a:defRPr/>
            </a:pPr>
            <a:r>
              <a:rPr lang="es-ES" sz="2800" dirty="0">
                <a:latin typeface="+mj-lt"/>
                <a:ea typeface="ＭＳ Ｐゴシック" pitchFamily="34" charset="-128"/>
              </a:rPr>
              <a:t> La comunicación receptiva es el proceso de recibir y comprender o interpretar un mensaje.</a:t>
            </a:r>
          </a:p>
          <a:p>
            <a:pPr lvl="1" eaLnBrk="1" hangingPunct="1">
              <a:defRPr/>
            </a:pPr>
            <a:endParaRPr lang="es-ES" dirty="0">
              <a:ea typeface="ＭＳ Ｐゴシック" pitchFamily="34" charset="-128"/>
            </a:endParaRPr>
          </a:p>
          <a:p>
            <a:pPr lvl="1" eaLnBrk="1" hangingPunct="1">
              <a:defRPr/>
            </a:pPr>
            <a:endParaRPr lang="es-ES" dirty="0">
              <a:ea typeface="ＭＳ Ｐゴシック" pitchFamily="34" charset="-128"/>
            </a:endParaRPr>
          </a:p>
          <a:p>
            <a:pPr lvl="1" eaLnBrk="1" hangingPunct="1">
              <a:defRPr/>
            </a:pPr>
            <a:endParaRPr lang="es-ES" dirty="0">
              <a:ea typeface="ＭＳ Ｐゴシック" pitchFamily="34" charset="-128"/>
            </a:endParaRPr>
          </a:p>
        </p:txBody>
      </p:sp>
      <p:pic>
        <p:nvPicPr>
          <p:cNvPr id="15364" name="Picture 17"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3276600"/>
            <a:ext cx="55118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533400"/>
          </a:xfrm>
        </p:spPr>
        <p:txBody>
          <a:bodyPr>
            <a:normAutofit fontScale="90000"/>
          </a:bodyPr>
          <a:lstStyle/>
          <a:p>
            <a:pPr>
              <a:defRPr/>
            </a:pPr>
            <a:r>
              <a:rPr lang="en-US" dirty="0"/>
              <a:t>Es </a:t>
            </a:r>
            <a:r>
              <a:rPr lang="en-US" dirty="0" err="1"/>
              <a:t>esto</a:t>
            </a:r>
            <a:r>
              <a:rPr lang="en-US" dirty="0"/>
              <a:t> </a:t>
            </a:r>
            <a:r>
              <a:rPr lang="en-US" dirty="0" err="1"/>
              <a:t>communicacion</a:t>
            </a:r>
            <a:r>
              <a:rPr lang="en-US" dirty="0"/>
              <a:t>?</a:t>
            </a:r>
          </a:p>
        </p:txBody>
      </p:sp>
      <p:pic>
        <p:nvPicPr>
          <p:cNvPr id="16387" name="Picture 9" descr="alt=&quot;&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295400"/>
            <a:ext cx="4002088" cy="493712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Formas</a:t>
            </a:r>
            <a:r>
              <a:rPr lang="en-US" dirty="0"/>
              <a:t> de </a:t>
            </a:r>
            <a:r>
              <a:rPr lang="en-US" dirty="0" err="1"/>
              <a:t>comunicación</a:t>
            </a:r>
            <a:r>
              <a:rPr lang="en-US" dirty="0"/>
              <a:t> </a:t>
            </a:r>
            <a:r>
              <a:rPr lang="en-US" dirty="0" err="1"/>
              <a:t>expresiva</a:t>
            </a:r>
            <a:br>
              <a:rPr lang="en-US" dirty="0"/>
            </a:br>
            <a:endParaRPr lang="en-US" dirty="0"/>
          </a:p>
        </p:txBody>
      </p:sp>
      <p:sp>
        <p:nvSpPr>
          <p:cNvPr id="15362" name="Content Placeholder 1"/>
          <p:cNvSpPr>
            <a:spLocks noGrp="1"/>
          </p:cNvSpPr>
          <p:nvPr>
            <p:ph idx="1"/>
          </p:nvPr>
        </p:nvSpPr>
        <p:spPr>
          <a:xfrm>
            <a:off x="304800" y="1295400"/>
            <a:ext cx="8686800" cy="4525962"/>
          </a:xfrm>
        </p:spPr>
        <p:txBody>
          <a:bodyPr/>
          <a:lstStyle/>
          <a:p>
            <a:pPr>
              <a:defRPr/>
            </a:pPr>
            <a:r>
              <a:rPr lang="es-AR" sz="2800" dirty="0">
                <a:latin typeface="+mj-lt"/>
                <a:ea typeface="ＭＳ Ｐゴシック" pitchFamily="34" charset="-128"/>
              </a:rPr>
              <a:t>Lenguaje hablado</a:t>
            </a:r>
          </a:p>
          <a:p>
            <a:pPr>
              <a:defRPr/>
            </a:pPr>
            <a:r>
              <a:rPr lang="es-AR" sz="2800" dirty="0">
                <a:latin typeface="+mj-lt"/>
                <a:ea typeface="ＭＳ Ｐゴシック" pitchFamily="34" charset="-128"/>
              </a:rPr>
              <a:t>Lenguaje escrito</a:t>
            </a:r>
          </a:p>
          <a:p>
            <a:pPr>
              <a:defRPr/>
            </a:pPr>
            <a:r>
              <a:rPr lang="es-AR" sz="2800" dirty="0">
                <a:latin typeface="+mj-lt"/>
                <a:ea typeface="ＭＳ Ｐゴシック" pitchFamily="34" charset="-128"/>
              </a:rPr>
              <a:t>Lenguaje de señas</a:t>
            </a:r>
          </a:p>
          <a:p>
            <a:pPr>
              <a:defRPr/>
            </a:pPr>
            <a:r>
              <a:rPr lang="es-AR" sz="2800" dirty="0">
                <a:latin typeface="+mj-lt"/>
                <a:ea typeface="ＭＳ Ｐゴシック" pitchFamily="34" charset="-128"/>
              </a:rPr>
              <a:t>Movimientos corporales</a:t>
            </a:r>
          </a:p>
          <a:p>
            <a:pPr>
              <a:defRPr/>
            </a:pPr>
            <a:r>
              <a:rPr lang="es-AR" sz="2800" dirty="0">
                <a:latin typeface="+mj-lt"/>
                <a:ea typeface="ＭＳ Ｐゴシック" pitchFamily="34" charset="-128"/>
              </a:rPr>
              <a:t>Tacto (tocando objetos o personas)</a:t>
            </a:r>
          </a:p>
          <a:p>
            <a:pPr>
              <a:defRPr/>
            </a:pPr>
            <a:r>
              <a:rPr lang="es-AR" sz="2800" dirty="0">
                <a:latin typeface="+mj-lt"/>
                <a:ea typeface="ＭＳ Ｐゴシック" pitchFamily="34" charset="-128"/>
              </a:rPr>
              <a:t>Desafíos de conducta</a:t>
            </a:r>
          </a:p>
          <a:p>
            <a:pPr>
              <a:defRPr/>
            </a:pPr>
            <a:r>
              <a:rPr lang="es-AR" sz="2800" dirty="0">
                <a:latin typeface="+mj-lt"/>
                <a:ea typeface="ＭＳ Ｐゴシック" pitchFamily="34" charset="-128"/>
              </a:rPr>
              <a:t>Gestos</a:t>
            </a:r>
          </a:p>
          <a:p>
            <a:pPr>
              <a:defRPr/>
            </a:pPr>
            <a:r>
              <a:rPr lang="es-AR" sz="2800" dirty="0">
                <a:latin typeface="+mj-lt"/>
                <a:ea typeface="ＭＳ Ｐゴシック" pitchFamily="34" charset="-128"/>
              </a:rPr>
              <a:t>Vocalizaciones</a:t>
            </a:r>
          </a:p>
          <a:p>
            <a:pPr>
              <a:defRPr/>
            </a:pPr>
            <a:r>
              <a:rPr lang="es-AR" sz="2800" dirty="0">
                <a:latin typeface="+mj-lt"/>
                <a:ea typeface="ＭＳ Ｐゴシック" pitchFamily="34" charset="-128"/>
              </a:rPr>
              <a:t>Símbolos tangibles/fotos/dibujos</a:t>
            </a:r>
          </a:p>
          <a:p>
            <a:pPr>
              <a:defRPr/>
            </a:pPr>
            <a:r>
              <a:rPr lang="es-AR" sz="2800" dirty="0">
                <a:latin typeface="+mj-lt"/>
                <a:ea typeface="ＭＳ Ｐゴシック" pitchFamily="34" charset="-128"/>
              </a:rPr>
              <a:t>Comunicación aumentativa/tecnología</a:t>
            </a:r>
          </a:p>
          <a:p>
            <a:pPr lvl="1">
              <a:buFont typeface="Wingdings 2" pitchFamily="18" charset="2"/>
              <a:buNone/>
              <a:defRPr/>
            </a:pPr>
            <a:endParaRPr lang="es-AR" sz="2400" dirty="0">
              <a:ea typeface="ＭＳ Ｐゴシック"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Formas</a:t>
            </a:r>
            <a:r>
              <a:rPr lang="en-US" dirty="0"/>
              <a:t> de </a:t>
            </a:r>
            <a:r>
              <a:rPr lang="en-US" dirty="0" err="1"/>
              <a:t>comunicación</a:t>
            </a:r>
            <a:r>
              <a:rPr lang="en-US" dirty="0"/>
              <a:t> </a:t>
            </a:r>
            <a:r>
              <a:rPr lang="en-US" dirty="0" err="1"/>
              <a:t>receptiva</a:t>
            </a:r>
            <a:br>
              <a:rPr lang="en-US" dirty="0"/>
            </a:br>
            <a:endParaRPr lang="en-US" dirty="0"/>
          </a:p>
        </p:txBody>
      </p:sp>
      <p:sp>
        <p:nvSpPr>
          <p:cNvPr id="15362" name="Content Placeholder 1"/>
          <p:cNvSpPr>
            <a:spLocks noGrp="1"/>
          </p:cNvSpPr>
          <p:nvPr>
            <p:ph idx="1"/>
          </p:nvPr>
        </p:nvSpPr>
        <p:spPr/>
        <p:txBody>
          <a:bodyPr/>
          <a:lstStyle/>
          <a:p>
            <a:pPr>
              <a:defRPr/>
            </a:pPr>
            <a:r>
              <a:rPr lang="es-AR" sz="2800" dirty="0">
                <a:latin typeface="+mj-lt"/>
                <a:ea typeface="ＭＳ Ｐゴシック" pitchFamily="34" charset="-128"/>
              </a:rPr>
              <a:t>Lenguaje hablado</a:t>
            </a:r>
          </a:p>
          <a:p>
            <a:pPr>
              <a:defRPr/>
            </a:pPr>
            <a:r>
              <a:rPr lang="es-AR" sz="2800" dirty="0">
                <a:latin typeface="+mj-lt"/>
                <a:ea typeface="ＭＳ Ｐゴシック" pitchFamily="34" charset="-128"/>
              </a:rPr>
              <a:t>Lenguaje escrito</a:t>
            </a:r>
          </a:p>
          <a:p>
            <a:pPr>
              <a:defRPr/>
            </a:pPr>
            <a:r>
              <a:rPr lang="es-AR" sz="2800" dirty="0">
                <a:latin typeface="+mj-lt"/>
                <a:ea typeface="ＭＳ Ｐゴシック" pitchFamily="34" charset="-128"/>
              </a:rPr>
              <a:t>Lenguaje de señas</a:t>
            </a:r>
          </a:p>
          <a:p>
            <a:pPr>
              <a:defRPr/>
            </a:pPr>
            <a:r>
              <a:rPr lang="es-AR" sz="2800" dirty="0">
                <a:latin typeface="+mj-lt"/>
                <a:ea typeface="ＭＳ Ｐゴシック" pitchFamily="34" charset="-128"/>
              </a:rPr>
              <a:t>Movimientos corporales</a:t>
            </a:r>
          </a:p>
          <a:p>
            <a:pPr>
              <a:defRPr/>
            </a:pPr>
            <a:r>
              <a:rPr lang="es-AR" sz="2800" dirty="0">
                <a:latin typeface="+mj-lt"/>
                <a:ea typeface="ＭＳ Ｐゴシック" pitchFamily="34" charset="-128"/>
              </a:rPr>
              <a:t>Tacto (tocando objetos o personas)</a:t>
            </a:r>
          </a:p>
          <a:p>
            <a:pPr>
              <a:defRPr/>
            </a:pPr>
            <a:r>
              <a:rPr lang="es-AR" sz="2800" dirty="0">
                <a:latin typeface="+mj-lt"/>
                <a:ea typeface="ＭＳ Ｐゴシック" pitchFamily="34" charset="-128"/>
              </a:rPr>
              <a:t>Gestos</a:t>
            </a:r>
          </a:p>
          <a:p>
            <a:pPr>
              <a:defRPr/>
            </a:pPr>
            <a:r>
              <a:rPr lang="es-AR" sz="2800" dirty="0">
                <a:latin typeface="+mj-lt"/>
                <a:ea typeface="ＭＳ Ｐゴシック" pitchFamily="34" charset="-128"/>
              </a:rPr>
              <a:t>Vocalizaciones</a:t>
            </a:r>
          </a:p>
          <a:p>
            <a:pPr>
              <a:defRPr/>
            </a:pPr>
            <a:r>
              <a:rPr lang="es-AR" sz="2800" dirty="0">
                <a:latin typeface="+mj-lt"/>
                <a:ea typeface="ＭＳ Ｐゴシック" pitchFamily="34" charset="-128"/>
              </a:rPr>
              <a:t>Símbolos tangibles/fotos/dibujos</a:t>
            </a:r>
          </a:p>
          <a:p>
            <a:pPr>
              <a:defRPr/>
            </a:pPr>
            <a:r>
              <a:rPr lang="es-AR" sz="2800" dirty="0">
                <a:latin typeface="+mj-lt"/>
                <a:ea typeface="ＭＳ Ｐゴシック" pitchFamily="34" charset="-128"/>
              </a:rPr>
              <a:t>Comunicación aumentativa/tecnología</a:t>
            </a:r>
          </a:p>
          <a:p>
            <a:pPr lvl="1">
              <a:buFont typeface="Wingdings 2" pitchFamily="18" charset="2"/>
              <a:buNone/>
              <a:defRPr/>
            </a:pPr>
            <a:endParaRPr lang="es-AR" sz="2400" dirty="0">
              <a:ea typeface="ＭＳ Ｐゴシック" pitchFamily="34"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61&quot;&gt;&lt;/object&gt;&lt;object type=&quot;2&quot; unique_id=&quot;10062&quot;&gt;&lt;object type=&quot;3&quot; unique_id=&quot;10063&quot;&gt;&lt;property id=&quot;20148&quot; value=&quot;5&quot;/&gt;&lt;property id=&quot;20300&quot; value=&quot;Slide 1 - &amp;quot;comunicación&amp;quot;&quot;/&gt;&lt;property id=&quot;20307&quot; value=&quot;277&quot;/&gt;&lt;/object&gt;&lt;object type=&quot;3&quot; unique_id=&quot;10064&quot;&gt;&lt;property id=&quot;20148&quot; value=&quot;5&quot;/&gt;&lt;property id=&quot;20300&quot; value=&quot;Slide 2 - &amp;quot;  &amp;quot;&quot;/&gt;&lt;property id=&quot;20307&quot; value=&quot;278&quot;/&gt;&lt;/object&gt;&lt;object type=&quot;3&quot; unique_id=&quot;10065&quot;&gt;&lt;property id=&quot;20148&quot; value=&quot;5&quot;/&gt;&lt;property id=&quot;20300&quot; value=&quot;Slide 3 - &amp;quot;Hechos conocidos&amp;quot;&quot;/&gt;&lt;property id=&quot;20307&quot; value=&quot;279&quot;/&gt;&lt;/object&gt;&lt;object type=&quot;3&quot; unique_id=&quot;10066&quot;&gt;&lt;property id=&quot;20148&quot; value=&quot;5&quot;/&gt;&lt;property id=&quot;20300&quot; value=&quot;Slide 4 - &amp;quot;Qué es comunicación? &amp;quot;&quot;/&gt;&lt;property id=&quot;20307&quot; value=&quot;258&quot;/&gt;&lt;/object&gt;&lt;object type=&quot;3&quot; unique_id=&quot;10067&quot;&gt;&lt;property id=&quot;20148&quot; value=&quot;5&quot;/&gt;&lt;property id=&quot;20300&quot; value=&quot;Slide 5 - &amp;quot;Qué es Comunicación?&amp;quot;&quot;/&gt;&lt;property id=&quot;20307&quot; value=&quot;259&quot;/&gt;&lt;/object&gt;&lt;object type=&quot;3&quot; unique_id=&quot;10068&quot;&gt;&lt;property id=&quot;20148&quot; value=&quot;5&quot;/&gt;&lt;property id=&quot;20300&quot; value=&quot;Slide 6 - &amp;quot;Qué es Comunicación?&amp;quot;&quot;/&gt;&lt;property id=&quot;20307&quot; value=&quot;280&quot;/&gt;&lt;/object&gt;&lt;object type=&quot;3&quot; unique_id=&quot;10069&quot;&gt;&lt;property id=&quot;20148&quot; value=&quot;5&quot;/&gt;&lt;property id=&quot;20300&quot; value=&quot;Slide 7 - &amp;quot;Es esto communicacion?&amp;quot;&quot;/&gt;&lt;property id=&quot;20307&quot; value=&quot;289&quot;/&gt;&lt;/object&gt;&lt;object type=&quot;3&quot; unique_id=&quot;10070&quot;&gt;&lt;property id=&quot;20148&quot; value=&quot;5&quot;/&gt;&lt;property id=&quot;20300&quot; value=&quot;Slide 8&quot;/&gt;&lt;property id=&quot;20307&quot; value=&quot;273&quot;/&gt;&lt;/object&gt;&lt;object type=&quot;3&quot; unique_id=&quot;10071&quot;&gt;&lt;property id=&quot;20148&quot; value=&quot;5&quot;/&gt;&lt;property id=&quot;20300&quot; value=&quot;Slide 9&quot;/&gt;&lt;property id=&quot;20307&quot; value=&quot;287&quot;/&gt;&lt;/object&gt;&lt;object type=&quot;3&quot; unique_id=&quot;10072&quot;&gt;&lt;property id=&quot;20148&quot; value=&quot;5&quot;/&gt;&lt;property id=&quot;20300&quot; value=&quot;Slide 10 - &amp;quot;Formas de Comunicación&amp;quot;&quot;/&gt;&lt;property id=&quot;20307&quot; value=&quot;261&quot;/&gt;&lt;/object&gt;&lt;object type=&quot;3&quot; unique_id=&quot;10073&quot;&gt;&lt;property id=&quot;20148&quot; value=&quot;5&quot;/&gt;&lt;property id=&quot;20300&quot; value=&quot;Slide 11 - &amp;quot;Formas de Comunicación&amp;quot;&quot;/&gt;&lt;property id=&quot;20307&quot; value=&quot;281&quot;/&gt;&lt;/object&gt;&lt;object type=&quot;3&quot; unique_id=&quot;10074&quot;&gt;&lt;property id=&quot;20148&quot; value=&quot;5&quot;/&gt;&lt;property id=&quot;20300&quot; value=&quot;Slide 12 - &amp;quot;Oportunidades para la Comunicación&amp;quot;&quot;/&gt;&lt;property id=&quot;20307&quot; value=&quot;260&quot;/&gt;&lt;/object&gt;&lt;object type=&quot;3&quot; unique_id=&quot;10075&quot;&gt;&lt;property id=&quot;20148&quot; value=&quot;5&quot;/&gt;&lt;property id=&quot;20300&quot; value=&quot;Slide 13 - &amp;quot;Consejo para padres &amp;quot;&quot;/&gt;&lt;property id=&quot;20307&quot; value=&quot;283&quot;/&gt;&lt;/object&gt;&lt;object type=&quot;3&quot; unique_id=&quot;10076&quot;&gt;&lt;property id=&quot;20148&quot; value=&quot;5&quot;/&gt;&lt;property id=&quot;20300&quot; value=&quot;Slide 14 - &amp;quot;ESTRATEGIAS PARA PROMOVER COMUNICACION&amp;quot;&quot;/&gt;&lt;property id=&quot;20307&quot; value=&quot;284&quot;/&gt;&lt;/object&gt;&lt;object type=&quot;3&quot; unique_id=&quot;10077&quot;&gt;&lt;property id=&quot;20148&quot; value=&quot;5&quot;/&gt;&lt;property id=&quot;20300&quot; value=&quot;Slide 15 - &amp;quot;creando un Ambiente que Promueva Escuchar&amp;quot;&quot;/&gt;&lt;property id=&quot;20307&quot; value=&quot;262&quot;/&gt;&lt;/object&gt;&lt;object type=&quot;3&quot; unique_id=&quot;10078&quot;&gt;&lt;property id=&quot;20148&quot; value=&quot;5&quot;/&gt;&lt;property id=&quot;20300&quot; value=&quot;Slide 16 - &amp;quot;Sandwich Auditivo&amp;quot;&quot;/&gt;&lt;property id=&quot;20307&quot; value=&quot;265&quot;/&gt;&lt;/object&gt;&lt;object type=&quot;3&quot; unique_id=&quot;10079&quot;&gt;&lt;property id=&quot;20148&quot; value=&quot;5&quot;/&gt;&lt;property id=&quot;20300&quot; value=&quot;Slide 17 - &amp;quot;Utilizando Lenguaje en Rutinas Diarias&amp;quot;&quot;/&gt;&lt;property id=&quot;20307&quot; value=&quot;266&quot;/&gt;&lt;/object&gt;&lt;object type=&quot;3&quot; unique_id=&quot;10080&quot;&gt;&lt;property id=&quot;20148&quot; value=&quot;5&quot;/&gt;&lt;property id=&quot;20300&quot; value=&quot;Slide 18 - &amp;quot;Utilizando Lenguaje en Rutinas Diarias&amp;quot;&quot;/&gt;&lt;property id=&quot;20307&quot; value=&quot;267&quot;/&gt;&lt;/object&gt;&lt;object type=&quot;3&quot; unique_id=&quot;10081&quot;&gt;&lt;property id=&quot;20148&quot; value=&quot;5&quot;/&gt;&lt;property id=&quot;20300&quot; value=&quot;Slide 19&quot;/&gt;&lt;property id=&quot;20307&quot; value=&quot;275&quot;/&gt;&lt;/object&gt;&lt;object type=&quot;3&quot; unique_id=&quot;10082&quot;&gt;&lt;property id=&quot;20148&quot; value=&quot;5&quot;/&gt;&lt;property id=&quot;20300&quot; value=&quot;Slide 20 - &amp;quot;Otras Actividades que Promueven la Comunicación &amp;quot;&quot;/&gt;&lt;property id=&quot;20307&quot; value=&quot;268&quot;/&gt;&lt;/object&gt;&lt;object type=&quot;3&quot; unique_id=&quot;10083&quot;&gt;&lt;property id=&quot;20148&quot; value=&quot;5&quot;/&gt;&lt;property id=&quot;20300&quot; value=&quot;Slide 21 - &amp;quot;Confianza y familiaridad&amp;quot;&quot;/&gt;&lt;property id=&quot;20307&quot; value=&quot;276&quot;/&gt;&lt;/object&gt;&lt;object type=&quot;3&quot; unique_id=&quot;10084&quot;&gt;&lt;property id=&quot;20148&quot; value=&quot;5&quot;/&gt;&lt;property id=&quot;20300&quot; value=&quot;Slide 22&quot;/&gt;&lt;property id=&quot;20307&quot; value=&quot;274&quot;/&gt;&lt;/object&gt;&lt;object type=&quot;3&quot; unique_id=&quot;10085&quot;&gt;&lt;property id=&quot;20148&quot; value=&quot;5&quot;/&gt;&lt;property id=&quot;20300&quot; value=&quot;Slide 23 - &amp;quot;Comunicacion efectiva&amp;quot;&quot;/&gt;&lt;property id=&quot;20307&quot; value=&quot;290&quot;/&gt;&lt;/object&gt;&lt;object type=&quot;3&quot; unique_id=&quot;10086&quot;&gt;&lt;property id=&quot;20148&quot; value=&quot;5&quot;/&gt;&lt;property id=&quot;20300&quot; value=&quot;Slide 24 - &amp;quot;PUNTOS PARA RECORDAR&amp;quot;&quot;/&gt;&lt;property id=&quot;20307&quot; value=&quot;294&quot;/&gt;&lt;/object&gt;&lt;object type=&quot;3&quot; unique_id=&quot;10087&quot;&gt;&lt;property id=&quot;20148&quot; value=&quot;5&quot;/&gt;&lt;property id=&quot;20300&quot; value=&quot;Slide 25 - &amp;quot;PUNTOS PARA RECORDAR&amp;quot;&quot;/&gt;&lt;property id=&quot;20307&quot; value=&quot;293&quot;/&gt;&lt;/object&gt;&lt;object type=&quot;3&quot; unique_id=&quot;10088&quot;&gt;&lt;property id=&quot;20148&quot; value=&quot;5&quot;/&gt;&lt;property id=&quot;20300&quot; value=&quot;Slide 26 - &amp;quot;puntos para recordar&amp;quot;&quot;/&gt;&lt;property id=&quot;20307&quot; value=&quot;292&quot;/&gt;&lt;/object&gt;&lt;object type=&quot;3&quot; unique_id=&quot;10089&quot;&gt;&lt;property id=&quot;20148&quot; value=&quot;5&quot;/&gt;&lt;property id=&quot;20300&quot; value=&quot;Slide 27 - &amp;quot;EVALUACION&amp;quot;&quot;/&gt;&lt;property id=&quot;20307&quot; value=&quot;291&quot;/&gt;&lt;/object&gt;&lt;object type=&quot;3&quot; unique_id=&quot;10090&quot;&gt;&lt;property id=&quot;20148&quot; value=&quot;5&quot;/&gt;&lt;property id=&quot;20300&quot; value=&quot;Slide 28&quot;/&gt;&lt;property id=&quot;20307&quot; value=&quot;27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RMB Basic">
      <a:dk1>
        <a:sysClr val="windowText" lastClr="000000"/>
      </a:dk1>
      <a:lt1>
        <a:sysClr val="window" lastClr="FFFFFF"/>
      </a:lt1>
      <a:dk2>
        <a:srgbClr val="000000"/>
      </a:dk2>
      <a:lt2>
        <a:srgbClr val="F8F8F8"/>
      </a:lt2>
      <a:accent1>
        <a:srgbClr val="262626"/>
      </a:accent1>
      <a:accent2>
        <a:srgbClr val="B2B2B2"/>
      </a:accent2>
      <a:accent3>
        <a:srgbClr val="969696"/>
      </a:accent3>
      <a:accent4>
        <a:srgbClr val="808080"/>
      </a:accent4>
      <a:accent5>
        <a:srgbClr val="5F5F5F"/>
      </a:accent5>
      <a:accent6>
        <a:srgbClr val="4D4D4D"/>
      </a:accent6>
      <a:hlink>
        <a:srgbClr val="002060"/>
      </a:hlink>
      <a:folHlink>
        <a:srgbClr val="7030A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Theme_rmb</Template>
  <TotalTime>1794</TotalTime>
  <Words>1442</Words>
  <Application>Microsoft Macintosh PowerPoint</Application>
  <PresentationFormat>On-screen Show (4:3)</PresentationFormat>
  <Paragraphs>221</Paragraphs>
  <Slides>28</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ＭＳ Ｐゴシック</vt:lpstr>
      <vt:lpstr>Arial</vt:lpstr>
      <vt:lpstr>Calibri</vt:lpstr>
      <vt:lpstr>Cambria</vt:lpstr>
      <vt:lpstr>Comic Sans MS</vt:lpstr>
      <vt:lpstr>Courier New</vt:lpstr>
      <vt:lpstr>Franklin Gothic Book</vt:lpstr>
      <vt:lpstr>Franklin Gothic Medium</vt:lpstr>
      <vt:lpstr>Times New Roman</vt:lpstr>
      <vt:lpstr>Wingdings</vt:lpstr>
      <vt:lpstr>Wingdings 2</vt:lpstr>
      <vt:lpstr>Trek</vt:lpstr>
      <vt:lpstr>comunicación</vt:lpstr>
      <vt:lpstr> Agenda </vt:lpstr>
      <vt:lpstr>Hechos conocidos</vt:lpstr>
      <vt:lpstr>Qué es comunicación? </vt:lpstr>
      <vt:lpstr>Qué es Comunicación? (expresiva)</vt:lpstr>
      <vt:lpstr>Qué es Comunicación? (Receptiva)</vt:lpstr>
      <vt:lpstr>Es esto communicacion?</vt:lpstr>
      <vt:lpstr>Formas de comunicación expresiva </vt:lpstr>
      <vt:lpstr>Formas de comunicación receptiva </vt:lpstr>
      <vt:lpstr>Formas de Comunicación</vt:lpstr>
      <vt:lpstr>Formas de Comunicación (Cont.)</vt:lpstr>
      <vt:lpstr>Oportunidades para la Comunicación</vt:lpstr>
      <vt:lpstr>Consejo para padres </vt:lpstr>
      <vt:lpstr>ESTRATEGIAS PARA PROMOVER COMUNICACION</vt:lpstr>
      <vt:lpstr>creando un Ambiente que Promueva Escuchar</vt:lpstr>
      <vt:lpstr>Sandwich Auditivo</vt:lpstr>
      <vt:lpstr>Utilizando Lenguaje en Rutinas Diarias</vt:lpstr>
      <vt:lpstr>Utilizando Lenguaje en Rutinas Diarias (Cont.)</vt:lpstr>
      <vt:lpstr>TODO EL MUNDO DESEA COMUNICARSE: </vt:lpstr>
      <vt:lpstr>Otras Actividades que Promueven la Comunicación </vt:lpstr>
      <vt:lpstr>Confianza y familiaridad</vt:lpstr>
      <vt:lpstr>BUENA COMUNICACIÓN INCLUYE: </vt:lpstr>
      <vt:lpstr>Comunicacion efectiva</vt:lpstr>
      <vt:lpstr>PUNTOS PARA RECORDAR</vt:lpstr>
      <vt:lpstr>PUNTOS PARA RECORDAR (Continued)</vt:lpstr>
      <vt:lpstr>puntos para recordar (Cont.)</vt:lpstr>
      <vt:lpstr>EVALUACION</vt:lpstr>
      <vt:lpstr>MUCHAS GRACIAS POR SU PARTICIPACION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dc:title>
  <dc:creator>Myrna</dc:creator>
  <cp:lastModifiedBy>Haylee Marcotte</cp:lastModifiedBy>
  <cp:revision>167</cp:revision>
  <dcterms:created xsi:type="dcterms:W3CDTF">2006-08-16T00:00:00Z</dcterms:created>
  <dcterms:modified xsi:type="dcterms:W3CDTF">2020-03-27T20:42:11Z</dcterms:modified>
</cp:coreProperties>
</file>