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6" r:id="rId2"/>
    <p:sldId id="269" r:id="rId3"/>
    <p:sldId id="276" r:id="rId4"/>
    <p:sldId id="257" r:id="rId5"/>
    <p:sldId id="274" r:id="rId6"/>
    <p:sldId id="266" r:id="rId7"/>
    <p:sldId id="281" r:id="rId8"/>
    <p:sldId id="277" r:id="rId9"/>
    <p:sldId id="282" r:id="rId10"/>
    <p:sldId id="283" r:id="rId11"/>
    <p:sldId id="284" r:id="rId12"/>
    <p:sldId id="258" r:id="rId13"/>
    <p:sldId id="301" r:id="rId14"/>
    <p:sldId id="259" r:id="rId15"/>
    <p:sldId id="286" r:id="rId16"/>
    <p:sldId id="307" r:id="rId17"/>
    <p:sldId id="308" r:id="rId18"/>
    <p:sldId id="296" r:id="rId19"/>
    <p:sldId id="306" r:id="rId20"/>
    <p:sldId id="297" r:id="rId21"/>
    <p:sldId id="309" r:id="rId22"/>
    <p:sldId id="279" r:id="rId23"/>
    <p:sldId id="287" r:id="rId24"/>
    <p:sldId id="299" r:id="rId25"/>
    <p:sldId id="295" r:id="rId26"/>
    <p:sldId id="294" r:id="rId27"/>
    <p:sldId id="261" r:id="rId28"/>
    <p:sldId id="302" r:id="rId29"/>
    <p:sldId id="262" r:id="rId30"/>
    <p:sldId id="305" r:id="rId31"/>
    <p:sldId id="263" r:id="rId32"/>
    <p:sldId id="264" r:id="rId33"/>
    <p:sldId id="310" r:id="rId34"/>
    <p:sldId id="311" r:id="rId35"/>
    <p:sldId id="312" r:id="rId36"/>
    <p:sldId id="278" r:id="rId37"/>
    <p:sldId id="265" r:id="rId38"/>
    <p:sldId id="289" r:id="rId39"/>
    <p:sldId id="280" r:id="rId40"/>
    <p:sldId id="267" r:id="rId41"/>
    <p:sldId id="268" r:id="rId42"/>
    <p:sldId id="303" r:id="rId43"/>
    <p:sldId id="304" r:id="rId44"/>
  </p:sldIdLst>
  <p:sldSz cx="9144000" cy="6858000" type="screen4x3"/>
  <p:notesSz cx="6858000" cy="9144000"/>
  <p:custDataLst>
    <p:tags r:id="rId4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4599" autoAdjust="0"/>
  </p:normalViewPr>
  <p:slideViewPr>
    <p:cSldViewPr snapToGrid="0" snapToObjects="1"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48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16578-1B12-CB4B-B8B8-ED7CDFA2EFAE}" type="datetimeFigureOut">
              <a:rPr lang="en-US" smtClean="0"/>
              <a:t>2/7/20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B7C26-6FCD-7E4D-B7BD-0334581AC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47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B7C26-6FCD-7E4D-B7BD-0334581AC0DF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73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i="0" u="none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b="0" i="0" u="none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325" y="4632479"/>
            <a:ext cx="8629875" cy="933450"/>
          </a:xfrm>
        </p:spPr>
        <p:txBody>
          <a:bodyPr>
            <a:noAutofit/>
          </a:bodyPr>
          <a:lstStyle/>
          <a:p>
            <a:r>
              <a:rPr lang="en-US" sz="3100" dirty="0">
                <a:solidFill>
                  <a:schemeClr val="tx1"/>
                </a:solidFill>
              </a:rPr>
              <a:t>Conducting Action Research in Deafblindness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289" y="5373351"/>
            <a:ext cx="8308911" cy="93780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Webinar for NCDB &amp; 				Susan M. Bruce, Ph.D.</a:t>
            </a:r>
          </a:p>
          <a:p>
            <a:r>
              <a:rPr lang="en-US" sz="2000" dirty="0">
                <a:solidFill>
                  <a:schemeClr val="tx1"/>
                </a:solidFill>
              </a:rPr>
              <a:t>DVI-DB						Boston College</a:t>
            </a:r>
          </a:p>
        </p:txBody>
      </p:sp>
    </p:spTree>
    <p:extLst>
      <p:ext uri="{BB962C8B-B14F-4D97-AF65-F5344CB8AC3E}">
        <p14:creationId xmlns:p14="http://schemas.microsoft.com/office/powerpoint/2010/main" val="3030170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Critical Action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41006"/>
            <a:ext cx="7556313" cy="4885157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Focuses on inequities; strong social justice orientation</a:t>
            </a:r>
          </a:p>
          <a:p>
            <a:r>
              <a:rPr lang="en-US" sz="2400" dirty="0">
                <a:solidFill>
                  <a:schemeClr val="tx1"/>
                </a:solidFill>
              </a:rPr>
              <a:t>Also involves collaborators outside your setting (often members of community-advocates with experience on the topic of importance)</a:t>
            </a:r>
          </a:p>
          <a:p>
            <a:r>
              <a:rPr lang="en-US" sz="2400" dirty="0">
                <a:solidFill>
                  <a:schemeClr val="tx1"/>
                </a:solidFill>
              </a:rPr>
              <a:t>Example: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What can we do to make our municipal buildings more accessible to individuals who are </a:t>
            </a:r>
            <a:r>
              <a:rPr lang="en-US" sz="2200" dirty="0" err="1">
                <a:solidFill>
                  <a:schemeClr val="tx1"/>
                </a:solidFill>
              </a:rPr>
              <a:t>deafblind</a:t>
            </a:r>
            <a:r>
              <a:rPr lang="en-US" sz="2200" dirty="0">
                <a:solidFill>
                  <a:schemeClr val="tx1"/>
                </a:solidFill>
              </a:rPr>
              <a:t>?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How can we make community events (such as story hour at the library) engaging for children who are </a:t>
            </a:r>
            <a:r>
              <a:rPr lang="en-US" sz="2200" dirty="0" err="1">
                <a:solidFill>
                  <a:schemeClr val="tx1"/>
                </a:solidFill>
              </a:rPr>
              <a:t>deafblind</a:t>
            </a:r>
            <a:r>
              <a:rPr lang="en-US" sz="22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81012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Participatory Action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168854"/>
            <a:ext cx="7556313" cy="5541235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Individuals who are </a:t>
            </a:r>
            <a:r>
              <a:rPr lang="en-US" sz="2200" dirty="0" err="1">
                <a:solidFill>
                  <a:schemeClr val="tx1"/>
                </a:solidFill>
              </a:rPr>
              <a:t>deafblind</a:t>
            </a:r>
            <a:r>
              <a:rPr lang="en-US" sz="2200" dirty="0">
                <a:solidFill>
                  <a:schemeClr val="tx1"/>
                </a:solidFill>
              </a:rPr>
              <a:t> identify the problems of importance to study</a:t>
            </a:r>
          </a:p>
          <a:p>
            <a:r>
              <a:rPr lang="en-US" sz="2200" dirty="0">
                <a:solidFill>
                  <a:schemeClr val="tx1"/>
                </a:solidFill>
              </a:rPr>
              <a:t>Individuals who are </a:t>
            </a:r>
            <a:r>
              <a:rPr lang="en-US" sz="2200" dirty="0" err="1">
                <a:solidFill>
                  <a:schemeClr val="tx1"/>
                </a:solidFill>
              </a:rPr>
              <a:t>deafblind</a:t>
            </a:r>
            <a:r>
              <a:rPr lang="en-US" sz="2200" dirty="0">
                <a:solidFill>
                  <a:schemeClr val="tx1"/>
                </a:solidFill>
              </a:rPr>
              <a:t> are co-researchers and co-writers – their type and level of co-participation is self-determined. </a:t>
            </a:r>
          </a:p>
          <a:p>
            <a:r>
              <a:rPr lang="en-US" sz="2200" dirty="0">
                <a:solidFill>
                  <a:schemeClr val="tx1"/>
                </a:solidFill>
              </a:rPr>
              <a:t>Self-determination and advocacy are foundational to participatory action research</a:t>
            </a:r>
          </a:p>
          <a:p>
            <a:r>
              <a:rPr lang="en-US" sz="2200" dirty="0">
                <a:solidFill>
                  <a:schemeClr val="tx1"/>
                </a:solidFill>
              </a:rPr>
              <a:t>Emancipatory research may be considered a subset of participatory action research. Some consider it a 5</a:t>
            </a:r>
            <a:r>
              <a:rPr lang="en-US" sz="2200" baseline="30000" dirty="0">
                <a:solidFill>
                  <a:schemeClr val="tx1"/>
                </a:solidFill>
              </a:rPr>
              <a:t>th</a:t>
            </a:r>
            <a:r>
              <a:rPr lang="en-US" sz="2200" dirty="0">
                <a:solidFill>
                  <a:schemeClr val="tx1"/>
                </a:solidFill>
              </a:rPr>
              <a:t> type of  action research-the funding and POWER is held by individuals who are </a:t>
            </a:r>
            <a:r>
              <a:rPr lang="en-US" sz="2200" dirty="0" err="1">
                <a:solidFill>
                  <a:schemeClr val="tx1"/>
                </a:solidFill>
              </a:rPr>
              <a:t>deafblind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</a:p>
          <a:p>
            <a:r>
              <a:rPr lang="en-US" sz="2200" dirty="0">
                <a:solidFill>
                  <a:schemeClr val="tx1"/>
                </a:solidFill>
              </a:rPr>
              <a:t>PAR more appropriate to adults </a:t>
            </a:r>
          </a:p>
        </p:txBody>
      </p:sp>
    </p:spTree>
    <p:extLst>
      <p:ext uri="{BB962C8B-B14F-4D97-AF65-F5344CB8AC3E}">
        <p14:creationId xmlns:p14="http://schemas.microsoft.com/office/powerpoint/2010/main" val="4080607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Identifying the Problem to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32792"/>
            <a:ext cx="7556313" cy="4793371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Based on your observations of students</a:t>
            </a:r>
          </a:p>
          <a:p>
            <a:pPr>
              <a:buFont typeface="Wingdings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Based on your data about </a:t>
            </a:r>
            <a:r>
              <a:rPr lang="en-US" sz="2400">
                <a:solidFill>
                  <a:schemeClr val="tx1"/>
                </a:solidFill>
              </a:rPr>
              <a:t>student performance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Based on teacher journals</a:t>
            </a:r>
          </a:p>
          <a:p>
            <a:pPr>
              <a:buFont typeface="Wingdings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Based on parent concerns</a:t>
            </a:r>
          </a:p>
          <a:p>
            <a:pPr>
              <a:buFont typeface="Wingdings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Are there actions you can take to address this problem? Are there definable outcomes?  If “yes” to both – you have a problem that can be translated into a researchable question. </a:t>
            </a:r>
          </a:p>
          <a:p>
            <a:pPr>
              <a:buFont typeface="Wingdings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Don’t select a problem that is too big or broad (such as Why isn’t my student learning?)</a:t>
            </a:r>
          </a:p>
        </p:txBody>
      </p:sp>
    </p:spTree>
    <p:extLst>
      <p:ext uri="{BB962C8B-B14F-4D97-AF65-F5344CB8AC3E}">
        <p14:creationId xmlns:p14="http://schemas.microsoft.com/office/powerpoint/2010/main" val="400070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Examples of identified problems in authentic AR in DB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Adolescent students in our school do not interact with younger students. One even runs away from younger students, possibly because they are unpredictable.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Our secondary students with visual  impairments and </a:t>
            </a:r>
            <a:r>
              <a:rPr lang="en-US" sz="2400" dirty="0" err="1">
                <a:solidFill>
                  <a:schemeClr val="tx1"/>
                </a:solidFill>
              </a:rPr>
              <a:t>deafblindness</a:t>
            </a:r>
            <a:r>
              <a:rPr lang="en-US" sz="2400" dirty="0">
                <a:solidFill>
                  <a:schemeClr val="tx1"/>
                </a:solidFill>
              </a:rPr>
              <a:t> are asking their parents about service dogs (including guide dogs) and the parents are worried because they are not yet helping with their pets at home.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Calvin very seldom initiates communication. </a:t>
            </a:r>
          </a:p>
        </p:txBody>
      </p:sp>
    </p:spTree>
    <p:extLst>
      <p:ext uri="{BB962C8B-B14F-4D97-AF65-F5344CB8AC3E}">
        <p14:creationId xmlns:p14="http://schemas.microsoft.com/office/powerpoint/2010/main" val="3509767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Forming a good research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42552"/>
            <a:ext cx="7556313" cy="4683611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Do not use questions that can be answered with “yes” or “no.”</a:t>
            </a:r>
          </a:p>
          <a:p>
            <a:r>
              <a:rPr lang="en-US" sz="2400" dirty="0">
                <a:solidFill>
                  <a:schemeClr val="tx1"/>
                </a:solidFill>
              </a:rPr>
              <a:t>Be as specific as possible and you may want to use sub-questions to get at the specifics.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Take ownership of your research question: Use “I”, “my”, “we”, or “our”</a:t>
            </a:r>
          </a:p>
        </p:txBody>
      </p:sp>
    </p:spTree>
    <p:extLst>
      <p:ext uri="{BB962C8B-B14F-4D97-AF65-F5344CB8AC3E}">
        <p14:creationId xmlns:p14="http://schemas.microsoft.com/office/powerpoint/2010/main" val="2886495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Examples of research questions from a collaborative action research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839654"/>
            <a:ext cx="7556313" cy="4286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Socialization study involving dyadic interactions of different-aged students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How will interactions between older students with CHARGE syndrome and young students with mixed etiologies of </a:t>
            </a:r>
            <a:r>
              <a:rPr lang="en-US" sz="2400" dirty="0" err="1">
                <a:solidFill>
                  <a:schemeClr val="tx1"/>
                </a:solidFill>
              </a:rPr>
              <a:t>deafblindness</a:t>
            </a:r>
            <a:r>
              <a:rPr lang="en-US" sz="2400" dirty="0">
                <a:solidFill>
                  <a:schemeClr val="tx1"/>
                </a:solidFill>
              </a:rPr>
              <a:t> change over time, in the context of an engineered interaction space?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Sample sub-questions: What socialization goals will older students select? What types of feedback will older students give each other (after viewing the interaction videos)?</a:t>
            </a:r>
          </a:p>
        </p:txBody>
      </p:sp>
    </p:spTree>
    <p:extLst>
      <p:ext uri="{BB962C8B-B14F-4D97-AF65-F5344CB8AC3E}">
        <p14:creationId xmlns:p14="http://schemas.microsoft.com/office/powerpoint/2010/main" val="1071284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Examples of Research Questions from Collaborative Action Research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Positive Behavior Support study that generated individualized behavior profiles with supports </a:t>
            </a:r>
          </a:p>
          <a:p>
            <a:r>
              <a:rPr lang="en-US" sz="2400" dirty="0">
                <a:solidFill>
                  <a:schemeClr val="tx1"/>
                </a:solidFill>
              </a:rPr>
              <a:t>What positive behavior supports are most effective with each of the young adults who are </a:t>
            </a:r>
            <a:r>
              <a:rPr lang="en-US" sz="2400" dirty="0" err="1">
                <a:solidFill>
                  <a:schemeClr val="tx1"/>
                </a:solidFill>
              </a:rPr>
              <a:t>deafblind</a:t>
            </a:r>
            <a:r>
              <a:rPr lang="en-US" sz="2400" dirty="0">
                <a:solidFill>
                  <a:schemeClr val="tx1"/>
                </a:solidFill>
              </a:rPr>
              <a:t>?</a:t>
            </a:r>
          </a:p>
          <a:p>
            <a:r>
              <a:rPr lang="en-US" sz="2400" dirty="0">
                <a:solidFill>
                  <a:schemeClr val="tx1"/>
                </a:solidFill>
              </a:rPr>
              <a:t> Sample sub-questions: Which strategies are important to preventing a negative behavior and which are important to addressing a negative behavior (proactive/reactive)? </a:t>
            </a:r>
          </a:p>
        </p:txBody>
      </p:sp>
    </p:spTree>
    <p:extLst>
      <p:ext uri="{BB962C8B-B14F-4D97-AF65-F5344CB8AC3E}">
        <p14:creationId xmlns:p14="http://schemas.microsoft.com/office/powerpoint/2010/main" val="682835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Examples of Research Questions from a Participatory Action Research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769559"/>
            <a:ext cx="7556313" cy="414496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PAR study in Washington DC</a:t>
            </a:r>
          </a:p>
          <a:p>
            <a:r>
              <a:rPr lang="en-US" sz="2400" dirty="0">
                <a:solidFill>
                  <a:schemeClr val="tx1"/>
                </a:solidFill>
              </a:rPr>
              <a:t>How will participant/co-researchers describe effective change agents?</a:t>
            </a:r>
          </a:p>
          <a:p>
            <a:r>
              <a:rPr lang="en-US" sz="2400" dirty="0">
                <a:solidFill>
                  <a:schemeClr val="tx1"/>
                </a:solidFill>
              </a:rPr>
              <a:t>How will participant/co-researchers describe their own development as change agents?</a:t>
            </a:r>
          </a:p>
          <a:p>
            <a:r>
              <a:rPr lang="en-US" sz="2400" dirty="0">
                <a:solidFill>
                  <a:schemeClr val="tx1"/>
                </a:solidFill>
              </a:rPr>
              <a:t>How will participant/co-researchers think about their various advocacy roles (self and political)</a:t>
            </a:r>
          </a:p>
        </p:txBody>
      </p:sp>
    </p:spTree>
    <p:extLst>
      <p:ext uri="{BB962C8B-B14F-4D97-AF65-F5344CB8AC3E}">
        <p14:creationId xmlns:p14="http://schemas.microsoft.com/office/powerpoint/2010/main" val="2129611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Planning the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95512"/>
            <a:ext cx="7556313" cy="4730651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Review your existing data before developing your intervention. Consider what has been tried already.</a:t>
            </a:r>
          </a:p>
          <a:p>
            <a:r>
              <a:rPr lang="en-US" sz="2400" dirty="0">
                <a:solidFill>
                  <a:schemeClr val="tx1"/>
                </a:solidFill>
              </a:rPr>
              <a:t>Develop an initial intervention that addresses your research question(s)</a:t>
            </a:r>
          </a:p>
          <a:p>
            <a:r>
              <a:rPr lang="en-US" sz="2400" dirty="0">
                <a:solidFill>
                  <a:schemeClr val="tx1"/>
                </a:solidFill>
              </a:rPr>
              <a:t>Change your intervention in response to data.</a:t>
            </a:r>
          </a:p>
          <a:p>
            <a:r>
              <a:rPr lang="en-US" sz="2400" dirty="0">
                <a:solidFill>
                  <a:schemeClr val="tx1"/>
                </a:solidFill>
              </a:rPr>
              <a:t>Consult professional journals and websites for ideas about interventions.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Collaborate with colleagues about interventions.</a:t>
            </a:r>
          </a:p>
        </p:txBody>
      </p:sp>
    </p:spTree>
    <p:extLst>
      <p:ext uri="{BB962C8B-B14F-4D97-AF65-F5344CB8AC3E}">
        <p14:creationId xmlns:p14="http://schemas.microsoft.com/office/powerpoint/2010/main" val="3552133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Fidelity of your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Consistency in delivery of the intervention-across people and intervention sessions/lessons</a:t>
            </a:r>
          </a:p>
          <a:p>
            <a:r>
              <a:rPr lang="en-US" sz="2400" dirty="0">
                <a:solidFill>
                  <a:schemeClr val="tx1"/>
                </a:solidFill>
              </a:rPr>
              <a:t>Joint lesson plans</a:t>
            </a:r>
          </a:p>
          <a:p>
            <a:r>
              <a:rPr lang="en-US" sz="2400" dirty="0">
                <a:solidFill>
                  <a:schemeClr val="tx1"/>
                </a:solidFill>
              </a:rPr>
              <a:t>Training on the intervention</a:t>
            </a:r>
          </a:p>
          <a:p>
            <a:r>
              <a:rPr lang="en-US" sz="2400" dirty="0">
                <a:solidFill>
                  <a:schemeClr val="tx1"/>
                </a:solidFill>
              </a:rPr>
              <a:t>Checklists</a:t>
            </a:r>
          </a:p>
          <a:p>
            <a:r>
              <a:rPr lang="en-US" sz="2400" dirty="0">
                <a:solidFill>
                  <a:schemeClr val="tx1"/>
                </a:solidFill>
              </a:rPr>
              <a:t>Videotape staff delivering the intervention. Review and rate for fidelity.</a:t>
            </a:r>
          </a:p>
        </p:txBody>
      </p:sp>
    </p:spTree>
    <p:extLst>
      <p:ext uri="{BB962C8B-B14F-4D97-AF65-F5344CB8AC3E}">
        <p14:creationId xmlns:p14="http://schemas.microsoft.com/office/powerpoint/2010/main" val="3606510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Goals of this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Participants will understand and be able to apply the basic principles of action research in their work with children and young adults who are </a:t>
            </a:r>
            <a:r>
              <a:rPr lang="en-US" sz="2400" dirty="0" err="1">
                <a:solidFill>
                  <a:schemeClr val="tx1"/>
                </a:solidFill>
              </a:rPr>
              <a:t>deafblind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Participants will become familiar with some of the literature about action research studies in </a:t>
            </a:r>
            <a:r>
              <a:rPr lang="en-US" sz="2400" dirty="0" err="1">
                <a:solidFill>
                  <a:schemeClr val="tx1"/>
                </a:solidFill>
              </a:rPr>
              <a:t>deafblindness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Participants will have resources to learn more about action research in </a:t>
            </a:r>
            <a:r>
              <a:rPr lang="en-US" sz="2400" dirty="0" err="1">
                <a:solidFill>
                  <a:schemeClr val="tx1"/>
                </a:solidFill>
              </a:rPr>
              <a:t>deafblindness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372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Examples of Interventions from AR Studies in DB (1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Humane Education Study: An after school course on humane education with key experiences with a service dog (feeding, brushing teeth, picking up waste, play, walking…)</a:t>
            </a:r>
          </a:p>
          <a:p>
            <a:r>
              <a:rPr lang="en-US" sz="2400" dirty="0">
                <a:solidFill>
                  <a:schemeClr val="tx1"/>
                </a:solidFill>
              </a:rPr>
              <a:t>Socialization Study (different aged dyads): Using structured play spaces, goal-setting, preview and review of goals, student self-evaluation to improve interactions of adolescent students with elementary students-dyadic interactions. </a:t>
            </a:r>
          </a:p>
        </p:txBody>
      </p:sp>
    </p:spTree>
    <p:extLst>
      <p:ext uri="{BB962C8B-B14F-4D97-AF65-F5344CB8AC3E}">
        <p14:creationId xmlns:p14="http://schemas.microsoft.com/office/powerpoint/2010/main" val="739263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Examples of Interventions from AR studies in DB (2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Positive Behavior Support Study: Applying principles of Cognitive Behavior Therapy and literature on environmental considerations/arrangements and sensory needs of students who are </a:t>
            </a:r>
            <a:r>
              <a:rPr lang="en-US" sz="2400" dirty="0" err="1">
                <a:solidFill>
                  <a:schemeClr val="tx1"/>
                </a:solidFill>
              </a:rPr>
              <a:t>db</a:t>
            </a:r>
            <a:r>
              <a:rPr lang="en-US" sz="2400" dirty="0">
                <a:solidFill>
                  <a:schemeClr val="tx1"/>
                </a:solidFill>
              </a:rPr>
              <a:t>, and individualized profiles to improve behavior</a:t>
            </a:r>
          </a:p>
          <a:p>
            <a:r>
              <a:rPr lang="en-US" sz="2400" dirty="0">
                <a:solidFill>
                  <a:schemeClr val="tx1"/>
                </a:solidFill>
              </a:rPr>
              <a:t>PAR study-course on advocacy and becoming a change agent (included experience with developing a policy brief and participant/co-researchers meetings with congressmen/women)</a:t>
            </a:r>
          </a:p>
        </p:txBody>
      </p:sp>
    </p:spTree>
    <p:extLst>
      <p:ext uri="{BB962C8B-B14F-4D97-AF65-F5344CB8AC3E}">
        <p14:creationId xmlns:p14="http://schemas.microsoft.com/office/powerpoint/2010/main" val="2672129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Create an Action Plan for your Intervention</a:t>
            </a:r>
          </a:p>
        </p:txBody>
      </p:sp>
      <p:pic>
        <p:nvPicPr>
          <p:cNvPr id="4" name="Content Placeholder 3" descr="simple hand-drawn action plan: what, how, who, whe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2" b="8462"/>
          <a:stretch>
            <a:fillRect/>
          </a:stretch>
        </p:blipFill>
        <p:spPr>
          <a:xfrm>
            <a:off x="498475" y="1437546"/>
            <a:ext cx="7556500" cy="4688617"/>
          </a:xfrm>
        </p:spPr>
      </p:pic>
    </p:spTree>
    <p:extLst>
      <p:ext uri="{BB962C8B-B14F-4D97-AF65-F5344CB8AC3E}">
        <p14:creationId xmlns:p14="http://schemas.microsoft.com/office/powerpoint/2010/main" val="5498404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Identifying Data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23034"/>
            <a:ext cx="7556313" cy="4903130"/>
          </a:xfrm>
        </p:spPr>
        <p:txBody>
          <a:bodyPr>
            <a:normAutofit lnSpcReduction="10000"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Field notes</a:t>
            </a:r>
          </a:p>
          <a:p>
            <a:r>
              <a:rPr lang="en-US" sz="2200" dirty="0">
                <a:solidFill>
                  <a:schemeClr val="tx1"/>
                </a:solidFill>
              </a:rPr>
              <a:t>Observation videos or notes</a:t>
            </a:r>
          </a:p>
          <a:p>
            <a:r>
              <a:rPr lang="en-US" sz="2200" dirty="0">
                <a:solidFill>
                  <a:schemeClr val="tx1"/>
                </a:solidFill>
              </a:rPr>
              <a:t>Pre/Post tests or surveys</a:t>
            </a:r>
          </a:p>
          <a:p>
            <a:r>
              <a:rPr lang="en-US" sz="2200" dirty="0">
                <a:solidFill>
                  <a:schemeClr val="tx1"/>
                </a:solidFill>
              </a:rPr>
              <a:t>Pre/post interviews</a:t>
            </a:r>
          </a:p>
          <a:p>
            <a:r>
              <a:rPr lang="en-US" sz="2200" dirty="0">
                <a:solidFill>
                  <a:schemeClr val="tx1"/>
                </a:solidFill>
              </a:rPr>
              <a:t>Teacher and therapist journals about the intervention</a:t>
            </a:r>
          </a:p>
          <a:p>
            <a:r>
              <a:rPr lang="en-US" sz="2200" dirty="0">
                <a:solidFill>
                  <a:schemeClr val="tx1"/>
                </a:solidFill>
              </a:rPr>
              <a:t>Task analyses</a:t>
            </a:r>
          </a:p>
          <a:p>
            <a:r>
              <a:rPr lang="en-US" sz="2200" dirty="0">
                <a:solidFill>
                  <a:schemeClr val="tx1"/>
                </a:solidFill>
              </a:rPr>
              <a:t>Written documents created outside of study: IEP, behavior plans</a:t>
            </a:r>
          </a:p>
          <a:p>
            <a:r>
              <a:rPr lang="en-US" sz="2200" dirty="0">
                <a:solidFill>
                  <a:schemeClr val="tx1"/>
                </a:solidFill>
              </a:rPr>
              <a:t>Written documents created for the study: action plans, profiles on communication or behavior….</a:t>
            </a:r>
          </a:p>
        </p:txBody>
      </p:sp>
    </p:spTree>
    <p:extLst>
      <p:ext uri="{BB962C8B-B14F-4D97-AF65-F5344CB8AC3E}">
        <p14:creationId xmlns:p14="http://schemas.microsoft.com/office/powerpoint/2010/main" val="1994656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charset="0"/>
                <a:ea typeface="ＭＳ Ｐゴシック" charset="0"/>
              </a:rPr>
              <a:t>Environmental Engineering  &amp; Sensory Sensitivity:</a:t>
            </a:r>
            <a:br>
              <a:rPr lang="en-US" sz="2800" dirty="0">
                <a:solidFill>
                  <a:schemeClr val="tx1"/>
                </a:solidFill>
                <a:latin typeface="Times New Roman" charset="0"/>
                <a:ea typeface="ＭＳ Ｐゴシック" charset="0"/>
              </a:rPr>
            </a:br>
            <a:r>
              <a:rPr lang="en-US" sz="2800" dirty="0">
                <a:solidFill>
                  <a:schemeClr val="tx1"/>
                </a:solidFill>
                <a:latin typeface="Times New Roman" charset="0"/>
                <a:ea typeface="ＭＳ Ｐゴシック" charset="0"/>
              </a:rPr>
              <a:t> Sample Flip Chart Data from Staff Discussion of </a:t>
            </a:r>
            <a:br>
              <a:rPr lang="en-US" sz="2800" dirty="0">
                <a:solidFill>
                  <a:schemeClr val="tx1"/>
                </a:solidFill>
                <a:latin typeface="Times New Roman" charset="0"/>
                <a:ea typeface="ＭＳ Ｐゴシック" charset="0"/>
              </a:rPr>
            </a:br>
            <a:r>
              <a:rPr lang="en-US" sz="2800" dirty="0">
                <a:solidFill>
                  <a:schemeClr val="tx1"/>
                </a:solidFill>
                <a:latin typeface="Times New Roman" charset="0"/>
                <a:ea typeface="ＭＳ Ｐゴシック" charset="0"/>
              </a:rPr>
              <a:t>Joe (Positive Behavior Support study)</a:t>
            </a:r>
          </a:p>
        </p:txBody>
      </p:sp>
      <p:pic>
        <p:nvPicPr>
          <p:cNvPr id="24578" name="Content Placeholder 3" descr="Text from flip chart. Text is provided in slide content.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29" y="1800768"/>
            <a:ext cx="4038600" cy="4907667"/>
          </a:xfrm>
        </p:spPr>
      </p:pic>
      <p:sp>
        <p:nvSpPr>
          <p:cNvPr id="2" name="Content Placeholder 1" hidden="1"/>
          <p:cNvSpPr>
            <a:spLocks noGrp="1"/>
          </p:cNvSpPr>
          <p:nvPr>
            <p:ph sz="half" idx="2"/>
          </p:nvPr>
        </p:nvSpPr>
        <p:spPr>
          <a:xfrm>
            <a:off x="1382486" y="1985963"/>
            <a:ext cx="6674992" cy="4140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Environmental Engineering</a:t>
            </a:r>
          </a:p>
          <a:p>
            <a:pPr marL="0" indent="0">
              <a:buNone/>
            </a:pPr>
            <a:r>
              <a:rPr lang="en-US" sz="1200" dirty="0"/>
              <a:t>Working on teaching him to remove himself from the environment</a:t>
            </a:r>
          </a:p>
          <a:p>
            <a:pPr marL="0" indent="0">
              <a:buNone/>
            </a:pPr>
            <a:r>
              <a:rPr lang="en-US" sz="1200" dirty="0"/>
              <a:t>Asking him, “it’s going to be real loud – do you want to leave?”</a:t>
            </a:r>
          </a:p>
          <a:p>
            <a:pPr marL="0" indent="0">
              <a:buNone/>
            </a:pPr>
            <a:r>
              <a:rPr lang="en-US" sz="1200" dirty="0"/>
              <a:t>Disregarded area that is </a:t>
            </a:r>
            <a:r>
              <a:rPr lang="en-US" sz="1200" u="sng" dirty="0"/>
              <a:t>his</a:t>
            </a:r>
            <a:r>
              <a:rPr lang="en-US" sz="1200" dirty="0"/>
              <a:t> area – showing him how much space he has – what space is “his”</a:t>
            </a:r>
          </a:p>
          <a:p>
            <a:pPr marL="0" indent="0">
              <a:buNone/>
            </a:pPr>
            <a:r>
              <a:rPr lang="en-US" sz="1200" dirty="0"/>
              <a:t>Last year – sitting at desk and/or doing his schedule were triggers.</a:t>
            </a:r>
          </a:p>
          <a:p>
            <a:pPr marL="0" indent="0">
              <a:buNone/>
            </a:pPr>
            <a:r>
              <a:rPr lang="en-US" sz="1200" dirty="0"/>
              <a:t>Being “jostled” by others</a:t>
            </a:r>
          </a:p>
          <a:p>
            <a:pPr marL="0" indent="0">
              <a:buNone/>
            </a:pPr>
            <a:r>
              <a:rPr lang="en-US" sz="1200" dirty="0"/>
              <a:t>Being active – likes</a:t>
            </a:r>
          </a:p>
          <a:p>
            <a:pPr marL="0" indent="0">
              <a:buNone/>
            </a:pPr>
            <a:r>
              <a:rPr lang="en-US" sz="1200" dirty="0"/>
              <a:t>Making backpack heavier (sensory)</a:t>
            </a:r>
          </a:p>
          <a:p>
            <a:pPr marL="0" indent="0">
              <a:buNone/>
            </a:pPr>
            <a:r>
              <a:rPr lang="en-US" sz="1200" dirty="0"/>
              <a:t>Discontinued “signing in” for workroom – trigger – begins crying</a:t>
            </a:r>
          </a:p>
          <a:p>
            <a:pPr marL="0" indent="0">
              <a:buNone/>
            </a:pPr>
            <a:r>
              <a:rPr lang="en-US" sz="1200" dirty="0"/>
              <a:t>Likes wearing a uniform/badge/costume/hat</a:t>
            </a:r>
          </a:p>
          <a:p>
            <a:pPr marL="0" indent="0">
              <a:buNone/>
            </a:pPr>
            <a:r>
              <a:rPr lang="en-US" sz="1200" dirty="0"/>
              <a:t>Begin doing the activity and often he will join in even after saying “no”</a:t>
            </a:r>
          </a:p>
          <a:p>
            <a:pPr marL="0" indent="0">
              <a:buNone/>
            </a:pPr>
            <a:r>
              <a:rPr lang="en-US" sz="1200" dirty="0"/>
              <a:t>Sighted guide – with cross body handshake for safety of others. Sometimes he will ask for handshake.</a:t>
            </a:r>
          </a:p>
        </p:txBody>
      </p:sp>
    </p:spTree>
    <p:extLst>
      <p:ext uri="{BB962C8B-B14F-4D97-AF65-F5344CB8AC3E}">
        <p14:creationId xmlns:p14="http://schemas.microsoft.com/office/powerpoint/2010/main" val="13984334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Data Source-Photograph: Exploring Norm</a:t>
            </a:r>
            <a:r>
              <a:rPr lang="ja-JP" altLang="en-US" sz="28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8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 Crate</a:t>
            </a:r>
            <a:br>
              <a:rPr lang="en-US" altLang="ja-JP" sz="28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altLang="ja-JP" sz="28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from the Humane Education Study</a:t>
            </a:r>
            <a:endParaRPr lang="en-US" sz="2800" dirty="0">
              <a:solidFill>
                <a:schemeClr val="tx1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0722" name="Content Placeholder 3" descr="Woman leaning over Norm's crate.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06" b="14706"/>
          <a:stretch>
            <a:fillRect/>
          </a:stretch>
        </p:blipFill>
        <p:spPr>
          <a:xfrm>
            <a:off x="1173163" y="1600200"/>
            <a:ext cx="7772400" cy="4495800"/>
          </a:xfrm>
        </p:spPr>
      </p:pic>
    </p:spTree>
    <p:extLst>
      <p:ext uri="{BB962C8B-B14F-4D97-AF65-F5344CB8AC3E}">
        <p14:creationId xmlns:p14="http://schemas.microsoft.com/office/powerpoint/2010/main" val="41590127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Data Source-Photo: PAR Participant/Co-researchers Engaging in Political Advocacy</a:t>
            </a:r>
          </a:p>
        </p:txBody>
      </p:sp>
      <p:pic>
        <p:nvPicPr>
          <p:cNvPr id="4" name="Content Placeholder 3" descr="Advocacy group of young adults who are deaf-blind meeting President Obama.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7960" y="1600200"/>
            <a:ext cx="7143298" cy="4973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656438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Collecting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17112"/>
            <a:ext cx="7556313" cy="4809051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Before collecting data: Do you need consent forms from parents? </a:t>
            </a:r>
          </a:p>
          <a:p>
            <a:r>
              <a:rPr lang="en-US" sz="2400" dirty="0">
                <a:solidFill>
                  <a:schemeClr val="tx1"/>
                </a:solidFill>
              </a:rPr>
              <a:t>Who will collect the data?</a:t>
            </a:r>
          </a:p>
          <a:p>
            <a:r>
              <a:rPr lang="en-US" sz="2400" dirty="0">
                <a:solidFill>
                  <a:schemeClr val="tx1"/>
                </a:solidFill>
              </a:rPr>
              <a:t>Where will it be stored (in a way that protects student privacy?) </a:t>
            </a:r>
          </a:p>
          <a:p>
            <a:r>
              <a:rPr lang="en-US" sz="2400" dirty="0">
                <a:solidFill>
                  <a:schemeClr val="tx1"/>
                </a:solidFill>
              </a:rPr>
              <a:t>How often will it be shared and reviewed with each other?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 collaborative action research studies involving multiple interventionists-how will you know when it might be time to change the intervention?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330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Goal of Data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The goal of any data analysis is to “reduce vast amounts of data into smaller, more manageable sets of information”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 err="1">
                <a:solidFill>
                  <a:schemeClr val="tx1"/>
                </a:solidFill>
              </a:rPr>
              <a:t>Mertler</a:t>
            </a:r>
            <a:r>
              <a:rPr lang="en-US" sz="2400" dirty="0">
                <a:solidFill>
                  <a:schemeClr val="tx1"/>
                </a:solidFill>
              </a:rPr>
              <a:t>, 2017, p. 171). </a:t>
            </a:r>
          </a:p>
        </p:txBody>
      </p:sp>
    </p:spTree>
    <p:extLst>
      <p:ext uri="{BB962C8B-B14F-4D97-AF65-F5344CB8AC3E}">
        <p14:creationId xmlns:p14="http://schemas.microsoft.com/office/powerpoint/2010/main" val="31043057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Analyzing Quantitative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11192"/>
            <a:ext cx="7556313" cy="4714971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2400" dirty="0">
                <a:solidFill>
                  <a:schemeClr val="tx1"/>
                </a:solidFill>
              </a:rPr>
              <a:t>Deductive process</a:t>
            </a:r>
          </a:p>
          <a:p>
            <a:r>
              <a:rPr lang="en-US" sz="2400" dirty="0">
                <a:solidFill>
                  <a:schemeClr val="tx1"/>
                </a:solidFill>
              </a:rPr>
              <a:t>Gather all of your quantitative data sources</a:t>
            </a:r>
          </a:p>
          <a:p>
            <a:r>
              <a:rPr lang="en-US" sz="2400" dirty="0">
                <a:solidFill>
                  <a:schemeClr val="tx1"/>
                </a:solidFill>
              </a:rPr>
              <a:t>Create displays of your data (line graphs, bar graphs…)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Take notes about how each data source relates to your research question(s)</a:t>
            </a:r>
          </a:p>
          <a:p>
            <a:r>
              <a:rPr lang="en-US" sz="2400" dirty="0">
                <a:solidFill>
                  <a:schemeClr val="tx1"/>
                </a:solidFill>
              </a:rPr>
              <a:t>Quantitative data may be simple counts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5149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pic>
        <p:nvPicPr>
          <p:cNvPr id="4" name="Content Placeholder 3" descr="Cartoon with lady in front of computer. Speech bubble says &quot;Action research? What's that?&quot;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92" b="15392"/>
          <a:stretch>
            <a:fillRect/>
          </a:stretch>
        </p:blipFill>
        <p:spPr>
          <a:xfrm>
            <a:off x="498475" y="484188"/>
            <a:ext cx="7556500" cy="5641975"/>
          </a:xfrm>
        </p:spPr>
      </p:pic>
    </p:spTree>
    <p:extLst>
      <p:ext uri="{BB962C8B-B14F-4D97-AF65-F5344CB8AC3E}">
        <p14:creationId xmlns:p14="http://schemas.microsoft.com/office/powerpoint/2010/main" val="23416185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Quantitative Analysis: Very basic descriptive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>
                <a:solidFill>
                  <a:schemeClr val="tx1"/>
                </a:solidFill>
              </a:rPr>
              <a:t>Measures of central tendency: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Mean (average)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Mode (most common score/rating)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Median (score in middle) (not often relevant to AR in DB)</a:t>
            </a:r>
          </a:p>
          <a:p>
            <a:r>
              <a:rPr lang="en-US" sz="2200" dirty="0">
                <a:solidFill>
                  <a:schemeClr val="tx1"/>
                </a:solidFill>
              </a:rPr>
              <a:t>Measures of variability: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Range of scores (such as 4-20 minutes on task)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Standard deviation (distance from mean-not often relevant to AR in DB)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1256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Analyzing Qualitative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191674"/>
            <a:ext cx="7556313" cy="493449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Inductive process</a:t>
            </a:r>
          </a:p>
          <a:p>
            <a:r>
              <a:rPr lang="en-US" sz="2400" dirty="0">
                <a:solidFill>
                  <a:schemeClr val="tx1"/>
                </a:solidFill>
              </a:rPr>
              <a:t>Read and re-read your data source (such as journal or observation notes).</a:t>
            </a:r>
          </a:p>
          <a:p>
            <a:r>
              <a:rPr lang="en-US" sz="2400" dirty="0">
                <a:solidFill>
                  <a:schemeClr val="tx1"/>
                </a:solidFill>
              </a:rPr>
              <a:t>Write memos/notes about the data</a:t>
            </a:r>
          </a:p>
          <a:p>
            <a:r>
              <a:rPr lang="en-US" sz="2400" dirty="0">
                <a:solidFill>
                  <a:schemeClr val="tx1"/>
                </a:solidFill>
              </a:rPr>
              <a:t>Identify key themes/categories </a:t>
            </a:r>
          </a:p>
          <a:p>
            <a:r>
              <a:rPr lang="en-US" sz="2400" dirty="0">
                <a:solidFill>
                  <a:schemeClr val="tx1"/>
                </a:solidFill>
              </a:rPr>
              <a:t>Be clear about the connection between each theme and your research question(s)</a:t>
            </a:r>
          </a:p>
          <a:p>
            <a:r>
              <a:rPr lang="en-US" sz="2400" dirty="0">
                <a:solidFill>
                  <a:schemeClr val="tx1"/>
                </a:solidFill>
              </a:rPr>
              <a:t>Account for all data.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Trustworthiness of your findings-have colleagues review your analysis. Member checks when possible. Keep clear records of your analysis.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51395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Identifying key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73912"/>
            <a:ext cx="7556313" cy="465225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Your key findings should all directly connect to your research question(s)</a:t>
            </a:r>
          </a:p>
          <a:p>
            <a:r>
              <a:rPr lang="en-US" sz="2400" dirty="0">
                <a:solidFill>
                  <a:schemeClr val="tx1"/>
                </a:solidFill>
              </a:rPr>
              <a:t>Quantitative findings may include simple counts. For example, counting how many times a child engaged in a particular positive or negative behavior.</a:t>
            </a:r>
          </a:p>
          <a:p>
            <a:r>
              <a:rPr lang="en-US" sz="2400" dirty="0">
                <a:solidFill>
                  <a:schemeClr val="tx1"/>
                </a:solidFill>
              </a:rPr>
              <a:t>Qualitative findings will help you to get to the “whys” behind what is occurring-these findings will help you to see the influence of context (including adults and peers in the setting). </a:t>
            </a:r>
          </a:p>
        </p:txBody>
      </p:sp>
    </p:spTree>
    <p:extLst>
      <p:ext uri="{BB962C8B-B14F-4D97-AF65-F5344CB8AC3E}">
        <p14:creationId xmlns:p14="http://schemas.microsoft.com/office/powerpoint/2010/main" val="12603043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942778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Example of Quantitative Findings on Communication Initiations of Boy with CHARGE</a:t>
            </a:r>
          </a:p>
        </p:txBody>
      </p:sp>
      <p:pic>
        <p:nvPicPr>
          <p:cNvPr id="4" name="Picture 3" descr="Line graph showing umprompted expressions at breakfast, morning meeting, and CLP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20" y="949764"/>
            <a:ext cx="7961569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3757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Sample of Qualitative Data on Teaching  Strategies  from the Same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850229"/>
            <a:ext cx="7556313" cy="4275934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Provide highly motivating context</a:t>
            </a:r>
          </a:p>
          <a:p>
            <a:r>
              <a:rPr lang="en-US" sz="2200" dirty="0">
                <a:solidFill>
                  <a:schemeClr val="tx1"/>
                </a:solidFill>
              </a:rPr>
              <a:t>Create opportunities to communicate (with </a:t>
            </a:r>
            <a:r>
              <a:rPr lang="en-US" sz="2200" dirty="0" err="1">
                <a:solidFill>
                  <a:schemeClr val="tx1"/>
                </a:solidFill>
              </a:rPr>
              <a:t>exs</a:t>
            </a:r>
            <a:r>
              <a:rPr lang="en-US" sz="2200" dirty="0">
                <a:solidFill>
                  <a:schemeClr val="tx1"/>
                </a:solidFill>
              </a:rPr>
              <a:t>.).</a:t>
            </a:r>
          </a:p>
          <a:p>
            <a:r>
              <a:rPr lang="en-US" sz="2200" dirty="0">
                <a:solidFill>
                  <a:schemeClr val="tx1"/>
                </a:solidFill>
              </a:rPr>
              <a:t>Close physical proximity of communication partner</a:t>
            </a:r>
          </a:p>
          <a:p>
            <a:r>
              <a:rPr lang="en-US" sz="2200" dirty="0">
                <a:solidFill>
                  <a:schemeClr val="tx1"/>
                </a:solidFill>
              </a:rPr>
              <a:t>Repeated naming of the representation/symbol</a:t>
            </a:r>
          </a:p>
          <a:p>
            <a:r>
              <a:rPr lang="en-US" sz="2200" dirty="0">
                <a:solidFill>
                  <a:schemeClr val="tx1"/>
                </a:solidFill>
              </a:rPr>
              <a:t>Pair objects with line drawings</a:t>
            </a:r>
          </a:p>
          <a:p>
            <a:r>
              <a:rPr lang="en-US" sz="2200" dirty="0">
                <a:solidFill>
                  <a:schemeClr val="tx1"/>
                </a:solidFill>
              </a:rPr>
              <a:t>Drop background color of line drawings-to draw his attention to the drawing itself</a:t>
            </a:r>
          </a:p>
        </p:txBody>
      </p:sp>
    </p:spTree>
    <p:extLst>
      <p:ext uri="{BB962C8B-B14F-4D97-AF65-F5344CB8AC3E}">
        <p14:creationId xmlns:p14="http://schemas.microsoft.com/office/powerpoint/2010/main" val="4102395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Sample Qualitative Data from the Positive Behavior Support Study: 8 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Provide structure (physical space and lessons)</a:t>
            </a:r>
          </a:p>
          <a:p>
            <a:r>
              <a:rPr lang="en-US" dirty="0">
                <a:solidFill>
                  <a:schemeClr val="tx1"/>
                </a:solidFill>
              </a:rPr>
              <a:t>Support students to cope with anxiety</a:t>
            </a:r>
          </a:p>
          <a:p>
            <a:r>
              <a:rPr lang="en-US" dirty="0">
                <a:solidFill>
                  <a:schemeClr val="tx1"/>
                </a:solidFill>
              </a:rPr>
              <a:t>Address students’ sensory needs</a:t>
            </a:r>
          </a:p>
          <a:p>
            <a:r>
              <a:rPr lang="en-US" dirty="0">
                <a:solidFill>
                  <a:schemeClr val="tx1"/>
                </a:solidFill>
              </a:rPr>
              <a:t>Support on task behavior</a:t>
            </a:r>
          </a:p>
          <a:p>
            <a:r>
              <a:rPr lang="en-US" dirty="0">
                <a:solidFill>
                  <a:schemeClr val="tx1"/>
                </a:solidFill>
              </a:rPr>
              <a:t>Support transitions between activities and environments</a:t>
            </a:r>
          </a:p>
          <a:p>
            <a:r>
              <a:rPr lang="en-US" dirty="0">
                <a:solidFill>
                  <a:schemeClr val="tx1"/>
                </a:solidFill>
              </a:rPr>
              <a:t>Support mature behavior (defined as adult-like &amp; cooperative-we used mature behavior sheets &amp; self </a:t>
            </a:r>
            <a:r>
              <a:rPr lang="en-US" dirty="0" err="1">
                <a:solidFill>
                  <a:schemeClr val="tx1"/>
                </a:solidFill>
              </a:rPr>
              <a:t>evals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r>
              <a:rPr lang="en-US" dirty="0">
                <a:solidFill>
                  <a:schemeClr val="tx1"/>
                </a:solidFill>
              </a:rPr>
              <a:t>Establish and maintain a positive climate</a:t>
            </a:r>
          </a:p>
          <a:p>
            <a:r>
              <a:rPr lang="en-US" dirty="0">
                <a:solidFill>
                  <a:schemeClr val="tx1"/>
                </a:solidFill>
              </a:rPr>
              <a:t>Adult language supports positive behaviors</a:t>
            </a:r>
          </a:p>
        </p:txBody>
      </p:sp>
    </p:spTree>
    <p:extLst>
      <p:ext uri="{BB962C8B-B14F-4D97-AF65-F5344CB8AC3E}">
        <p14:creationId xmlns:p14="http://schemas.microsoft.com/office/powerpoint/2010/main" val="38408374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Importance of collaboration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9" r="14109"/>
          <a:stretch>
            <a:fillRect/>
          </a:stretch>
        </p:blipFill>
        <p:spPr>
          <a:xfrm>
            <a:off x="498475" y="1200281"/>
            <a:ext cx="7556500" cy="4925882"/>
          </a:xfrm>
        </p:spPr>
      </p:pic>
    </p:spTree>
    <p:extLst>
      <p:ext uri="{BB962C8B-B14F-4D97-AF65-F5344CB8AC3E}">
        <p14:creationId xmlns:p14="http://schemas.microsoft.com/office/powerpoint/2010/main" val="14170151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Reflecting and taking action(s) based on findings: Subsequent action cycles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725694"/>
            <a:ext cx="7556313" cy="440047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Example from the socialization study with different age dyads</a:t>
            </a:r>
          </a:p>
          <a:p>
            <a:r>
              <a:rPr lang="en-US" sz="2400" dirty="0">
                <a:solidFill>
                  <a:schemeClr val="tx1"/>
                </a:solidFill>
              </a:rPr>
              <a:t>Joint attention issues were apparent, such as: gaining visual attention of peer, impact of positioning on peer attention, allowing appropriate amount of wait time (due to visual latency).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Changes in intervention included more sitting at table with peer and teaching one adolescent to count silently for wait time. </a:t>
            </a:r>
          </a:p>
        </p:txBody>
      </p:sp>
    </p:spTree>
    <p:extLst>
      <p:ext uri="{BB962C8B-B14F-4D97-AF65-F5344CB8AC3E}">
        <p14:creationId xmlns:p14="http://schemas.microsoft.com/office/powerpoint/2010/main" val="31440410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Reflecting and taking actions based on findings:  Subsequent action cycles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Communication Initiations study-changing representation to encourage initiation-the data told us he was more accurate in selecting a line drawing if it did NOT have the feature of color. So, we removed color.</a:t>
            </a:r>
          </a:p>
        </p:txBody>
      </p:sp>
    </p:spTree>
    <p:extLst>
      <p:ext uri="{BB962C8B-B14F-4D97-AF65-F5344CB8AC3E}">
        <p14:creationId xmlns:p14="http://schemas.microsoft.com/office/powerpoint/2010/main" val="42769905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Calm</a:t>
            </a:r>
          </a:p>
        </p:txBody>
      </p:sp>
      <p:pic>
        <p:nvPicPr>
          <p:cNvPr id="4" name="Content Placeholder 3" descr="Keep Calm and Reflect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45" b="18045"/>
          <a:stretch>
            <a:fillRect/>
          </a:stretch>
        </p:blipFill>
        <p:spPr>
          <a:xfrm>
            <a:off x="576943" y="759762"/>
            <a:ext cx="7162800" cy="5674302"/>
          </a:xfrm>
        </p:spPr>
      </p:pic>
    </p:spTree>
    <p:extLst>
      <p:ext uri="{BB962C8B-B14F-4D97-AF65-F5344CB8AC3E}">
        <p14:creationId xmlns:p14="http://schemas.microsoft.com/office/powerpoint/2010/main" val="97839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What is action research?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47279"/>
            <a:ext cx="7556313" cy="5205089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Problem solving form of research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intervention is not static</a:t>
            </a:r>
          </a:p>
          <a:p>
            <a:r>
              <a:rPr lang="en-US" sz="2400" dirty="0">
                <a:solidFill>
                  <a:schemeClr val="tx1"/>
                </a:solidFill>
              </a:rPr>
              <a:t>Analysis is ongoing and impacts changes in the intervention (suitable to complex learners, complex problems, and complex contexts)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intervention changes according to findings</a:t>
            </a:r>
          </a:p>
          <a:p>
            <a:r>
              <a:rPr lang="en-US" sz="2400" dirty="0">
                <a:solidFill>
                  <a:schemeClr val="tx1"/>
                </a:solidFill>
              </a:rPr>
              <a:t>Cycles of planning, action, and reflection (action research cycles)</a:t>
            </a:r>
          </a:p>
        </p:txBody>
      </p:sp>
    </p:spTree>
    <p:extLst>
      <p:ext uri="{BB962C8B-B14F-4D97-AF65-F5344CB8AC3E}">
        <p14:creationId xmlns:p14="http://schemas.microsoft.com/office/powerpoint/2010/main" val="9623648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Disseminating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191673"/>
            <a:ext cx="7556313" cy="5519328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Share findings with immediate team members </a:t>
            </a:r>
          </a:p>
          <a:p>
            <a:r>
              <a:rPr lang="en-US" sz="2200" dirty="0">
                <a:solidFill>
                  <a:schemeClr val="tx1"/>
                </a:solidFill>
              </a:rPr>
              <a:t>Share findings at staff meetings</a:t>
            </a:r>
          </a:p>
          <a:p>
            <a:r>
              <a:rPr lang="en-US" sz="2200" dirty="0">
                <a:solidFill>
                  <a:schemeClr val="tx1"/>
                </a:solidFill>
              </a:rPr>
              <a:t>Present at your school or at conferences</a:t>
            </a:r>
          </a:p>
          <a:p>
            <a:r>
              <a:rPr lang="en-US" sz="2200" dirty="0">
                <a:solidFill>
                  <a:schemeClr val="tx1"/>
                </a:solidFill>
              </a:rPr>
              <a:t>Full feature article, research report, or practice report for Journal of Visual Impairment &amp; Blindness</a:t>
            </a:r>
          </a:p>
          <a:p>
            <a:r>
              <a:rPr lang="en-US" sz="2200" dirty="0">
                <a:solidFill>
                  <a:schemeClr val="tx1"/>
                </a:solidFill>
              </a:rPr>
              <a:t>Article for Visual Impairment &amp; </a:t>
            </a:r>
            <a:r>
              <a:rPr lang="en-US" sz="2200" dirty="0" err="1">
                <a:solidFill>
                  <a:schemeClr val="tx1"/>
                </a:solidFill>
              </a:rPr>
              <a:t>Deafblind</a:t>
            </a:r>
            <a:r>
              <a:rPr lang="en-US" sz="2200" dirty="0">
                <a:solidFill>
                  <a:schemeClr val="tx1"/>
                </a:solidFill>
              </a:rPr>
              <a:t> Education (VIDBQ) (previously DVI Quarterly)</a:t>
            </a:r>
          </a:p>
          <a:p>
            <a:r>
              <a:rPr lang="en-US" sz="2200" dirty="0">
                <a:solidFill>
                  <a:schemeClr val="tx1"/>
                </a:solidFill>
              </a:rPr>
              <a:t>Article for </a:t>
            </a:r>
            <a:r>
              <a:rPr lang="en-US" sz="2200" dirty="0" err="1">
                <a:solidFill>
                  <a:schemeClr val="tx1"/>
                </a:solidFill>
              </a:rPr>
              <a:t>DbI</a:t>
            </a:r>
            <a:r>
              <a:rPr lang="en-US" sz="2200" dirty="0">
                <a:solidFill>
                  <a:schemeClr val="tx1"/>
                </a:solidFill>
              </a:rPr>
              <a:t> Magazine (</a:t>
            </a:r>
            <a:r>
              <a:rPr lang="en-US" sz="2200" dirty="0" err="1">
                <a:solidFill>
                  <a:schemeClr val="tx1"/>
                </a:solidFill>
              </a:rPr>
              <a:t>DbI</a:t>
            </a:r>
            <a:r>
              <a:rPr lang="en-US" sz="2200" dirty="0">
                <a:solidFill>
                  <a:schemeClr val="tx1"/>
                </a:solidFill>
              </a:rPr>
              <a:t> = </a:t>
            </a:r>
            <a:r>
              <a:rPr lang="en-US" sz="2200" dirty="0" err="1">
                <a:solidFill>
                  <a:schemeClr val="tx1"/>
                </a:solidFill>
              </a:rPr>
              <a:t>Deafblind</a:t>
            </a:r>
            <a:r>
              <a:rPr lang="en-US" sz="2200" dirty="0">
                <a:solidFill>
                  <a:schemeClr val="tx1"/>
                </a:solidFill>
              </a:rPr>
              <a:t> International)</a:t>
            </a:r>
          </a:p>
          <a:p>
            <a:r>
              <a:rPr lang="en-US" sz="2200" dirty="0">
                <a:solidFill>
                  <a:schemeClr val="tx1"/>
                </a:solidFill>
              </a:rPr>
              <a:t>Possibly for websites such as NCDB or Perkins</a:t>
            </a:r>
          </a:p>
          <a:p>
            <a:r>
              <a:rPr lang="en-US" sz="2200" dirty="0">
                <a:solidFill>
                  <a:schemeClr val="tx1"/>
                </a:solidFill>
              </a:rPr>
              <a:t>Other ideas?</a:t>
            </a:r>
          </a:p>
        </p:txBody>
      </p:sp>
    </p:spTree>
    <p:extLst>
      <p:ext uri="{BB962C8B-B14F-4D97-AF65-F5344CB8AC3E}">
        <p14:creationId xmlns:p14="http://schemas.microsoft.com/office/powerpoint/2010/main" val="20726835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Resources and References (1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144963"/>
          </a:xfrm>
        </p:spPr>
        <p:txBody>
          <a:bodyPr>
            <a:normAutofit lnSpcReduction="10000"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Bruce and others (2016-2017). Series of 6 articles on how to conduct action research with individuals who are </a:t>
            </a:r>
            <a:r>
              <a:rPr lang="en-US" sz="2200" dirty="0" err="1">
                <a:solidFill>
                  <a:schemeClr val="tx1"/>
                </a:solidFill>
              </a:rPr>
              <a:t>deafblind</a:t>
            </a:r>
            <a:r>
              <a:rPr lang="en-US" sz="2200" dirty="0">
                <a:solidFill>
                  <a:schemeClr val="tx1"/>
                </a:solidFill>
              </a:rPr>
              <a:t>—in </a:t>
            </a:r>
            <a:r>
              <a:rPr lang="en-US" sz="2200" dirty="0" err="1">
                <a:solidFill>
                  <a:schemeClr val="tx1"/>
                </a:solidFill>
              </a:rPr>
              <a:t>DbI</a:t>
            </a:r>
            <a:r>
              <a:rPr lang="en-US" sz="2200" dirty="0">
                <a:solidFill>
                  <a:schemeClr val="tx1"/>
                </a:solidFill>
              </a:rPr>
              <a:t> Magazine. </a:t>
            </a:r>
          </a:p>
          <a:p>
            <a:r>
              <a:rPr lang="en-US" sz="2200" dirty="0">
                <a:solidFill>
                  <a:schemeClr val="tx1"/>
                </a:solidFill>
              </a:rPr>
              <a:t>Bruce, S. M., Feinstein, J. D., Kennedy, M., &amp; Liu, M. (2015). Humane education for students with visual impairments: Learning about working dogs. </a:t>
            </a:r>
            <a:r>
              <a:rPr lang="en-US" sz="2200" i="1" dirty="0">
                <a:solidFill>
                  <a:schemeClr val="tx1"/>
                </a:solidFill>
              </a:rPr>
              <a:t>Journal of Visual Impairment &amp; Blindness, 109,</a:t>
            </a:r>
            <a:r>
              <a:rPr lang="en-US" sz="2200" dirty="0">
                <a:solidFill>
                  <a:schemeClr val="tx1"/>
                </a:solidFill>
              </a:rPr>
              <a:t> 279-290.</a:t>
            </a:r>
          </a:p>
          <a:p>
            <a:r>
              <a:rPr lang="en-US" sz="2200" dirty="0">
                <a:solidFill>
                  <a:schemeClr val="tx1"/>
                </a:solidFill>
              </a:rPr>
              <a:t>Bruce, S. M. &amp; Parker, A. T. (2012). Young </a:t>
            </a:r>
            <a:r>
              <a:rPr lang="en-US" sz="2200" dirty="0" err="1">
                <a:solidFill>
                  <a:schemeClr val="tx1"/>
                </a:solidFill>
              </a:rPr>
              <a:t>deafblind</a:t>
            </a:r>
            <a:r>
              <a:rPr lang="en-US" sz="2200" dirty="0">
                <a:solidFill>
                  <a:schemeClr val="tx1"/>
                </a:solidFill>
              </a:rPr>
              <a:t> adults in action: Become self-determined change agents through advocacy. </a:t>
            </a:r>
            <a:r>
              <a:rPr lang="en-US" sz="2200" i="1" dirty="0">
                <a:solidFill>
                  <a:schemeClr val="tx1"/>
                </a:solidFill>
              </a:rPr>
              <a:t>American Annals of the Deaf, 157</a:t>
            </a:r>
            <a:r>
              <a:rPr lang="en-US" sz="2200" dirty="0">
                <a:solidFill>
                  <a:schemeClr val="tx1"/>
                </a:solidFill>
              </a:rPr>
              <a:t>, 16-26.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9258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Resources and References (2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Bruce, S. M. &amp; Pine, G. J. (2010). </a:t>
            </a:r>
            <a:r>
              <a:rPr lang="en-US" sz="2200" i="1" dirty="0">
                <a:solidFill>
                  <a:schemeClr val="tx1"/>
                </a:solidFill>
              </a:rPr>
              <a:t>Action research in special education: An inquiry approach for effective teaching and learning.</a:t>
            </a:r>
            <a:r>
              <a:rPr lang="en-US" sz="2200" dirty="0">
                <a:solidFill>
                  <a:schemeClr val="tx1"/>
                </a:solidFill>
              </a:rPr>
              <a:t> New York: Teachers College Press. </a:t>
            </a:r>
          </a:p>
          <a:p>
            <a:r>
              <a:rPr lang="en-US" sz="2200" dirty="0">
                <a:solidFill>
                  <a:schemeClr val="tx1"/>
                </a:solidFill>
              </a:rPr>
              <a:t>Bruce, S. M., </a:t>
            </a:r>
            <a:r>
              <a:rPr lang="en-US" sz="2200" dirty="0" err="1">
                <a:solidFill>
                  <a:schemeClr val="tx1"/>
                </a:solidFill>
              </a:rPr>
              <a:t>Zatta</a:t>
            </a:r>
            <a:r>
              <a:rPr lang="en-US" sz="2200" dirty="0">
                <a:solidFill>
                  <a:schemeClr val="tx1"/>
                </a:solidFill>
              </a:rPr>
              <a:t>, M., Gavin, M. &amp; </a:t>
            </a:r>
            <a:r>
              <a:rPr lang="en-US" sz="2200" dirty="0" err="1">
                <a:solidFill>
                  <a:schemeClr val="tx1"/>
                </a:solidFill>
              </a:rPr>
              <a:t>Stelzer</a:t>
            </a:r>
            <a:r>
              <a:rPr lang="en-US" sz="2200" dirty="0">
                <a:solidFill>
                  <a:schemeClr val="tx1"/>
                </a:solidFill>
              </a:rPr>
              <a:t>, S. (2016). Socialization and self-determination in different age dyads of students who are </a:t>
            </a:r>
            <a:r>
              <a:rPr lang="en-US" sz="2200" dirty="0" err="1">
                <a:solidFill>
                  <a:schemeClr val="tx1"/>
                </a:solidFill>
              </a:rPr>
              <a:t>deafblind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  <a:r>
              <a:rPr lang="en-US" sz="2200" i="1" dirty="0">
                <a:solidFill>
                  <a:schemeClr val="tx1"/>
                </a:solidFill>
              </a:rPr>
              <a:t>Journal of Visual Impairment &amp; Blindness, 110,</a:t>
            </a:r>
            <a:r>
              <a:rPr lang="en-US" sz="2200" dirty="0">
                <a:solidFill>
                  <a:schemeClr val="tx1"/>
                </a:solidFill>
              </a:rPr>
              <a:t> 149-161. </a:t>
            </a:r>
          </a:p>
          <a:p>
            <a:r>
              <a:rPr lang="en-US" sz="2200" dirty="0" err="1">
                <a:solidFill>
                  <a:schemeClr val="tx1"/>
                </a:solidFill>
              </a:rPr>
              <a:t>Deafblind</a:t>
            </a:r>
            <a:r>
              <a:rPr lang="en-US" sz="2200" dirty="0">
                <a:solidFill>
                  <a:schemeClr val="tx1"/>
                </a:solidFill>
              </a:rPr>
              <a:t> International-Research Network-Action Research Work Group (Contact me if you’re interested in joining the network and this research group.)</a:t>
            </a:r>
          </a:p>
        </p:txBody>
      </p:sp>
    </p:spTree>
    <p:extLst>
      <p:ext uri="{BB962C8B-B14F-4D97-AF65-F5344CB8AC3E}">
        <p14:creationId xmlns:p14="http://schemas.microsoft.com/office/powerpoint/2010/main" val="4535404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Resources and References (3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65212"/>
            <a:ext cx="7556313" cy="4660952"/>
          </a:xfrm>
        </p:spPr>
        <p:txBody>
          <a:bodyPr/>
          <a:lstStyle/>
          <a:p>
            <a:r>
              <a:rPr lang="en-US" sz="2200" dirty="0">
                <a:solidFill>
                  <a:schemeClr val="tx1"/>
                </a:solidFill>
              </a:rPr>
              <a:t>Hendricks, C. (2016). </a:t>
            </a:r>
            <a:r>
              <a:rPr lang="en-US" sz="2200" i="1" dirty="0">
                <a:solidFill>
                  <a:schemeClr val="tx1"/>
                </a:solidFill>
              </a:rPr>
              <a:t>Improving schools through action research: A reflective practice approach </a:t>
            </a:r>
            <a:r>
              <a:rPr lang="en-US" sz="2200" dirty="0">
                <a:solidFill>
                  <a:schemeClr val="tx1"/>
                </a:solidFill>
              </a:rPr>
              <a:t>(4th edition). Upper Saddle River, NJ: Pearson.</a:t>
            </a:r>
          </a:p>
          <a:p>
            <a:r>
              <a:rPr lang="en-US" sz="2200" dirty="0" err="1">
                <a:solidFill>
                  <a:schemeClr val="tx1"/>
                </a:solidFill>
              </a:rPr>
              <a:t>Mertler</a:t>
            </a:r>
            <a:r>
              <a:rPr lang="en-US" sz="2200" dirty="0">
                <a:solidFill>
                  <a:schemeClr val="tx1"/>
                </a:solidFill>
              </a:rPr>
              <a:t>, C. A. (2017). </a:t>
            </a:r>
            <a:r>
              <a:rPr lang="en-US" sz="2200" i="1" dirty="0">
                <a:solidFill>
                  <a:schemeClr val="tx1"/>
                </a:solidFill>
              </a:rPr>
              <a:t>Action research: Improving schools and empowering educators. </a:t>
            </a:r>
            <a:r>
              <a:rPr lang="en-US" sz="2200" dirty="0">
                <a:solidFill>
                  <a:schemeClr val="tx1"/>
                </a:solidFill>
              </a:rPr>
              <a:t>Fifth Edition. Los Angeles: Sage.</a:t>
            </a:r>
          </a:p>
          <a:p>
            <a:r>
              <a:rPr lang="en-US" sz="2200" dirty="0" err="1">
                <a:solidFill>
                  <a:schemeClr val="tx1"/>
                </a:solidFill>
              </a:rPr>
              <a:t>Nannemann</a:t>
            </a:r>
            <a:r>
              <a:rPr lang="en-US" sz="2200" dirty="0">
                <a:solidFill>
                  <a:schemeClr val="tx1"/>
                </a:solidFill>
              </a:rPr>
              <a:t>, A. C., Bruce, S. M., &amp; </a:t>
            </a:r>
            <a:r>
              <a:rPr lang="en-US" sz="2200" dirty="0" err="1">
                <a:solidFill>
                  <a:schemeClr val="tx1"/>
                </a:solidFill>
              </a:rPr>
              <a:t>Covelli</a:t>
            </a:r>
            <a:r>
              <a:rPr lang="en-US" sz="2200" dirty="0">
                <a:solidFill>
                  <a:schemeClr val="tx1"/>
                </a:solidFill>
              </a:rPr>
              <a:t>, A. (2017). Positive behavior supports for a young woman with CHARGE syndrome. </a:t>
            </a:r>
            <a:r>
              <a:rPr lang="en-US" sz="2200" i="1" dirty="0">
                <a:solidFill>
                  <a:schemeClr val="tx1"/>
                </a:solidFill>
              </a:rPr>
              <a:t>Journal of  Visual Impairment &amp; Blindness, 111,</a:t>
            </a:r>
            <a:r>
              <a:rPr lang="en-US" sz="2200" dirty="0">
                <a:solidFill>
                  <a:schemeClr val="tx1"/>
                </a:solidFill>
              </a:rPr>
              <a:t> 175-180.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62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Action Research Cycle</a:t>
            </a:r>
          </a:p>
        </p:txBody>
      </p:sp>
      <p:pic>
        <p:nvPicPr>
          <p:cNvPr id="4" name="Content Placeholder 3" descr="The action research cycle: Act, Observe, Reflect, Plan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558548"/>
            <a:ext cx="7383256" cy="5375113"/>
          </a:xfrm>
        </p:spPr>
      </p:pic>
      <p:sp>
        <p:nvSpPr>
          <p:cNvPr id="5" name="Content Placeholder 4" hidden="1"/>
          <p:cNvSpPr>
            <a:spLocks noGrp="1"/>
          </p:cNvSpPr>
          <p:nvPr>
            <p:ph sz="half" idx="2"/>
          </p:nvPr>
        </p:nvSpPr>
        <p:spPr>
          <a:xfrm>
            <a:off x="3001852" y="2125111"/>
            <a:ext cx="2796052" cy="346068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cycle includes:</a:t>
            </a:r>
          </a:p>
          <a:p>
            <a:r>
              <a:rPr lang="en-US" dirty="0"/>
              <a:t>Act</a:t>
            </a:r>
          </a:p>
          <a:p>
            <a:r>
              <a:rPr lang="en-US" dirty="0"/>
              <a:t>Observe</a:t>
            </a:r>
          </a:p>
          <a:p>
            <a:r>
              <a:rPr lang="en-US" dirty="0"/>
              <a:t>Reflect</a:t>
            </a:r>
          </a:p>
          <a:p>
            <a:r>
              <a:rPr lang="en-US" dirty="0"/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4179575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772014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Types of action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86322"/>
            <a:ext cx="7556313" cy="463984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Classroom (also known as teacher research or practitioner research)</a:t>
            </a:r>
          </a:p>
          <a:p>
            <a:r>
              <a:rPr lang="en-US" sz="2400" dirty="0">
                <a:solidFill>
                  <a:schemeClr val="tx1"/>
                </a:solidFill>
              </a:rPr>
              <a:t>Collaborative</a:t>
            </a:r>
          </a:p>
          <a:p>
            <a:r>
              <a:rPr lang="en-US" sz="2400" dirty="0">
                <a:solidFill>
                  <a:schemeClr val="tx1"/>
                </a:solidFill>
              </a:rPr>
              <a:t>Critical</a:t>
            </a:r>
          </a:p>
          <a:p>
            <a:r>
              <a:rPr lang="en-US" sz="2400" dirty="0">
                <a:solidFill>
                  <a:schemeClr val="tx1"/>
                </a:solidFill>
              </a:rPr>
              <a:t>Participatory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(Hendricks</a:t>
            </a:r>
            <a:r>
              <a:rPr lang="en-US" sz="2400">
                <a:solidFill>
                  <a:schemeClr val="tx1"/>
                </a:solidFill>
              </a:rPr>
              <a:t>, 2016)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7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Classroom Action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98728"/>
            <a:ext cx="7556313" cy="4935162"/>
          </a:xfrm>
        </p:spPr>
        <p:txBody>
          <a:bodyPr>
            <a:normAutofit lnSpcReduction="10000"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Issue of importance involving one or more students </a:t>
            </a:r>
          </a:p>
          <a:p>
            <a:r>
              <a:rPr lang="en-US" sz="2200" dirty="0">
                <a:solidFill>
                  <a:schemeClr val="tx1"/>
                </a:solidFill>
              </a:rPr>
              <a:t>Builds on abilities –what the practitioner knows the student can do. </a:t>
            </a:r>
          </a:p>
          <a:p>
            <a:r>
              <a:rPr lang="en-US" sz="2200" dirty="0">
                <a:solidFill>
                  <a:schemeClr val="tx1"/>
                </a:solidFill>
              </a:rPr>
              <a:t>Principles of classroom research can be applied outside of classrooms-to other settings </a:t>
            </a:r>
          </a:p>
          <a:p>
            <a:r>
              <a:rPr lang="en-US" sz="2200" dirty="0">
                <a:solidFill>
                  <a:schemeClr val="tx1"/>
                </a:solidFill>
              </a:rPr>
              <a:t>May examine learning of students or teachers/therapists</a:t>
            </a:r>
          </a:p>
          <a:p>
            <a:r>
              <a:rPr lang="en-US" sz="2200" dirty="0">
                <a:solidFill>
                  <a:schemeClr val="tx1"/>
                </a:solidFill>
              </a:rPr>
              <a:t>Examples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Whole class: How do we support students to interact with each other and not just with adults?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Individual: How can we teach Joe to answer in the affirmative (as in nodding head, signing “yes”….)</a:t>
            </a:r>
          </a:p>
        </p:txBody>
      </p:sp>
    </p:spTree>
    <p:extLst>
      <p:ext uri="{BB962C8B-B14F-4D97-AF65-F5344CB8AC3E}">
        <p14:creationId xmlns:p14="http://schemas.microsoft.com/office/powerpoint/2010/main" val="671720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Research - Exploring</a:t>
            </a:r>
          </a:p>
        </p:txBody>
      </p:sp>
      <p:pic>
        <p:nvPicPr>
          <p:cNvPr id="4" name="Content Placeholder 3" descr="Man in tophat looking through magnifying glass. Text in slide content.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00" y="441760"/>
            <a:ext cx="7356443" cy="5510231"/>
          </a:xfrm>
        </p:spPr>
      </p:pic>
      <p:sp>
        <p:nvSpPr>
          <p:cNvPr id="5" name="Content Placeholder 4" hidden="1"/>
          <p:cNvSpPr>
            <a:spLocks noGrp="1"/>
          </p:cNvSpPr>
          <p:nvPr>
            <p:ph sz="half" idx="2"/>
          </p:nvPr>
        </p:nvSpPr>
        <p:spPr>
          <a:xfrm>
            <a:off x="3496364" y="2906485"/>
            <a:ext cx="2545208" cy="3045506"/>
          </a:xfrm>
        </p:spPr>
        <p:txBody>
          <a:bodyPr>
            <a:normAutofit/>
          </a:bodyPr>
          <a:lstStyle/>
          <a:p>
            <a:r>
              <a:rPr lang="en-US" dirty="0"/>
              <a:t>The text:</a:t>
            </a:r>
            <a:r>
              <a:rPr lang="en-US" baseline="0" dirty="0"/>
              <a:t> </a:t>
            </a:r>
            <a:r>
              <a:rPr lang="en-US" dirty="0"/>
              <a:t>action research – exploring possibilities in teaching and learning.</a:t>
            </a:r>
          </a:p>
        </p:txBody>
      </p:sp>
    </p:spTree>
    <p:extLst>
      <p:ext uri="{BB962C8B-B14F-4D97-AF65-F5344CB8AC3E}">
        <p14:creationId xmlns:p14="http://schemas.microsoft.com/office/powerpoint/2010/main" val="3041544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Collaborative Action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14170"/>
            <a:ext cx="7556313" cy="471199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Involves someone outside of the classroom-an outside expert who brings knowledge about action research or the identified problem of concern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Colleagues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University partner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Community group</a:t>
            </a:r>
          </a:p>
          <a:p>
            <a:r>
              <a:rPr lang="en-US" sz="2400" dirty="0">
                <a:solidFill>
                  <a:schemeClr val="tx1"/>
                </a:solidFill>
              </a:rPr>
              <a:t>Success is dependent on: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Voluntary participation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Clearly established roles and responsibilities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Clear communication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Timelines-the action plan (discussed later)</a:t>
            </a:r>
          </a:p>
          <a:p>
            <a:pPr marL="228600" lvl="1" indent="0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4430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Conducting Action Research in Deafblindness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Goals of this presentation&amp;quot;&quot;/&gt;&lt;property id=&quot;20307&quot; value=&quot;269&quot;/&gt;&lt;/object&gt;&lt;object type=&quot;3&quot; unique_id=&quot;10005&quot;&gt;&lt;property id=&quot;20148&quot; value=&quot;5&quot;/&gt;&lt;property id=&quot;20300&quot; value=&quot;Slide 3 - &amp;quot;Introduction&amp;quot;&quot;/&gt;&lt;property id=&quot;20307&quot; value=&quot;276&quot;/&gt;&lt;/object&gt;&lt;object type=&quot;3&quot; unique_id=&quot;10006&quot;&gt;&lt;property id=&quot;20148&quot; value=&quot;5&quot;/&gt;&lt;property id=&quot;20300&quot; value=&quot;Slide 4 - &amp;quot;What is action research?&amp;quot;&quot;/&gt;&lt;property id=&quot;20307&quot; value=&quot;257&quot;/&gt;&lt;/object&gt;&lt;object type=&quot;3&quot; unique_id=&quot;10007&quot;&gt;&lt;property id=&quot;20148&quot; value=&quot;5&quot;/&gt;&lt;property id=&quot;20300&quot; value=&quot;Slide 5 - &amp;quot;The Action Research Cycle&amp;quot;&quot;/&gt;&lt;property id=&quot;20307&quot; value=&quot;274&quot;/&gt;&lt;/object&gt;&lt;object type=&quot;3&quot; unique_id=&quot;10008&quot;&gt;&lt;property id=&quot;20148&quot; value=&quot;5&quot;/&gt;&lt;property id=&quot;20300&quot; value=&quot;Slide 6 - &amp;quot;Types of action research&amp;quot;&quot;/&gt;&lt;property id=&quot;20307&quot; value=&quot;266&quot;/&gt;&lt;/object&gt;&lt;object type=&quot;3&quot; unique_id=&quot;10009&quot;&gt;&lt;property id=&quot;20148&quot; value=&quot;5&quot;/&gt;&lt;property id=&quot;20300&quot; value=&quot;Slide 7 - &amp;quot;Classroom Action Research&amp;quot;&quot;/&gt;&lt;property id=&quot;20307&quot; value=&quot;281&quot;/&gt;&lt;/object&gt;&lt;object type=&quot;3&quot; unique_id=&quot;10010&quot;&gt;&lt;property id=&quot;20148&quot; value=&quot;5&quot;/&gt;&lt;property id=&quot;20300&quot; value=&quot;Slide 8 - &amp;quot;Action Research - Exploring&amp;quot;&quot;/&gt;&lt;property id=&quot;20307&quot; value=&quot;277&quot;/&gt;&lt;/object&gt;&lt;object type=&quot;3&quot; unique_id=&quot;10011&quot;&gt;&lt;property id=&quot;20148&quot; value=&quot;5&quot;/&gt;&lt;property id=&quot;20300&quot; value=&quot;Slide 9 - &amp;quot;Collaborative Action Research&amp;quot;&quot;/&gt;&lt;property id=&quot;20307&quot; value=&quot;282&quot;/&gt;&lt;/object&gt;&lt;object type=&quot;3&quot; unique_id=&quot;10012&quot;&gt;&lt;property id=&quot;20148&quot; value=&quot;5&quot;/&gt;&lt;property id=&quot;20300&quot; value=&quot;Slide 10 - &amp;quot;Critical Action Research&amp;quot;&quot;/&gt;&lt;property id=&quot;20307&quot; value=&quot;283&quot;/&gt;&lt;/object&gt;&lt;object type=&quot;3&quot; unique_id=&quot;10013&quot;&gt;&lt;property id=&quot;20148&quot; value=&quot;5&quot;/&gt;&lt;property id=&quot;20300&quot; value=&quot;Slide 11 - &amp;quot;Participatory Action Research&amp;quot;&quot;/&gt;&lt;property id=&quot;20307&quot; value=&quot;284&quot;/&gt;&lt;/object&gt;&lt;object type=&quot;3&quot; unique_id=&quot;10014&quot;&gt;&lt;property id=&quot;20148&quot; value=&quot;5&quot;/&gt;&lt;property id=&quot;20300&quot; value=&quot;Slide 12 - &amp;quot;Identifying the Problem to Study&amp;quot;&quot;/&gt;&lt;property id=&quot;20307&quot; value=&quot;258&quot;/&gt;&lt;/object&gt;&lt;object type=&quot;3&quot; unique_id=&quot;10015&quot;&gt;&lt;property id=&quot;20148&quot; value=&quot;5&quot;/&gt;&lt;property id=&quot;20300&quot; value=&quot;Slide 13 - &amp;quot;Examples of identified problems in authentic AR in DB Studies&amp;quot;&quot;/&gt;&lt;property id=&quot;20307&quot; value=&quot;301&quot;/&gt;&lt;/object&gt;&lt;object type=&quot;3&quot; unique_id=&quot;10016&quot;&gt;&lt;property id=&quot;20148&quot; value=&quot;5&quot;/&gt;&lt;property id=&quot;20300&quot; value=&quot;Slide 14 - &amp;quot;Forming a good research question&amp;quot;&quot;/&gt;&lt;property id=&quot;20307&quot; value=&quot;259&quot;/&gt;&lt;/object&gt;&lt;object type=&quot;3&quot; unique_id=&quot;10017&quot;&gt;&lt;property id=&quot;20148&quot; value=&quot;5&quot;/&gt;&lt;property id=&quot;20300&quot; value=&quot;Slide 15 - &amp;quot;Examples of research questions from a collaborative action research study&amp;quot;&quot;/&gt;&lt;property id=&quot;20307&quot; value=&quot;286&quot;/&gt;&lt;/object&gt;&lt;object type=&quot;3&quot; unique_id=&quot;10018&quot;&gt;&lt;property id=&quot;20148&quot; value=&quot;5&quot;/&gt;&lt;property id=&quot;20300&quot; value=&quot;Slide 16 - &amp;quot;Examples of Research Questions from Collaborative Action Research Study&amp;quot;&quot;/&gt;&lt;property id=&quot;20307&quot; value=&quot;307&quot;/&gt;&lt;/object&gt;&lt;object type=&quot;3&quot; unique_id=&quot;10019&quot;&gt;&lt;property id=&quot;20148&quot; value=&quot;5&quot;/&gt;&lt;property id=&quot;20300&quot; value=&quot;Slide 17 - &amp;quot;Examples of Research Questions from a Participatory Action Research Study&amp;quot;&quot;/&gt;&lt;property id=&quot;20307&quot; value=&quot;308&quot;/&gt;&lt;/object&gt;&lt;object type=&quot;3&quot; unique_id=&quot;10020&quot;&gt;&lt;property id=&quot;20148&quot; value=&quot;5&quot;/&gt;&lt;property id=&quot;20300&quot; value=&quot;Slide 18 - &amp;quot;Planning the Intervention&amp;quot;&quot;/&gt;&lt;property id=&quot;20307&quot; value=&quot;296&quot;/&gt;&lt;/object&gt;&lt;object type=&quot;3&quot; unique_id=&quot;10021&quot;&gt;&lt;property id=&quot;20148&quot; value=&quot;5&quot;/&gt;&lt;property id=&quot;20300&quot; value=&quot;Slide 19 - &amp;quot;Fidelity of your intervention&amp;quot;&quot;/&gt;&lt;property id=&quot;20307&quot; value=&quot;306&quot;/&gt;&lt;/object&gt;&lt;object type=&quot;3&quot; unique_id=&quot;10022&quot;&gt;&lt;property id=&quot;20148&quot; value=&quot;5&quot;/&gt;&lt;property id=&quot;20300&quot; value=&quot;Slide 20 - &amp;quot;Examples of Interventions from AR Studies in DB (1 of 2)&amp;quot;&quot;/&gt;&lt;property id=&quot;20307&quot; value=&quot;297&quot;/&gt;&lt;/object&gt;&lt;object type=&quot;3&quot; unique_id=&quot;10023&quot;&gt;&lt;property id=&quot;20148&quot; value=&quot;5&quot;/&gt;&lt;property id=&quot;20300&quot; value=&quot;Slide 21 - &amp;quot;Examples of Interventions from AR studies in DB (2 of 2)&amp;quot;&quot;/&gt;&lt;property id=&quot;20307&quot; value=&quot;309&quot;/&gt;&lt;/object&gt;&lt;object type=&quot;3&quot; unique_id=&quot;10024&quot;&gt;&lt;property id=&quot;20148&quot; value=&quot;5&quot;/&gt;&lt;property id=&quot;20300&quot; value=&quot;Slide 22 - &amp;quot;Create an Action Plan for your Intervention&amp;quot;&quot;/&gt;&lt;property id=&quot;20307&quot; value=&quot;279&quot;/&gt;&lt;/object&gt;&lt;object type=&quot;3&quot; unique_id=&quot;10025&quot;&gt;&lt;property id=&quot;20148&quot; value=&quot;5&quot;/&gt;&lt;property id=&quot;20300&quot; value=&quot;Slide 23 - &amp;quot;Identifying Data Sources&amp;quot;&quot;/&gt;&lt;property id=&quot;20307&quot; value=&quot;287&quot;/&gt;&lt;/object&gt;&lt;object type=&quot;3&quot; unique_id=&quot;10026&quot;&gt;&lt;property id=&quot;20148&quot; value=&quot;5&quot;/&gt;&lt;property id=&quot;20300&quot; value=&quot;Slide 24 - &amp;quot;Environmental Engineering  &amp;amp; Sensory Sensitivity:  Sample Flip Chart Data from Staff Discussion of  Joe (Positive &quot;/&gt;&lt;property id=&quot;20307&quot; value=&quot;299&quot;/&gt;&lt;/object&gt;&lt;object type=&quot;3&quot; unique_id=&quot;10027&quot;&gt;&lt;property id=&quot;20148&quot; value=&quot;5&quot;/&gt;&lt;property id=&quot;20300&quot; value=&quot;Slide 25 - &amp;quot;Data Source-Photograph: Exploring Norm’s Crate from the Humane Education Study&amp;quot;&quot;/&gt;&lt;property id=&quot;20307&quot; value=&quot;295&quot;/&gt;&lt;/object&gt;&lt;object type=&quot;3&quot; unique_id=&quot;10028&quot;&gt;&lt;property id=&quot;20148&quot; value=&quot;5&quot;/&gt;&lt;property id=&quot;20300&quot; value=&quot;Slide 26 - &amp;quot;Data Source-Photo: PAR Participant/Co-researchers Engaging in Political Advocacy&amp;quot;&quot;/&gt;&lt;property id=&quot;20307&quot; value=&quot;294&quot;/&gt;&lt;/object&gt;&lt;object type=&quot;3&quot; unique_id=&quot;10029&quot;&gt;&lt;property id=&quot;20148&quot; value=&quot;5&quot;/&gt;&lt;property id=&quot;20300&quot; value=&quot;Slide 27 - &amp;quot;Collecting Data&amp;quot;&quot;/&gt;&lt;property id=&quot;20307&quot; value=&quot;261&quot;/&gt;&lt;/object&gt;&lt;object type=&quot;3&quot; unique_id=&quot;10030&quot;&gt;&lt;property id=&quot;20148&quot; value=&quot;5&quot;/&gt;&lt;property id=&quot;20300&quot; value=&quot;Slide 28 - &amp;quot;Goal of Data Analysis&amp;quot;&quot;/&gt;&lt;property id=&quot;20307&quot; value=&quot;302&quot;/&gt;&lt;/object&gt;&lt;object type=&quot;3&quot; unique_id=&quot;10031&quot;&gt;&lt;property id=&quot;20148&quot; value=&quot;5&quot;/&gt;&lt;property id=&quot;20300&quot; value=&quot;Slide 29 - &amp;quot;Analyzing Quantitative Data&amp;quot;&quot;/&gt;&lt;property id=&quot;20307&quot; value=&quot;262&quot;/&gt;&lt;/object&gt;&lt;object type=&quot;3&quot; unique_id=&quot;10032&quot;&gt;&lt;property id=&quot;20148&quot; value=&quot;5&quot;/&gt;&lt;property id=&quot;20300&quot; value=&quot;Slide 30 - &amp;quot;Quantitative Analysis: Very basic descriptive statistics&amp;quot;&quot;/&gt;&lt;property id=&quot;20307&quot; value=&quot;305&quot;/&gt;&lt;/object&gt;&lt;object type=&quot;3&quot; unique_id=&quot;10033&quot;&gt;&lt;property id=&quot;20148&quot; value=&quot;5&quot;/&gt;&lt;property id=&quot;20300&quot; value=&quot;Slide 31 - &amp;quot;Analyzing Qualitative Data&amp;quot;&quot;/&gt;&lt;property id=&quot;20307&quot; value=&quot;263&quot;/&gt;&lt;/object&gt;&lt;object type=&quot;3&quot; unique_id=&quot;10034&quot;&gt;&lt;property id=&quot;20148&quot; value=&quot;5&quot;/&gt;&lt;property id=&quot;20300&quot; value=&quot;Slide 32 - &amp;quot;Identifying key findings&amp;quot;&quot;/&gt;&lt;property id=&quot;20307&quot; value=&quot;264&quot;/&gt;&lt;/object&gt;&lt;object type=&quot;3&quot; unique_id=&quot;10035&quot;&gt;&lt;property id=&quot;20148&quot; value=&quot;5&quot;/&gt;&lt;property id=&quot;20300&quot; value=&quot;Slide 33 - &amp;quot;Example of Quantitative Findings on Communication Initiations of Boy with CHARGE&amp;quot;&quot;/&gt;&lt;property id=&quot;20307&quot; value=&quot;310&quot;/&gt;&lt;/object&gt;&lt;object type=&quot;3&quot; unique_id=&quot;10036&quot;&gt;&lt;property id=&quot;20148&quot; value=&quot;5&quot;/&gt;&lt;property id=&quot;20300&quot; value=&quot;Slide 34 - &amp;quot;Sample of Qualitative Data on Teaching  Strategies  from the Same Study&amp;quot;&quot;/&gt;&lt;property id=&quot;20307&quot; value=&quot;311&quot;/&gt;&lt;/object&gt;&lt;object type=&quot;3&quot; unique_id=&quot;10037&quot;&gt;&lt;property id=&quot;20148&quot; value=&quot;5&quot;/&gt;&lt;property id=&quot;20300&quot; value=&quot;Slide 35 - &amp;quot;Sample Qualitative Data from the Positive Behavior Support Study: 8 Themes&amp;quot;&quot;/&gt;&lt;property id=&quot;20307&quot; value=&quot;312&quot;/&gt;&lt;/object&gt;&lt;object type=&quot;3&quot; unique_id=&quot;10038&quot;&gt;&lt;property id=&quot;20148&quot; value=&quot;5&quot;/&gt;&lt;property id=&quot;20300&quot; value=&quot;Slide 36 - &amp;quot;Importance of collaboration&amp;quot;&quot;/&gt;&lt;property id=&quot;20307&quot; value=&quot;278&quot;/&gt;&lt;/object&gt;&lt;object type=&quot;3&quot; unique_id=&quot;10039&quot;&gt;&lt;property id=&quot;20148&quot; value=&quot;5&quot;/&gt;&lt;property id=&quot;20300&quot; value=&quot;Slide 37 - &amp;quot;Reflecting and taking action(s) based on findings: Subsequent action cycles&amp;quot;&quot;/&gt;&lt;property id=&quot;20307&quot; value=&quot;265&quot;/&gt;&lt;/object&gt;&lt;object type=&quot;3&quot; unique_id=&quot;10040&quot;&gt;&lt;property id=&quot;20148&quot; value=&quot;5&quot;/&gt;&lt;property id=&quot;20300&quot; value=&quot;Slide 38 - &amp;quot;Reflecting and taking actions based on findings:  Subsequent action cycles&amp;quot;&quot;/&gt;&lt;property id=&quot;20307&quot; value=&quot;289&quot;/&gt;&lt;/object&gt;&lt;object type=&quot;3&quot; unique_id=&quot;10041&quot;&gt;&lt;property id=&quot;20148&quot; value=&quot;5&quot;/&gt;&lt;property id=&quot;20300&quot; value=&quot;Slide 39 - &amp;quot;Keep Calm&amp;quot;&quot;/&gt;&lt;property id=&quot;20307&quot; value=&quot;280&quot;/&gt;&lt;/object&gt;&lt;object type=&quot;3&quot; unique_id=&quot;10042&quot;&gt;&lt;property id=&quot;20148&quot; value=&quot;5&quot;/&gt;&lt;property id=&quot;20300&quot; value=&quot;Slide 40 - &amp;quot;Disseminating Findings&amp;quot;&quot;/&gt;&lt;property id=&quot;20307&quot; value=&quot;267&quot;/&gt;&lt;/object&gt;&lt;object type=&quot;3&quot; unique_id=&quot;10043&quot;&gt;&lt;property id=&quot;20148&quot; value=&quot;5&quot;/&gt;&lt;property id=&quot;20300&quot; value=&quot;Slide 41 - &amp;quot;Resources and References (1 of 3)&amp;quot;&quot;/&gt;&lt;property id=&quot;20307&quot; value=&quot;268&quot;/&gt;&lt;/object&gt;&lt;object type=&quot;3&quot; unique_id=&quot;10044&quot;&gt;&lt;property id=&quot;20148&quot; value=&quot;5&quot;/&gt;&lt;property id=&quot;20300&quot; value=&quot;Slide 42 - &amp;quot;Resources and References (2 of 3)&amp;quot;&quot;/&gt;&lt;property id=&quot;20307&quot; value=&quot;303&quot;/&gt;&lt;/object&gt;&lt;object type=&quot;3&quot; unique_id=&quot;10045&quot;&gt;&lt;property id=&quot;20148&quot; value=&quot;5&quot;/&gt;&lt;property id=&quot;20300&quot; value=&quot;Slide 43 - &amp;quot;Resources and References (3 of 3)&amp;quot;&quot;/&gt;&lt;property id=&quot;20307&quot; value=&quot;304&quot;/&gt;&lt;/object&gt;&lt;/object&gt;&lt;object type=&quot;8&quot; unique_id=&quot;1009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Advantage">
  <a:themeElements>
    <a:clrScheme name="Custom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9999"/>
      </a:accent1>
      <a:accent2>
        <a:srgbClr val="FF9933"/>
      </a:accent2>
      <a:accent3>
        <a:srgbClr val="AAB8E2"/>
      </a:accent3>
      <a:accent4>
        <a:srgbClr val="DADADA"/>
      </a:accent4>
      <a:accent5>
        <a:srgbClr val="AACACA"/>
      </a:accent5>
      <a:accent6>
        <a:srgbClr val="E78A2D"/>
      </a:accent6>
      <a:hlink>
        <a:srgbClr val="330099"/>
      </a:hlink>
      <a:folHlink>
        <a:srgbClr val="CBCBCB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364</TotalTime>
  <Words>2428</Words>
  <Application>Microsoft Macintosh PowerPoint</Application>
  <PresentationFormat>On-screen Show (4:3)</PresentationFormat>
  <Paragraphs>210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ＭＳ Ｐゴシック</vt:lpstr>
      <vt:lpstr>Calibri</vt:lpstr>
      <vt:lpstr>Rockwell</vt:lpstr>
      <vt:lpstr>Times New Roman</vt:lpstr>
      <vt:lpstr>Wingdings</vt:lpstr>
      <vt:lpstr>Advantage</vt:lpstr>
      <vt:lpstr>Conducting Action Research in Deafblindness</vt:lpstr>
      <vt:lpstr>Goals of this presentation</vt:lpstr>
      <vt:lpstr>Introduction</vt:lpstr>
      <vt:lpstr>What is action research?</vt:lpstr>
      <vt:lpstr>The Action Research Cycle</vt:lpstr>
      <vt:lpstr>Types of action research</vt:lpstr>
      <vt:lpstr>Classroom Action Research</vt:lpstr>
      <vt:lpstr>Action Research - Exploring</vt:lpstr>
      <vt:lpstr>Collaborative Action Research</vt:lpstr>
      <vt:lpstr>Critical Action Research</vt:lpstr>
      <vt:lpstr>Participatory Action Research</vt:lpstr>
      <vt:lpstr>Identifying the Problem to Study</vt:lpstr>
      <vt:lpstr>Examples of identified problems in authentic AR in DB Studies</vt:lpstr>
      <vt:lpstr>Forming a good research question</vt:lpstr>
      <vt:lpstr>Examples of research questions from a collaborative action research study</vt:lpstr>
      <vt:lpstr>Examples of Research Questions from Collaborative Action Research Study</vt:lpstr>
      <vt:lpstr>Examples of Research Questions from a Participatory Action Research Study</vt:lpstr>
      <vt:lpstr>Planning the Intervention</vt:lpstr>
      <vt:lpstr>Fidelity of your intervention</vt:lpstr>
      <vt:lpstr>Examples of Interventions from AR Studies in DB (1 of 2)</vt:lpstr>
      <vt:lpstr>Examples of Interventions from AR studies in DB (2 of 2)</vt:lpstr>
      <vt:lpstr>Create an Action Plan for your Intervention</vt:lpstr>
      <vt:lpstr>Identifying Data Sources</vt:lpstr>
      <vt:lpstr>Environmental Engineering  &amp; Sensory Sensitivity:  Sample Flip Chart Data from Staff Discussion of  Joe (Positive Behavior Support study)</vt:lpstr>
      <vt:lpstr>Data Source-Photograph: Exploring Norm’s Crate from the Humane Education Study</vt:lpstr>
      <vt:lpstr>Data Source-Photo: PAR Participant/Co-researchers Engaging in Political Advocacy</vt:lpstr>
      <vt:lpstr>Collecting Data</vt:lpstr>
      <vt:lpstr>Goal of Data Analysis</vt:lpstr>
      <vt:lpstr>Analyzing Quantitative Data</vt:lpstr>
      <vt:lpstr>Quantitative Analysis: Very basic descriptive statistics</vt:lpstr>
      <vt:lpstr>Analyzing Qualitative Data</vt:lpstr>
      <vt:lpstr>Identifying key findings</vt:lpstr>
      <vt:lpstr>Example of Quantitative Findings on Communication Initiations of Boy with CHARGE</vt:lpstr>
      <vt:lpstr>Sample of Qualitative Data on Teaching  Strategies  from the Same Study</vt:lpstr>
      <vt:lpstr>Sample Qualitative Data from the Positive Behavior Support Study: 8 Themes</vt:lpstr>
      <vt:lpstr>Importance of collaboration</vt:lpstr>
      <vt:lpstr>Reflecting and taking action(s) based on findings: Subsequent action cycles</vt:lpstr>
      <vt:lpstr>Reflecting and taking actions based on findings:  Subsequent action cycles</vt:lpstr>
      <vt:lpstr>Keep Calm</vt:lpstr>
      <vt:lpstr>Disseminating Findings</vt:lpstr>
      <vt:lpstr>Resources and References (1 of 3)</vt:lpstr>
      <vt:lpstr>Resources and References (2 of 3)</vt:lpstr>
      <vt:lpstr>Resources and References (3 of 3)</vt:lpstr>
    </vt:vector>
  </TitlesOfParts>
  <Company>Boston College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Conducting Action Research in Deafblindness</dc:title>
  <dc:creator>Boston College</dc:creator>
  <cp:lastModifiedBy>Haylee Marcotte</cp:lastModifiedBy>
  <cp:revision>76</cp:revision>
  <dcterms:created xsi:type="dcterms:W3CDTF">2017-06-14T20:31:26Z</dcterms:created>
  <dcterms:modified xsi:type="dcterms:W3CDTF">2020-02-07T22:54:18Z</dcterms:modified>
</cp:coreProperties>
</file>