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4"/>
  </p:notesMasterIdLst>
  <p:sldIdLst>
    <p:sldId id="256" r:id="rId2"/>
    <p:sldId id="257" r:id="rId3"/>
    <p:sldId id="258" r:id="rId4"/>
    <p:sldId id="259" r:id="rId5"/>
    <p:sldId id="260"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IBM Plex Sans" panose="020B0503050203000203" pitchFamily="34" charset="0"/>
      <p:regular r:id="rId29"/>
      <p:bold r:id="rId30"/>
      <p:italic r:id="rId31"/>
      <p:boldItalic r:id="rId32"/>
    </p:embeddedFont>
    <p:embeddedFont>
      <p:font typeface="IBM Plex Sans Cond Medm" panose="020B0506050203000203" pitchFamily="34" charset="77"/>
      <p:regular r:id="rId33"/>
    </p:embeddedFont>
    <p:embeddedFont>
      <p:font typeface="IBM Plex Sans Cond SmBld" panose="020B0506050203000203" pitchFamily="34" charset="77"/>
      <p:regular r:id="rId34"/>
      <p:bold r:id="rId35"/>
    </p:embeddedFont>
    <p:embeddedFont>
      <p:font typeface="IBM Plex Sans Condensed" panose="020B0506050203000203" pitchFamily="34" charset="77"/>
      <p:regular r:id="rId36"/>
      <p:bold r:id="rId37"/>
      <p:italic r:id="rId38"/>
      <p:boldItalic r:id="rId39"/>
    </p:embeddedFont>
    <p:embeddedFont>
      <p:font typeface="IBM Plex Sans Condensed Medium" panose="020B0506050203000203" pitchFamily="34" charset="77"/>
      <p:regular r:id="rId40"/>
      <p:bold r:id="rId41"/>
      <p:italic r:id="rId42"/>
      <p:boldItalic r:id="rId43"/>
    </p:embeddedFont>
    <p:embeddedFont>
      <p:font typeface="IBM Plex Sans Condensed SemiBold" panose="020B0506050203000203" pitchFamily="34" charset="77"/>
      <p:regular r:id="rId44"/>
      <p:bold r:id="rId45"/>
      <p:italic r:id="rId46"/>
      <p:boldItalic r:id="rId47"/>
    </p:embeddedFont>
    <p:embeddedFont>
      <p:font typeface="IBM Plex Sans Light" panose="020B0403050203000203" pitchFamily="34" charset="0"/>
      <p:regular r:id="rId48"/>
      <p:bold r:id="rId49"/>
      <p:italic r:id="rId50"/>
      <p:boldItalic r:id="rId51"/>
    </p:embeddedFont>
    <p:embeddedFont>
      <p:font typeface="IBM Plex Sans Medium" panose="020B0503050203000203" pitchFamily="34" charset="0"/>
      <p:regular r:id="rId52"/>
      <p:bold r:id="rId53"/>
      <p:italic r:id="rId54"/>
      <p:boldItalic r:id="rId55"/>
    </p:embeddedFont>
    <p:embeddedFont>
      <p:font typeface="IBM Plex Sans SemiBold" panose="020B0503050203000203" pitchFamily="34" charset="0"/>
      <p:regular r:id="rId56"/>
      <p:bold r:id="rId57"/>
      <p:italic r:id="rId58"/>
      <p:boldItalic r:id="rId59"/>
    </p:embeddedFont>
    <p:embeddedFont>
      <p:font typeface="Montserrat" pitchFamily="2" charset="77"/>
      <p:regular r:id="rId60"/>
      <p:bold r:id="rId61"/>
      <p:italic r:id="rId62"/>
      <p:boldItalic r:id="rId63"/>
    </p:embeddedFont>
    <p:embeddedFont>
      <p:font typeface="Montserrat ExtraBold" pitchFamily="2" charset="77"/>
      <p:bold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54B630-8E13-49E7-919F-DCBE04D364F7}">
  <a:tblStyle styleId="{B954B630-8E13-49E7-919F-DCBE04D364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0"/>
    <p:restoredTop sz="94696"/>
  </p:normalViewPr>
  <p:slideViewPr>
    <p:cSldViewPr snapToGrid="0">
      <p:cViewPr varScale="1">
        <p:scale>
          <a:sx n="105" d="100"/>
          <a:sy n="105" d="100"/>
        </p:scale>
        <p:origin x="1912" y="176"/>
      </p:cViewPr>
      <p:guideLst>
        <p:guide orient="horz" pos="2160"/>
        <p:guide pos="2880"/>
      </p:guideLst>
    </p:cSldViewPr>
  </p:slideViewPr>
  <p:outlineViewPr>
    <p:cViewPr>
      <p:scale>
        <a:sx n="33" d="100"/>
        <a:sy n="33" d="100"/>
      </p:scale>
      <p:origin x="0" y="-75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font" Target="fonts/font18.fntdata"/><Relationship Id="rId47" Type="http://schemas.openxmlformats.org/officeDocument/2006/relationships/font" Target="fonts/font23.fntdata"/><Relationship Id="rId63" Type="http://schemas.openxmlformats.org/officeDocument/2006/relationships/font" Target="fonts/font39.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font" Target="fonts/font34.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3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font" Target="fonts/font32.fntdata"/><Relationship Id="rId64" Type="http://schemas.openxmlformats.org/officeDocument/2006/relationships/font" Target="fonts/font40.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font" Target="fonts/font35.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font" Target="fonts/font30.fntdata"/><Relationship Id="rId62" Type="http://schemas.openxmlformats.org/officeDocument/2006/relationships/font" Target="fonts/font3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font" Target="fonts/font33.fntdata"/><Relationship Id="rId10"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openxmlformats.org/officeDocument/2006/relationships/font" Target="fonts/font36.fntdata"/><Relationship Id="rId65" Type="http://schemas.openxmlformats.org/officeDocument/2006/relationships/font" Target="fonts/font4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5.fntdata"/><Relationship Id="rId34" Type="http://schemas.openxmlformats.org/officeDocument/2006/relationships/font" Target="fonts/font10.fntdata"/><Relationship Id="rId50" Type="http://schemas.openxmlformats.org/officeDocument/2006/relationships/font" Target="fonts/font26.fntdata"/><Relationship Id="rId55"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c782d57e3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c782d57e3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0c782d57e3_1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0c782d57e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1500" lvl="0" indent="0" algn="l" rtl="0">
              <a:lnSpc>
                <a:spcPct val="115000"/>
              </a:lnSpc>
              <a:spcBef>
                <a:spcPts val="1200"/>
              </a:spcBef>
              <a:spcAft>
                <a:spcPts val="0"/>
              </a:spcAft>
              <a:buClr>
                <a:schemeClr val="dk1"/>
              </a:buClr>
              <a:buSzPts val="1100"/>
              <a:buFont typeface="Arial"/>
              <a:buNone/>
            </a:pPr>
            <a:r>
              <a:rPr lang="en" sz="1000" dirty="0">
                <a:solidFill>
                  <a:schemeClr val="dk1"/>
                </a:solidFill>
                <a:highlight>
                  <a:srgbClr val="FFFFFF"/>
                </a:highlight>
              </a:rPr>
              <a:t> </a:t>
            </a:r>
            <a:r>
              <a:rPr lang="en" sz="700" dirty="0">
                <a:solidFill>
                  <a:schemeClr val="dk1"/>
                </a:solidFill>
                <a:highlight>
                  <a:srgbClr val="FFFFFF"/>
                </a:highlight>
                <a:latin typeface="Times New Roman"/>
                <a:ea typeface="Times New Roman"/>
                <a:cs typeface="Times New Roman"/>
                <a:sym typeface="Times New Roman"/>
              </a:rPr>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0c782d57e3_1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0c782d57e3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149b5dd6b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149b5dd6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0c782d57e3_1_3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0c782d57e3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0f89657486_0_1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0f8965748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10c782d57e3_1_5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10c782d57e3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408087"/>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0c782d57e3_1_5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0c782d57e3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0c782d57e3_1_4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0c782d57e3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c782d57e3_1_4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c782d57e3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0aea11e0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0aea11e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0c782d57e3_1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10c782d57e3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600"/>
              </a:spcBef>
              <a:spcAft>
                <a:spcPts val="0"/>
              </a:spcAft>
              <a:buNone/>
            </a:pPr>
            <a:endParaRPr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110aea11e02_0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110aea11e0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711754998c_0_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711754998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0aea11e02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0aea11e0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0aea11e02_0_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10aea11e0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c782d57e3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0c782d57e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16f52a9f9e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16f52a9f9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10aea11e02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10aea11e0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c782d57e3_1_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c782d57e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0c782d57e3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0c782d57e3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1200"/>
              </a:spcBef>
              <a:spcAft>
                <a:spcPts val="0"/>
              </a:spcAft>
              <a:buClr>
                <a:srgbClr val="408087"/>
              </a:buClr>
              <a:buSzPts val="1000"/>
              <a:buFont typeface="IBM Plex Sans Medium"/>
              <a:buAutoNum type="arabicPeriod"/>
            </a:pPr>
            <a:endParaRPr sz="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spcBef>
                <a:spcPts val="0"/>
              </a:spcBef>
              <a:spcAft>
                <a:spcPts val="0"/>
              </a:spcAft>
              <a:buClr>
                <a:srgbClr val="233142"/>
              </a:buClr>
              <a:buSzPts val="5200"/>
              <a:buFont typeface="Montserrat"/>
              <a:buNone/>
              <a:defRPr sz="5200" b="1">
                <a:solidFill>
                  <a:srgbClr val="233142"/>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3000"/>
              <a:buFont typeface="IBM Plex Sans Condensed Medium"/>
              <a:buNone/>
              <a:defRPr sz="3000">
                <a:solidFill>
                  <a:schemeClr val="lt1"/>
                </a:solidFill>
                <a:latin typeface="IBM Plex Sans Cond Medm"/>
                <a:ea typeface="IBM Plex Sans Cond Medm"/>
                <a:cs typeface="IBM Plex Sans Cond Medm"/>
                <a:sym typeface="IBM Plex Sans Condensed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SemiBold"/>
              <a:buChar char="●"/>
              <a:defRPr sz="2400">
                <a:solidFill>
                  <a:srgbClr val="408087"/>
                </a:solidFill>
                <a:latin typeface="IBM Plex Sans SemiBold"/>
                <a:ea typeface="IBM Plex Sans SemiBold"/>
                <a:cs typeface="IBM Plex Sans SemiBold"/>
                <a:sym typeface="IBM Plex Sans SemiBold"/>
              </a:defRPr>
            </a:lvl1pPr>
            <a:lvl2pPr marL="914400" lvl="1" indent="-368300">
              <a:spcBef>
                <a:spcPts val="1600"/>
              </a:spcBef>
              <a:spcAft>
                <a:spcPts val="0"/>
              </a:spcAft>
              <a:buClr>
                <a:srgbClr val="408087"/>
              </a:buClr>
              <a:buSzPts val="2200"/>
              <a:buFont typeface="IBM Plex Sans Condensed Medium"/>
              <a:buChar char="●"/>
              <a:defRPr sz="2200">
                <a:solidFill>
                  <a:srgbClr val="408087"/>
                </a:solidFill>
                <a:latin typeface="IBM Plex Sans Cond Medm"/>
                <a:ea typeface="IBM Plex Sans Cond Medm"/>
                <a:cs typeface="IBM Plex Sans Cond Medm"/>
                <a:sym typeface="IBM Plex Sans Condensed Medium"/>
              </a:defRPr>
            </a:lvl2pPr>
            <a:lvl3pPr marL="1371600" lvl="2" indent="-349250">
              <a:spcBef>
                <a:spcPts val="1600"/>
              </a:spcBef>
              <a:spcAft>
                <a:spcPts val="0"/>
              </a:spcAft>
              <a:buClr>
                <a:srgbClr val="408087"/>
              </a:buClr>
              <a:buSzPts val="1900"/>
              <a:buFont typeface="IBM Plex Sans Condensed Medium"/>
              <a:buChar char="■"/>
              <a:defRPr sz="1900">
                <a:solidFill>
                  <a:srgbClr val="408087"/>
                </a:solidFill>
                <a:latin typeface="IBM Plex Sans Cond Medm"/>
                <a:ea typeface="IBM Plex Sans Cond Medm"/>
                <a:cs typeface="IBM Plex Sans Cond Medm"/>
                <a:sym typeface="IBM Plex Sans Condensed Medium"/>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36550">
              <a:spcBef>
                <a:spcPts val="1600"/>
              </a:spcBef>
              <a:spcAft>
                <a:spcPts val="0"/>
              </a:spcAft>
              <a:buClr>
                <a:srgbClr val="408087"/>
              </a:buClr>
              <a:buSzPts val="1700"/>
              <a:buFont typeface="IBM Plex Sans Condensed"/>
              <a:buChar char="○"/>
              <a:defRPr sz="1700">
                <a:solidFill>
                  <a:srgbClr val="408087"/>
                </a:solidFill>
                <a:latin typeface="IBM Plex Sans Condensed"/>
                <a:ea typeface="IBM Plex Sans Condensed"/>
                <a:cs typeface="IBM Plex Sans Condensed"/>
                <a:sym typeface="IBM Plex Sans Condensed"/>
              </a:defRPr>
            </a:lvl5pPr>
            <a:lvl6pPr marL="2743200" lvl="5"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spcBef>
                <a:spcPts val="1600"/>
              </a:spcBef>
              <a:spcAft>
                <a:spcPts val="1600"/>
              </a:spcAft>
              <a:buClr>
                <a:srgbClr val="408087"/>
              </a:buClr>
              <a:buSzPts val="1800"/>
              <a:buChar char="■"/>
              <a:defRPr sz="1800">
                <a:solidFill>
                  <a:srgbClr val="408087"/>
                </a:solidFill>
              </a:defRPr>
            </a:lvl9pPr>
          </a:lstStyle>
          <a:p>
            <a:endParaRPr/>
          </a:p>
        </p:txBody>
      </p:sp>
      <p:sp>
        <p:nvSpPr>
          <p:cNvPr id="16" name="Google Shape;16;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7" name="Google Shape;17;p3"/>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Montserrat"/>
              <a:buNone/>
              <a:defRPr sz="3000" b="1">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Condensed Medium"/>
              <a:buChar char="●"/>
              <a:defRPr sz="2200">
                <a:solidFill>
                  <a:srgbClr val="408087"/>
                </a:solidFill>
                <a:latin typeface="IBM Plex Sans Cond Medm"/>
                <a:ea typeface="IBM Plex Sans Cond Medm"/>
                <a:cs typeface="IBM Plex Sans Cond Medm"/>
                <a:sym typeface="IBM Plex Sans Condensed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4"/>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spcBef>
                <a:spcPts val="1600"/>
              </a:spcBef>
              <a:spcAft>
                <a:spcPts val="0"/>
              </a:spcAft>
              <a:buClr>
                <a:srgbClr val="408087"/>
              </a:buClr>
              <a:buSzPts val="2200"/>
              <a:buFont typeface="IBM Plex Sans Medium"/>
              <a:buChar char="●"/>
              <a:defRPr sz="2200">
                <a:solidFill>
                  <a:srgbClr val="408087"/>
                </a:solidFill>
                <a:latin typeface="IBM Plex Sans Medium"/>
                <a:ea typeface="IBM Plex Sans Medium"/>
                <a:cs typeface="IBM Plex Sans Medium"/>
                <a:sym typeface="IBM Plex Sans Medium"/>
              </a:defRPr>
            </a:lvl2pPr>
            <a:lvl3pPr marL="1371600" lvl="2"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3" name="Google Shape;23;p4"/>
          <p:cNvCxnSpPr/>
          <p:nvPr/>
        </p:nvCxnSpPr>
        <p:spPr>
          <a:xfrm rot="10800000" flipH="1">
            <a:off x="0" y="1327100"/>
            <a:ext cx="4349400" cy="24900"/>
          </a:xfrm>
          <a:prstGeom prst="straightConnector1">
            <a:avLst/>
          </a:prstGeom>
          <a:noFill/>
          <a:ln w="76200" cap="flat" cmpd="sng">
            <a:solidFill>
              <a:srgbClr val="FACF5A"/>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Slide" type="titleOnly">
  <p:cSld name="TITLE_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21650" y="2497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Clr>
                <a:srgbClr val="408087"/>
              </a:buClr>
              <a:buSzPts val="3800"/>
              <a:buFont typeface="Montserrat"/>
              <a:buNone/>
              <a:defRPr sz="3800" b="1">
                <a:solidFill>
                  <a:srgbClr val="408087"/>
                </a:solidFill>
                <a:latin typeface="Montserrat"/>
                <a:ea typeface="Montserrat"/>
                <a:cs typeface="Montserrat"/>
                <a:sym typeface="Montserra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5"/>
          <p:cNvCxnSpPr/>
          <p:nvPr/>
        </p:nvCxnSpPr>
        <p:spPr>
          <a:xfrm rot="10800000" flipH="1">
            <a:off x="-4650" y="1071950"/>
            <a:ext cx="9153300" cy="13800"/>
          </a:xfrm>
          <a:prstGeom prst="straightConnector1">
            <a:avLst/>
          </a:prstGeom>
          <a:noFill/>
          <a:ln w="76200" cap="flat" cmpd="sng">
            <a:solidFill>
              <a:srgbClr val="23314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valuation Slide">
  <p:cSld name="BIG_NUMBER">
    <p:bg>
      <p:bgPr>
        <a:solidFill>
          <a:srgbClr val="408087"/>
        </a:solidFill>
        <a:effectLst/>
      </p:bgPr>
    </p:bg>
    <p:spTree>
      <p:nvGrpSpPr>
        <p:cNvPr id="1" name="Shape 28"/>
        <p:cNvGrpSpPr/>
        <p:nvPr/>
      </p:nvGrpSpPr>
      <p:grpSpPr>
        <a:xfrm>
          <a:off x="0" y="0"/>
          <a:ext cx="0" cy="0"/>
          <a:chOff x="0" y="0"/>
          <a:chExt cx="0" cy="0"/>
        </a:xfrm>
      </p:grpSpPr>
      <p:sp>
        <p:nvSpPr>
          <p:cNvPr id="29" name="Google Shape;29;p6"/>
          <p:cNvSpPr/>
          <p:nvPr/>
        </p:nvSpPr>
        <p:spPr>
          <a:xfrm>
            <a:off x="439800" y="467275"/>
            <a:ext cx="8259900" cy="59097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a:spLocks noGrp="1"/>
          </p:cNvSpPr>
          <p:nvPr>
            <p:ph type="title" hasCustomPrompt="1"/>
          </p:nvPr>
        </p:nvSpPr>
        <p:spPr>
          <a:xfrm>
            <a:off x="1094850" y="1236900"/>
            <a:ext cx="6954300" cy="3229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estions/Quotes/Statement" type="blank">
  <p:cSld name="BLANK">
    <p:bg>
      <p:bgPr>
        <a:solidFill>
          <a:srgbClr val="408087"/>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7"/>
          <p:cNvSpPr/>
          <p:nvPr/>
        </p:nvSpPr>
        <p:spPr>
          <a:xfrm>
            <a:off x="439800" y="467275"/>
            <a:ext cx="8259900" cy="59097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1264500" y="783375"/>
            <a:ext cx="6390600" cy="1827900"/>
          </a:xfrm>
          <a:prstGeom prst="rect">
            <a:avLst/>
          </a:prstGeom>
        </p:spPr>
        <p:txBody>
          <a:bodyPr spcFirstLastPara="1" wrap="square" lIns="91425" tIns="91425" rIns="91425" bIns="91425" anchor="t" anchorCtr="0">
            <a:noAutofit/>
          </a:bodyPr>
          <a:lstStyle>
            <a:lvl1pPr lvl="0">
              <a:spcBef>
                <a:spcPts val="0"/>
              </a:spcBef>
              <a:spcAft>
                <a:spcPts val="0"/>
              </a:spcAft>
              <a:buClr>
                <a:srgbClr val="ED5A5A"/>
              </a:buClr>
              <a:buSzPts val="4300"/>
              <a:buNone/>
              <a:defRPr sz="4300">
                <a:solidFill>
                  <a:srgbClr val="ED5A5A"/>
                </a:solidFill>
              </a:defRPr>
            </a:lvl1pPr>
            <a:lvl2pPr lvl="1">
              <a:spcBef>
                <a:spcPts val="0"/>
              </a:spcBef>
              <a:spcAft>
                <a:spcPts val="0"/>
              </a:spcAft>
              <a:buSzPts val="2800"/>
              <a:buNone/>
              <a:defRPr>
                <a:latin typeface="IBM Plex Sans Medium"/>
                <a:ea typeface="IBM Plex Sans Medium"/>
                <a:cs typeface="IBM Plex Sans Medium"/>
                <a:sym typeface="IBM Plex Sans Medium"/>
              </a:defRPr>
            </a:lvl2pPr>
            <a:lvl3pPr lvl="2">
              <a:spcBef>
                <a:spcPts val="0"/>
              </a:spcBef>
              <a:spcAft>
                <a:spcPts val="0"/>
              </a:spcAft>
              <a:buSzPts val="2800"/>
              <a:buNone/>
              <a:defRPr>
                <a:latin typeface="IBM Plex Sans Medium"/>
                <a:ea typeface="IBM Plex Sans Medium"/>
                <a:cs typeface="IBM Plex Sans Medium"/>
                <a:sym typeface="IBM Plex Sans Medium"/>
              </a:defRPr>
            </a:lvl3pPr>
            <a:lvl4pPr lvl="3">
              <a:spcBef>
                <a:spcPts val="0"/>
              </a:spcBef>
              <a:spcAft>
                <a:spcPts val="0"/>
              </a:spcAft>
              <a:buSzPts val="2800"/>
              <a:buNone/>
              <a:defRPr>
                <a:latin typeface="IBM Plex Sans Medium"/>
                <a:ea typeface="IBM Plex Sans Medium"/>
                <a:cs typeface="IBM Plex Sans Medium"/>
                <a:sym typeface="IBM Plex Sans Medium"/>
              </a:defRPr>
            </a:lvl4pPr>
            <a:lvl5pPr lvl="4">
              <a:spcBef>
                <a:spcPts val="0"/>
              </a:spcBef>
              <a:spcAft>
                <a:spcPts val="0"/>
              </a:spcAft>
              <a:buSzPts val="2800"/>
              <a:buNone/>
              <a:defRPr>
                <a:latin typeface="IBM Plex Sans Medium"/>
                <a:ea typeface="IBM Plex Sans Medium"/>
                <a:cs typeface="IBM Plex Sans Medium"/>
                <a:sym typeface="IBM Plex Sans Medium"/>
              </a:defRPr>
            </a:lvl5pPr>
            <a:lvl6pPr lvl="5">
              <a:spcBef>
                <a:spcPts val="0"/>
              </a:spcBef>
              <a:spcAft>
                <a:spcPts val="0"/>
              </a:spcAft>
              <a:buSzPts val="2800"/>
              <a:buNone/>
              <a:defRPr>
                <a:latin typeface="IBM Plex Sans Medium"/>
                <a:ea typeface="IBM Plex Sans Medium"/>
                <a:cs typeface="IBM Plex Sans Medium"/>
                <a:sym typeface="IBM Plex Sans Medium"/>
              </a:defRPr>
            </a:lvl6pPr>
            <a:lvl7pPr lvl="6">
              <a:spcBef>
                <a:spcPts val="0"/>
              </a:spcBef>
              <a:spcAft>
                <a:spcPts val="0"/>
              </a:spcAft>
              <a:buSzPts val="2800"/>
              <a:buNone/>
              <a:defRPr>
                <a:latin typeface="IBM Plex Sans Medium"/>
                <a:ea typeface="IBM Plex Sans Medium"/>
                <a:cs typeface="IBM Plex Sans Medium"/>
                <a:sym typeface="IBM Plex Sans Medium"/>
              </a:defRPr>
            </a:lvl7pPr>
            <a:lvl8pPr lvl="7">
              <a:spcBef>
                <a:spcPts val="0"/>
              </a:spcBef>
              <a:spcAft>
                <a:spcPts val="0"/>
              </a:spcAft>
              <a:buSzPts val="2800"/>
              <a:buNone/>
              <a:defRPr>
                <a:latin typeface="IBM Plex Sans Medium"/>
                <a:ea typeface="IBM Plex Sans Medium"/>
                <a:cs typeface="IBM Plex Sans Medium"/>
                <a:sym typeface="IBM Plex Sans Medium"/>
              </a:defRPr>
            </a:lvl8pPr>
            <a:lvl9pPr lvl="8">
              <a:spcBef>
                <a:spcPts val="0"/>
              </a:spcBef>
              <a:spcAft>
                <a:spcPts val="0"/>
              </a:spcAft>
              <a:buSzPts val="2800"/>
              <a:buNone/>
              <a:defRPr>
                <a:latin typeface="IBM Plex Sans Medium"/>
                <a:ea typeface="IBM Plex Sans Medium"/>
                <a:cs typeface="IBM Plex Sans Medium"/>
                <a:sym typeface="IBM Plex Sans Medium"/>
              </a:defRPr>
            </a:lvl9pPr>
          </a:lstStyle>
          <a:p>
            <a:endParaRPr/>
          </a:p>
        </p:txBody>
      </p:sp>
      <p:cxnSp>
        <p:nvCxnSpPr>
          <p:cNvPr id="35" name="Google Shape;35;p7"/>
          <p:cNvCxnSpPr/>
          <p:nvPr/>
        </p:nvCxnSpPr>
        <p:spPr>
          <a:xfrm rot="10800000">
            <a:off x="0" y="3429000"/>
            <a:ext cx="467400" cy="0"/>
          </a:xfrm>
          <a:prstGeom prst="straightConnector1">
            <a:avLst/>
          </a:prstGeom>
          <a:noFill/>
          <a:ln w="28575" cap="flat" cmpd="sng">
            <a:solidFill>
              <a:schemeClr val="lt1"/>
            </a:solidFill>
            <a:prstDash val="solid"/>
            <a:round/>
            <a:headEnd type="none" w="med" len="med"/>
            <a:tailEnd type="none" w="med" len="med"/>
          </a:ln>
        </p:spPr>
      </p:cxnSp>
      <p:cxnSp>
        <p:nvCxnSpPr>
          <p:cNvPr id="36" name="Google Shape;36;p7"/>
          <p:cNvCxnSpPr/>
          <p:nvPr/>
        </p:nvCxnSpPr>
        <p:spPr>
          <a:xfrm rot="10800000">
            <a:off x="8699700" y="3422125"/>
            <a:ext cx="467400" cy="0"/>
          </a:xfrm>
          <a:prstGeom prst="straightConnector1">
            <a:avLst/>
          </a:prstGeom>
          <a:noFill/>
          <a:ln w="28575" cap="flat" cmpd="sng">
            <a:solidFill>
              <a:schemeClr val="lt1"/>
            </a:solidFill>
            <a:prstDash val="solid"/>
            <a:round/>
            <a:headEnd type="none" w="med" len="med"/>
            <a:tailEnd type="none" w="med" len="med"/>
          </a:ln>
        </p:spPr>
      </p:cxnSp>
      <p:sp>
        <p:nvSpPr>
          <p:cNvPr id="37" name="Google Shape;37;p7"/>
          <p:cNvSpPr txBox="1">
            <a:spLocks noGrp="1"/>
          </p:cNvSpPr>
          <p:nvPr>
            <p:ph type="subTitle" idx="1"/>
          </p:nvPr>
        </p:nvSpPr>
        <p:spPr>
          <a:xfrm>
            <a:off x="1195675" y="2679975"/>
            <a:ext cx="6390600" cy="1951500"/>
          </a:xfrm>
          <a:prstGeom prst="rect">
            <a:avLst/>
          </a:prstGeom>
        </p:spPr>
        <p:txBody>
          <a:bodyPr spcFirstLastPara="1" wrap="square" lIns="91425" tIns="91425" rIns="91425" bIns="91425" anchor="t" anchorCtr="0">
            <a:noAutofit/>
          </a:bodyPr>
          <a:lstStyle>
            <a:lvl1pPr lvl="0">
              <a:spcBef>
                <a:spcPts val="0"/>
              </a:spcBef>
              <a:spcAft>
                <a:spcPts val="0"/>
              </a:spcAft>
              <a:buClr>
                <a:srgbClr val="233142"/>
              </a:buClr>
              <a:buSzPts val="2400"/>
              <a:buNone/>
              <a:defRPr>
                <a:solidFill>
                  <a:srgbClr val="233142"/>
                </a:solidFill>
              </a:defRPr>
            </a:lvl1pPr>
            <a:lvl2pPr lvl="1">
              <a:spcBef>
                <a:spcPts val="1600"/>
              </a:spcBef>
              <a:spcAft>
                <a:spcPts val="0"/>
              </a:spcAft>
              <a:buSzPts val="2200"/>
              <a:buNone/>
              <a:defRPr/>
            </a:lvl2pPr>
            <a:lvl3pPr lvl="2">
              <a:spcBef>
                <a:spcPts val="1600"/>
              </a:spcBef>
              <a:spcAft>
                <a:spcPts val="0"/>
              </a:spcAft>
              <a:buSzPts val="1800"/>
              <a:buNone/>
              <a:defRPr/>
            </a:lvl3pPr>
            <a:lvl4pPr lvl="3">
              <a:spcBef>
                <a:spcPts val="1600"/>
              </a:spcBef>
              <a:spcAft>
                <a:spcPts val="0"/>
              </a:spcAft>
              <a:buSzPts val="1800"/>
              <a:buNone/>
              <a:defRPr/>
            </a:lvl4pPr>
            <a:lvl5pPr lvl="4">
              <a:spcBef>
                <a:spcPts val="1600"/>
              </a:spcBef>
              <a:spcAft>
                <a:spcPts val="0"/>
              </a:spcAft>
              <a:buSzPts val="1800"/>
              <a:buNone/>
              <a:defRPr/>
            </a:lvl5pPr>
            <a:lvl6pPr lvl="5">
              <a:spcBef>
                <a:spcPts val="1600"/>
              </a:spcBef>
              <a:spcAft>
                <a:spcPts val="0"/>
              </a:spcAft>
              <a:buSzPts val="1800"/>
              <a:buNone/>
              <a:defRPr/>
            </a:lvl6pPr>
            <a:lvl7pPr lvl="6">
              <a:spcBef>
                <a:spcPts val="1600"/>
              </a:spcBef>
              <a:spcAft>
                <a:spcPts val="0"/>
              </a:spcAft>
              <a:buSzPts val="1800"/>
              <a:buNone/>
              <a:defRPr/>
            </a:lvl7pPr>
            <a:lvl8pPr lvl="7">
              <a:spcBef>
                <a:spcPts val="1600"/>
              </a:spcBef>
              <a:spcAft>
                <a:spcPts val="0"/>
              </a:spcAft>
              <a:buSzPts val="1800"/>
              <a:buNone/>
              <a:defRPr/>
            </a:lvl8pPr>
            <a:lvl9pPr lvl="8">
              <a:spcBef>
                <a:spcPts val="1600"/>
              </a:spcBef>
              <a:spcAft>
                <a:spcPts val="1600"/>
              </a:spcAft>
              <a:buSzPts val="1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38"/>
        <p:cNvGrpSpPr/>
        <p:nvPr/>
      </p:nvGrpSpPr>
      <p:grpSpPr>
        <a:xfrm>
          <a:off x="0" y="0"/>
          <a:ext cx="0" cy="0"/>
          <a:chOff x="0" y="0"/>
          <a:chExt cx="0" cy="0"/>
        </a:xfrm>
      </p:grpSpPr>
      <p:sp>
        <p:nvSpPr>
          <p:cNvPr id="39" name="Google Shape;39;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33142"/>
              </a:buClr>
              <a:buSzPts val="3600"/>
              <a:buFont typeface="Montserrat"/>
              <a:buNone/>
              <a:defRPr sz="3600" b="1">
                <a:solidFill>
                  <a:srgbClr val="233142"/>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rgbClr val="408087"/>
              </a:buClr>
              <a:buSzPts val="2400"/>
              <a:buFont typeface="IBM Plex Sans Medium"/>
              <a:buChar char="●"/>
              <a:defRPr sz="2400">
                <a:solidFill>
                  <a:srgbClr val="408087"/>
                </a:solidFill>
                <a:latin typeface="IBM Plex Sans Medium"/>
                <a:ea typeface="IBM Plex Sans Medium"/>
                <a:cs typeface="IBM Plex Sans Medium"/>
                <a:sym typeface="IBM Plex Sans Medium"/>
              </a:defRPr>
            </a:lvl1pPr>
            <a:lvl2pPr marL="914400" lvl="1" indent="-368300">
              <a:lnSpc>
                <a:spcPct val="115000"/>
              </a:lnSpc>
              <a:spcBef>
                <a:spcPts val="1600"/>
              </a:spcBef>
              <a:spcAft>
                <a:spcPts val="0"/>
              </a:spcAft>
              <a:buClr>
                <a:srgbClr val="408087"/>
              </a:buClr>
              <a:buSzPts val="2200"/>
              <a:buFont typeface="IBM Plex Sans Condensed Medium"/>
              <a:buChar char="●"/>
              <a:defRPr sz="2200">
                <a:solidFill>
                  <a:srgbClr val="408087"/>
                </a:solidFill>
                <a:latin typeface="IBM Plex Sans Cond Medm"/>
                <a:ea typeface="IBM Plex Sans Cond Medm"/>
                <a:cs typeface="IBM Plex Sans Cond Medm"/>
                <a:sym typeface="IBM Plex Sans Condensed Medium"/>
              </a:defRPr>
            </a:lvl2pPr>
            <a:lvl3pPr marL="1371600" lvl="2"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3pPr>
            <a:lvl4pPr marL="1828800" lvl="3"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4pPr>
            <a:lvl5pPr marL="2286000" lvl="4"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5pPr>
            <a:lvl6pPr marL="2743200" lvl="5"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6pPr>
            <a:lvl7pPr marL="3200400" lvl="6"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7pPr>
            <a:lvl8pPr marL="3657600" lvl="7" indent="-342900">
              <a:lnSpc>
                <a:spcPct val="115000"/>
              </a:lnSpc>
              <a:spcBef>
                <a:spcPts val="1600"/>
              </a:spcBef>
              <a:spcAft>
                <a:spcPts val="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8pPr>
            <a:lvl9pPr marL="4114800" lvl="8" indent="-342900">
              <a:lnSpc>
                <a:spcPct val="115000"/>
              </a:lnSpc>
              <a:spcBef>
                <a:spcPts val="1600"/>
              </a:spcBef>
              <a:spcAft>
                <a:spcPts val="1600"/>
              </a:spcAft>
              <a:buClr>
                <a:srgbClr val="408087"/>
              </a:buClr>
              <a:buSzPts val="1800"/>
              <a:buFont typeface="IBM Plex Sans Condensed"/>
              <a:buChar char="■"/>
              <a:defRPr sz="1800">
                <a:solidFill>
                  <a:srgbClr val="408087"/>
                </a:solidFill>
                <a:latin typeface="IBM Plex Sans Condensed"/>
                <a:ea typeface="IBM Plex Sans Condensed"/>
                <a:cs typeface="IBM Plex Sans Condensed"/>
                <a:sym typeface="IBM Plex Sans Condensed"/>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cas-alt.org/materials/Files/2021/MCAS-Alt%20Skills%20Survey.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urvey.alchemer.com/s3/6709644/DB-Summit-2022-Access-GEC-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p35"/>
          <p:cNvSpPr txBox="1">
            <a:spLocks noGrp="1"/>
          </p:cNvSpPr>
          <p:nvPr>
            <p:ph type="ctrTitle"/>
          </p:nvPr>
        </p:nvSpPr>
        <p:spPr>
          <a:xfrm>
            <a:off x="187050" y="3015400"/>
            <a:ext cx="8458200" cy="12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100" b="0" dirty="0">
                <a:latin typeface="Montserrat ExtraBold"/>
                <a:ea typeface="Montserrat ExtraBold"/>
                <a:cs typeface="Montserrat ExtraBold"/>
                <a:sym typeface="Montserrat ExtraBold"/>
              </a:rPr>
              <a:t>Introduction to Accessing the Grade Level General Education Curriculum</a:t>
            </a:r>
            <a:endParaRPr sz="4100" b="0" dirty="0">
              <a:solidFill>
                <a:srgbClr val="233142"/>
              </a:solidFill>
              <a:latin typeface="Montserrat ExtraBold"/>
              <a:ea typeface="Montserrat ExtraBold"/>
              <a:cs typeface="Montserrat ExtraBold"/>
              <a:sym typeface="Montserrat ExtraBold"/>
            </a:endParaRPr>
          </a:p>
        </p:txBody>
      </p:sp>
      <p:sp>
        <p:nvSpPr>
          <p:cNvPr id="204" name="Google Shape;204;p35"/>
          <p:cNvSpPr txBox="1">
            <a:spLocks noGrp="1"/>
          </p:cNvSpPr>
          <p:nvPr>
            <p:ph type="subTitle" idx="1"/>
          </p:nvPr>
        </p:nvSpPr>
        <p:spPr>
          <a:xfrm>
            <a:off x="-8700" y="4629925"/>
            <a:ext cx="9161100" cy="2228100"/>
          </a:xfrm>
          <a:prstGeom prst="rect">
            <a:avLst/>
          </a:prstGeom>
          <a:solidFill>
            <a:srgbClr val="408087"/>
          </a:solidFill>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a:latin typeface="IBM Plex Sans Cond SmBld"/>
                <a:ea typeface="IBM Plex Sans Cond SmBld"/>
                <a:cs typeface="IBM Plex Sans Cond SmBld"/>
                <a:sym typeface="IBM Plex Sans Condensed SemiBold"/>
              </a:rPr>
              <a:t>Susan Weigert</a:t>
            </a:r>
            <a:endParaRPr>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r>
              <a:rPr lang="en">
                <a:latin typeface="IBM Plex Sans Cond SmBld"/>
                <a:ea typeface="IBM Plex Sans Cond SmBld"/>
                <a:cs typeface="IBM Plex Sans Cond SmBld"/>
                <a:sym typeface="IBM Plex Sans Condensed SemiBold"/>
              </a:rPr>
              <a:t>Sam Morgan</a:t>
            </a:r>
            <a:endParaRPr>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r>
              <a:rPr lang="en">
                <a:latin typeface="IBM Plex Sans Cond SmBld"/>
                <a:ea typeface="IBM Plex Sans Cond SmBld"/>
                <a:cs typeface="IBM Plex Sans Cond SmBld"/>
                <a:sym typeface="IBM Plex Sans Condensed SemiBold"/>
              </a:rPr>
              <a:t>Tracy Evans-Luiselli</a:t>
            </a:r>
            <a:endParaRPr>
              <a:latin typeface="IBM Plex Sans Cond SmBld"/>
              <a:ea typeface="IBM Plex Sans Cond SmBld"/>
              <a:cs typeface="IBM Plex Sans Cond SmBld"/>
              <a:sym typeface="IBM Plex Sans Condensed SemiBold"/>
            </a:endParaRPr>
          </a:p>
          <a:p>
            <a:pPr marL="0" lvl="0" indent="0" algn="l" rtl="0">
              <a:lnSpc>
                <a:spcPct val="115000"/>
              </a:lnSpc>
              <a:spcBef>
                <a:spcPts val="1000"/>
              </a:spcBef>
              <a:spcAft>
                <a:spcPts val="0"/>
              </a:spcAft>
              <a:buNone/>
            </a:pPr>
            <a:endParaRPr>
              <a:latin typeface="IBM Plex Sans Cond SmBld"/>
              <a:ea typeface="IBM Plex Sans Cond SmBld"/>
              <a:cs typeface="IBM Plex Sans Cond SmBld"/>
              <a:sym typeface="IBM Plex Sans Condensed SemiBold"/>
            </a:endParaRPr>
          </a:p>
        </p:txBody>
      </p:sp>
      <p:cxnSp>
        <p:nvCxnSpPr>
          <p:cNvPr id="205" name="Google Shape;205;p35">
            <a:extLst>
              <a:ext uri="{C183D7F6-B498-43B3-948B-1728B52AA6E4}">
                <adec:decorative xmlns:adec="http://schemas.microsoft.com/office/drawing/2017/decorative" val="1"/>
              </a:ext>
            </a:extLst>
          </p:cNvPr>
          <p:cNvCxnSpPr/>
          <p:nvPr/>
        </p:nvCxnSpPr>
        <p:spPr>
          <a:xfrm>
            <a:off x="-8550" y="4629933"/>
            <a:ext cx="9161100" cy="0"/>
          </a:xfrm>
          <a:prstGeom prst="straightConnector1">
            <a:avLst/>
          </a:prstGeom>
          <a:noFill/>
          <a:ln w="114300" cap="flat" cmpd="sng">
            <a:solidFill>
              <a:srgbClr val="FACF5A"/>
            </a:solidFill>
            <a:prstDash val="solid"/>
            <a:round/>
            <a:headEnd type="none" w="med" len="med"/>
            <a:tailEnd type="none" w="med" len="med"/>
          </a:ln>
        </p:spPr>
      </p:cxnSp>
      <p:sp>
        <p:nvSpPr>
          <p:cNvPr id="207" name="Google Shape;207;p35"/>
          <p:cNvSpPr txBox="1"/>
          <p:nvPr/>
        </p:nvSpPr>
        <p:spPr>
          <a:xfrm>
            <a:off x="6387175" y="4820450"/>
            <a:ext cx="2462100" cy="523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200">
                <a:solidFill>
                  <a:schemeClr val="lt1"/>
                </a:solidFill>
                <a:latin typeface="IBM Plex Sans Medium"/>
                <a:ea typeface="IBM Plex Sans Medium"/>
                <a:cs typeface="IBM Plex Sans Medium"/>
                <a:sym typeface="IBM Plex Sans Medium"/>
              </a:rPr>
              <a:t>March 2, 2022</a:t>
            </a:r>
            <a:endParaRPr sz="2200">
              <a:solidFill>
                <a:schemeClr val="lt1"/>
              </a:solidFill>
              <a:latin typeface="IBM Plex Sans Medium"/>
              <a:ea typeface="IBM Plex Sans Medium"/>
              <a:cs typeface="IBM Plex Sans Medium"/>
              <a:sym typeface="IBM Plex Sans Medium"/>
            </a:endParaRPr>
          </a:p>
        </p:txBody>
      </p:sp>
      <p:pic>
        <p:nvPicPr>
          <p:cNvPr id="208" name="Google Shape;208;p35" descr="NCDB Logo"/>
          <p:cNvPicPr preferRelativeResize="0"/>
          <p:nvPr/>
        </p:nvPicPr>
        <p:blipFill rotWithShape="1">
          <a:blip r:embed="rId3">
            <a:alphaModFix amt="86000"/>
          </a:blip>
          <a:srcRect/>
          <a:stretch/>
        </p:blipFill>
        <p:spPr>
          <a:xfrm>
            <a:off x="311700" y="654225"/>
            <a:ext cx="3310600" cy="662125"/>
          </a:xfrm>
          <a:prstGeom prst="rect">
            <a:avLst/>
          </a:prstGeom>
          <a:noFill/>
          <a:ln>
            <a:noFill/>
          </a:ln>
        </p:spPr>
      </p:pic>
      <p:pic>
        <p:nvPicPr>
          <p:cNvPr id="209" name="Google Shape;209;p35" descr="2022 Virtual DB Summit"/>
          <p:cNvPicPr preferRelativeResize="0"/>
          <p:nvPr/>
        </p:nvPicPr>
        <p:blipFill rotWithShape="1">
          <a:blip r:embed="rId4">
            <a:alphaModFix/>
          </a:blip>
          <a:srcRect t="7095" b="18835"/>
          <a:stretch/>
        </p:blipFill>
        <p:spPr>
          <a:xfrm>
            <a:off x="5747225" y="233800"/>
            <a:ext cx="3210524" cy="1502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92" descr="Graphic depicts the connection between the school curriculum, the individual child’s participation in the assessment process, identified learning needs as reflected in the IEP, and the accommodations and specially designed instruction necessary to support learning.  Our role is to support teams in identifying specific accommodations and instructional strategies that support access, based on either grade level standards or alternate achievement standards.  &#10;"/>
          <p:cNvPicPr preferRelativeResize="0"/>
          <p:nvPr/>
        </p:nvPicPr>
        <p:blipFill rotWithShape="1">
          <a:blip r:embed="rId3">
            <a:alphaModFix/>
          </a:blip>
          <a:srcRect t="8520"/>
          <a:stretch/>
        </p:blipFill>
        <p:spPr>
          <a:xfrm>
            <a:off x="571500" y="1196787"/>
            <a:ext cx="7617759" cy="5513295"/>
          </a:xfrm>
          <a:prstGeom prst="rect">
            <a:avLst/>
          </a:prstGeom>
          <a:noFill/>
          <a:ln>
            <a:noFill/>
          </a:ln>
        </p:spPr>
      </p:pic>
      <p:sp>
        <p:nvSpPr>
          <p:cNvPr id="2" name="Title 1">
            <a:extLst>
              <a:ext uri="{FF2B5EF4-FFF2-40B4-BE49-F238E27FC236}">
                <a16:creationId xmlns:a16="http://schemas.microsoft.com/office/drawing/2014/main" id="{0DEEBFB7-2DDF-BB42-9C72-ED9690F698DC}"/>
              </a:ext>
            </a:extLst>
          </p:cNvPr>
          <p:cNvSpPr>
            <a:spLocks noGrp="1"/>
          </p:cNvSpPr>
          <p:nvPr>
            <p:ph type="title"/>
          </p:nvPr>
        </p:nvSpPr>
        <p:spPr>
          <a:xfrm>
            <a:off x="0" y="249767"/>
            <a:ext cx="9144000" cy="763500"/>
          </a:xfrm>
        </p:spPr>
        <p:txBody>
          <a:bodyPr/>
          <a:lstStyle/>
          <a:p>
            <a:r>
              <a:rPr lang="en-US" sz="2400" dirty="0"/>
              <a:t>Access to the General Curriculum and Life of the School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Clr>
                <a:schemeClr val="dk1"/>
              </a:buClr>
              <a:buSzPts val="990"/>
              <a:buFont typeface="Arial"/>
              <a:buNone/>
            </a:pPr>
            <a:r>
              <a:rPr lang="en" sz="3420">
                <a:solidFill>
                  <a:schemeClr val="accent2"/>
                </a:solidFill>
                <a:latin typeface="IBM Plex Sans"/>
                <a:ea typeface="IBM Plex Sans"/>
                <a:cs typeface="IBM Plex Sans"/>
                <a:sym typeface="IBM Plex Sans"/>
              </a:rPr>
              <a:t>Prior TA Focus . . .</a:t>
            </a:r>
            <a:endParaRPr sz="4320">
              <a:solidFill>
                <a:schemeClr val="accent2"/>
              </a:solidFill>
              <a:latin typeface="IBM Plex Sans"/>
              <a:ea typeface="IBM Plex Sans"/>
              <a:cs typeface="IBM Plex Sans"/>
              <a:sym typeface="IBM Plex Sans"/>
            </a:endParaRPr>
          </a:p>
        </p:txBody>
      </p:sp>
      <p:sp>
        <p:nvSpPr>
          <p:cNvPr id="585" name="Google Shape;585;p9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1100"/>
              </a:spcBef>
              <a:spcAft>
                <a:spcPts val="0"/>
              </a:spcAft>
              <a:buSzPts val="2400"/>
              <a:buAutoNum type="arabicParenR"/>
            </a:pPr>
            <a:r>
              <a:rPr lang="en"/>
              <a:t>Child Assessment (Assessment Tools and Practices for Children who are Deafblind – Communication Matrix, AEPS, INSITE Checklist, Skill Inventories/Checklists, *MA MCAS-ALT Survey)</a:t>
            </a:r>
            <a:endParaRPr/>
          </a:p>
          <a:p>
            <a:pPr marL="0" lvl="0" indent="0" algn="l" rtl="0">
              <a:lnSpc>
                <a:spcPct val="100000"/>
              </a:lnSpc>
              <a:spcBef>
                <a:spcPts val="1100"/>
              </a:spcBef>
              <a:spcAft>
                <a:spcPts val="0"/>
              </a:spcAft>
              <a:buNone/>
            </a:pPr>
            <a:endParaRPr/>
          </a:p>
          <a:p>
            <a:pPr marL="457200" lvl="0" indent="-381000" algn="l" rtl="0">
              <a:lnSpc>
                <a:spcPct val="100000"/>
              </a:lnSpc>
              <a:spcBef>
                <a:spcPts val="1100"/>
              </a:spcBef>
              <a:spcAft>
                <a:spcPts val="0"/>
              </a:spcAft>
              <a:buSzPts val="2400"/>
              <a:buAutoNum type="arabicParenR"/>
            </a:pPr>
            <a:r>
              <a:rPr lang="en"/>
              <a:t>Specially Designed Instruction (DB Practices) </a:t>
            </a:r>
            <a:endParaRPr/>
          </a:p>
          <a:p>
            <a:pPr marL="914400" lvl="0" indent="-381000" algn="l" rtl="0">
              <a:lnSpc>
                <a:spcPct val="100000"/>
              </a:lnSpc>
              <a:spcBef>
                <a:spcPts val="0"/>
              </a:spcBef>
              <a:spcAft>
                <a:spcPts val="0"/>
              </a:spcAft>
              <a:buSzPts val="2400"/>
              <a:buChar char="●"/>
            </a:pPr>
            <a:r>
              <a:rPr lang="en" i="1"/>
              <a:t>Communication Approaches and Calendar Systems</a:t>
            </a:r>
            <a:endParaRPr i="1"/>
          </a:p>
          <a:p>
            <a:pPr marL="914400" lvl="0" indent="-381000" algn="l" rtl="0">
              <a:lnSpc>
                <a:spcPct val="100000"/>
              </a:lnSpc>
              <a:spcBef>
                <a:spcPts val="0"/>
              </a:spcBef>
              <a:spcAft>
                <a:spcPts val="0"/>
              </a:spcAft>
              <a:buSzPts val="2400"/>
              <a:buChar char="●"/>
            </a:pPr>
            <a:r>
              <a:rPr lang="en" i="1"/>
              <a:t>Wait Time</a:t>
            </a:r>
            <a:endParaRPr i="1"/>
          </a:p>
          <a:p>
            <a:pPr marL="914400" lvl="0" indent="-381000" algn="l" rtl="0">
              <a:lnSpc>
                <a:spcPct val="100000"/>
              </a:lnSpc>
              <a:spcBef>
                <a:spcPts val="0"/>
              </a:spcBef>
              <a:spcAft>
                <a:spcPts val="0"/>
              </a:spcAft>
              <a:buSzPts val="2400"/>
              <a:buChar char="●"/>
            </a:pPr>
            <a:r>
              <a:rPr lang="en" i="1"/>
              <a:t>HUH and Tactile Strategies</a:t>
            </a:r>
            <a:endParaRPr i="1"/>
          </a:p>
          <a:p>
            <a:pPr marL="914400" lvl="0" indent="-381000" algn="l" rtl="0">
              <a:lnSpc>
                <a:spcPct val="100000"/>
              </a:lnSpc>
              <a:spcBef>
                <a:spcPts val="0"/>
              </a:spcBef>
              <a:spcAft>
                <a:spcPts val="0"/>
              </a:spcAft>
              <a:buSzPts val="2400"/>
              <a:buChar char="●"/>
            </a:pPr>
            <a:r>
              <a:rPr lang="en" i="1"/>
              <a:t>Social Skills Development and Inclusive Practices</a:t>
            </a:r>
            <a:endParaRPr i="1"/>
          </a:p>
          <a:p>
            <a:pPr marL="914400" lvl="0" indent="-381000" algn="l" rtl="0">
              <a:lnSpc>
                <a:spcPct val="100000"/>
              </a:lnSpc>
              <a:spcBef>
                <a:spcPts val="0"/>
              </a:spcBef>
              <a:spcAft>
                <a:spcPts val="0"/>
              </a:spcAft>
              <a:buSzPts val="2400"/>
              <a:buChar char="●"/>
            </a:pPr>
            <a:r>
              <a:rPr lang="en" i="1"/>
              <a:t>Sensory Access</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94"/>
          <p:cNvSpPr txBox="1">
            <a:spLocks noGrp="1"/>
          </p:cNvSpPr>
          <p:nvPr>
            <p:ph type="title"/>
          </p:nvPr>
        </p:nvSpPr>
        <p:spPr>
          <a:xfrm>
            <a:off x="311700" y="326567"/>
            <a:ext cx="8520600" cy="7635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0"/>
              </a:spcAft>
              <a:buNone/>
            </a:pPr>
            <a:r>
              <a:rPr lang="en" sz="3477">
                <a:solidFill>
                  <a:schemeClr val="accent2"/>
                </a:solidFill>
                <a:latin typeface="IBM Plex Sans"/>
                <a:ea typeface="IBM Plex Sans"/>
                <a:cs typeface="IBM Plex Sans"/>
                <a:sym typeface="IBM Plex Sans"/>
              </a:rPr>
              <a:t>Today’s TA Focus . . . </a:t>
            </a:r>
            <a:endParaRPr sz="4477">
              <a:solidFill>
                <a:schemeClr val="accent2"/>
              </a:solidFill>
              <a:latin typeface="IBM Plex Sans"/>
              <a:ea typeface="IBM Plex Sans"/>
              <a:cs typeface="IBM Plex Sans"/>
              <a:sym typeface="IBM Plex Sans"/>
            </a:endParaRPr>
          </a:p>
          <a:p>
            <a:pPr marL="0" lvl="0" indent="0" algn="l" rtl="0">
              <a:lnSpc>
                <a:spcPct val="115000"/>
              </a:lnSpc>
              <a:spcBef>
                <a:spcPts val="1100"/>
              </a:spcBef>
              <a:spcAft>
                <a:spcPts val="0"/>
              </a:spcAft>
              <a:buClr>
                <a:schemeClr val="dk1"/>
              </a:buClr>
              <a:buSzPts val="1100"/>
              <a:buFont typeface="Arial"/>
              <a:buNone/>
            </a:pPr>
            <a:r>
              <a:rPr lang="en" sz="2577">
                <a:solidFill>
                  <a:srgbClr val="0D1969"/>
                </a:solidFill>
              </a:rPr>
              <a:t> </a:t>
            </a:r>
            <a:endParaRPr sz="3577"/>
          </a:p>
        </p:txBody>
      </p:sp>
      <p:sp>
        <p:nvSpPr>
          <p:cNvPr id="591" name="Google Shape;591;p94"/>
          <p:cNvSpPr txBox="1">
            <a:spLocks noGrp="1"/>
          </p:cNvSpPr>
          <p:nvPr>
            <p:ph type="body" idx="1"/>
          </p:nvPr>
        </p:nvSpPr>
        <p:spPr>
          <a:xfrm>
            <a:off x="176850" y="1379700"/>
            <a:ext cx="8790300" cy="50145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en" sz="2300"/>
              <a:t>Initial Conversations: </a:t>
            </a:r>
            <a:endParaRPr sz="2300"/>
          </a:p>
          <a:p>
            <a:pPr marL="457200" lvl="0" indent="-368300" algn="l" rtl="0">
              <a:lnSpc>
                <a:spcPct val="115000"/>
              </a:lnSpc>
              <a:spcBef>
                <a:spcPts val="500"/>
              </a:spcBef>
              <a:spcAft>
                <a:spcPts val="0"/>
              </a:spcAft>
              <a:buSzPts val="2200"/>
              <a:buChar char="❏"/>
            </a:pPr>
            <a:r>
              <a:rPr lang="en" sz="2200"/>
              <a:t>Grade Level Learning Standards</a:t>
            </a:r>
            <a:endParaRPr sz="2200"/>
          </a:p>
          <a:p>
            <a:pPr marL="457200" lvl="0" indent="-368300" algn="l" rtl="0">
              <a:lnSpc>
                <a:spcPct val="115000"/>
              </a:lnSpc>
              <a:spcBef>
                <a:spcPts val="0"/>
              </a:spcBef>
              <a:spcAft>
                <a:spcPts val="0"/>
              </a:spcAft>
              <a:buSzPts val="2200"/>
              <a:buChar char="❏"/>
            </a:pPr>
            <a:r>
              <a:rPr lang="en" sz="2200"/>
              <a:t>Sensory Needs</a:t>
            </a:r>
            <a:endParaRPr sz="2200"/>
          </a:p>
          <a:p>
            <a:pPr marL="457200" lvl="0" indent="-368300" algn="l" rtl="0">
              <a:lnSpc>
                <a:spcPct val="115000"/>
              </a:lnSpc>
              <a:spcBef>
                <a:spcPts val="0"/>
              </a:spcBef>
              <a:spcAft>
                <a:spcPts val="0"/>
              </a:spcAft>
              <a:buSzPts val="2200"/>
              <a:buChar char="❏"/>
            </a:pPr>
            <a:r>
              <a:rPr lang="en" sz="2200"/>
              <a:t>Present Levels of Performance (PLEP) </a:t>
            </a:r>
            <a:endParaRPr sz="2200"/>
          </a:p>
          <a:p>
            <a:pPr marL="457200" lvl="0" indent="-368300" algn="l" rtl="0">
              <a:lnSpc>
                <a:spcPct val="115000"/>
              </a:lnSpc>
              <a:spcBef>
                <a:spcPts val="0"/>
              </a:spcBef>
              <a:spcAft>
                <a:spcPts val="0"/>
              </a:spcAft>
              <a:buSzPts val="2200"/>
              <a:buChar char="❏"/>
            </a:pPr>
            <a:r>
              <a:rPr lang="en" sz="2200"/>
              <a:t>Accommodations to access general education curriculum </a:t>
            </a:r>
            <a:endParaRPr sz="2200"/>
          </a:p>
          <a:p>
            <a:pPr marL="457200" lvl="0" indent="-368300" algn="l" rtl="0">
              <a:lnSpc>
                <a:spcPct val="115000"/>
              </a:lnSpc>
              <a:spcBef>
                <a:spcPts val="0"/>
              </a:spcBef>
              <a:spcAft>
                <a:spcPts val="0"/>
              </a:spcAft>
              <a:buSzPts val="2200"/>
              <a:buChar char="❏"/>
            </a:pPr>
            <a:r>
              <a:rPr lang="en" sz="2200"/>
              <a:t>*Specially Designed Instruction… link to entry points/access points (DB Practices using Systematic Instruction)</a:t>
            </a:r>
            <a:endParaRPr sz="1700"/>
          </a:p>
          <a:p>
            <a:pPr marL="914400" lvl="0" indent="-336550" algn="l" rtl="0">
              <a:lnSpc>
                <a:spcPct val="50000"/>
              </a:lnSpc>
              <a:spcBef>
                <a:spcPts val="1000"/>
              </a:spcBef>
              <a:spcAft>
                <a:spcPts val="0"/>
              </a:spcAft>
              <a:buSzPts val="1700"/>
              <a:buChar char="●"/>
            </a:pPr>
            <a:r>
              <a:rPr lang="en" sz="1700"/>
              <a:t>Calendar Systems</a:t>
            </a:r>
            <a:endParaRPr sz="1700"/>
          </a:p>
          <a:p>
            <a:pPr marL="914400" lvl="0" indent="-336550" algn="l" rtl="0">
              <a:lnSpc>
                <a:spcPct val="50000"/>
              </a:lnSpc>
              <a:spcBef>
                <a:spcPts val="1600"/>
              </a:spcBef>
              <a:spcAft>
                <a:spcPts val="0"/>
              </a:spcAft>
              <a:buSzPts val="1700"/>
              <a:buChar char="●"/>
            </a:pPr>
            <a:r>
              <a:rPr lang="en" sz="1700"/>
              <a:t>Wait Time</a:t>
            </a:r>
            <a:endParaRPr sz="1700"/>
          </a:p>
          <a:p>
            <a:pPr marL="914400" lvl="0" indent="-336550" algn="l" rtl="0">
              <a:lnSpc>
                <a:spcPct val="50000"/>
              </a:lnSpc>
              <a:spcBef>
                <a:spcPts val="1600"/>
              </a:spcBef>
              <a:spcAft>
                <a:spcPts val="0"/>
              </a:spcAft>
              <a:buSzPts val="1700"/>
              <a:buChar char="●"/>
            </a:pPr>
            <a:r>
              <a:rPr lang="en" sz="1700"/>
              <a:t>HUH and Tactile Strategies</a:t>
            </a:r>
            <a:endParaRPr sz="1700"/>
          </a:p>
          <a:p>
            <a:pPr marL="914400" lvl="0" indent="-336550" algn="l" rtl="0">
              <a:lnSpc>
                <a:spcPct val="50000"/>
              </a:lnSpc>
              <a:spcBef>
                <a:spcPts val="1600"/>
              </a:spcBef>
              <a:spcAft>
                <a:spcPts val="0"/>
              </a:spcAft>
              <a:buSzPts val="1700"/>
              <a:buChar char="●"/>
            </a:pPr>
            <a:r>
              <a:rPr lang="en" sz="1700"/>
              <a:t>Social Skills Development and Inclusive Practices</a:t>
            </a:r>
            <a:endParaRPr sz="1700"/>
          </a:p>
          <a:p>
            <a:pPr marL="914400" lvl="0" indent="-336550" algn="l" rtl="0">
              <a:lnSpc>
                <a:spcPct val="50000"/>
              </a:lnSpc>
              <a:spcBef>
                <a:spcPts val="1600"/>
              </a:spcBef>
              <a:spcAft>
                <a:spcPts val="0"/>
              </a:spcAft>
              <a:buSzPts val="1700"/>
              <a:buChar char="●"/>
            </a:pPr>
            <a:r>
              <a:rPr lang="en" sz="1700"/>
              <a:t>Experience Books</a:t>
            </a:r>
            <a:endParaRPr sz="1700"/>
          </a:p>
          <a:p>
            <a:pPr marL="914400" lvl="0" indent="-336550" algn="l" rtl="0">
              <a:lnSpc>
                <a:spcPct val="50000"/>
              </a:lnSpc>
              <a:spcBef>
                <a:spcPts val="1600"/>
              </a:spcBef>
              <a:spcAft>
                <a:spcPts val="1600"/>
              </a:spcAft>
              <a:buSzPts val="1700"/>
              <a:buChar char="●"/>
            </a:pPr>
            <a:r>
              <a:rPr lang="en" sz="1700"/>
              <a:t>Accommodations for Supporting Sensory Access</a:t>
            </a:r>
            <a:endParaRPr sz="13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7" name="Google Shape;597;p95" descr="Pyramid graphic with three sections. 1. Specifically Designed Instruction (linked to Standards/Entry Points/ Access Skills). 2. Accommodations, Modifications, Instructional Supports (i.e., environmental cues, slant board, enlarged print, CVI supports, ALD, response time). 3. Initial Conversations (Grade level standards, PLEP, IEP Objectives, Family Priorities, Sensory Information)."/>
          <p:cNvPicPr preferRelativeResize="0"/>
          <p:nvPr/>
        </p:nvPicPr>
        <p:blipFill>
          <a:blip r:embed="rId3">
            <a:alphaModFix/>
          </a:blip>
          <a:stretch>
            <a:fillRect/>
          </a:stretch>
        </p:blipFill>
        <p:spPr>
          <a:xfrm>
            <a:off x="152400" y="1149000"/>
            <a:ext cx="8809301" cy="5556601"/>
          </a:xfrm>
          <a:prstGeom prst="rect">
            <a:avLst/>
          </a:prstGeom>
          <a:noFill/>
          <a:ln>
            <a:noFill/>
          </a:ln>
        </p:spPr>
      </p:pic>
      <p:sp>
        <p:nvSpPr>
          <p:cNvPr id="2" name="Title 1">
            <a:extLst>
              <a:ext uri="{FF2B5EF4-FFF2-40B4-BE49-F238E27FC236}">
                <a16:creationId xmlns:a16="http://schemas.microsoft.com/office/drawing/2014/main" id="{226AAF2A-CE0F-2D47-BF1C-AED13A38DCB3}"/>
              </a:ext>
            </a:extLst>
          </p:cNvPr>
          <p:cNvSpPr>
            <a:spLocks noGrp="1"/>
          </p:cNvSpPr>
          <p:nvPr>
            <p:ph type="title"/>
          </p:nvPr>
        </p:nvSpPr>
        <p:spPr/>
        <p:txBody>
          <a:bodyPr/>
          <a:lstStyle/>
          <a:p>
            <a:r>
              <a:rPr lang="en-US" sz="2800" dirty="0">
                <a:solidFill>
                  <a:schemeClr val="dk1"/>
                </a:solidFill>
              </a:rPr>
              <a:t>TA Focused on Supporting Access to GEC</a:t>
            </a:r>
            <a:br>
              <a:rPr lang="en-US" sz="4000" dirty="0">
                <a:solidFill>
                  <a:schemeClr val="dk1"/>
                </a:solidFill>
              </a:rPr>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9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3455">
                <a:solidFill>
                  <a:schemeClr val="accent2"/>
                </a:solidFill>
                <a:latin typeface="IBM Plex Sans"/>
                <a:ea typeface="IBM Plex Sans"/>
                <a:cs typeface="IBM Plex Sans"/>
                <a:sym typeface="IBM Plex Sans"/>
              </a:rPr>
              <a:t>MCAS Alt Survey - “TA Gold Mine”</a:t>
            </a:r>
            <a:endParaRPr sz="4255">
              <a:solidFill>
                <a:schemeClr val="accent2"/>
              </a:solidFill>
              <a:latin typeface="IBM Plex Sans"/>
              <a:ea typeface="IBM Plex Sans"/>
              <a:cs typeface="IBM Plex Sans"/>
              <a:sym typeface="IBM Plex Sans"/>
            </a:endParaRPr>
          </a:p>
        </p:txBody>
      </p:sp>
      <p:sp>
        <p:nvSpPr>
          <p:cNvPr id="603" name="Google Shape;603;p96"/>
          <p:cNvSpPr txBox="1">
            <a:spLocks noGrp="1"/>
          </p:cNvSpPr>
          <p:nvPr>
            <p:ph type="body" idx="1"/>
          </p:nvPr>
        </p:nvSpPr>
        <p:spPr>
          <a:xfrm>
            <a:off x="311700" y="1689024"/>
            <a:ext cx="8520600" cy="4930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u="sng">
                <a:solidFill>
                  <a:schemeClr val="hlink"/>
                </a:solidFill>
                <a:hlinkClick r:id="rId3"/>
              </a:rPr>
              <a:t>MCAS Alt Survey</a:t>
            </a:r>
            <a:r>
              <a:rPr lang="en"/>
              <a:t>  - For students taking the MCAS Alt </a:t>
            </a:r>
            <a:endParaRPr/>
          </a:p>
          <a:p>
            <a:pPr marL="457200" lvl="0" indent="-381000" algn="l" rtl="0">
              <a:spcBef>
                <a:spcPts val="1600"/>
              </a:spcBef>
              <a:spcAft>
                <a:spcPts val="0"/>
              </a:spcAft>
              <a:buSzPts val="2400"/>
              <a:buChar char="●"/>
            </a:pPr>
            <a:r>
              <a:rPr lang="en"/>
              <a:t>Use as basis for selecting an entry point or access skill </a:t>
            </a:r>
            <a:endParaRPr/>
          </a:p>
          <a:p>
            <a:pPr marL="457200" lvl="0" indent="-381000" algn="l" rtl="0">
              <a:spcBef>
                <a:spcPts val="1600"/>
              </a:spcBef>
              <a:spcAft>
                <a:spcPts val="0"/>
              </a:spcAft>
              <a:buSzPts val="2400"/>
              <a:buChar char="●"/>
            </a:pPr>
            <a:r>
              <a:rPr lang="en"/>
              <a:t>Helpful in determining current level of knowledge, skills, and abilities to select challenging entry points.</a:t>
            </a:r>
            <a:endParaRPr/>
          </a:p>
          <a:p>
            <a:pPr marL="457200" lvl="0" indent="-381000" algn="l" rtl="0">
              <a:spcBef>
                <a:spcPts val="1600"/>
              </a:spcBef>
              <a:spcAft>
                <a:spcPts val="0"/>
              </a:spcAft>
              <a:buSzPts val="2400"/>
              <a:buChar char="●"/>
            </a:pPr>
            <a:r>
              <a:rPr lang="en"/>
              <a:t>Find your state’s resources for beginning initial discussion about entry points/access skills! </a:t>
            </a:r>
            <a:endParaRPr/>
          </a:p>
          <a:p>
            <a:pPr marL="0" lvl="0" indent="0" algn="l" rtl="0">
              <a:spcBef>
                <a:spcPts val="160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9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accent2"/>
                </a:solidFill>
                <a:latin typeface="Arial"/>
                <a:ea typeface="Arial"/>
                <a:cs typeface="Arial"/>
                <a:sym typeface="Arial"/>
              </a:rPr>
              <a:t>Student Example: Lija - 4th Grader</a:t>
            </a:r>
            <a:endParaRPr sz="3000">
              <a:solidFill>
                <a:schemeClr val="accent2"/>
              </a:solidFill>
            </a:endParaRPr>
          </a:p>
        </p:txBody>
      </p:sp>
      <p:sp>
        <p:nvSpPr>
          <p:cNvPr id="609" name="Google Shape;609;p97"/>
          <p:cNvSpPr txBox="1">
            <a:spLocks noGrp="1"/>
          </p:cNvSpPr>
          <p:nvPr>
            <p:ph type="body" idx="1"/>
          </p:nvPr>
        </p:nvSpPr>
        <p:spPr>
          <a:xfrm>
            <a:off x="311700" y="1536624"/>
            <a:ext cx="8520600" cy="500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a:t>
            </a:r>
            <a:endParaRPr/>
          </a:p>
          <a:p>
            <a:pPr marL="457200" lvl="0" indent="-381000" algn="l" rtl="0">
              <a:lnSpc>
                <a:spcPct val="150000"/>
              </a:lnSpc>
              <a:spcBef>
                <a:spcPts val="1600"/>
              </a:spcBef>
              <a:spcAft>
                <a:spcPts val="0"/>
              </a:spcAft>
              <a:buSzPts val="2400"/>
              <a:buChar char="●"/>
            </a:pPr>
            <a:r>
              <a:rPr lang="en"/>
              <a:t>Seven years old, lives with her family, enjoys outdoor play with younger siblings</a:t>
            </a:r>
            <a:endParaRPr/>
          </a:p>
          <a:p>
            <a:pPr marL="457200" lvl="0" indent="-381000" algn="l" rtl="0">
              <a:lnSpc>
                <a:spcPct val="150000"/>
              </a:lnSpc>
              <a:spcBef>
                <a:spcPts val="0"/>
              </a:spcBef>
              <a:spcAft>
                <a:spcPts val="0"/>
              </a:spcAft>
              <a:buSzPts val="2400"/>
              <a:buChar char="●"/>
            </a:pPr>
            <a:r>
              <a:rPr lang="en"/>
              <a:t>Loves </a:t>
            </a:r>
            <a:r>
              <a:rPr lang="en" i="1"/>
              <a:t>Blippy</a:t>
            </a:r>
            <a:r>
              <a:rPr lang="en"/>
              <a:t> on YouTube, slurps from family dog </a:t>
            </a:r>
            <a:endParaRPr/>
          </a:p>
          <a:p>
            <a:pPr marL="457200" lvl="0" indent="-381000" algn="l" rtl="0">
              <a:lnSpc>
                <a:spcPct val="150000"/>
              </a:lnSpc>
              <a:spcBef>
                <a:spcPts val="0"/>
              </a:spcBef>
              <a:spcAft>
                <a:spcPts val="0"/>
              </a:spcAft>
              <a:buSzPts val="2400"/>
              <a:buChar char="●"/>
            </a:pPr>
            <a:r>
              <a:rPr lang="en"/>
              <a:t>Vocalizes to express likes and dislikes</a:t>
            </a:r>
            <a:endParaRPr/>
          </a:p>
          <a:p>
            <a:pPr marL="457200" lvl="0" indent="-381000" algn="l" rtl="0">
              <a:lnSpc>
                <a:spcPct val="150000"/>
              </a:lnSpc>
              <a:spcBef>
                <a:spcPts val="0"/>
              </a:spcBef>
              <a:spcAft>
                <a:spcPts val="0"/>
              </a:spcAft>
              <a:buSzPts val="2400"/>
              <a:buChar char="●"/>
            </a:pPr>
            <a:r>
              <a:rPr lang="en"/>
              <a:t>Eye gaze process, attention on zoom 40-45 minutes </a:t>
            </a:r>
            <a:endParaRPr/>
          </a:p>
          <a:p>
            <a:pPr marL="457200" lvl="0" indent="-381000" algn="l" rtl="0">
              <a:lnSpc>
                <a:spcPct val="150000"/>
              </a:lnSpc>
              <a:spcBef>
                <a:spcPts val="0"/>
              </a:spcBef>
              <a:spcAft>
                <a:spcPts val="0"/>
              </a:spcAft>
              <a:buSzPts val="2400"/>
              <a:buChar char="●"/>
            </a:pPr>
            <a:r>
              <a:rPr lang="en"/>
              <a:t>Health: Meningitis 18 months, trach, g-tube, seizures </a:t>
            </a:r>
            <a:endParaRPr/>
          </a:p>
          <a:p>
            <a:pPr marL="457200" lvl="0" indent="-381000" algn="l" rtl="0">
              <a:lnSpc>
                <a:spcPct val="150000"/>
              </a:lnSpc>
              <a:spcBef>
                <a:spcPts val="0"/>
              </a:spcBef>
              <a:spcAft>
                <a:spcPts val="0"/>
              </a:spcAft>
              <a:buSzPts val="2400"/>
              <a:buChar char="●"/>
            </a:pPr>
            <a:r>
              <a:rPr lang="en"/>
              <a:t>Sensory: CVI  and moderate/severe HL (aided)</a:t>
            </a:r>
            <a:endParaRPr/>
          </a:p>
          <a:p>
            <a:pPr marL="0" lvl="0" indent="0" algn="l" rtl="0">
              <a:spcBef>
                <a:spcPts val="160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9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IBM Plex Sans"/>
                <a:ea typeface="IBM Plex Sans"/>
                <a:cs typeface="IBM Plex Sans"/>
                <a:sym typeface="IBM Plex Sans"/>
              </a:rPr>
              <a:t>Student Example:  Lija - 2nd Grader </a:t>
            </a:r>
            <a:endParaRPr>
              <a:solidFill>
                <a:schemeClr val="accent2"/>
              </a:solidFill>
              <a:latin typeface="IBM Plex Sans"/>
              <a:ea typeface="IBM Plex Sans"/>
              <a:cs typeface="IBM Plex Sans"/>
              <a:sym typeface="IBM Plex Sans"/>
            </a:endParaRPr>
          </a:p>
        </p:txBody>
      </p:sp>
      <p:sp>
        <p:nvSpPr>
          <p:cNvPr id="615" name="Google Shape;615;p98"/>
          <p:cNvSpPr txBox="1">
            <a:spLocks noGrp="1"/>
          </p:cNvSpPr>
          <p:nvPr>
            <p:ph type="body" idx="1"/>
          </p:nvPr>
        </p:nvSpPr>
        <p:spPr>
          <a:xfrm>
            <a:off x="170450" y="1473849"/>
            <a:ext cx="8520600" cy="5204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900" b="1" u="sng">
                <a:latin typeface="IBM Plex Sans"/>
                <a:ea typeface="IBM Plex Sans"/>
                <a:cs typeface="IBM Plex Sans"/>
                <a:sym typeface="IBM Plex Sans"/>
              </a:rPr>
              <a:t>Content Area</a:t>
            </a:r>
            <a:r>
              <a:rPr lang="en" sz="1900" b="1">
                <a:latin typeface="IBM Plex Sans"/>
                <a:ea typeface="IBM Plex Sans"/>
                <a:cs typeface="IBM Plex Sans"/>
                <a:sym typeface="IBM Plex Sans"/>
              </a:rPr>
              <a:t>: </a:t>
            </a:r>
            <a:r>
              <a:rPr lang="en" sz="1900"/>
              <a:t>Science &amp; Technology</a:t>
            </a:r>
            <a:endParaRPr sz="1900"/>
          </a:p>
          <a:p>
            <a:pPr marL="0" lvl="0" indent="0" algn="l" rtl="0">
              <a:lnSpc>
                <a:spcPct val="100000"/>
              </a:lnSpc>
              <a:spcBef>
                <a:spcPts val="0"/>
              </a:spcBef>
              <a:spcAft>
                <a:spcPts val="0"/>
              </a:spcAft>
              <a:buClr>
                <a:schemeClr val="dk1"/>
              </a:buClr>
              <a:buSzPts val="1100"/>
              <a:buFont typeface="Arial"/>
              <a:buNone/>
            </a:pPr>
            <a:endParaRPr sz="1900" b="1">
              <a:latin typeface="IBM Plex Sans"/>
              <a:ea typeface="IBM Plex Sans"/>
              <a:cs typeface="IBM Plex Sans"/>
              <a:sym typeface="IBM Plex Sans"/>
            </a:endParaRPr>
          </a:p>
          <a:p>
            <a:pPr marL="0" lvl="0" indent="0" algn="l" rtl="0">
              <a:lnSpc>
                <a:spcPct val="100000"/>
              </a:lnSpc>
              <a:spcBef>
                <a:spcPts val="0"/>
              </a:spcBef>
              <a:spcAft>
                <a:spcPts val="0"/>
              </a:spcAft>
              <a:buClr>
                <a:schemeClr val="dk1"/>
              </a:buClr>
              <a:buSzPts val="1100"/>
              <a:buFont typeface="Arial"/>
              <a:buNone/>
            </a:pPr>
            <a:r>
              <a:rPr lang="en" sz="1900" b="1" u="sng">
                <a:latin typeface="IBM Plex Sans"/>
                <a:ea typeface="IBM Plex Sans"/>
                <a:cs typeface="IBM Plex Sans"/>
                <a:sym typeface="IBM Plex Sans"/>
              </a:rPr>
              <a:t>Strand</a:t>
            </a:r>
            <a:r>
              <a:rPr lang="en" sz="1900" b="1">
                <a:latin typeface="IBM Plex Sans"/>
                <a:ea typeface="IBM Plex Sans"/>
                <a:cs typeface="IBM Plex Sans"/>
                <a:sym typeface="IBM Plex Sans"/>
              </a:rPr>
              <a:t>:	</a:t>
            </a:r>
            <a:r>
              <a:rPr lang="en" sz="1900"/>
              <a:t>Earth and Space Science Standards</a:t>
            </a:r>
            <a:endParaRPr sz="1900"/>
          </a:p>
          <a:p>
            <a:pPr marL="0" lvl="0" indent="0" algn="l" rtl="0">
              <a:lnSpc>
                <a:spcPct val="100000"/>
              </a:lnSpc>
              <a:spcBef>
                <a:spcPts val="0"/>
              </a:spcBef>
              <a:spcAft>
                <a:spcPts val="0"/>
              </a:spcAft>
              <a:buClr>
                <a:schemeClr val="dk1"/>
              </a:buClr>
              <a:buSzPts val="1100"/>
              <a:buFont typeface="Arial"/>
              <a:buNone/>
            </a:pPr>
            <a:endParaRPr sz="1900" b="1">
              <a:latin typeface="IBM Plex Sans"/>
              <a:ea typeface="IBM Plex Sans"/>
              <a:cs typeface="IBM Plex Sans"/>
              <a:sym typeface="IBM Plex Sans"/>
            </a:endParaRPr>
          </a:p>
          <a:p>
            <a:pPr marL="0" lvl="0" indent="0" algn="l" rtl="0">
              <a:lnSpc>
                <a:spcPct val="100000"/>
              </a:lnSpc>
              <a:spcBef>
                <a:spcPts val="0"/>
              </a:spcBef>
              <a:spcAft>
                <a:spcPts val="0"/>
              </a:spcAft>
              <a:buClr>
                <a:schemeClr val="dk1"/>
              </a:buClr>
              <a:buSzPts val="1100"/>
              <a:buFont typeface="Arial"/>
              <a:buNone/>
            </a:pPr>
            <a:r>
              <a:rPr lang="en" sz="1900" b="1" u="sng">
                <a:latin typeface="IBM Plex Sans"/>
                <a:ea typeface="IBM Plex Sans"/>
                <a:cs typeface="IBM Plex Sans"/>
                <a:sym typeface="IBM Plex Sans"/>
              </a:rPr>
              <a:t>Standard</a:t>
            </a:r>
            <a:r>
              <a:rPr lang="en" sz="1900" b="1">
                <a:latin typeface="IBM Plex Sans"/>
                <a:ea typeface="IBM Plex Sans"/>
                <a:cs typeface="IBM Plex Sans"/>
                <a:sym typeface="IBM Plex Sans"/>
              </a:rPr>
              <a:t>: 	</a:t>
            </a:r>
            <a:r>
              <a:rPr lang="en" sz="1900"/>
              <a:t>Earth’s Systems 1-ESS1-1 </a:t>
            </a:r>
            <a:endParaRPr sz="1900"/>
          </a:p>
          <a:p>
            <a:pPr marL="1371600" lvl="0" indent="0" algn="l" rtl="0">
              <a:lnSpc>
                <a:spcPct val="100000"/>
              </a:lnSpc>
              <a:spcBef>
                <a:spcPts val="0"/>
              </a:spcBef>
              <a:spcAft>
                <a:spcPts val="0"/>
              </a:spcAft>
              <a:buClr>
                <a:schemeClr val="dk1"/>
              </a:buClr>
              <a:buSzPts val="1100"/>
              <a:buFont typeface="Arial"/>
              <a:buNone/>
            </a:pPr>
            <a:r>
              <a:rPr lang="en" sz="1900"/>
              <a:t>Use observations of the Sun, Moon, and stars to describe that each appears to rise in one part of the sky, appears to move across the sky, and appears to set</a:t>
            </a:r>
            <a:endParaRPr sz="1900" b="1">
              <a:latin typeface="IBM Plex Sans"/>
              <a:ea typeface="IBM Plex Sans"/>
              <a:cs typeface="IBM Plex Sans"/>
              <a:sym typeface="IBM Plex Sans"/>
            </a:endParaRPr>
          </a:p>
          <a:p>
            <a:pPr marL="0" lvl="0" indent="0" algn="l" rtl="0">
              <a:lnSpc>
                <a:spcPct val="100000"/>
              </a:lnSpc>
              <a:spcBef>
                <a:spcPts val="0"/>
              </a:spcBef>
              <a:spcAft>
                <a:spcPts val="0"/>
              </a:spcAft>
              <a:buClr>
                <a:schemeClr val="dk1"/>
              </a:buClr>
              <a:buSzPts val="1100"/>
              <a:buFont typeface="Arial"/>
              <a:buNone/>
            </a:pPr>
            <a:endParaRPr sz="1900" b="1" u="sng">
              <a:latin typeface="IBM Plex Sans"/>
              <a:ea typeface="IBM Plex Sans"/>
              <a:cs typeface="IBM Plex Sans"/>
              <a:sym typeface="IBM Plex Sans"/>
            </a:endParaRPr>
          </a:p>
          <a:p>
            <a:pPr marL="0" lvl="0" indent="0" algn="l" rtl="0">
              <a:lnSpc>
                <a:spcPct val="100000"/>
              </a:lnSpc>
              <a:spcBef>
                <a:spcPts val="0"/>
              </a:spcBef>
              <a:spcAft>
                <a:spcPts val="0"/>
              </a:spcAft>
              <a:buClr>
                <a:schemeClr val="dk1"/>
              </a:buClr>
              <a:buSzPts val="1100"/>
              <a:buFont typeface="Arial"/>
              <a:buNone/>
            </a:pPr>
            <a:r>
              <a:rPr lang="en" sz="1900" b="1" u="sng">
                <a:latin typeface="IBM Plex Sans"/>
                <a:ea typeface="IBM Plex Sans"/>
                <a:cs typeface="IBM Plex Sans"/>
                <a:sym typeface="IBM Plex Sans"/>
              </a:rPr>
              <a:t>Entry Point</a:t>
            </a:r>
            <a:r>
              <a:rPr lang="en" sz="1900" b="1">
                <a:latin typeface="IBM Plex Sans"/>
                <a:ea typeface="IBM Plex Sans"/>
                <a:cs typeface="IBM Plex Sans"/>
                <a:sym typeface="IBM Plex Sans"/>
              </a:rPr>
              <a:t>:	 </a:t>
            </a:r>
            <a:r>
              <a:rPr lang="en" sz="1900"/>
              <a:t>Use pictures and/or drawings to collect observations related to a topic.</a:t>
            </a:r>
            <a:endParaRPr sz="1900"/>
          </a:p>
          <a:p>
            <a:pPr marL="0" lvl="0" indent="0" algn="l" rtl="0">
              <a:lnSpc>
                <a:spcPct val="100000"/>
              </a:lnSpc>
              <a:spcBef>
                <a:spcPts val="0"/>
              </a:spcBef>
              <a:spcAft>
                <a:spcPts val="0"/>
              </a:spcAft>
              <a:buClr>
                <a:schemeClr val="dk1"/>
              </a:buClr>
              <a:buSzPts val="1100"/>
              <a:buFont typeface="Arial"/>
              <a:buNone/>
            </a:pPr>
            <a:endParaRPr sz="1900" b="1">
              <a:latin typeface="IBM Plex Sans"/>
              <a:ea typeface="IBM Plex Sans"/>
              <a:cs typeface="IBM Plex Sans"/>
              <a:sym typeface="IBM Plex Sans"/>
            </a:endParaRPr>
          </a:p>
          <a:p>
            <a:pPr marL="0" lvl="0" indent="0" algn="l" rtl="0">
              <a:lnSpc>
                <a:spcPct val="100000"/>
              </a:lnSpc>
              <a:spcBef>
                <a:spcPts val="0"/>
              </a:spcBef>
              <a:spcAft>
                <a:spcPts val="0"/>
              </a:spcAft>
              <a:buClr>
                <a:schemeClr val="dk1"/>
              </a:buClr>
              <a:buSzPts val="1100"/>
              <a:buFont typeface="Arial"/>
              <a:buNone/>
            </a:pPr>
            <a:r>
              <a:rPr lang="en" sz="1900" b="1" u="sng">
                <a:latin typeface="IBM Plex Sans"/>
                <a:ea typeface="IBM Plex Sans"/>
                <a:cs typeface="IBM Plex Sans"/>
                <a:sym typeface="IBM Plex Sans"/>
              </a:rPr>
              <a:t>Access Skill</a:t>
            </a:r>
            <a:r>
              <a:rPr lang="en" sz="1900" b="1">
                <a:latin typeface="IBM Plex Sans"/>
                <a:ea typeface="IBM Plex Sans"/>
                <a:cs typeface="IBM Plex Sans"/>
                <a:sym typeface="IBM Plex Sans"/>
              </a:rPr>
              <a:t>:  </a:t>
            </a:r>
            <a:r>
              <a:rPr lang="en" sz="1900"/>
              <a:t>Match picture to picture of Earth, Moon, Sun, Stars, Solar System – using Eye Gaze and Vocalization </a:t>
            </a:r>
            <a:endParaRPr sz="1900"/>
          </a:p>
          <a:p>
            <a:pPr marL="0" lvl="0" indent="0" algn="l" rtl="0">
              <a:lnSpc>
                <a:spcPct val="100000"/>
              </a:lnSpc>
              <a:spcBef>
                <a:spcPts val="0"/>
              </a:spcBef>
              <a:spcAft>
                <a:spcPts val="0"/>
              </a:spcAft>
              <a:buClr>
                <a:schemeClr val="dk1"/>
              </a:buClr>
              <a:buSzPts val="1100"/>
              <a:buFont typeface="Arial"/>
              <a:buNone/>
            </a:pPr>
            <a:endParaRPr sz="1900" b="1">
              <a:latin typeface="IBM Plex Sans"/>
              <a:ea typeface="IBM Plex Sans"/>
              <a:cs typeface="IBM Plex Sans"/>
              <a:sym typeface="IBM Plex Sans"/>
            </a:endParaRPr>
          </a:p>
          <a:p>
            <a:pPr marL="0" lvl="0" indent="0" algn="l" rtl="0">
              <a:lnSpc>
                <a:spcPct val="100000"/>
              </a:lnSpc>
              <a:spcBef>
                <a:spcPts val="0"/>
              </a:spcBef>
              <a:spcAft>
                <a:spcPts val="0"/>
              </a:spcAft>
              <a:buClr>
                <a:schemeClr val="dk1"/>
              </a:buClr>
              <a:buSzPts val="1100"/>
              <a:buFont typeface="Arial"/>
              <a:buNone/>
            </a:pPr>
            <a:r>
              <a:rPr lang="en" sz="1900" b="1" u="sng">
                <a:latin typeface="IBM Plex Sans"/>
                <a:ea typeface="IBM Plex Sans"/>
                <a:cs typeface="IBM Plex Sans"/>
                <a:sym typeface="IBM Plex Sans"/>
              </a:rPr>
              <a:t>Accommodations</a:t>
            </a:r>
            <a:r>
              <a:rPr lang="en" sz="1900" b="1">
                <a:latin typeface="IBM Plex Sans"/>
                <a:ea typeface="IBM Plex Sans"/>
                <a:cs typeface="IBM Plex Sans"/>
                <a:sym typeface="IBM Plex Sans"/>
              </a:rPr>
              <a:t>:  </a:t>
            </a:r>
            <a:r>
              <a:rPr lang="en" sz="1900"/>
              <a:t>Zoom and PPT; up to an array of 3; point with yellow cursor and ask Y/N - label; wait up to 5 seconds; intervener provides med support as indicated</a:t>
            </a:r>
            <a:endParaRPr sz="1900"/>
          </a:p>
          <a:p>
            <a:pPr marL="0" lvl="0" indent="0" algn="l" rtl="0">
              <a:lnSpc>
                <a:spcPct val="100000"/>
              </a:lnSpc>
              <a:spcBef>
                <a:spcPts val="0"/>
              </a:spcBef>
              <a:spcAft>
                <a:spcPts val="0"/>
              </a:spcAft>
              <a:buClr>
                <a:schemeClr val="dk1"/>
              </a:buClr>
              <a:buSzPts val="1100"/>
              <a:buFont typeface="Arial"/>
              <a:buNone/>
            </a:pPr>
            <a:endParaRPr sz="2100" b="1">
              <a:latin typeface="IBM Plex Sans"/>
              <a:ea typeface="IBM Plex Sans"/>
              <a:cs typeface="IBM Plex Sans"/>
              <a:sym typeface="IBM Plex Sans"/>
            </a:endParaRPr>
          </a:p>
          <a:p>
            <a:pPr marL="0" lvl="0" indent="0" algn="l" rtl="0">
              <a:lnSpc>
                <a:spcPct val="100000"/>
              </a:lnSpc>
              <a:spcBef>
                <a:spcPts val="0"/>
              </a:spcBef>
              <a:spcAft>
                <a:spcPts val="1600"/>
              </a:spcAft>
              <a:buNone/>
            </a:pPr>
            <a:endParaRPr sz="700" b="1">
              <a:latin typeface="IBM Plex Sans"/>
              <a:ea typeface="IBM Plex Sans"/>
              <a:cs typeface="IBM Plex Sans"/>
              <a:sym typeface="IBM Plex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9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latin typeface="IBM Plex Sans"/>
                <a:ea typeface="IBM Plex Sans"/>
                <a:cs typeface="IBM Plex Sans"/>
                <a:sym typeface="IBM Plex Sans"/>
              </a:rPr>
              <a:t>Lija  (2 of 2)</a:t>
            </a:r>
            <a:endParaRPr>
              <a:solidFill>
                <a:schemeClr val="accent2"/>
              </a:solidFill>
              <a:latin typeface="IBM Plex Sans"/>
              <a:ea typeface="IBM Plex Sans"/>
              <a:cs typeface="IBM Plex Sans"/>
              <a:sym typeface="IBM Plex Sans"/>
            </a:endParaRPr>
          </a:p>
        </p:txBody>
      </p:sp>
      <p:sp>
        <p:nvSpPr>
          <p:cNvPr id="621" name="Google Shape;621;p99"/>
          <p:cNvSpPr txBox="1">
            <a:spLocks noGrp="1"/>
          </p:cNvSpPr>
          <p:nvPr>
            <p:ph type="body" idx="1"/>
          </p:nvPr>
        </p:nvSpPr>
        <p:spPr>
          <a:xfrm>
            <a:off x="311700" y="1544675"/>
            <a:ext cx="8348100" cy="5359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900" b="1" u="sng">
                <a:latin typeface="IBM Plex Sans"/>
                <a:ea typeface="IBM Plex Sans"/>
                <a:cs typeface="IBM Plex Sans"/>
                <a:sym typeface="IBM Plex Sans"/>
              </a:rPr>
              <a:t>Specially Designed Instruction</a:t>
            </a:r>
            <a:endParaRPr sz="1900" b="1">
              <a:latin typeface="IBM Plex Sans"/>
              <a:ea typeface="IBM Plex Sans"/>
              <a:cs typeface="IBM Plex Sans"/>
              <a:sym typeface="IBM Plex Sans"/>
            </a:endParaRPr>
          </a:p>
          <a:p>
            <a:pPr marL="457200" lvl="0" indent="-349250" algn="l" rtl="0">
              <a:lnSpc>
                <a:spcPct val="100000"/>
              </a:lnSpc>
              <a:spcBef>
                <a:spcPts val="0"/>
              </a:spcBef>
              <a:spcAft>
                <a:spcPts val="0"/>
              </a:spcAft>
              <a:buSzPts val="1900"/>
              <a:buChar char="●"/>
            </a:pPr>
            <a:r>
              <a:rPr lang="en" sz="1900"/>
              <a:t>Pre-teach new vocabulary and concepts using objects</a:t>
            </a:r>
            <a:endParaRPr sz="1900"/>
          </a:p>
          <a:p>
            <a:pPr marL="457200" lvl="0" indent="-349250" algn="l" rtl="0">
              <a:lnSpc>
                <a:spcPct val="100000"/>
              </a:lnSpc>
              <a:spcBef>
                <a:spcPts val="0"/>
              </a:spcBef>
              <a:spcAft>
                <a:spcPts val="0"/>
              </a:spcAft>
              <a:buSzPts val="1900"/>
              <a:buChar char="●"/>
            </a:pPr>
            <a:r>
              <a:rPr lang="en" sz="1900"/>
              <a:t>Provide object/picture in all curriculum areas (calendar)</a:t>
            </a:r>
            <a:endParaRPr sz="1900"/>
          </a:p>
          <a:p>
            <a:pPr marL="457200" lvl="0" indent="-349250" algn="l" rtl="0">
              <a:lnSpc>
                <a:spcPct val="100000"/>
              </a:lnSpc>
              <a:spcBef>
                <a:spcPts val="0"/>
              </a:spcBef>
              <a:spcAft>
                <a:spcPts val="0"/>
              </a:spcAft>
              <a:buSzPts val="1900"/>
              <a:buChar char="●"/>
            </a:pPr>
            <a:r>
              <a:rPr lang="en" sz="1900"/>
              <a:t>Routine review using object/picture bucket with word labels</a:t>
            </a:r>
            <a:endParaRPr sz="1900"/>
          </a:p>
          <a:p>
            <a:pPr marL="0" lvl="0" indent="0" algn="l" rtl="0">
              <a:lnSpc>
                <a:spcPct val="100000"/>
              </a:lnSpc>
              <a:spcBef>
                <a:spcPts val="0"/>
              </a:spcBef>
              <a:spcAft>
                <a:spcPts val="0"/>
              </a:spcAft>
              <a:buNone/>
            </a:pPr>
            <a:endParaRPr sz="1900" b="1" u="sng">
              <a:latin typeface="IBM Plex Sans"/>
              <a:ea typeface="IBM Plex Sans"/>
              <a:cs typeface="IBM Plex Sans"/>
              <a:sym typeface="IBM Plex Sans"/>
            </a:endParaRPr>
          </a:p>
          <a:p>
            <a:pPr marL="0" lvl="0" indent="0" algn="l" rtl="0">
              <a:lnSpc>
                <a:spcPct val="100000"/>
              </a:lnSpc>
              <a:spcBef>
                <a:spcPts val="0"/>
              </a:spcBef>
              <a:spcAft>
                <a:spcPts val="0"/>
              </a:spcAft>
              <a:buClr>
                <a:schemeClr val="dk1"/>
              </a:buClr>
              <a:buSzPts val="1100"/>
              <a:buFont typeface="Arial"/>
              <a:buNone/>
            </a:pPr>
            <a:r>
              <a:rPr lang="en" sz="1900" b="1" u="sng">
                <a:latin typeface="IBM Plex Sans"/>
                <a:ea typeface="IBM Plex Sans"/>
                <a:cs typeface="IBM Plex Sans"/>
                <a:sym typeface="IBM Plex Sans"/>
              </a:rPr>
              <a:t>Methodology/Delivery of Instruction</a:t>
            </a:r>
            <a:endParaRPr sz="1900" b="1" u="sng">
              <a:latin typeface="IBM Plex Sans"/>
              <a:ea typeface="IBM Plex Sans"/>
              <a:cs typeface="IBM Plex Sans"/>
              <a:sym typeface="IBM Plex Sans"/>
            </a:endParaRPr>
          </a:p>
          <a:p>
            <a:pPr marL="457200" lvl="0" indent="-349250" algn="l" rtl="0">
              <a:lnSpc>
                <a:spcPct val="100000"/>
              </a:lnSpc>
              <a:spcBef>
                <a:spcPts val="0"/>
              </a:spcBef>
              <a:spcAft>
                <a:spcPts val="0"/>
              </a:spcAft>
              <a:buSzPts val="1900"/>
              <a:buChar char="●"/>
            </a:pPr>
            <a:r>
              <a:rPr lang="en" sz="1900"/>
              <a:t>Strategies for introduction of new activities </a:t>
            </a:r>
            <a:endParaRPr sz="1900"/>
          </a:p>
          <a:p>
            <a:pPr marL="457200" lvl="0" indent="-349250" algn="l" rtl="0">
              <a:lnSpc>
                <a:spcPct val="100000"/>
              </a:lnSpc>
              <a:spcBef>
                <a:spcPts val="0"/>
              </a:spcBef>
              <a:spcAft>
                <a:spcPts val="0"/>
              </a:spcAft>
              <a:buSzPts val="1900"/>
              <a:buChar char="●"/>
            </a:pPr>
            <a:r>
              <a:rPr lang="en" sz="1900"/>
              <a:t>Wait time up to 5-6 seconds for eye gaze on object, slightly off midline</a:t>
            </a:r>
            <a:endParaRPr sz="1900"/>
          </a:p>
          <a:p>
            <a:pPr marL="457200" lvl="0" indent="-349250" algn="l" rtl="0">
              <a:lnSpc>
                <a:spcPct val="100000"/>
              </a:lnSpc>
              <a:spcBef>
                <a:spcPts val="0"/>
              </a:spcBef>
              <a:spcAft>
                <a:spcPts val="0"/>
              </a:spcAft>
              <a:buSzPts val="1900"/>
              <a:buChar char="●"/>
            </a:pPr>
            <a:r>
              <a:rPr lang="en" sz="1900"/>
              <a:t>Praise at end of session and choice for “break”</a:t>
            </a:r>
            <a:endParaRPr sz="1900"/>
          </a:p>
          <a:p>
            <a:pPr marL="457200" lvl="0" indent="-349250" algn="l" rtl="0">
              <a:lnSpc>
                <a:spcPct val="100000"/>
              </a:lnSpc>
              <a:spcBef>
                <a:spcPts val="0"/>
              </a:spcBef>
              <a:spcAft>
                <a:spcPts val="0"/>
              </a:spcAft>
              <a:buSzPts val="1900"/>
              <a:buChar char="●"/>
            </a:pPr>
            <a:r>
              <a:rPr lang="en" sz="1900"/>
              <a:t>Weekly report to parents to ensure reinforcement and home routine </a:t>
            </a:r>
            <a:endParaRPr sz="1900"/>
          </a:p>
          <a:p>
            <a:pPr marL="0" lvl="0" indent="0" algn="l" rtl="0">
              <a:lnSpc>
                <a:spcPct val="100000"/>
              </a:lnSpc>
              <a:spcBef>
                <a:spcPts val="0"/>
              </a:spcBef>
              <a:spcAft>
                <a:spcPts val="0"/>
              </a:spcAft>
              <a:buNone/>
            </a:pPr>
            <a:endParaRPr sz="1900" b="1" u="sng">
              <a:latin typeface="IBM Plex Sans"/>
              <a:ea typeface="IBM Plex Sans"/>
              <a:cs typeface="IBM Plex Sans"/>
              <a:sym typeface="IBM Plex Sans"/>
            </a:endParaRPr>
          </a:p>
          <a:p>
            <a:pPr marL="0" lvl="0" indent="0" algn="l" rtl="0">
              <a:lnSpc>
                <a:spcPct val="100000"/>
              </a:lnSpc>
              <a:spcBef>
                <a:spcPts val="0"/>
              </a:spcBef>
              <a:spcAft>
                <a:spcPts val="0"/>
              </a:spcAft>
              <a:buClr>
                <a:schemeClr val="dk1"/>
              </a:buClr>
              <a:buSzPts val="1100"/>
              <a:buFont typeface="Arial"/>
              <a:buNone/>
            </a:pPr>
            <a:r>
              <a:rPr lang="en" sz="1900" b="1" u="sng">
                <a:latin typeface="IBM Plex Sans"/>
                <a:ea typeface="IBM Plex Sans"/>
                <a:cs typeface="IBM Plex Sans"/>
                <a:sym typeface="IBM Plex Sans"/>
              </a:rPr>
              <a:t>Performance Criteria</a:t>
            </a:r>
            <a:r>
              <a:rPr lang="en" sz="1900" b="1">
                <a:latin typeface="IBM Plex Sans"/>
                <a:ea typeface="IBM Plex Sans"/>
                <a:cs typeface="IBM Plex Sans"/>
                <a:sym typeface="IBM Plex Sans"/>
              </a:rPr>
              <a:t>:</a:t>
            </a:r>
            <a:endParaRPr sz="1900" b="1">
              <a:latin typeface="IBM Plex Sans"/>
              <a:ea typeface="IBM Plex Sans"/>
              <a:cs typeface="IBM Plex Sans"/>
              <a:sym typeface="IBM Plex Sans"/>
            </a:endParaRPr>
          </a:p>
          <a:p>
            <a:pPr marL="457200" lvl="0" indent="-349250" algn="l" rtl="0">
              <a:lnSpc>
                <a:spcPct val="100000"/>
              </a:lnSpc>
              <a:spcBef>
                <a:spcPts val="0"/>
              </a:spcBef>
              <a:spcAft>
                <a:spcPts val="0"/>
              </a:spcAft>
              <a:buSzPts val="1900"/>
              <a:buChar char="●"/>
            </a:pPr>
            <a:r>
              <a:rPr lang="en" sz="1900"/>
              <a:t>Test only on vocabulary and concepts (objects/pics)</a:t>
            </a:r>
            <a:endParaRPr sz="1900"/>
          </a:p>
          <a:p>
            <a:pPr marL="457200" lvl="0" indent="-355600" algn="l" rtl="0">
              <a:lnSpc>
                <a:spcPct val="100000"/>
              </a:lnSpc>
              <a:spcBef>
                <a:spcPts val="0"/>
              </a:spcBef>
              <a:spcAft>
                <a:spcPts val="0"/>
              </a:spcAft>
              <a:buSzPts val="2000"/>
              <a:buChar char="●"/>
            </a:pPr>
            <a:r>
              <a:rPr lang="en" sz="1900"/>
              <a:t>Goal Attainment Scale to measure skill acquisition and generalization across people, materials, and settings.  </a:t>
            </a:r>
            <a:r>
              <a:rPr lang="en" sz="2300"/>
              <a:t> </a:t>
            </a:r>
            <a:r>
              <a:rPr lang="en"/>
              <a:t>  </a:t>
            </a:r>
            <a:endParaRPr/>
          </a:p>
          <a:p>
            <a:pPr marL="0" lvl="0" indent="0" algn="l" rtl="0">
              <a:lnSpc>
                <a:spcPct val="100000"/>
              </a:lnSpc>
              <a:spcBef>
                <a:spcPts val="0"/>
              </a:spcBef>
              <a:spcAft>
                <a:spcPts val="0"/>
              </a:spcAft>
              <a:buClr>
                <a:schemeClr val="dk1"/>
              </a:buClr>
              <a:buSzPts val="1100"/>
              <a:buFont typeface="Arial"/>
              <a:buNone/>
            </a:pPr>
            <a:endParaRPr sz="1000" b="1">
              <a:latin typeface="IBM Plex Sans"/>
              <a:ea typeface="IBM Plex Sans"/>
              <a:cs typeface="IBM Plex Sans"/>
              <a:sym typeface="IBM Plex Sans"/>
            </a:endParaRPr>
          </a:p>
          <a:p>
            <a:pPr marL="0" lvl="0" indent="0" algn="l" rtl="0">
              <a:spcBef>
                <a:spcPts val="160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10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accent2"/>
                </a:solidFill>
              </a:rPr>
              <a:t>Templat</a:t>
            </a:r>
            <a:r>
              <a:rPr lang="en" sz="3000">
                <a:solidFill>
                  <a:schemeClr val="accent2"/>
                </a:solidFill>
              </a:rPr>
              <a:t>e </a:t>
            </a:r>
            <a:r>
              <a:rPr lang="en" sz="3000" b="1">
                <a:solidFill>
                  <a:schemeClr val="accent2"/>
                </a:solidFill>
              </a:rPr>
              <a:t>Tier 3 TA - GEC</a:t>
            </a:r>
            <a:r>
              <a:rPr lang="en" sz="3000">
                <a:solidFill>
                  <a:schemeClr val="accent2"/>
                </a:solidFill>
              </a:rPr>
              <a:t> </a:t>
            </a:r>
            <a:endParaRPr sz="3000">
              <a:solidFill>
                <a:schemeClr val="accent2"/>
              </a:solidFill>
            </a:endParaRPr>
          </a:p>
        </p:txBody>
      </p:sp>
      <p:sp>
        <p:nvSpPr>
          <p:cNvPr id="627" name="Google Shape;627;p10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Char char="●"/>
            </a:pPr>
            <a:r>
              <a:rPr lang="en" sz="2300"/>
              <a:t>Readiness Assessment/Agreements</a:t>
            </a:r>
            <a:endParaRPr sz="2300"/>
          </a:p>
          <a:p>
            <a:pPr marL="457200" lvl="0" indent="-374650" algn="l" rtl="0">
              <a:lnSpc>
                <a:spcPct val="115000"/>
              </a:lnSpc>
              <a:spcBef>
                <a:spcPts val="0"/>
              </a:spcBef>
              <a:spcAft>
                <a:spcPts val="0"/>
              </a:spcAft>
              <a:buSzPts val="2300"/>
              <a:buChar char="●"/>
            </a:pPr>
            <a:r>
              <a:rPr lang="en" sz="2300"/>
              <a:t>Roles and Responsibilities of Team Members</a:t>
            </a:r>
            <a:endParaRPr sz="2300"/>
          </a:p>
          <a:p>
            <a:pPr marL="457200" lvl="0" indent="-374650" algn="l" rtl="0">
              <a:lnSpc>
                <a:spcPct val="115000"/>
              </a:lnSpc>
              <a:spcBef>
                <a:spcPts val="0"/>
              </a:spcBef>
              <a:spcAft>
                <a:spcPts val="0"/>
              </a:spcAft>
              <a:buSzPts val="2300"/>
              <a:buChar char="●"/>
            </a:pPr>
            <a:r>
              <a:rPr lang="en" sz="2300"/>
              <a:t>Conversation about “IEP Worthy” Goals and Objectives</a:t>
            </a:r>
            <a:endParaRPr sz="2300"/>
          </a:p>
          <a:p>
            <a:pPr marL="457200" lvl="0" indent="-374650" algn="l" rtl="0">
              <a:lnSpc>
                <a:spcPct val="115000"/>
              </a:lnSpc>
              <a:spcBef>
                <a:spcPts val="0"/>
              </a:spcBef>
              <a:spcAft>
                <a:spcPts val="0"/>
              </a:spcAft>
              <a:buSzPts val="2300"/>
              <a:buChar char="●"/>
            </a:pPr>
            <a:r>
              <a:rPr lang="en" sz="2300"/>
              <a:t>TA Process:</a:t>
            </a:r>
            <a:endParaRPr sz="2300"/>
          </a:p>
          <a:p>
            <a:pPr marL="1371600" lvl="1" indent="-361950" algn="l" rtl="0">
              <a:lnSpc>
                <a:spcPct val="100000"/>
              </a:lnSpc>
              <a:spcBef>
                <a:spcPts val="0"/>
              </a:spcBef>
              <a:spcAft>
                <a:spcPts val="0"/>
              </a:spcAft>
              <a:buSzPts val="2100"/>
              <a:buFont typeface="IBM Plex Sans Condensed SemiBold"/>
              <a:buChar char="❏"/>
            </a:pPr>
            <a:r>
              <a:rPr lang="en" sz="2100">
                <a:latin typeface="IBM Plex Sans Cond SmBld"/>
                <a:ea typeface="IBM Plex Sans Cond SmBld"/>
                <a:cs typeface="IBM Plex Sans Cond SmBld"/>
                <a:sym typeface="IBM Plex Sans Condensed SemiBold"/>
              </a:rPr>
              <a:t>Standard</a:t>
            </a:r>
            <a:endParaRPr sz="2100">
              <a:latin typeface="IBM Plex Sans Cond SmBld"/>
              <a:ea typeface="IBM Plex Sans Cond SmBld"/>
              <a:cs typeface="IBM Plex Sans Cond SmBld"/>
              <a:sym typeface="IBM Plex Sans Condensed SemiBold"/>
            </a:endParaRPr>
          </a:p>
          <a:p>
            <a:pPr marL="1371600" lvl="1" indent="-361950" algn="l" rtl="0">
              <a:lnSpc>
                <a:spcPct val="100000"/>
              </a:lnSpc>
              <a:spcBef>
                <a:spcPts val="0"/>
              </a:spcBef>
              <a:spcAft>
                <a:spcPts val="0"/>
              </a:spcAft>
              <a:buSzPts val="2100"/>
              <a:buFont typeface="IBM Plex Sans Condensed SemiBold"/>
              <a:buChar char="❏"/>
            </a:pPr>
            <a:r>
              <a:rPr lang="en" sz="2100">
                <a:latin typeface="IBM Plex Sans Cond SmBld"/>
                <a:ea typeface="IBM Plex Sans Cond SmBld"/>
                <a:cs typeface="IBM Plex Sans Cond SmBld"/>
                <a:sym typeface="IBM Plex Sans Condensed SemiBold"/>
              </a:rPr>
              <a:t>Entry Skill</a:t>
            </a:r>
            <a:endParaRPr sz="2100">
              <a:latin typeface="IBM Plex Sans Cond SmBld"/>
              <a:ea typeface="IBM Plex Sans Cond SmBld"/>
              <a:cs typeface="IBM Plex Sans Cond SmBld"/>
              <a:sym typeface="IBM Plex Sans Condensed SemiBold"/>
            </a:endParaRPr>
          </a:p>
          <a:p>
            <a:pPr marL="1371600" lvl="1" indent="-361950" algn="l" rtl="0">
              <a:lnSpc>
                <a:spcPct val="100000"/>
              </a:lnSpc>
              <a:spcBef>
                <a:spcPts val="0"/>
              </a:spcBef>
              <a:spcAft>
                <a:spcPts val="0"/>
              </a:spcAft>
              <a:buSzPts val="2100"/>
              <a:buFont typeface="IBM Plex Sans Condensed SemiBold"/>
              <a:buChar char="❏"/>
            </a:pPr>
            <a:r>
              <a:rPr lang="en" sz="2100">
                <a:latin typeface="IBM Plex Sans Cond SmBld"/>
                <a:ea typeface="IBM Plex Sans Cond SmBld"/>
                <a:cs typeface="IBM Plex Sans Cond SmBld"/>
                <a:sym typeface="IBM Plex Sans Condensed SemiBold"/>
              </a:rPr>
              <a:t>Access Skill</a:t>
            </a:r>
            <a:endParaRPr sz="2100">
              <a:latin typeface="IBM Plex Sans Cond SmBld"/>
              <a:ea typeface="IBM Plex Sans Cond SmBld"/>
              <a:cs typeface="IBM Plex Sans Cond SmBld"/>
              <a:sym typeface="IBM Plex Sans Condensed SemiBold"/>
            </a:endParaRPr>
          </a:p>
          <a:p>
            <a:pPr marL="1371600" lvl="1" indent="-361950" algn="l" rtl="0">
              <a:lnSpc>
                <a:spcPct val="100000"/>
              </a:lnSpc>
              <a:spcBef>
                <a:spcPts val="0"/>
              </a:spcBef>
              <a:spcAft>
                <a:spcPts val="0"/>
              </a:spcAft>
              <a:buSzPts val="2100"/>
              <a:buFont typeface="IBM Plex Sans Condensed SemiBold"/>
              <a:buChar char="❏"/>
            </a:pPr>
            <a:r>
              <a:rPr lang="en" sz="2100">
                <a:latin typeface="IBM Plex Sans Cond SmBld"/>
                <a:ea typeface="IBM Plex Sans Cond SmBld"/>
                <a:cs typeface="IBM Plex Sans Cond SmBld"/>
                <a:sym typeface="IBM Plex Sans Condensed SemiBold"/>
              </a:rPr>
              <a:t>Accommodations</a:t>
            </a:r>
            <a:endParaRPr sz="2100">
              <a:latin typeface="IBM Plex Sans Cond SmBld"/>
              <a:ea typeface="IBM Plex Sans Cond SmBld"/>
              <a:cs typeface="IBM Plex Sans Cond SmBld"/>
              <a:sym typeface="IBM Plex Sans Condensed SemiBold"/>
            </a:endParaRPr>
          </a:p>
          <a:p>
            <a:pPr marL="1371600" lvl="1" indent="-361950" algn="l" rtl="0">
              <a:lnSpc>
                <a:spcPct val="100000"/>
              </a:lnSpc>
              <a:spcBef>
                <a:spcPts val="0"/>
              </a:spcBef>
              <a:spcAft>
                <a:spcPts val="0"/>
              </a:spcAft>
              <a:buSzPts val="2100"/>
              <a:buFont typeface="IBM Plex Sans Condensed SemiBold"/>
              <a:buChar char="❏"/>
            </a:pPr>
            <a:r>
              <a:rPr lang="en" sz="2100">
                <a:latin typeface="IBM Plex Sans Cond SmBld"/>
                <a:ea typeface="IBM Plex Sans Cond SmBld"/>
                <a:cs typeface="IBM Plex Sans Cond SmBld"/>
                <a:sym typeface="IBM Plex Sans Condensed SemiBold"/>
              </a:rPr>
              <a:t>Specially Designed Instruction (Intervention Plan)</a:t>
            </a:r>
            <a:endParaRPr sz="2100">
              <a:latin typeface="IBM Plex Sans Cond SmBld"/>
              <a:ea typeface="IBM Plex Sans Cond SmBld"/>
              <a:cs typeface="IBM Plex Sans Cond SmBld"/>
              <a:sym typeface="IBM Plex Sans Condensed SemiBold"/>
            </a:endParaRPr>
          </a:p>
          <a:p>
            <a:pPr marL="1371600" lvl="1" indent="-361950" algn="l" rtl="0">
              <a:lnSpc>
                <a:spcPct val="100000"/>
              </a:lnSpc>
              <a:spcBef>
                <a:spcPts val="0"/>
              </a:spcBef>
              <a:spcAft>
                <a:spcPts val="0"/>
              </a:spcAft>
              <a:buSzPts val="2100"/>
              <a:buFont typeface="IBM Plex Sans Condensed SemiBold"/>
              <a:buChar char="❏"/>
            </a:pPr>
            <a:r>
              <a:rPr lang="en" sz="2100">
                <a:latin typeface="IBM Plex Sans Cond SmBld"/>
                <a:ea typeface="IBM Plex Sans Cond SmBld"/>
                <a:cs typeface="IBM Plex Sans Cond SmBld"/>
                <a:sym typeface="IBM Plex Sans Condensed SemiBold"/>
              </a:rPr>
              <a:t>Methodology/Delivery of Instruction</a:t>
            </a:r>
            <a:endParaRPr sz="2100">
              <a:latin typeface="IBM Plex Sans Cond SmBld"/>
              <a:ea typeface="IBM Plex Sans Cond SmBld"/>
              <a:cs typeface="IBM Plex Sans Cond SmBld"/>
              <a:sym typeface="IBM Plex Sans Condensed SemiBold"/>
            </a:endParaRPr>
          </a:p>
          <a:p>
            <a:pPr marL="1371600" lvl="1" indent="-361950" algn="l" rtl="0">
              <a:lnSpc>
                <a:spcPct val="100000"/>
              </a:lnSpc>
              <a:spcBef>
                <a:spcPts val="0"/>
              </a:spcBef>
              <a:spcAft>
                <a:spcPts val="0"/>
              </a:spcAft>
              <a:buSzPts val="2100"/>
              <a:buFont typeface="IBM Plex Sans Condensed SemiBold"/>
              <a:buChar char="❏"/>
            </a:pPr>
            <a:r>
              <a:rPr lang="en" sz="2100">
                <a:latin typeface="IBM Plex Sans Cond SmBld"/>
                <a:ea typeface="IBM Plex Sans Cond SmBld"/>
                <a:cs typeface="IBM Plex Sans Cond SmBld"/>
                <a:sym typeface="IBM Plex Sans Condensed SemiBold"/>
              </a:rPr>
              <a:t>Performance Criteria </a:t>
            </a:r>
            <a:endParaRPr sz="2100">
              <a:latin typeface="IBM Plex Sans Cond SmBld"/>
              <a:ea typeface="IBM Plex Sans Cond SmBld"/>
              <a:cs typeface="IBM Plex Sans Cond SmBld"/>
              <a:sym typeface="IBM Plex Sans Condensed SemiBold"/>
            </a:endParaRPr>
          </a:p>
          <a:p>
            <a:pPr marL="1371600" lvl="1" indent="-361950" algn="l" rtl="0">
              <a:lnSpc>
                <a:spcPct val="100000"/>
              </a:lnSpc>
              <a:spcBef>
                <a:spcPts val="0"/>
              </a:spcBef>
              <a:spcAft>
                <a:spcPts val="0"/>
              </a:spcAft>
              <a:buSzPts val="2100"/>
              <a:buFont typeface="IBM Plex Sans Condensed SemiBold"/>
              <a:buChar char="❏"/>
            </a:pPr>
            <a:r>
              <a:rPr lang="en" sz="2100">
                <a:latin typeface="IBM Plex Sans Cond SmBld"/>
                <a:ea typeface="IBM Plex Sans Cond SmBld"/>
                <a:cs typeface="IBM Plex Sans Cond SmBld"/>
                <a:sym typeface="IBM Plex Sans Condensed SemiBold"/>
              </a:rPr>
              <a:t>Progress Monitoring</a:t>
            </a:r>
            <a:endParaRPr sz="2100">
              <a:latin typeface="IBM Plex Sans Cond SmBld"/>
              <a:ea typeface="IBM Plex Sans Cond SmBld"/>
              <a:cs typeface="IBM Plex Sans Cond SmBld"/>
              <a:sym typeface="IBM Plex Sans Condensed SemiBold"/>
            </a:endParaRPr>
          </a:p>
          <a:p>
            <a:pPr marL="1371600" lvl="1" indent="-361950" algn="l" rtl="0">
              <a:lnSpc>
                <a:spcPct val="100000"/>
              </a:lnSpc>
              <a:spcBef>
                <a:spcPts val="0"/>
              </a:spcBef>
              <a:spcAft>
                <a:spcPts val="0"/>
              </a:spcAft>
              <a:buSzPts val="2100"/>
              <a:buFont typeface="IBM Plex Sans Condensed SemiBold"/>
              <a:buChar char="❏"/>
            </a:pPr>
            <a:r>
              <a:rPr lang="en" sz="2100">
                <a:latin typeface="IBM Plex Sans Cond SmBld"/>
                <a:ea typeface="IBM Plex Sans Cond SmBld"/>
                <a:cs typeface="IBM Plex Sans Cond SmBld"/>
                <a:sym typeface="IBM Plex Sans Condensed SemiBold"/>
              </a:rPr>
              <a:t>Feedback &amp; Coaching</a:t>
            </a:r>
            <a:endParaRPr sz="2100">
              <a:latin typeface="IBM Plex Sans Cond SmBld"/>
              <a:ea typeface="IBM Plex Sans Cond SmBld"/>
              <a:cs typeface="IBM Plex Sans Cond SmBld"/>
              <a:sym typeface="IBM Plex Sans Condensed SemiBold"/>
            </a:endParaRPr>
          </a:p>
          <a:p>
            <a:pPr marL="0" lvl="0" indent="0" algn="l" rtl="0">
              <a:lnSpc>
                <a:spcPct val="100000"/>
              </a:lnSpc>
              <a:spcBef>
                <a:spcPts val="0"/>
              </a:spcBef>
              <a:spcAft>
                <a:spcPts val="1600"/>
              </a:spcAft>
              <a:buNone/>
            </a:pPr>
            <a:endParaRPr sz="23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0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08087"/>
                </a:solidFill>
                <a:latin typeface="IBM Plex Sans"/>
                <a:ea typeface="IBM Plex Sans"/>
                <a:cs typeface="IBM Plex Sans"/>
                <a:sym typeface="IBM Plex Sans"/>
              </a:rPr>
              <a:t>NEC Intervention Plan (handout) </a:t>
            </a:r>
            <a:endParaRPr>
              <a:solidFill>
                <a:srgbClr val="408087"/>
              </a:solidFill>
              <a:latin typeface="IBM Plex Sans"/>
              <a:ea typeface="IBM Plex Sans"/>
              <a:cs typeface="IBM Plex Sans"/>
              <a:sym typeface="IBM Plex Sans"/>
            </a:endParaRPr>
          </a:p>
        </p:txBody>
      </p:sp>
      <p:sp>
        <p:nvSpPr>
          <p:cNvPr id="633" name="Google Shape;633;p10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AutoNum type="arabicPeriod"/>
            </a:pPr>
            <a:r>
              <a:rPr lang="en"/>
              <a:t>Team Interview</a:t>
            </a:r>
            <a:endParaRPr/>
          </a:p>
          <a:p>
            <a:pPr marL="457200" lvl="0" indent="-381000" algn="l" rtl="0">
              <a:lnSpc>
                <a:spcPct val="150000"/>
              </a:lnSpc>
              <a:spcBef>
                <a:spcPts val="0"/>
              </a:spcBef>
              <a:spcAft>
                <a:spcPts val="0"/>
              </a:spcAft>
              <a:buSzPts val="2400"/>
              <a:buAutoNum type="arabicPeriod"/>
            </a:pPr>
            <a:r>
              <a:rPr lang="en"/>
              <a:t>Routine/Intervention Plan </a:t>
            </a:r>
            <a:endParaRPr/>
          </a:p>
          <a:p>
            <a:pPr marL="457200" lvl="0" indent="-381000" algn="l" rtl="0">
              <a:lnSpc>
                <a:spcPct val="150000"/>
              </a:lnSpc>
              <a:spcBef>
                <a:spcPts val="0"/>
              </a:spcBef>
              <a:spcAft>
                <a:spcPts val="0"/>
              </a:spcAft>
              <a:buSzPts val="2400"/>
              <a:buAutoNum type="arabicPeriod"/>
            </a:pPr>
            <a:r>
              <a:rPr lang="en"/>
              <a:t>Accommodations &amp; Modifications</a:t>
            </a:r>
            <a:endParaRPr/>
          </a:p>
          <a:p>
            <a:pPr marL="457200" lvl="0" indent="-381000" algn="l" rtl="0">
              <a:lnSpc>
                <a:spcPct val="150000"/>
              </a:lnSpc>
              <a:spcBef>
                <a:spcPts val="0"/>
              </a:spcBef>
              <a:spcAft>
                <a:spcPts val="0"/>
              </a:spcAft>
              <a:buSzPts val="2400"/>
              <a:buAutoNum type="arabicPeriod"/>
            </a:pPr>
            <a:r>
              <a:rPr lang="en"/>
              <a:t>Implementation </a:t>
            </a:r>
            <a:endParaRPr/>
          </a:p>
          <a:p>
            <a:pPr marL="457200" lvl="0" indent="-381000" algn="l" rtl="0">
              <a:lnSpc>
                <a:spcPct val="150000"/>
              </a:lnSpc>
              <a:spcBef>
                <a:spcPts val="0"/>
              </a:spcBef>
              <a:spcAft>
                <a:spcPts val="0"/>
              </a:spcAft>
              <a:buSzPts val="2400"/>
              <a:buAutoNum type="arabicPeriod"/>
            </a:pPr>
            <a:r>
              <a:rPr lang="en"/>
              <a:t>Feedback &amp; Coaching </a:t>
            </a:r>
            <a:endParaRPr/>
          </a:p>
          <a:p>
            <a:pPr marL="0" lvl="0" indent="0" algn="l" rtl="0">
              <a:spcBef>
                <a:spcPts val="1600"/>
              </a:spcBef>
              <a:spcAft>
                <a:spcPts val="1600"/>
              </a:spcAft>
              <a:buNone/>
            </a:pPr>
            <a:r>
              <a:rPr lang="en" b="1">
                <a:latin typeface="IBM Plex Sans"/>
                <a:ea typeface="IBM Plex Sans"/>
                <a:cs typeface="IBM Plex Sans"/>
                <a:sym typeface="IBM Plex Sans"/>
              </a:rPr>
              <a:t> </a:t>
            </a:r>
            <a:endParaRPr b="1">
              <a:latin typeface="IBM Plex Sans"/>
              <a:ea typeface="IBM Plex Sans"/>
              <a:cs typeface="IBM Plex Sans"/>
              <a:sym typeface="IBM Plex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215" name="Google Shape;215;p3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SzPts val="2500"/>
              <a:buFont typeface="IBM Plex Sans SemiBold"/>
              <a:buChar char="●"/>
            </a:pPr>
            <a:r>
              <a:rPr lang="en" sz="2500">
                <a:latin typeface="IBM Plex Sans SemiBold"/>
                <a:ea typeface="IBM Plex Sans SemiBold"/>
                <a:cs typeface="IBM Plex Sans SemiBold"/>
                <a:sym typeface="IBM Plex Sans SemiBold"/>
              </a:rPr>
              <a:t>Welcome (Sam Morgan)</a:t>
            </a:r>
            <a:endParaRPr sz="2500">
              <a:latin typeface="IBM Plex Sans SemiBold"/>
              <a:ea typeface="IBM Plex Sans SemiBold"/>
              <a:cs typeface="IBM Plex Sans SemiBold"/>
              <a:sym typeface="IBM Plex Sans SemiBold"/>
            </a:endParaRPr>
          </a:p>
          <a:p>
            <a:pPr marL="457200" lvl="0" indent="-387350" algn="l" rtl="0">
              <a:spcBef>
                <a:spcPts val="1000"/>
              </a:spcBef>
              <a:spcAft>
                <a:spcPts val="0"/>
              </a:spcAft>
              <a:buSzPts val="2500"/>
              <a:buFont typeface="IBM Plex Sans SemiBold"/>
              <a:buChar char="●"/>
            </a:pPr>
            <a:r>
              <a:rPr lang="en" sz="2500">
                <a:latin typeface="IBM Plex Sans SemiBold"/>
                <a:ea typeface="IBM Plex Sans SemiBold"/>
                <a:cs typeface="IBM Plex Sans SemiBold"/>
                <a:sym typeface="IBM Plex Sans SemiBold"/>
              </a:rPr>
              <a:t>Access to the GEC Overview (Susan Weigert)</a:t>
            </a:r>
            <a:endParaRPr sz="2500">
              <a:latin typeface="IBM Plex Sans SemiBold"/>
              <a:ea typeface="IBM Plex Sans SemiBold"/>
              <a:cs typeface="IBM Plex Sans SemiBold"/>
              <a:sym typeface="IBM Plex Sans SemiBold"/>
            </a:endParaRPr>
          </a:p>
          <a:p>
            <a:pPr marL="457200" lvl="0" indent="-387350" algn="l" rtl="0">
              <a:spcBef>
                <a:spcPts val="1000"/>
              </a:spcBef>
              <a:spcAft>
                <a:spcPts val="0"/>
              </a:spcAft>
              <a:buSzPts val="2500"/>
              <a:buFont typeface="IBM Plex Sans SemiBold"/>
              <a:buChar char="●"/>
            </a:pPr>
            <a:r>
              <a:rPr lang="en" sz="2500">
                <a:latin typeface="IBM Plex Sans SemiBold"/>
                <a:ea typeface="IBM Plex Sans SemiBold"/>
                <a:cs typeface="IBM Plex Sans SemiBold"/>
                <a:sym typeface="IBM Plex Sans SemiBold"/>
              </a:rPr>
              <a:t>State Example (Tracy Evans-Luiselli)</a:t>
            </a:r>
            <a:endParaRPr sz="2500">
              <a:latin typeface="IBM Plex Sans SemiBold"/>
              <a:ea typeface="IBM Plex Sans SemiBold"/>
              <a:cs typeface="IBM Plex Sans SemiBold"/>
              <a:sym typeface="IBM Plex Sans SemiBold"/>
            </a:endParaRPr>
          </a:p>
          <a:p>
            <a:pPr marL="457200" lvl="0" indent="-387350" algn="l" rtl="0">
              <a:spcBef>
                <a:spcPts val="1000"/>
              </a:spcBef>
              <a:spcAft>
                <a:spcPts val="1000"/>
              </a:spcAft>
              <a:buSzPts val="2500"/>
              <a:buFont typeface="IBM Plex Sans SemiBold"/>
              <a:buChar char="●"/>
            </a:pPr>
            <a:r>
              <a:rPr lang="en" sz="2500">
                <a:latin typeface="IBM Plex Sans SemiBold"/>
                <a:ea typeface="IBM Plex Sans SemiBold"/>
                <a:cs typeface="IBM Plex Sans SemiBold"/>
                <a:sym typeface="IBM Plex Sans SemiBold"/>
              </a:rPr>
              <a:t>Next Steps (Kristi Probst and Emma Nelson)</a:t>
            </a:r>
            <a:endParaRPr sz="2500">
              <a:latin typeface="IBM Plex Sans SemiBold"/>
              <a:ea typeface="IBM Plex Sans SemiBold"/>
              <a:cs typeface="IBM Plex Sans SemiBold"/>
              <a:sym typeface="IBM Plex San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0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08087"/>
                </a:solidFill>
              </a:rPr>
              <a:t>Work In Progress &amp; Challenges</a:t>
            </a:r>
            <a:endParaRPr b="1">
              <a:solidFill>
                <a:srgbClr val="408087"/>
              </a:solidFill>
            </a:endParaRPr>
          </a:p>
        </p:txBody>
      </p:sp>
      <p:sp>
        <p:nvSpPr>
          <p:cNvPr id="639" name="Google Shape;639;p10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Char char="●"/>
            </a:pPr>
            <a:r>
              <a:rPr lang="en"/>
              <a:t>More field testing needed</a:t>
            </a:r>
            <a:endParaRPr/>
          </a:p>
          <a:p>
            <a:pPr marL="457200" lvl="0" indent="-381000" algn="l" rtl="0">
              <a:lnSpc>
                <a:spcPct val="150000"/>
              </a:lnSpc>
              <a:spcBef>
                <a:spcPts val="0"/>
              </a:spcBef>
              <a:spcAft>
                <a:spcPts val="0"/>
              </a:spcAft>
              <a:buSzPts val="2400"/>
              <a:buChar char="●"/>
            </a:pPr>
            <a:r>
              <a:rPr lang="en"/>
              <a:t>Connecting to SEA Personnel &amp; Training</a:t>
            </a:r>
            <a:endParaRPr/>
          </a:p>
          <a:p>
            <a:pPr marL="457200" lvl="0" indent="-381000" algn="l" rtl="0">
              <a:lnSpc>
                <a:spcPct val="150000"/>
              </a:lnSpc>
              <a:spcBef>
                <a:spcPts val="0"/>
              </a:spcBef>
              <a:spcAft>
                <a:spcPts val="0"/>
              </a:spcAft>
              <a:buSzPts val="2400"/>
              <a:buChar char="●"/>
            </a:pPr>
            <a:r>
              <a:rPr lang="en"/>
              <a:t>Consultant “comfort level” </a:t>
            </a:r>
            <a:endParaRPr/>
          </a:p>
          <a:p>
            <a:pPr marL="457200" lvl="0" indent="-381000" algn="l" rtl="0">
              <a:lnSpc>
                <a:spcPct val="150000"/>
              </a:lnSpc>
              <a:spcBef>
                <a:spcPts val="0"/>
              </a:spcBef>
              <a:spcAft>
                <a:spcPts val="0"/>
              </a:spcAft>
              <a:buSzPts val="2400"/>
              <a:buChar char="●"/>
            </a:pPr>
            <a:r>
              <a:rPr lang="en"/>
              <a:t>“</a:t>
            </a:r>
            <a:r>
              <a:rPr lang="en" i="1"/>
              <a:t>Readiness Angst</a:t>
            </a:r>
            <a:r>
              <a:rPr lang="en"/>
              <a:t>”</a:t>
            </a:r>
            <a:endParaRPr/>
          </a:p>
          <a:p>
            <a:pPr marL="914400" lvl="0" indent="-381000" algn="l" rtl="0">
              <a:lnSpc>
                <a:spcPct val="150000"/>
              </a:lnSpc>
              <a:spcBef>
                <a:spcPts val="0"/>
              </a:spcBef>
              <a:spcAft>
                <a:spcPts val="0"/>
              </a:spcAft>
              <a:buSzPts val="2400"/>
              <a:buFont typeface="IBM Plex Sans Condensed SemiBold"/>
              <a:buChar char="❏"/>
            </a:pPr>
            <a:r>
              <a:rPr lang="en">
                <a:latin typeface="IBM Plex Sans Cond SmBld"/>
                <a:ea typeface="IBM Plex Sans Cond SmBld"/>
                <a:cs typeface="IBM Plex Sans Cond SmBld"/>
                <a:sym typeface="IBM Plex Sans Condensed SemiBold"/>
              </a:rPr>
              <a:t>Impact of COVID</a:t>
            </a:r>
            <a:endParaRPr>
              <a:latin typeface="IBM Plex Sans Cond SmBld"/>
              <a:ea typeface="IBM Plex Sans Cond SmBld"/>
              <a:cs typeface="IBM Plex Sans Cond SmBld"/>
              <a:sym typeface="IBM Plex Sans Condensed SemiBold"/>
            </a:endParaRPr>
          </a:p>
          <a:p>
            <a:pPr marL="914400" lvl="0" indent="-381000" algn="l" rtl="0">
              <a:lnSpc>
                <a:spcPct val="150000"/>
              </a:lnSpc>
              <a:spcBef>
                <a:spcPts val="0"/>
              </a:spcBef>
              <a:spcAft>
                <a:spcPts val="0"/>
              </a:spcAft>
              <a:buSzPts val="2400"/>
              <a:buFont typeface="IBM Plex Sans Condensed SemiBold"/>
              <a:buChar char="❏"/>
            </a:pPr>
            <a:r>
              <a:rPr lang="en">
                <a:latin typeface="IBM Plex Sans Cond SmBld"/>
                <a:ea typeface="IBM Plex Sans Cond SmBld"/>
                <a:cs typeface="IBM Plex Sans Cond SmBld"/>
                <a:sym typeface="IBM Plex Sans Condensed SemiBold"/>
              </a:rPr>
              <a:t>Transient – current demands on schools/staff/families</a:t>
            </a:r>
            <a:endParaRPr>
              <a:latin typeface="IBM Plex Sans Cond SmBld"/>
              <a:ea typeface="IBM Plex Sans Cond SmBld"/>
              <a:cs typeface="IBM Plex Sans Cond SmBld"/>
              <a:sym typeface="IBM Plex Sans Condensed SemiBold"/>
            </a:endParaRPr>
          </a:p>
          <a:p>
            <a:pPr marL="914400" lvl="0" indent="-381000" algn="l" rtl="0">
              <a:lnSpc>
                <a:spcPct val="150000"/>
              </a:lnSpc>
              <a:spcBef>
                <a:spcPts val="0"/>
              </a:spcBef>
              <a:spcAft>
                <a:spcPts val="0"/>
              </a:spcAft>
              <a:buSzPts val="2400"/>
              <a:buFont typeface="IBM Plex Sans Condensed SemiBold"/>
              <a:buChar char="❏"/>
            </a:pPr>
            <a:r>
              <a:rPr lang="en">
                <a:latin typeface="IBM Plex Sans Cond SmBld"/>
                <a:ea typeface="IBM Plex Sans Cond SmBld"/>
                <a:cs typeface="IBM Plex Sans Cond SmBld"/>
                <a:sym typeface="IBM Plex Sans Condensed SemiBold"/>
              </a:rPr>
              <a:t>Consistent focus over time</a:t>
            </a:r>
            <a:endParaRPr>
              <a:latin typeface="IBM Plex Sans Cond SmBld"/>
              <a:ea typeface="IBM Plex Sans Cond SmBld"/>
              <a:cs typeface="IBM Plex Sans Cond SmBld"/>
              <a:sym typeface="IBM Plex Sans Condensed SemiBold"/>
            </a:endParaRPr>
          </a:p>
          <a:p>
            <a:pPr marL="457200" lvl="0" indent="-381000" algn="l" rtl="0">
              <a:lnSpc>
                <a:spcPct val="150000"/>
              </a:lnSpc>
              <a:spcBef>
                <a:spcPts val="0"/>
              </a:spcBef>
              <a:spcAft>
                <a:spcPts val="0"/>
              </a:spcAft>
              <a:buSzPts val="2400"/>
              <a:buFont typeface="IBM Plex Sans Condensed SemiBold"/>
              <a:buChar char="●"/>
            </a:pPr>
            <a:r>
              <a:rPr lang="en">
                <a:latin typeface="IBM Plex Sans Cond SmBld"/>
                <a:ea typeface="IBM Plex Sans Cond SmBld"/>
                <a:cs typeface="IBM Plex Sans Cond SmBld"/>
                <a:sym typeface="IBM Plex Sans Condensed SemiBold"/>
              </a:rPr>
              <a:t>Providing TA to students with </a:t>
            </a:r>
            <a:r>
              <a:rPr lang="en">
                <a:solidFill>
                  <a:srgbClr val="FF0000"/>
                </a:solidFill>
                <a:latin typeface="IBM Plex Sans Cond SmBld"/>
                <a:ea typeface="IBM Plex Sans Cond SmBld"/>
                <a:cs typeface="IBM Plex Sans Cond SmBld"/>
                <a:sym typeface="IBM Plex Sans Condensed SemiBold"/>
              </a:rPr>
              <a:t>COMPLEX</a:t>
            </a:r>
            <a:r>
              <a:rPr lang="en">
                <a:latin typeface="IBM Plex Sans Cond SmBld"/>
                <a:ea typeface="IBM Plex Sans Cond SmBld"/>
                <a:cs typeface="IBM Plex Sans Cond SmBld"/>
                <a:sym typeface="IBM Plex Sans Condensed SemiBold"/>
              </a:rPr>
              <a:t> Health Care Needs </a:t>
            </a:r>
            <a:endParaRPr>
              <a:latin typeface="IBM Plex Sans Cond SmBld"/>
              <a:ea typeface="IBM Plex Sans Cond SmBld"/>
              <a:cs typeface="IBM Plex Sans Cond SmBld"/>
              <a:sym typeface="IBM Plex Sans Condensed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
        <p:nvSpPr>
          <p:cNvPr id="645" name="Google Shape;645;p103"/>
          <p:cNvSpPr txBox="1">
            <a:spLocks noGrp="1"/>
          </p:cNvSpPr>
          <p:nvPr>
            <p:ph type="body" idx="1"/>
          </p:nvPr>
        </p:nvSpPr>
        <p:spPr>
          <a:xfrm>
            <a:off x="201825" y="1458183"/>
            <a:ext cx="8520600" cy="4555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u="sng">
                <a:solidFill>
                  <a:schemeClr val="hlink"/>
                </a:solidFill>
                <a:hlinkClick r:id="rId3"/>
              </a:rPr>
              <a:t>Evaluation Link</a:t>
            </a:r>
            <a:endParaRPr/>
          </a:p>
          <a:p>
            <a:pPr marL="457200" lvl="0" indent="-381000" algn="l" rtl="0">
              <a:spcBef>
                <a:spcPts val="1000"/>
              </a:spcBef>
              <a:spcAft>
                <a:spcPts val="0"/>
              </a:spcAft>
              <a:buSzPts val="2400"/>
              <a:buChar char="●"/>
            </a:pPr>
            <a:r>
              <a:rPr lang="en"/>
              <a:t>Overview of Session 2</a:t>
            </a:r>
            <a:endParaRPr/>
          </a:p>
          <a:p>
            <a:pPr marL="914400" lvl="1" indent="-368300" algn="l" rtl="0">
              <a:spcBef>
                <a:spcPts val="1000"/>
              </a:spcBef>
              <a:spcAft>
                <a:spcPts val="0"/>
              </a:spcAft>
              <a:buSzPts val="2200"/>
              <a:buFont typeface="IBM Plex Sans SemiBold"/>
              <a:buChar char="●"/>
            </a:pPr>
            <a:r>
              <a:rPr lang="en">
                <a:latin typeface="IBM Plex Sans SemiBold"/>
                <a:ea typeface="IBM Plex Sans SemiBold"/>
                <a:cs typeface="IBM Plex Sans SemiBold"/>
                <a:sym typeface="IBM Plex Sans SemiBold"/>
              </a:rPr>
              <a:t>State Examples</a:t>
            </a:r>
            <a:endParaRPr>
              <a:latin typeface="IBM Plex Sans SemiBold"/>
              <a:ea typeface="IBM Plex Sans SemiBold"/>
              <a:cs typeface="IBM Plex Sans SemiBold"/>
              <a:sym typeface="IBM Plex Sans SemiBold"/>
            </a:endParaRPr>
          </a:p>
          <a:p>
            <a:pPr marL="914400" lvl="1" indent="-368300" algn="l" rtl="0">
              <a:spcBef>
                <a:spcPts val="1000"/>
              </a:spcBef>
              <a:spcAft>
                <a:spcPts val="0"/>
              </a:spcAft>
              <a:buSzPts val="2200"/>
              <a:buFont typeface="IBM Plex Sans SemiBold"/>
              <a:buChar char="●"/>
            </a:pPr>
            <a:r>
              <a:rPr lang="en">
                <a:latin typeface="IBM Plex Sans SemiBold"/>
                <a:ea typeface="IBM Plex Sans SemiBold"/>
                <a:cs typeface="IBM Plex Sans SemiBold"/>
                <a:sym typeface="IBM Plex Sans SemiBold"/>
              </a:rPr>
              <a:t>Breakouts: Discussion &amp; Reflection</a:t>
            </a:r>
            <a:endParaRPr>
              <a:latin typeface="IBM Plex Sans SemiBold"/>
              <a:ea typeface="IBM Plex Sans SemiBold"/>
              <a:cs typeface="IBM Plex Sans SemiBold"/>
              <a:sym typeface="IBM Plex Sans SemiBold"/>
            </a:endParaRPr>
          </a:p>
          <a:p>
            <a:pPr marL="457200" lvl="0" indent="-381000" algn="l" rtl="0">
              <a:spcBef>
                <a:spcPts val="1000"/>
              </a:spcBef>
              <a:spcAft>
                <a:spcPts val="0"/>
              </a:spcAft>
              <a:buSzPts val="2400"/>
              <a:buChar char="●"/>
            </a:pPr>
            <a:r>
              <a:rPr lang="en"/>
              <a:t>Reflection: In Preparation for Next Week…</a:t>
            </a:r>
            <a:endParaRPr/>
          </a:p>
          <a:p>
            <a:pPr marL="914400" lvl="1" indent="-368300" algn="l" rtl="0">
              <a:spcBef>
                <a:spcPts val="1000"/>
              </a:spcBef>
              <a:spcAft>
                <a:spcPts val="0"/>
              </a:spcAft>
              <a:buSzPts val="2200"/>
              <a:buFont typeface="IBM Plex Sans SemiBold"/>
              <a:buChar char="●"/>
            </a:pPr>
            <a:r>
              <a:rPr lang="en">
                <a:latin typeface="IBM Plex Sans SemiBold"/>
                <a:ea typeface="IBM Plex Sans SemiBold"/>
                <a:cs typeface="IBM Plex Sans SemiBold"/>
                <a:sym typeface="IBM Plex Sans SemiBold"/>
              </a:rPr>
              <a:t>What do you know about providing TA on accessing the general education curriculum (GEC)?</a:t>
            </a:r>
            <a:endParaRPr>
              <a:latin typeface="IBM Plex Sans SemiBold"/>
              <a:ea typeface="IBM Plex Sans SemiBold"/>
              <a:cs typeface="IBM Plex Sans SemiBold"/>
              <a:sym typeface="IBM Plex Sans SemiBold"/>
            </a:endParaRPr>
          </a:p>
          <a:p>
            <a:pPr marL="914400" lvl="1" indent="-368300" algn="l" rtl="0">
              <a:spcBef>
                <a:spcPts val="1000"/>
              </a:spcBef>
              <a:spcAft>
                <a:spcPts val="0"/>
              </a:spcAft>
              <a:buSzPts val="2200"/>
              <a:buFont typeface="IBM Plex Sans SemiBold"/>
              <a:buChar char="●"/>
            </a:pPr>
            <a:r>
              <a:rPr lang="en">
                <a:latin typeface="IBM Plex Sans SemiBold"/>
                <a:ea typeface="IBM Plex Sans SemiBold"/>
                <a:cs typeface="IBM Plex Sans SemiBold"/>
                <a:sym typeface="IBM Plex Sans SemiBold"/>
              </a:rPr>
              <a:t>What activities are you doing in your state on this topic?</a:t>
            </a:r>
            <a:endParaRPr>
              <a:latin typeface="IBM Plex Sans SemiBold"/>
              <a:ea typeface="IBM Plex Sans SemiBold"/>
              <a:cs typeface="IBM Plex Sans SemiBold"/>
              <a:sym typeface="IBM Plex Sans SemiBold"/>
            </a:endParaRPr>
          </a:p>
          <a:p>
            <a:pPr marL="914400" lvl="1" indent="-368300" algn="l" rtl="0">
              <a:spcBef>
                <a:spcPts val="1000"/>
              </a:spcBef>
              <a:spcAft>
                <a:spcPts val="1000"/>
              </a:spcAft>
              <a:buSzPts val="2200"/>
              <a:buFont typeface="IBM Plex Sans SemiBold"/>
              <a:buChar char="●"/>
            </a:pPr>
            <a:r>
              <a:rPr lang="en">
                <a:latin typeface="IBM Plex Sans SemiBold"/>
                <a:ea typeface="IBM Plex Sans SemiBold"/>
                <a:cs typeface="IBM Plex Sans SemiBold"/>
                <a:sym typeface="IBM Plex Sans SemiBold"/>
              </a:rPr>
              <a:t>What components related to accessing the GEC and alternate achievement standards are still unclear?</a:t>
            </a:r>
            <a:endParaRPr>
              <a:latin typeface="IBM Plex Sans SemiBold"/>
              <a:ea typeface="IBM Plex Sans SemiBold"/>
              <a:cs typeface="IBM Plex Sans SemiBold"/>
              <a:sym typeface="IBM Plex Sa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9"/>
        <p:cNvGrpSpPr/>
        <p:nvPr/>
      </p:nvGrpSpPr>
      <p:grpSpPr>
        <a:xfrm>
          <a:off x="0" y="0"/>
          <a:ext cx="0" cy="0"/>
          <a:chOff x="0" y="0"/>
          <a:chExt cx="0" cy="0"/>
        </a:xfrm>
      </p:grpSpPr>
      <p:sp>
        <p:nvSpPr>
          <p:cNvPr id="650" name="Google Shape;650;p104"/>
          <p:cNvSpPr txBox="1">
            <a:spLocks noGrp="1"/>
          </p:cNvSpPr>
          <p:nvPr>
            <p:ph type="body" idx="4294967295"/>
          </p:nvPr>
        </p:nvSpPr>
        <p:spPr>
          <a:xfrm>
            <a:off x="1024400" y="4572650"/>
            <a:ext cx="6617700" cy="151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233142"/>
                </a:solidFill>
                <a:latin typeface="IBM Plex Sans Light"/>
                <a:ea typeface="IBM Plex Sans Light"/>
                <a:cs typeface="IBM Plex Sans Light"/>
                <a:sym typeface="IBM Plex Sans Light"/>
              </a:rPr>
              <a:t>The contents of this presentation were developed under a grant from the U.S. Department of Education, #H326T180026. However, those contents do not necessarily represent the policy of the U.S. Department of Education, and you should not assume endorsement by the Federal Government. Project Officer, Susan Weigert.</a:t>
            </a:r>
            <a:endParaRPr sz="1400">
              <a:solidFill>
                <a:srgbClr val="233142"/>
              </a:solidFill>
              <a:latin typeface="IBM Plex Sans Light"/>
              <a:ea typeface="IBM Plex Sans Light"/>
              <a:cs typeface="IBM Plex Sans Light"/>
              <a:sym typeface="IBM Plex Sans Light"/>
            </a:endParaRPr>
          </a:p>
          <a:p>
            <a:pPr marL="0" lvl="0" indent="0" algn="l" rtl="0">
              <a:spcBef>
                <a:spcPts val="0"/>
              </a:spcBef>
              <a:spcAft>
                <a:spcPts val="1600"/>
              </a:spcAft>
              <a:buNone/>
            </a:pPr>
            <a:endParaRPr/>
          </a:p>
        </p:txBody>
      </p:sp>
      <p:pic>
        <p:nvPicPr>
          <p:cNvPr id="651" name="Google Shape;651;p104" descr="NCDB Logo"/>
          <p:cNvPicPr preferRelativeResize="0"/>
          <p:nvPr/>
        </p:nvPicPr>
        <p:blipFill>
          <a:blip r:embed="rId3">
            <a:alphaModFix/>
          </a:blip>
          <a:stretch>
            <a:fillRect/>
          </a:stretch>
        </p:blipFill>
        <p:spPr>
          <a:xfrm>
            <a:off x="334525" y="504184"/>
            <a:ext cx="4813975" cy="962775"/>
          </a:xfrm>
          <a:prstGeom prst="rect">
            <a:avLst/>
          </a:prstGeom>
          <a:noFill/>
          <a:ln>
            <a:noFill/>
          </a:ln>
        </p:spPr>
      </p:pic>
      <p:pic>
        <p:nvPicPr>
          <p:cNvPr id="652" name="Google Shape;652;p104" descr="IDEAS that Work Logo"/>
          <p:cNvPicPr preferRelativeResize="0"/>
          <p:nvPr/>
        </p:nvPicPr>
        <p:blipFill>
          <a:blip r:embed="rId4">
            <a:alphaModFix/>
          </a:blip>
          <a:stretch>
            <a:fillRect/>
          </a:stretch>
        </p:blipFill>
        <p:spPr>
          <a:xfrm>
            <a:off x="7348900" y="504183"/>
            <a:ext cx="1135564" cy="962775"/>
          </a:xfrm>
          <a:prstGeom prst="rect">
            <a:avLst/>
          </a:prstGeom>
          <a:noFill/>
          <a:ln>
            <a:noFill/>
          </a:ln>
        </p:spPr>
      </p:pic>
      <p:cxnSp>
        <p:nvCxnSpPr>
          <p:cNvPr id="653" name="Google Shape;653;p104">
            <a:extLst>
              <a:ext uri="{C183D7F6-B498-43B3-948B-1728B52AA6E4}">
                <adec:decorative xmlns:adec="http://schemas.microsoft.com/office/drawing/2017/decorative" val="1"/>
              </a:ext>
            </a:extLst>
          </p:cNvPr>
          <p:cNvCxnSpPr/>
          <p:nvPr/>
        </p:nvCxnSpPr>
        <p:spPr>
          <a:xfrm>
            <a:off x="-8550" y="6483933"/>
            <a:ext cx="9161100" cy="0"/>
          </a:xfrm>
          <a:prstGeom prst="straightConnector1">
            <a:avLst/>
          </a:prstGeom>
          <a:noFill/>
          <a:ln w="114300" cap="flat" cmpd="sng">
            <a:solidFill>
              <a:srgbClr val="FACF5A"/>
            </a:solidFill>
            <a:prstDash val="solid"/>
            <a:round/>
            <a:headEnd type="none" w="med" len="med"/>
            <a:tailEnd type="none" w="med" len="med"/>
          </a:ln>
        </p:spPr>
      </p:cxnSp>
      <p:pic>
        <p:nvPicPr>
          <p:cNvPr id="654" name="Google Shape;654;p104" descr="2022 Virtual DB Summit"/>
          <p:cNvPicPr preferRelativeResize="0"/>
          <p:nvPr/>
        </p:nvPicPr>
        <p:blipFill>
          <a:blip r:embed="rId5">
            <a:alphaModFix/>
          </a:blip>
          <a:stretch>
            <a:fillRect/>
          </a:stretch>
        </p:blipFill>
        <p:spPr>
          <a:xfrm>
            <a:off x="2308500" y="2035009"/>
            <a:ext cx="3527253" cy="22293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37"/>
          <p:cNvSpPr txBox="1">
            <a:spLocks noGrp="1"/>
          </p:cNvSpPr>
          <p:nvPr>
            <p:ph type="ctrTitle"/>
          </p:nvPr>
        </p:nvSpPr>
        <p:spPr>
          <a:xfrm>
            <a:off x="187050" y="2780000"/>
            <a:ext cx="8768400" cy="12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solidFill>
                  <a:srgbClr val="408087"/>
                </a:solidFill>
                <a:latin typeface="IBM Plex Sans"/>
                <a:ea typeface="IBM Plex Sans"/>
                <a:cs typeface="IBM Plex Sans"/>
                <a:sym typeface="IBM Plex Sans"/>
              </a:rPr>
              <a:t>Welcome</a:t>
            </a:r>
            <a:endParaRPr sz="4200">
              <a:solidFill>
                <a:srgbClr val="408087"/>
              </a:solidFill>
              <a:latin typeface="IBM Plex Sans"/>
              <a:ea typeface="IBM Plex Sans"/>
              <a:cs typeface="IBM Plex Sans"/>
              <a:sym typeface="IBM Plex Sans"/>
            </a:endParaRPr>
          </a:p>
          <a:p>
            <a:pPr marL="0" lvl="0" indent="0" algn="l" rtl="0">
              <a:spcBef>
                <a:spcPts val="0"/>
              </a:spcBef>
              <a:spcAft>
                <a:spcPts val="0"/>
              </a:spcAft>
              <a:buNone/>
            </a:pPr>
            <a:endParaRPr sz="4200">
              <a:solidFill>
                <a:srgbClr val="408087"/>
              </a:solidFill>
              <a:latin typeface="IBM Plex Sans"/>
              <a:ea typeface="IBM Plex Sans"/>
              <a:cs typeface="IBM Plex Sans"/>
              <a:sym typeface="IBM Plex Sans"/>
            </a:endParaRPr>
          </a:p>
        </p:txBody>
      </p:sp>
      <p:sp>
        <p:nvSpPr>
          <p:cNvPr id="221" name="Google Shape;221;p37"/>
          <p:cNvSpPr txBox="1">
            <a:spLocks noGrp="1"/>
          </p:cNvSpPr>
          <p:nvPr>
            <p:ph type="subTitle" idx="1"/>
          </p:nvPr>
        </p:nvSpPr>
        <p:spPr>
          <a:xfrm>
            <a:off x="-8700" y="4629933"/>
            <a:ext cx="9161100" cy="2228100"/>
          </a:xfrm>
          <a:prstGeom prst="rect">
            <a:avLst/>
          </a:prstGeom>
          <a:solidFill>
            <a:srgbClr val="408087"/>
          </a:solidFill>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2500">
                <a:latin typeface="IBM Plex Sans Cond SmBld"/>
                <a:ea typeface="IBM Plex Sans Cond SmBld"/>
                <a:cs typeface="IBM Plex Sans Cond SmBld"/>
                <a:sym typeface="IBM Plex Sans Condensed SemiBold"/>
              </a:rPr>
              <a:t>Sam Morgan, National Center on Deaf-Blindness</a:t>
            </a:r>
            <a:endParaRPr sz="2500">
              <a:latin typeface="IBM Plex Sans Cond SmBld"/>
              <a:ea typeface="IBM Plex Sans Cond SmBld"/>
              <a:cs typeface="IBM Plex Sans Cond SmBld"/>
              <a:sym typeface="IBM Plex Sans Condensed SemiBold"/>
            </a:endParaRPr>
          </a:p>
        </p:txBody>
      </p:sp>
      <p:cxnSp>
        <p:nvCxnSpPr>
          <p:cNvPr id="222" name="Google Shape;222;p37">
            <a:extLst>
              <a:ext uri="{C183D7F6-B498-43B3-948B-1728B52AA6E4}">
                <adec:decorative xmlns:adec="http://schemas.microsoft.com/office/drawing/2017/decorative" val="1"/>
              </a:ext>
            </a:extLst>
          </p:cNvPr>
          <p:cNvCxnSpPr/>
          <p:nvPr/>
        </p:nvCxnSpPr>
        <p:spPr>
          <a:xfrm>
            <a:off x="-8550" y="4629933"/>
            <a:ext cx="9161100" cy="0"/>
          </a:xfrm>
          <a:prstGeom prst="straightConnector1">
            <a:avLst/>
          </a:prstGeom>
          <a:noFill/>
          <a:ln w="114300" cap="flat" cmpd="sng">
            <a:solidFill>
              <a:srgbClr val="FACF5A"/>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Objectives</a:t>
            </a:r>
            <a:endParaRPr/>
          </a:p>
        </p:txBody>
      </p:sp>
      <p:sp>
        <p:nvSpPr>
          <p:cNvPr id="228" name="Google Shape;228;p3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914400" lvl="1" indent="-381000" algn="l" rtl="0">
              <a:spcBef>
                <a:spcPts val="1000"/>
              </a:spcBef>
              <a:spcAft>
                <a:spcPts val="0"/>
              </a:spcAft>
              <a:buSzPts val="2400"/>
              <a:buFont typeface="IBM Plex Sans SemiBold"/>
              <a:buChar char="●"/>
            </a:pPr>
            <a:r>
              <a:rPr lang="en" sz="2400">
                <a:latin typeface="IBM Plex Sans SemiBold"/>
                <a:ea typeface="IBM Plex Sans SemiBold"/>
                <a:cs typeface="IBM Plex Sans SemiBold"/>
                <a:sym typeface="IBM Plex Sans SemiBold"/>
              </a:rPr>
              <a:t>Participants will  gain knowledge of academic content standards and alternate achievement standards (access points) when accessing the GEC</a:t>
            </a:r>
            <a:endParaRPr sz="2400">
              <a:latin typeface="IBM Plex Sans SemiBold"/>
              <a:ea typeface="IBM Plex Sans SemiBold"/>
              <a:cs typeface="IBM Plex Sans SemiBold"/>
              <a:sym typeface="IBM Plex Sans SemiBold"/>
            </a:endParaRPr>
          </a:p>
          <a:p>
            <a:pPr marL="914400" lvl="1" indent="-381000" algn="l" rtl="0">
              <a:spcBef>
                <a:spcPts val="1000"/>
              </a:spcBef>
              <a:spcAft>
                <a:spcPts val="0"/>
              </a:spcAft>
              <a:buSzPts val="2400"/>
              <a:buFont typeface="IBM Plex Sans SemiBold"/>
              <a:buChar char="●"/>
            </a:pPr>
            <a:r>
              <a:rPr lang="en" sz="2400">
                <a:latin typeface="IBM Plex Sans SemiBold"/>
                <a:ea typeface="IBM Plex Sans SemiBold"/>
                <a:cs typeface="IBM Plex Sans SemiBold"/>
                <a:sym typeface="IBM Plex Sans SemiBold"/>
              </a:rPr>
              <a:t>Participants will gain knowledge of high-quality practices on supporting students who are deaf-blind to access the GEC</a:t>
            </a:r>
            <a:endParaRPr sz="2400">
              <a:latin typeface="IBM Plex Sans SemiBold"/>
              <a:ea typeface="IBM Plex Sans SemiBold"/>
              <a:cs typeface="IBM Plex Sans SemiBold"/>
              <a:sym typeface="IBM Plex Sans SemiBold"/>
            </a:endParaRPr>
          </a:p>
          <a:p>
            <a:pPr marL="914400" lvl="1" indent="-381000" algn="l" rtl="0">
              <a:spcBef>
                <a:spcPts val="1000"/>
              </a:spcBef>
              <a:spcAft>
                <a:spcPts val="0"/>
              </a:spcAft>
              <a:buSzPts val="2400"/>
              <a:buFont typeface="IBM Plex Sans SemiBold"/>
              <a:buChar char="●"/>
            </a:pPr>
            <a:r>
              <a:rPr lang="en" sz="2400">
                <a:latin typeface="IBM Plex Sans SemiBold"/>
                <a:ea typeface="IBM Plex Sans SemiBold"/>
                <a:cs typeface="IBM Plex Sans SemiBold"/>
                <a:sym typeface="IBM Plex Sans SemiBold"/>
              </a:rPr>
              <a:t>Participants will gain knowledge of resources to support students who are deaf-blind to access the GEC</a:t>
            </a:r>
            <a:endParaRPr>
              <a:latin typeface="IBM Plex Sans SemiBold"/>
              <a:ea typeface="IBM Plex Sans SemiBold"/>
              <a:cs typeface="IBM Plex Sans SemiBold"/>
              <a:sym typeface="IBM Plex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39"/>
          <p:cNvSpPr txBox="1">
            <a:spLocks noGrp="1"/>
          </p:cNvSpPr>
          <p:nvPr>
            <p:ph type="ctrTitle"/>
          </p:nvPr>
        </p:nvSpPr>
        <p:spPr>
          <a:xfrm>
            <a:off x="187050" y="2780000"/>
            <a:ext cx="8768400" cy="12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solidFill>
                  <a:srgbClr val="408087"/>
                </a:solidFill>
                <a:latin typeface="IBM Plex Sans"/>
                <a:ea typeface="IBM Plex Sans"/>
                <a:cs typeface="IBM Plex Sans"/>
                <a:sym typeface="IBM Plex Sans"/>
              </a:rPr>
              <a:t>Accessing the GEC</a:t>
            </a:r>
            <a:endParaRPr sz="4200">
              <a:solidFill>
                <a:srgbClr val="408087"/>
              </a:solidFill>
              <a:latin typeface="IBM Plex Sans"/>
              <a:ea typeface="IBM Plex Sans"/>
              <a:cs typeface="IBM Plex Sans"/>
              <a:sym typeface="IBM Plex Sans"/>
            </a:endParaRPr>
          </a:p>
          <a:p>
            <a:pPr marL="0" lvl="0" indent="0" algn="l" rtl="0">
              <a:spcBef>
                <a:spcPts val="0"/>
              </a:spcBef>
              <a:spcAft>
                <a:spcPts val="0"/>
              </a:spcAft>
              <a:buNone/>
            </a:pPr>
            <a:endParaRPr sz="4200">
              <a:solidFill>
                <a:srgbClr val="408087"/>
              </a:solidFill>
              <a:latin typeface="IBM Plex Sans"/>
              <a:ea typeface="IBM Plex Sans"/>
              <a:cs typeface="IBM Plex Sans"/>
              <a:sym typeface="IBM Plex Sans"/>
            </a:endParaRPr>
          </a:p>
        </p:txBody>
      </p:sp>
      <p:sp>
        <p:nvSpPr>
          <p:cNvPr id="234" name="Google Shape;234;p39"/>
          <p:cNvSpPr txBox="1">
            <a:spLocks noGrp="1"/>
          </p:cNvSpPr>
          <p:nvPr>
            <p:ph type="subTitle" idx="1"/>
          </p:nvPr>
        </p:nvSpPr>
        <p:spPr>
          <a:xfrm>
            <a:off x="-8700" y="4629933"/>
            <a:ext cx="9161100" cy="2228100"/>
          </a:xfrm>
          <a:prstGeom prst="rect">
            <a:avLst/>
          </a:prstGeom>
          <a:solidFill>
            <a:srgbClr val="408087"/>
          </a:solidFill>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2500">
                <a:latin typeface="IBM Plex Sans Cond SmBld"/>
                <a:ea typeface="IBM Plex Sans Cond SmBld"/>
                <a:cs typeface="IBM Plex Sans Cond SmBld"/>
                <a:sym typeface="IBM Plex Sans Condensed SemiBold"/>
              </a:rPr>
              <a:t>Susan Weigert, OSEP </a:t>
            </a:r>
            <a:endParaRPr sz="2500">
              <a:latin typeface="IBM Plex Sans Cond SmBld"/>
              <a:ea typeface="IBM Plex Sans Cond SmBld"/>
              <a:cs typeface="IBM Plex Sans Cond SmBld"/>
              <a:sym typeface="IBM Plex Sans Condensed SemiBold"/>
            </a:endParaRPr>
          </a:p>
        </p:txBody>
      </p:sp>
      <p:cxnSp>
        <p:nvCxnSpPr>
          <p:cNvPr id="235" name="Google Shape;235;p39">
            <a:extLst>
              <a:ext uri="{C183D7F6-B498-43B3-948B-1728B52AA6E4}">
                <adec:decorative xmlns:adec="http://schemas.microsoft.com/office/drawing/2017/decorative" val="1"/>
              </a:ext>
            </a:extLst>
          </p:cNvPr>
          <p:cNvCxnSpPr/>
          <p:nvPr/>
        </p:nvCxnSpPr>
        <p:spPr>
          <a:xfrm>
            <a:off x="-8550" y="4629933"/>
            <a:ext cx="9161100" cy="0"/>
          </a:xfrm>
          <a:prstGeom prst="straightConnector1">
            <a:avLst/>
          </a:prstGeom>
          <a:noFill/>
          <a:ln w="114300" cap="flat" cmpd="sng">
            <a:solidFill>
              <a:srgbClr val="FACF5A"/>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8"/>
          <p:cNvSpPr txBox="1">
            <a:spLocks noGrp="1"/>
          </p:cNvSpPr>
          <p:nvPr>
            <p:ph type="ctrTitle"/>
          </p:nvPr>
        </p:nvSpPr>
        <p:spPr>
          <a:xfrm>
            <a:off x="311700" y="992771"/>
            <a:ext cx="8520600" cy="131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Shake it out</a:t>
            </a:r>
            <a:endParaRPr/>
          </a:p>
        </p:txBody>
      </p:sp>
      <p:pic>
        <p:nvPicPr>
          <p:cNvPr id="554" name="Google Shape;554;p88" descr="4 cartoon images of a brown woman moving her body" title="Shake it image"/>
          <p:cNvPicPr preferRelativeResize="0"/>
          <p:nvPr/>
        </p:nvPicPr>
        <p:blipFill>
          <a:blip r:embed="rId3">
            <a:alphaModFix/>
          </a:blip>
          <a:stretch>
            <a:fillRect/>
          </a:stretch>
        </p:blipFill>
        <p:spPr>
          <a:xfrm>
            <a:off x="712200" y="2848398"/>
            <a:ext cx="7719601" cy="216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8"/>
        <p:cNvGrpSpPr/>
        <p:nvPr/>
      </p:nvGrpSpPr>
      <p:grpSpPr>
        <a:xfrm>
          <a:off x="0" y="0"/>
          <a:ext cx="0" cy="0"/>
          <a:chOff x="0" y="0"/>
          <a:chExt cx="0" cy="0"/>
        </a:xfrm>
      </p:grpSpPr>
      <p:sp>
        <p:nvSpPr>
          <p:cNvPr id="559" name="Google Shape;559;p89"/>
          <p:cNvSpPr txBox="1">
            <a:spLocks noGrp="1"/>
          </p:cNvSpPr>
          <p:nvPr>
            <p:ph type="ctrTitle"/>
          </p:nvPr>
        </p:nvSpPr>
        <p:spPr>
          <a:xfrm>
            <a:off x="187050" y="2780000"/>
            <a:ext cx="8768400" cy="129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solidFill>
                  <a:srgbClr val="408087"/>
                </a:solidFill>
                <a:latin typeface="IBM Plex Sans"/>
                <a:ea typeface="IBM Plex Sans"/>
                <a:cs typeface="IBM Plex Sans"/>
                <a:sym typeface="IBM Plex Sans"/>
              </a:rPr>
              <a:t>A State Level Example of </a:t>
            </a:r>
            <a:endParaRPr sz="4200">
              <a:solidFill>
                <a:srgbClr val="408087"/>
              </a:solidFill>
              <a:latin typeface="IBM Plex Sans"/>
              <a:ea typeface="IBM Plex Sans"/>
              <a:cs typeface="IBM Plex Sans"/>
              <a:sym typeface="IBM Plex Sans"/>
            </a:endParaRPr>
          </a:p>
          <a:p>
            <a:pPr marL="0" lvl="0" indent="0" algn="l" rtl="0">
              <a:spcBef>
                <a:spcPts val="0"/>
              </a:spcBef>
              <a:spcAft>
                <a:spcPts val="0"/>
              </a:spcAft>
              <a:buNone/>
            </a:pPr>
            <a:r>
              <a:rPr lang="en" sz="4200">
                <a:solidFill>
                  <a:srgbClr val="408087"/>
                </a:solidFill>
                <a:latin typeface="IBM Plex Sans"/>
                <a:ea typeface="IBM Plex Sans"/>
                <a:cs typeface="IBM Plex Sans"/>
                <a:sym typeface="IBM Plex Sans"/>
              </a:rPr>
              <a:t>Entry Points and Access Skills</a:t>
            </a:r>
            <a:endParaRPr sz="4200">
              <a:solidFill>
                <a:srgbClr val="408087"/>
              </a:solidFill>
              <a:latin typeface="IBM Plex Sans"/>
              <a:ea typeface="IBM Plex Sans"/>
              <a:cs typeface="IBM Plex Sans"/>
              <a:sym typeface="IBM Plex Sans"/>
            </a:endParaRPr>
          </a:p>
        </p:txBody>
      </p:sp>
      <p:sp>
        <p:nvSpPr>
          <p:cNvPr id="560" name="Google Shape;560;p89"/>
          <p:cNvSpPr txBox="1">
            <a:spLocks noGrp="1"/>
          </p:cNvSpPr>
          <p:nvPr>
            <p:ph type="subTitle" idx="1"/>
          </p:nvPr>
        </p:nvSpPr>
        <p:spPr>
          <a:xfrm>
            <a:off x="-8700" y="4629933"/>
            <a:ext cx="9161100" cy="2228100"/>
          </a:xfrm>
          <a:prstGeom prst="rect">
            <a:avLst/>
          </a:prstGeom>
          <a:solidFill>
            <a:srgbClr val="408087"/>
          </a:solidFill>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2500">
                <a:latin typeface="IBM Plex Sans Cond SmBld"/>
                <a:ea typeface="IBM Plex Sans Cond SmBld"/>
                <a:cs typeface="IBM Plex Sans Cond SmBld"/>
                <a:sym typeface="IBM Plex Sans Condensed SemiBold"/>
              </a:rPr>
              <a:t>Tracy Evans Luiselli, Ed.D.</a:t>
            </a:r>
            <a:endParaRPr sz="2500">
              <a:latin typeface="IBM Plex Sans Cond SmBld"/>
              <a:ea typeface="IBM Plex Sans Cond SmBld"/>
              <a:cs typeface="IBM Plex Sans Cond SmBld"/>
              <a:sym typeface="IBM Plex Sans Condensed SemiBold"/>
            </a:endParaRPr>
          </a:p>
          <a:p>
            <a:pPr marL="0" lvl="0" indent="0" algn="l" rtl="0">
              <a:lnSpc>
                <a:spcPct val="100000"/>
              </a:lnSpc>
              <a:spcBef>
                <a:spcPts val="1000"/>
              </a:spcBef>
              <a:spcAft>
                <a:spcPts val="0"/>
              </a:spcAft>
              <a:buNone/>
            </a:pPr>
            <a:r>
              <a:rPr lang="en" sz="2500">
                <a:latin typeface="IBM Plex Sans Cond SmBld"/>
                <a:ea typeface="IBM Plex Sans Cond SmBld"/>
                <a:cs typeface="IBM Plex Sans Cond SmBld"/>
                <a:sym typeface="IBM Plex Sans Condensed SemiBold"/>
              </a:rPr>
              <a:t>New England Consortium </a:t>
            </a:r>
            <a:endParaRPr sz="2500">
              <a:latin typeface="IBM Plex Sans Cond SmBld"/>
              <a:ea typeface="IBM Plex Sans Cond SmBld"/>
              <a:cs typeface="IBM Plex Sans Cond SmBld"/>
              <a:sym typeface="IBM Plex Sans Condensed SemiBold"/>
            </a:endParaRPr>
          </a:p>
          <a:p>
            <a:pPr marL="0" lvl="0" indent="0" algn="l" rtl="0">
              <a:lnSpc>
                <a:spcPct val="100000"/>
              </a:lnSpc>
              <a:spcBef>
                <a:spcPts val="1000"/>
              </a:spcBef>
              <a:spcAft>
                <a:spcPts val="0"/>
              </a:spcAft>
              <a:buNone/>
            </a:pPr>
            <a:r>
              <a:rPr lang="en" sz="2500">
                <a:latin typeface="IBM Plex Sans Cond SmBld"/>
                <a:ea typeface="IBM Plex Sans Cond SmBld"/>
                <a:cs typeface="IBM Plex Sans Cond SmBld"/>
                <a:sym typeface="IBM Plex Sans Condensed SemiBold"/>
              </a:rPr>
              <a:t>on Deafblindness</a:t>
            </a:r>
            <a:endParaRPr sz="2500">
              <a:latin typeface="IBM Plex Sans Cond SmBld"/>
              <a:ea typeface="IBM Plex Sans Cond SmBld"/>
              <a:cs typeface="IBM Plex Sans Cond SmBld"/>
              <a:sym typeface="IBM Plex Sans Condensed SemiBold"/>
            </a:endParaRPr>
          </a:p>
        </p:txBody>
      </p:sp>
      <p:cxnSp>
        <p:nvCxnSpPr>
          <p:cNvPr id="561" name="Google Shape;561;p89">
            <a:extLst>
              <a:ext uri="{C183D7F6-B498-43B3-948B-1728B52AA6E4}">
                <adec:decorative xmlns:adec="http://schemas.microsoft.com/office/drawing/2017/decorative" val="1"/>
              </a:ext>
            </a:extLst>
          </p:cNvPr>
          <p:cNvCxnSpPr/>
          <p:nvPr/>
        </p:nvCxnSpPr>
        <p:spPr>
          <a:xfrm>
            <a:off x="-8550" y="4629933"/>
            <a:ext cx="9161100" cy="0"/>
          </a:xfrm>
          <a:prstGeom prst="straightConnector1">
            <a:avLst/>
          </a:prstGeom>
          <a:noFill/>
          <a:ln w="114300" cap="flat" cmpd="sng">
            <a:solidFill>
              <a:srgbClr val="FACF5A"/>
            </a:solidFill>
            <a:prstDash val="solid"/>
            <a:round/>
            <a:headEnd type="none" w="med" len="med"/>
            <a:tailEnd type="none" w="med" len="med"/>
          </a:ln>
        </p:spPr>
      </p:cxnSp>
      <p:pic>
        <p:nvPicPr>
          <p:cNvPr id="562" name="Google Shape;562;p89" descr="The New England Consortium logo, a circle of various colored hands around a blue NEC" title="NEC Logo"/>
          <p:cNvPicPr preferRelativeResize="0"/>
          <p:nvPr/>
        </p:nvPicPr>
        <p:blipFill rotWithShape="1">
          <a:blip r:embed="rId3">
            <a:alphaModFix/>
          </a:blip>
          <a:srcRect/>
          <a:stretch/>
        </p:blipFill>
        <p:spPr>
          <a:xfrm>
            <a:off x="4987025" y="4812674"/>
            <a:ext cx="1588001" cy="1549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90"/>
          <p:cNvSpPr txBox="1">
            <a:spLocks noGrp="1"/>
          </p:cNvSpPr>
          <p:nvPr>
            <p:ph type="title"/>
          </p:nvPr>
        </p:nvSpPr>
        <p:spPr>
          <a:xfrm>
            <a:off x="311700" y="169642"/>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chemeClr val="accent2"/>
                </a:solidFill>
              </a:rPr>
              <a:t>Lost in Space: Learning th</a:t>
            </a:r>
            <a:r>
              <a:rPr lang="en" sz="3400">
                <a:solidFill>
                  <a:schemeClr val="accent2"/>
                </a:solidFill>
              </a:rPr>
              <a:t>e </a:t>
            </a:r>
            <a:r>
              <a:rPr lang="en" sz="3400" b="1">
                <a:solidFill>
                  <a:schemeClr val="accent2"/>
                </a:solidFill>
              </a:rPr>
              <a:t>Languag</a:t>
            </a:r>
            <a:r>
              <a:rPr lang="en" sz="3400">
                <a:solidFill>
                  <a:schemeClr val="accent2"/>
                </a:solidFill>
              </a:rPr>
              <a:t>e</a:t>
            </a:r>
            <a:endParaRPr sz="3400" b="1">
              <a:solidFill>
                <a:schemeClr val="accent2"/>
              </a:solidFill>
            </a:endParaRPr>
          </a:p>
        </p:txBody>
      </p:sp>
      <p:sp>
        <p:nvSpPr>
          <p:cNvPr id="568" name="Google Shape;568;p90"/>
          <p:cNvSpPr txBox="1">
            <a:spLocks noGrp="1"/>
          </p:cNvSpPr>
          <p:nvPr>
            <p:ph type="body" idx="1"/>
          </p:nvPr>
        </p:nvSpPr>
        <p:spPr>
          <a:xfrm>
            <a:off x="311700" y="1536624"/>
            <a:ext cx="8520600" cy="5004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300"/>
              <a:t>Different terminology across states . . .</a:t>
            </a:r>
            <a:endParaRPr sz="2300"/>
          </a:p>
          <a:p>
            <a:pPr marL="0" lvl="0" indent="0" algn="l" rtl="0">
              <a:lnSpc>
                <a:spcPct val="100000"/>
              </a:lnSpc>
              <a:spcBef>
                <a:spcPts val="1600"/>
              </a:spcBef>
              <a:spcAft>
                <a:spcPts val="0"/>
              </a:spcAft>
              <a:buNone/>
            </a:pPr>
            <a:r>
              <a:rPr lang="en" sz="2300"/>
              <a:t>Standards </a:t>
            </a:r>
            <a:endParaRPr sz="2300"/>
          </a:p>
          <a:p>
            <a:pPr marL="457200" lvl="0" indent="-374650" algn="l" rtl="0">
              <a:lnSpc>
                <a:spcPct val="100000"/>
              </a:lnSpc>
              <a:spcBef>
                <a:spcPts val="1600"/>
              </a:spcBef>
              <a:spcAft>
                <a:spcPts val="0"/>
              </a:spcAft>
              <a:buSzPts val="2300"/>
              <a:buChar char="●"/>
            </a:pPr>
            <a:r>
              <a:rPr lang="en" sz="2300"/>
              <a:t>Domain/Topic Area</a:t>
            </a:r>
            <a:endParaRPr sz="2300"/>
          </a:p>
          <a:p>
            <a:pPr marL="457200" lvl="0" indent="-374650" algn="l" rtl="0">
              <a:lnSpc>
                <a:spcPct val="100000"/>
              </a:lnSpc>
              <a:spcBef>
                <a:spcPts val="0"/>
              </a:spcBef>
              <a:spcAft>
                <a:spcPts val="0"/>
              </a:spcAft>
              <a:buSzPts val="2300"/>
              <a:buChar char="●"/>
            </a:pPr>
            <a:r>
              <a:rPr lang="en" sz="2300"/>
              <a:t>Cluster</a:t>
            </a:r>
            <a:endParaRPr sz="2300"/>
          </a:p>
          <a:p>
            <a:pPr marL="457200" lvl="0" indent="-374650" algn="l" rtl="0">
              <a:lnSpc>
                <a:spcPct val="100000"/>
              </a:lnSpc>
              <a:spcBef>
                <a:spcPts val="0"/>
              </a:spcBef>
              <a:spcAft>
                <a:spcPts val="0"/>
              </a:spcAft>
              <a:buSzPts val="2300"/>
              <a:buChar char="●"/>
            </a:pPr>
            <a:r>
              <a:rPr lang="en" sz="2300"/>
              <a:t>Strand</a:t>
            </a:r>
            <a:endParaRPr sz="2300"/>
          </a:p>
          <a:p>
            <a:pPr marL="457200" lvl="0" indent="-374650" algn="l" rtl="0">
              <a:lnSpc>
                <a:spcPct val="100000"/>
              </a:lnSpc>
              <a:spcBef>
                <a:spcPts val="0"/>
              </a:spcBef>
              <a:spcAft>
                <a:spcPts val="0"/>
              </a:spcAft>
              <a:buSzPts val="2300"/>
              <a:buChar char="●"/>
            </a:pPr>
            <a:r>
              <a:rPr lang="en" sz="2300"/>
              <a:t>Entry Point</a:t>
            </a:r>
            <a:endParaRPr sz="2300"/>
          </a:p>
          <a:p>
            <a:pPr marL="457200" lvl="0" indent="-374650" algn="l" rtl="0">
              <a:lnSpc>
                <a:spcPct val="100000"/>
              </a:lnSpc>
              <a:spcBef>
                <a:spcPts val="0"/>
              </a:spcBef>
              <a:spcAft>
                <a:spcPts val="0"/>
              </a:spcAft>
              <a:buSzPts val="2300"/>
              <a:buChar char="●"/>
            </a:pPr>
            <a:r>
              <a:rPr lang="en" sz="2300"/>
              <a:t>Access Skill</a:t>
            </a:r>
            <a:endParaRPr sz="2300"/>
          </a:p>
          <a:p>
            <a:pPr marL="0" lvl="0" indent="0" algn="l" rtl="0">
              <a:lnSpc>
                <a:spcPct val="100000"/>
              </a:lnSpc>
              <a:spcBef>
                <a:spcPts val="1600"/>
              </a:spcBef>
              <a:spcAft>
                <a:spcPts val="0"/>
              </a:spcAft>
              <a:buNone/>
            </a:pPr>
            <a:r>
              <a:rPr lang="en" sz="2300"/>
              <a:t>“Lost” on SEA Websites and Webinars</a:t>
            </a:r>
            <a:endParaRPr sz="2300"/>
          </a:p>
          <a:p>
            <a:pPr marL="457200" lvl="0" indent="-374650" algn="l" rtl="0">
              <a:lnSpc>
                <a:spcPct val="100000"/>
              </a:lnSpc>
              <a:spcBef>
                <a:spcPts val="1600"/>
              </a:spcBef>
              <a:spcAft>
                <a:spcPts val="0"/>
              </a:spcAft>
              <a:buSzPts val="2300"/>
              <a:buChar char="●"/>
            </a:pPr>
            <a:r>
              <a:rPr lang="en" sz="2300"/>
              <a:t>Differences Across and Within States (districts)</a:t>
            </a:r>
            <a:endParaRPr sz="2300"/>
          </a:p>
          <a:p>
            <a:pPr marL="457200" lvl="0" indent="-374650" algn="l" rtl="0">
              <a:lnSpc>
                <a:spcPct val="100000"/>
              </a:lnSpc>
              <a:spcBef>
                <a:spcPts val="0"/>
              </a:spcBef>
              <a:spcAft>
                <a:spcPts val="0"/>
              </a:spcAft>
              <a:buSzPts val="2300"/>
              <a:buChar char="●"/>
            </a:pPr>
            <a:r>
              <a:rPr lang="en" sz="2300"/>
              <a:t>Differences Across Providers </a:t>
            </a:r>
            <a:endParaRPr sz="2300"/>
          </a:p>
          <a:p>
            <a:pPr marL="457200" lvl="0" indent="-374650" algn="l" rtl="0">
              <a:lnSpc>
                <a:spcPct val="100000"/>
              </a:lnSpc>
              <a:spcBef>
                <a:spcPts val="0"/>
              </a:spcBef>
              <a:spcAft>
                <a:spcPts val="0"/>
              </a:spcAft>
              <a:buSzPts val="2300"/>
              <a:buChar char="●"/>
            </a:pPr>
            <a:r>
              <a:rPr lang="en" sz="2300"/>
              <a:t>Public vs. Private School Perspectives</a:t>
            </a:r>
            <a:endParaRPr sz="2300"/>
          </a:p>
          <a:p>
            <a:pPr marL="0" lvl="0" indent="0" algn="l" rtl="0">
              <a:spcBef>
                <a:spcPts val="1600"/>
              </a:spcBef>
              <a:spcAft>
                <a:spcPts val="0"/>
              </a:spcAft>
              <a:buNone/>
            </a:pPr>
            <a:endParaRPr b="1">
              <a:latin typeface="IBM Plex Sans"/>
              <a:ea typeface="IBM Plex Sans"/>
              <a:cs typeface="IBM Plex Sans"/>
              <a:sym typeface="IBM Plex Sans"/>
            </a:endParaRPr>
          </a:p>
          <a:p>
            <a:pPr marL="0" lvl="0" indent="0" algn="l" rtl="0">
              <a:spcBef>
                <a:spcPts val="1600"/>
              </a:spcBef>
              <a:spcAft>
                <a:spcPts val="0"/>
              </a:spcAft>
              <a:buNone/>
            </a:pPr>
            <a:endParaRPr b="1">
              <a:latin typeface="IBM Plex Sans"/>
              <a:ea typeface="IBM Plex Sans"/>
              <a:cs typeface="IBM Plex Sans"/>
              <a:sym typeface="IBM Plex Sans"/>
            </a:endParaRPr>
          </a:p>
          <a:p>
            <a:pPr marL="0" lvl="0" indent="0" algn="l" rtl="0">
              <a:spcBef>
                <a:spcPts val="1600"/>
              </a:spcBef>
              <a:spcAft>
                <a:spcPts val="0"/>
              </a:spcAft>
              <a:buNone/>
            </a:pPr>
            <a:endParaRPr b="1">
              <a:latin typeface="IBM Plex Sans"/>
              <a:ea typeface="IBM Plex Sans"/>
              <a:cs typeface="IBM Plex Sans"/>
              <a:sym typeface="IBM Plex Sans"/>
            </a:endParaRPr>
          </a:p>
          <a:p>
            <a:pPr marL="0" lvl="0" indent="0" algn="l" rtl="0">
              <a:spcBef>
                <a:spcPts val="1600"/>
              </a:spcBef>
              <a:spcAft>
                <a:spcPts val="1600"/>
              </a:spcAft>
              <a:buNone/>
            </a:pPr>
            <a:endParaRPr b="1">
              <a:latin typeface="IBM Plex Sans"/>
              <a:ea typeface="IBM Plex Sans"/>
              <a:cs typeface="IBM Plex Sans"/>
              <a:sym typeface="IBM Plex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2"/>
                </a:solidFill>
              </a:rPr>
              <a:t>Landing the Ship </a:t>
            </a:r>
            <a:r>
              <a:rPr lang="en">
                <a:solidFill>
                  <a:schemeClr val="accent2"/>
                </a:solidFill>
              </a:rPr>
              <a:t>. . .</a:t>
            </a:r>
            <a:r>
              <a:rPr lang="en" b="1">
                <a:solidFill>
                  <a:schemeClr val="accent2"/>
                </a:solidFill>
              </a:rPr>
              <a:t>  </a:t>
            </a:r>
            <a:endParaRPr b="1">
              <a:solidFill>
                <a:schemeClr val="accent2"/>
              </a:solidFill>
            </a:endParaRPr>
          </a:p>
        </p:txBody>
      </p:sp>
      <p:sp>
        <p:nvSpPr>
          <p:cNvPr id="574" name="Google Shape;574;p91"/>
          <p:cNvSpPr txBox="1">
            <a:spLocks noGrp="1"/>
          </p:cNvSpPr>
          <p:nvPr>
            <p:ph type="body" idx="1"/>
          </p:nvPr>
        </p:nvSpPr>
        <p:spPr>
          <a:xfrm>
            <a:off x="311700" y="1554475"/>
            <a:ext cx="8093700" cy="44970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300" b="1">
                <a:latin typeface="IBM Plex Sans"/>
                <a:ea typeface="IBM Plex Sans"/>
                <a:cs typeface="IBM Plex Sans"/>
                <a:sym typeface="IBM Plex Sans"/>
              </a:rPr>
              <a:t>Shifting Our Perspective -   </a:t>
            </a:r>
            <a:endParaRPr sz="2300" b="1">
              <a:latin typeface="IBM Plex Sans"/>
              <a:ea typeface="IBM Plex Sans"/>
              <a:cs typeface="IBM Plex Sans"/>
              <a:sym typeface="IBM Plex Sans"/>
            </a:endParaRPr>
          </a:p>
          <a:p>
            <a:pPr marL="0" lvl="0" indent="0" algn="ctr" rtl="0">
              <a:lnSpc>
                <a:spcPct val="100000"/>
              </a:lnSpc>
              <a:spcBef>
                <a:spcPts val="1200"/>
              </a:spcBef>
              <a:spcAft>
                <a:spcPts val="0"/>
              </a:spcAft>
              <a:buNone/>
            </a:pPr>
            <a:r>
              <a:rPr lang="en" sz="2300" b="1">
                <a:latin typeface="IBM Plex Sans"/>
                <a:ea typeface="IBM Plex Sans"/>
                <a:cs typeface="IBM Plex Sans"/>
                <a:sym typeface="IBM Plex Sans"/>
              </a:rPr>
              <a:t>“TA to Support Access to GEC should focus </a:t>
            </a:r>
            <a:endParaRPr sz="2300" b="1">
              <a:latin typeface="IBM Plex Sans"/>
              <a:ea typeface="IBM Plex Sans"/>
              <a:cs typeface="IBM Plex Sans"/>
              <a:sym typeface="IBM Plex Sans"/>
            </a:endParaRPr>
          </a:p>
          <a:p>
            <a:pPr marL="0" lvl="0" indent="0" algn="ctr" rtl="0">
              <a:lnSpc>
                <a:spcPct val="100000"/>
              </a:lnSpc>
              <a:spcBef>
                <a:spcPts val="1200"/>
              </a:spcBef>
              <a:spcAft>
                <a:spcPts val="0"/>
              </a:spcAft>
              <a:buNone/>
            </a:pPr>
            <a:r>
              <a:rPr lang="en" sz="2300" b="1">
                <a:latin typeface="IBM Plex Sans"/>
                <a:ea typeface="IBM Plex Sans"/>
                <a:cs typeface="IBM Plex Sans"/>
                <a:sym typeface="IBM Plex Sans"/>
              </a:rPr>
              <a:t>on </a:t>
            </a:r>
            <a:r>
              <a:rPr lang="en" sz="2300" b="1" u="sng">
                <a:latin typeface="IBM Plex Sans"/>
                <a:ea typeface="IBM Plex Sans"/>
                <a:cs typeface="IBM Plex Sans"/>
                <a:sym typeface="IBM Plex Sans"/>
              </a:rPr>
              <a:t>how</a:t>
            </a:r>
            <a:r>
              <a:rPr lang="en" sz="2300" b="1">
                <a:latin typeface="IBM Plex Sans"/>
                <a:ea typeface="IBM Plex Sans"/>
                <a:cs typeface="IBM Plex Sans"/>
                <a:sym typeface="IBM Plex Sans"/>
              </a:rPr>
              <a:t> and not </a:t>
            </a:r>
            <a:r>
              <a:rPr lang="en" sz="2300" b="1" u="sng">
                <a:latin typeface="IBM Plex Sans"/>
                <a:ea typeface="IBM Plex Sans"/>
                <a:cs typeface="IBM Plex Sans"/>
                <a:sym typeface="IBM Plex Sans"/>
              </a:rPr>
              <a:t>if</a:t>
            </a:r>
            <a:r>
              <a:rPr lang="en" sz="2300" b="1">
                <a:latin typeface="IBM Plex Sans"/>
                <a:ea typeface="IBM Plex Sans"/>
                <a:cs typeface="IBM Plex Sans"/>
                <a:sym typeface="IBM Plex Sans"/>
              </a:rPr>
              <a:t> or </a:t>
            </a:r>
            <a:r>
              <a:rPr lang="en" sz="2300" b="1" u="sng">
                <a:latin typeface="IBM Plex Sans"/>
                <a:ea typeface="IBM Plex Sans"/>
                <a:cs typeface="IBM Plex Sans"/>
                <a:sym typeface="IBM Plex Sans"/>
              </a:rPr>
              <a:t>when</a:t>
            </a:r>
            <a:r>
              <a:rPr lang="en" sz="2300" b="1">
                <a:latin typeface="IBM Plex Sans"/>
                <a:ea typeface="IBM Plex Sans"/>
                <a:cs typeface="IBM Plex Sans"/>
                <a:sym typeface="IBM Plex Sans"/>
              </a:rPr>
              <a:t>”</a:t>
            </a:r>
            <a:r>
              <a:rPr lang="en" sz="2300" b="1" i="1">
                <a:latin typeface="IBM Plex Sans"/>
                <a:ea typeface="IBM Plex Sans"/>
                <a:cs typeface="IBM Plex Sans"/>
                <a:sym typeface="IBM Plex Sans"/>
              </a:rPr>
              <a:t> </a:t>
            </a:r>
            <a:endParaRPr sz="1500" b="1" i="1">
              <a:latin typeface="IBM Plex Sans"/>
              <a:ea typeface="IBM Plex Sans"/>
              <a:cs typeface="IBM Plex Sans"/>
              <a:sym typeface="IBM Plex Sans"/>
            </a:endParaRPr>
          </a:p>
          <a:p>
            <a:pPr marL="0" lvl="0" indent="0" algn="ctr" rtl="0">
              <a:spcBef>
                <a:spcPts val="1200"/>
              </a:spcBef>
              <a:spcAft>
                <a:spcPts val="0"/>
              </a:spcAft>
              <a:buNone/>
            </a:pPr>
            <a:endParaRPr sz="1500" b="1" i="1">
              <a:latin typeface="IBM Plex Sans"/>
              <a:ea typeface="IBM Plex Sans"/>
              <a:cs typeface="IBM Plex Sans"/>
              <a:sym typeface="IBM Plex Sans"/>
            </a:endParaRPr>
          </a:p>
          <a:p>
            <a:pPr marL="457200" lvl="0" indent="0" algn="l" rtl="0">
              <a:spcBef>
                <a:spcPts val="1200"/>
              </a:spcBef>
              <a:spcAft>
                <a:spcPts val="0"/>
              </a:spcAft>
              <a:buNone/>
            </a:pPr>
            <a:r>
              <a:rPr lang="en" sz="2300"/>
              <a:t>*Starting Point </a:t>
            </a:r>
            <a:endParaRPr sz="2300"/>
          </a:p>
          <a:p>
            <a:pPr marL="457200" lvl="0" indent="-374650" algn="l" rtl="0">
              <a:spcBef>
                <a:spcPts val="1200"/>
              </a:spcBef>
              <a:spcAft>
                <a:spcPts val="0"/>
              </a:spcAft>
              <a:buSzPts val="2300"/>
              <a:buAutoNum type="arabicPeriod"/>
            </a:pPr>
            <a:r>
              <a:rPr lang="en" sz="2300"/>
              <a:t>Collaborate with the TEAM and Gen Ed Teachers </a:t>
            </a:r>
            <a:endParaRPr sz="2300"/>
          </a:p>
          <a:p>
            <a:pPr marL="457200" lvl="0" indent="-374650" algn="l" rtl="0">
              <a:spcBef>
                <a:spcPts val="1200"/>
              </a:spcBef>
              <a:spcAft>
                <a:spcPts val="0"/>
              </a:spcAft>
              <a:buSzPts val="2300"/>
              <a:buAutoNum type="arabicPeriod"/>
            </a:pPr>
            <a:r>
              <a:rPr lang="en" sz="2300"/>
              <a:t>Provide TA to support access </a:t>
            </a:r>
            <a:endParaRPr sz="2300"/>
          </a:p>
          <a:p>
            <a:pPr marL="457200" lvl="0" indent="-374650" algn="l" rtl="0">
              <a:spcBef>
                <a:spcPts val="1200"/>
              </a:spcBef>
              <a:spcAft>
                <a:spcPts val="0"/>
              </a:spcAft>
              <a:buSzPts val="2300"/>
              <a:buAutoNum type="arabicPeriod"/>
            </a:pPr>
            <a:r>
              <a:rPr lang="en" sz="2300"/>
              <a:t>Assume Competence</a:t>
            </a:r>
            <a:endParaRPr sz="2300"/>
          </a:p>
          <a:p>
            <a:pPr marL="457200" lvl="0" indent="0" algn="l" rtl="0">
              <a:spcBef>
                <a:spcPts val="1200"/>
              </a:spcBef>
              <a:spcAft>
                <a:spcPts val="0"/>
              </a:spcAft>
              <a:buNone/>
            </a:pPr>
            <a:endParaRPr sz="2300"/>
          </a:p>
          <a:p>
            <a:pPr marL="0" lvl="0" indent="0" algn="ctr" rtl="0">
              <a:spcBef>
                <a:spcPts val="1200"/>
              </a:spcBef>
              <a:spcAft>
                <a:spcPts val="0"/>
              </a:spcAft>
              <a:buClr>
                <a:schemeClr val="dk1"/>
              </a:buClr>
              <a:buSzPts val="1100"/>
              <a:buFont typeface="Arial"/>
              <a:buNone/>
            </a:pPr>
            <a:r>
              <a:rPr lang="en" sz="1500" b="1" i="1">
                <a:latin typeface="IBM Plex Sans"/>
                <a:ea typeface="IBM Plex Sans"/>
                <a:cs typeface="IBM Plex Sans"/>
                <a:sym typeface="IBM Plex Sans"/>
              </a:rPr>
              <a:t>(NCDB - Literacy)</a:t>
            </a:r>
            <a:endParaRPr b="1" i="1">
              <a:latin typeface="IBM Plex Sans"/>
              <a:ea typeface="IBM Plex Sans"/>
              <a:cs typeface="IBM Plex Sans"/>
              <a:sym typeface="IBM Plex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1034</Words>
  <Application>Microsoft Macintosh PowerPoint</Application>
  <PresentationFormat>On-screen Show (4:3)</PresentationFormat>
  <Paragraphs>156</Paragraphs>
  <Slides>22</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Montserrat</vt:lpstr>
      <vt:lpstr>IBM Plex Sans Light</vt:lpstr>
      <vt:lpstr>Montserrat ExtraBold</vt:lpstr>
      <vt:lpstr>IBM Plex Sans SemiBold</vt:lpstr>
      <vt:lpstr>IBM Plex Sans Condensed Medium</vt:lpstr>
      <vt:lpstr>Calibri</vt:lpstr>
      <vt:lpstr>IBM Plex Sans Condensed</vt:lpstr>
      <vt:lpstr>IBM Plex Sans Cond SmBld</vt:lpstr>
      <vt:lpstr>IBM Plex Sans Medium</vt:lpstr>
      <vt:lpstr>IBM Plex Sans Condensed SemiBold</vt:lpstr>
      <vt:lpstr>IBM Plex Sans</vt:lpstr>
      <vt:lpstr>Times New Roman</vt:lpstr>
      <vt:lpstr>Arial</vt:lpstr>
      <vt:lpstr>IBM Plex Sans Cond Medm</vt:lpstr>
      <vt:lpstr>Simple Light</vt:lpstr>
      <vt:lpstr>Introduction to Accessing the Grade Level General Education Curriculum</vt:lpstr>
      <vt:lpstr>Agenda</vt:lpstr>
      <vt:lpstr>Welcome </vt:lpstr>
      <vt:lpstr>Objectives</vt:lpstr>
      <vt:lpstr>Accessing the GEC </vt:lpstr>
      <vt:lpstr>Shake it out</vt:lpstr>
      <vt:lpstr>A State Level Example of  Entry Points and Access Skills</vt:lpstr>
      <vt:lpstr>Lost in Space: Learning the Language</vt:lpstr>
      <vt:lpstr>Landing the Ship . . .  </vt:lpstr>
      <vt:lpstr>Access to the General Curriculum and Life of the School</vt:lpstr>
      <vt:lpstr>Prior TA Focus . . .</vt:lpstr>
      <vt:lpstr>Today’s TA Focus . . .   </vt:lpstr>
      <vt:lpstr>TA Focused on Supporting Access to GEC </vt:lpstr>
      <vt:lpstr>MCAS Alt Survey - “TA Gold Mine”</vt:lpstr>
      <vt:lpstr>Student Example: Lija - 4th Grader</vt:lpstr>
      <vt:lpstr>Student Example:  Lija - 2nd Grader </vt:lpstr>
      <vt:lpstr>Lija  (2 of 2)</vt:lpstr>
      <vt:lpstr>Template Tier 3 TA - GEC </vt:lpstr>
      <vt:lpstr>NEC Intervention Plan (handout) </vt:lpstr>
      <vt:lpstr>Work In Progress &amp; Challenges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Accessing the Grade Level General Education Curriculum</dc:title>
  <cp:lastModifiedBy>Haylee Marcotte</cp:lastModifiedBy>
  <cp:revision>3</cp:revision>
  <dcterms:modified xsi:type="dcterms:W3CDTF">2022-03-02T17:25:25Z</dcterms:modified>
</cp:coreProperties>
</file>