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1"/>
  </p:sldMasterIdLst>
  <p:notesMasterIdLst>
    <p:notesMasterId r:id="rId28"/>
  </p:notesMasterIdLst>
  <p:sldIdLst>
    <p:sldId id="256" r:id="rId2"/>
    <p:sldId id="266" r:id="rId3"/>
    <p:sldId id="262" r:id="rId4"/>
    <p:sldId id="257" r:id="rId5"/>
    <p:sldId id="265" r:id="rId6"/>
    <p:sldId id="260" r:id="rId7"/>
    <p:sldId id="261" r:id="rId8"/>
    <p:sldId id="267" r:id="rId9"/>
    <p:sldId id="282" r:id="rId10"/>
    <p:sldId id="269" r:id="rId11"/>
    <p:sldId id="270" r:id="rId12"/>
    <p:sldId id="271" r:id="rId13"/>
    <p:sldId id="272" r:id="rId14"/>
    <p:sldId id="284" r:id="rId15"/>
    <p:sldId id="275" r:id="rId16"/>
    <p:sldId id="276" r:id="rId17"/>
    <p:sldId id="277" r:id="rId18"/>
    <p:sldId id="283" r:id="rId19"/>
    <p:sldId id="273" r:id="rId20"/>
    <p:sldId id="278" r:id="rId21"/>
    <p:sldId id="279" r:id="rId22"/>
    <p:sldId id="280" r:id="rId23"/>
    <p:sldId id="287" r:id="rId24"/>
    <p:sldId id="274" r:id="rId25"/>
    <p:sldId id="285" r:id="rId26"/>
    <p:sldId id="28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2" autoAdjust="0"/>
    <p:restoredTop sz="86385" autoAdjust="0"/>
  </p:normalViewPr>
  <p:slideViewPr>
    <p:cSldViewPr snapToGrid="0" snapToObjects="1">
      <p:cViewPr varScale="1">
        <p:scale>
          <a:sx n="94" d="100"/>
          <a:sy n="94" d="100"/>
        </p:scale>
        <p:origin x="1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E4D02-BB79-F24D-B3E4-892D85F8E4DC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EC69-70C4-6240-8A43-F468CC00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EC69-70C4-6240-8A43-F468CC0003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9FE71-0D2B-4F3C-9416-FB2F007B2352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63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Evaluaciones</a:t>
            </a:r>
            <a:r>
              <a:rPr lang="en-US" dirty="0"/>
              <a:t>?</a:t>
            </a:r>
            <a:endParaRPr lang="es-U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9FE71-0D2B-4F3C-9416-FB2F007B2352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34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597E985-8D30-7145-950B-AD60471F82AD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08C935A-CD60-AB48-8026-D45C935C5D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b="0" i="0" u="none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b="0" i="0" u="none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0349"/>
            <a:ext cx="7772400" cy="3020101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La Familia</a:t>
            </a:r>
            <a:br>
              <a:rPr lang="es-ES_tradnl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r>
              <a:rPr lang="es-ES_tradnl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Entendiendo sus Funciones </a:t>
            </a:r>
            <a:br>
              <a:rPr lang="es-ES_tradnl" b="1" dirty="0"/>
            </a:br>
            <a:r>
              <a:rPr lang="es-ES_tradnl" b="1" dirty="0"/>
              <a:t>y Demandas Diarias</a:t>
            </a:r>
            <a:br>
              <a:rPr lang="es-ES_tradnl" dirty="0"/>
            </a:br>
            <a:r>
              <a:rPr lang="es-ES_tradnl" sz="2400" b="1" i="1" dirty="0"/>
              <a:t>Estrategias para Salir Adelante y Mantener el Balance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12091"/>
            <a:ext cx="7892613" cy="26867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Myrna Medina,</a:t>
            </a:r>
          </a:p>
          <a:p>
            <a:r>
              <a:rPr lang="en-US" sz="2400" dirty="0">
                <a:solidFill>
                  <a:schemeClr val="tx1"/>
                </a:solidFill>
              </a:rPr>
              <a:t> California </a:t>
            </a:r>
            <a:r>
              <a:rPr lang="en-US" sz="2400" dirty="0" err="1">
                <a:solidFill>
                  <a:schemeClr val="tx1"/>
                </a:solidFill>
              </a:rPr>
              <a:t>Deafblind</a:t>
            </a:r>
            <a:r>
              <a:rPr lang="en-US" sz="2400" dirty="0">
                <a:solidFill>
                  <a:schemeClr val="tx1"/>
                </a:solidFill>
              </a:rPr>
              <a:t> Services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 Family Engagement Specialist</a:t>
            </a:r>
          </a:p>
        </p:txBody>
      </p:sp>
      <p:pic>
        <p:nvPicPr>
          <p:cNvPr id="4" name="Picture 3" descr="California Deaf-Blind Serv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097" y="4988417"/>
            <a:ext cx="2247323" cy="11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ational Center on Deaf-Blind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275" y="4988417"/>
            <a:ext cx="4209137" cy="12103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072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Ejemplos de Funciones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74465"/>
            <a:ext cx="4040188" cy="4451698"/>
          </a:xfrm>
        </p:spPr>
        <p:txBody>
          <a:bodyPr>
            <a:normAutofit/>
          </a:bodyPr>
          <a:lstStyle/>
          <a:p>
            <a:r>
              <a:rPr lang="es-ES_tradnl" dirty="0"/>
              <a:t>Estabilidad física, medica y emocional de nuestros hijos:</a:t>
            </a:r>
          </a:p>
          <a:p>
            <a:pPr lvl="1"/>
            <a:r>
              <a:rPr lang="es-ES_tradnl" dirty="0"/>
              <a:t>Llevarlos a citas medicas</a:t>
            </a:r>
          </a:p>
          <a:p>
            <a:pPr lvl="1"/>
            <a:r>
              <a:rPr lang="es-ES_tradnl" dirty="0"/>
              <a:t>Darles su medicina</a:t>
            </a:r>
          </a:p>
          <a:p>
            <a:pPr lvl="1"/>
            <a:r>
              <a:rPr lang="es-ES_tradnl" dirty="0"/>
              <a:t>Hacerles terapia</a:t>
            </a:r>
          </a:p>
          <a:p>
            <a:pPr lvl="1"/>
            <a:r>
              <a:rPr lang="es-ES_tradnl" dirty="0"/>
              <a:t>Hacerles de comer</a:t>
            </a:r>
          </a:p>
          <a:p>
            <a:pPr lvl="1"/>
            <a:r>
              <a:rPr lang="es-ES_tradnl" dirty="0"/>
              <a:t>Lavarles la ropa</a:t>
            </a:r>
          </a:p>
          <a:p>
            <a:pPr lvl="1"/>
            <a:r>
              <a:rPr lang="es-ES_tradnl" dirty="0"/>
              <a:t>Hacerles compañía</a:t>
            </a:r>
          </a:p>
          <a:p>
            <a:pPr lvl="1"/>
            <a:r>
              <a:rPr lang="es-ES_tradnl" dirty="0"/>
              <a:t>Socializar</a:t>
            </a:r>
          </a:p>
          <a:p>
            <a:pPr lvl="1"/>
            <a:r>
              <a:rPr lang="es-ES_tradnl" dirty="0"/>
              <a:t>Hacer deporte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4465"/>
            <a:ext cx="4041775" cy="4451698"/>
          </a:xfrm>
        </p:spPr>
        <p:txBody>
          <a:bodyPr/>
          <a:lstStyle/>
          <a:p>
            <a:r>
              <a:rPr lang="es-ES_tradnl" dirty="0"/>
              <a:t>Educación</a:t>
            </a:r>
          </a:p>
          <a:p>
            <a:pPr lvl="1"/>
            <a:r>
              <a:rPr lang="es-ES_tradnl" dirty="0"/>
              <a:t>Hacer la tarea</a:t>
            </a:r>
          </a:p>
          <a:p>
            <a:pPr lvl="1"/>
            <a:r>
              <a:rPr lang="es-ES_tradnl" dirty="0"/>
              <a:t>Ensenar lo que no aprendieron</a:t>
            </a:r>
          </a:p>
          <a:p>
            <a:pPr lvl="1"/>
            <a:r>
              <a:rPr lang="es-ES_tradnl" dirty="0"/>
              <a:t>Llevarlos a la escuela</a:t>
            </a:r>
          </a:p>
          <a:p>
            <a:pPr lvl="1"/>
            <a:r>
              <a:rPr lang="es-ES_tradnl" dirty="0"/>
              <a:t>Atender reuniones de equipo</a:t>
            </a:r>
          </a:p>
          <a:p>
            <a:pPr lvl="1"/>
            <a:r>
              <a:rPr lang="es-ES_tradnl" dirty="0"/>
              <a:t>Firmar documentos escolares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40159"/>
            <a:ext cx="3502987" cy="186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0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Ejercicio/Actividad en grupo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En una hoja de papel escribieron una lista de todos los roles/funciones que desempeñan,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De esa lista los padres ordenaron de mayor a menor prioridad </a:t>
            </a:r>
          </a:p>
          <a:p>
            <a:pPr marL="0" indent="0">
              <a:buNone/>
            </a:pPr>
            <a:r>
              <a:rPr lang="es-ES_tradnl" dirty="0"/>
              <a:t>Discusión:  Los padres pudieron abrirse y compartir sus sentimientos y frustraciones de no poder manejar  estas demandas para mantener un balance saludable al desempeñar estas funciones.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7" y="94306"/>
            <a:ext cx="1101382" cy="150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46" y="5758120"/>
            <a:ext cx="1242386" cy="73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38" y="5572843"/>
            <a:ext cx="1492092" cy="73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10" y="5648462"/>
            <a:ext cx="1964883" cy="959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79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Conclusión del ejercicio</a:t>
            </a:r>
            <a:br>
              <a:rPr lang="es-ES_tradnl" b="1" dirty="0"/>
            </a:b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u"/>
            </a:pPr>
            <a:r>
              <a:rPr lang="es-ES_tradnl" dirty="0"/>
              <a:t>Descubrimos que </a:t>
            </a:r>
            <a:r>
              <a:rPr lang="es-ES_tradnl" b="1" u="sng" dirty="0"/>
              <a:t>todas </a:t>
            </a:r>
            <a:r>
              <a:rPr lang="es-ES_tradnl" dirty="0"/>
              <a:t>las funciones que desempeñamos como padres de familia o proveedor de cuidado </a:t>
            </a:r>
            <a:r>
              <a:rPr lang="es-ES_tradnl" b="1" u="sng" dirty="0"/>
              <a:t>son importantes</a:t>
            </a:r>
            <a:r>
              <a:rPr lang="es-ES_tradnl" dirty="0"/>
              <a:t>, que ninguna es menor que otra. </a:t>
            </a:r>
          </a:p>
          <a:p>
            <a:pPr>
              <a:buFont typeface="Wingdings" charset="2"/>
              <a:buChar char="u"/>
            </a:pPr>
            <a:r>
              <a:rPr lang="es-ES_tradnl" dirty="0"/>
              <a:t>También descubrimos que </a:t>
            </a:r>
            <a:r>
              <a:rPr lang="es-ES_tradnl" b="1" u="sng" dirty="0"/>
              <a:t>hay estrategias </a:t>
            </a:r>
            <a:r>
              <a:rPr lang="es-ES_tradnl" dirty="0"/>
              <a:t>para mejorar y balancear las exigencias de nuestras funciones como padre o proveedor de cuidado de un hijo con discapacidad.</a:t>
            </a:r>
          </a:p>
          <a:p>
            <a:pPr>
              <a:buFont typeface="Wingdings" charset="2"/>
              <a:buChar char="u"/>
            </a:pPr>
            <a:r>
              <a:rPr lang="es-ES_tradnl" dirty="0"/>
              <a:t> Las familias necesitan </a:t>
            </a:r>
            <a:r>
              <a:rPr lang="es-ES_tradnl" b="1" u="sng" dirty="0"/>
              <a:t>apoyo constante</a:t>
            </a:r>
            <a:r>
              <a:rPr lang="es-ES_tradnl" dirty="0"/>
              <a:t> y no solamente al principio por estar abrumados por el diagnostico y todos los cambios.</a:t>
            </a:r>
          </a:p>
          <a:p>
            <a:pPr>
              <a:buFont typeface="Wingdings" charset="2"/>
              <a:buChar char="u"/>
            </a:pPr>
            <a:r>
              <a:rPr lang="es-ES_tradnl" dirty="0"/>
              <a:t>Cuando las familias son fuertes y funcionan mejor como equipo, haciendo que los deberes individuales sean mas fácil.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99" y="79468"/>
            <a:ext cx="1250083" cy="121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81"/>
          <a:stretch/>
        </p:blipFill>
        <p:spPr bwMode="auto">
          <a:xfrm>
            <a:off x="139642" y="200077"/>
            <a:ext cx="1251066" cy="1010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997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Derechos a Considerar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Ser sensato</a:t>
            </a:r>
          </a:p>
          <a:p>
            <a:pPr lvl="1"/>
            <a:r>
              <a:rPr lang="es-ES_tradnl" dirty="0"/>
              <a:t>Tomar su tiempo al hacer decisiones</a:t>
            </a:r>
          </a:p>
          <a:p>
            <a:pPr lvl="1"/>
            <a:r>
              <a:rPr lang="es-ES_tradnl" dirty="0"/>
              <a:t>No actuar por impulso</a:t>
            </a:r>
          </a:p>
          <a:p>
            <a:pPr lvl="1"/>
            <a:r>
              <a:rPr lang="es-ES_tradnl" dirty="0"/>
              <a:t>Infórmese , con amigos, doctores, etc.</a:t>
            </a:r>
          </a:p>
          <a:p>
            <a:r>
              <a:rPr lang="es-ES_tradnl" dirty="0"/>
              <a:t>Mantener las cosas en privado</a:t>
            </a:r>
          </a:p>
          <a:p>
            <a:pPr lvl="1"/>
            <a:r>
              <a:rPr lang="es-ES_tradnl" dirty="0"/>
              <a:t>Cuando crea necesario evite compartir información</a:t>
            </a:r>
          </a:p>
          <a:p>
            <a:pPr lvl="1"/>
            <a:r>
              <a:rPr lang="es-ES_tradnl" dirty="0"/>
              <a:t>Reconocer que algunos aspectos de su vida son solamente </a:t>
            </a:r>
            <a:r>
              <a:rPr lang="es-ES_tradnl" b="1" u="sng" dirty="0"/>
              <a:t>suyos</a:t>
            </a:r>
          </a:p>
          <a:p>
            <a:pPr lvl="1"/>
            <a:r>
              <a:rPr lang="es-ES_tradnl" dirty="0"/>
              <a:t>La decisión es suya y no se sienta obligada a responder preguntas que la incomoden.</a:t>
            </a:r>
          </a:p>
          <a:p>
            <a:pPr lvl="1"/>
            <a:endParaRPr lang="es-ES_tradnl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52" y="2185863"/>
            <a:ext cx="1622287" cy="1646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3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 </a:t>
            </a:r>
            <a:r>
              <a:rPr lang="es-UY" b="1" dirty="0"/>
              <a:t>Derechos</a:t>
            </a:r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3298"/>
            <a:ext cx="7612064" cy="449958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La perseverancia como forma de vida</a:t>
            </a:r>
          </a:p>
          <a:p>
            <a:pPr lvl="1"/>
            <a:r>
              <a:rPr lang="es-ES_tradnl" dirty="0"/>
              <a:t>No permita que nade le diga que haga o deje de hacer, o como hacer lo que usted cree que funcionara con su hijo.</a:t>
            </a:r>
          </a:p>
          <a:p>
            <a:pPr lvl="1"/>
            <a:r>
              <a:rPr lang="es-ES_tradnl" dirty="0"/>
              <a:t>Al final usted vivirá con las consecuencias de cualquier decisión tomada.</a:t>
            </a:r>
          </a:p>
          <a:p>
            <a:r>
              <a:rPr lang="es-ES_tradnl" dirty="0"/>
              <a:t>Darse por vencido, también esta bien.</a:t>
            </a:r>
          </a:p>
          <a:p>
            <a:pPr lvl="1"/>
            <a:r>
              <a:rPr lang="es-ES_tradnl" dirty="0"/>
              <a:t>Como padre uno reconoce el potencial de sus hijos</a:t>
            </a:r>
          </a:p>
          <a:p>
            <a:pPr lvl="1"/>
            <a:r>
              <a:rPr lang="es-ES_tradnl" dirty="0"/>
              <a:t>La buena intención de Profesionales y amigos muchas veces no es suficiente. </a:t>
            </a:r>
          </a:p>
          <a:p>
            <a:pPr lvl="3">
              <a:buFont typeface="Arial"/>
              <a:buChar char="•"/>
            </a:pPr>
            <a:r>
              <a:rPr lang="es-ES_tradnl" dirty="0"/>
              <a:t>Nuestras decisiones</a:t>
            </a:r>
          </a:p>
          <a:p>
            <a:pPr lvl="3">
              <a:buFont typeface="Arial"/>
              <a:buChar char="•"/>
            </a:pPr>
            <a:r>
              <a:rPr lang="es-ES_tradnl" dirty="0"/>
              <a:t>La discapacidad de nuestros hijos.</a:t>
            </a:r>
          </a:p>
          <a:p>
            <a:pPr lvl="1"/>
            <a:r>
              <a:rPr lang="es-ES_tradnl" dirty="0"/>
              <a:t>Decidir entre una “sesión de terapia” a una “sesión de placer y compartir con su hijo”, al final es nuestra.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" y="202284"/>
            <a:ext cx="1902789" cy="143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35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253" y="256750"/>
            <a:ext cx="6819025" cy="1079695"/>
          </a:xfrm>
        </p:spPr>
        <p:txBody>
          <a:bodyPr/>
          <a:lstStyle/>
          <a:p>
            <a:r>
              <a:rPr lang="es-ES_tradnl" sz="4000" b="1" dirty="0"/>
              <a:t>Mas Derechos a Considerar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Fijar limites a las expectativas</a:t>
            </a:r>
          </a:p>
          <a:p>
            <a:pPr lvl="1"/>
            <a:r>
              <a:rPr lang="es-ES_tradnl" dirty="0"/>
              <a:t>El pensar todo el tiempo en nuestros hijos y viceversa</a:t>
            </a:r>
          </a:p>
          <a:p>
            <a:pPr lvl="1"/>
            <a:r>
              <a:rPr lang="es-ES_tradnl" dirty="0"/>
              <a:t>Reconocer nuestros limites </a:t>
            </a:r>
          </a:p>
          <a:p>
            <a:pPr lvl="1"/>
            <a:r>
              <a:rPr lang="es-ES_tradnl" dirty="0"/>
              <a:t>Imposición de horarios y pautas de vida familiar (ejemplo de hora de comer de Norman)</a:t>
            </a:r>
          </a:p>
          <a:p>
            <a:r>
              <a:rPr lang="es-ES_tradnl" dirty="0"/>
              <a:t>Tomarse un descanso de su hijo</a:t>
            </a:r>
          </a:p>
          <a:p>
            <a:pPr lvl="1"/>
            <a:r>
              <a:rPr lang="es-ES_tradnl" sz="2400" dirty="0"/>
              <a:t>No quiere decir que no lo quiera</a:t>
            </a:r>
          </a:p>
          <a:p>
            <a:pPr lvl="1"/>
            <a:r>
              <a:rPr lang="es-ES_tradnl" sz="2400" dirty="0"/>
              <a:t>No quiere decir que esta deprimida</a:t>
            </a:r>
          </a:p>
          <a:p>
            <a:pPr lvl="1"/>
            <a:r>
              <a:rPr lang="es-ES_tradnl" sz="2400" dirty="0"/>
              <a:t>No quiere decir que sea un mal padre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1" y="460758"/>
            <a:ext cx="925010" cy="698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70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 Mas </a:t>
            </a:r>
            <a:r>
              <a:rPr lang="en-US" b="1" dirty="0" err="1"/>
              <a:t>Derechos</a:t>
            </a:r>
            <a:r>
              <a:rPr lang="en-US" b="1" dirty="0"/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274"/>
            <a:ext cx="8229600" cy="5045870"/>
          </a:xfrm>
        </p:spPr>
        <p:txBody>
          <a:bodyPr>
            <a:noAutofit/>
          </a:bodyPr>
          <a:lstStyle/>
          <a:p>
            <a:r>
              <a:rPr lang="es-ES_tradnl" dirty="0"/>
              <a:t>Divertirse</a:t>
            </a:r>
          </a:p>
          <a:p>
            <a:pPr lvl="1"/>
            <a:r>
              <a:rPr lang="es-ES_tradnl" sz="2400" dirty="0"/>
              <a:t>Usted no es maestro ni terapeuta</a:t>
            </a:r>
          </a:p>
          <a:p>
            <a:pPr lvl="1"/>
            <a:r>
              <a:rPr lang="es-ES_tradnl" sz="2400" dirty="0"/>
              <a:t>Usted es el padre, la madre o proveedor de cuidado</a:t>
            </a:r>
          </a:p>
          <a:p>
            <a:pPr lvl="1"/>
            <a:r>
              <a:rPr lang="es-ES_tradnl" sz="2400" dirty="0"/>
              <a:t>Recuerde que también reírse, contar cuentos salir, es aprendizaje social y de autoestima.</a:t>
            </a:r>
          </a:p>
          <a:p>
            <a:r>
              <a:rPr lang="es-ES_tradnl" dirty="0"/>
              <a:t>Tener poco entusiasmo</a:t>
            </a:r>
          </a:p>
          <a:p>
            <a:pPr lvl="1"/>
            <a:r>
              <a:rPr lang="es-ES_tradnl" sz="2400" dirty="0"/>
              <a:t>Otras necesidades que necesitan de usted y no solamente las de su hijo con necesidades</a:t>
            </a:r>
          </a:p>
          <a:p>
            <a:pPr lvl="2"/>
            <a:r>
              <a:rPr lang="es-ES_tradnl" sz="2400" dirty="0"/>
              <a:t>Situación económica</a:t>
            </a:r>
          </a:p>
          <a:p>
            <a:pPr lvl="2"/>
            <a:r>
              <a:rPr lang="es-ES_tradnl" sz="2400" dirty="0"/>
              <a:t>Otros hijos</a:t>
            </a:r>
          </a:p>
          <a:p>
            <a:pPr lvl="2"/>
            <a:r>
              <a:rPr lang="es-ES_tradnl" sz="2400" dirty="0"/>
              <a:t>Su matrimonio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21" y="287448"/>
            <a:ext cx="1505972" cy="992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50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933" y="495300"/>
            <a:ext cx="4958368" cy="773206"/>
          </a:xfrm>
        </p:spPr>
        <p:txBody>
          <a:bodyPr/>
          <a:lstStyle/>
          <a:p>
            <a:r>
              <a:rPr lang="es-ES_tradnl" b="1" dirty="0"/>
              <a:t>Y  Mas </a:t>
            </a:r>
            <a:r>
              <a:rPr lang="es-ES_tradnl" sz="3200" b="1" dirty="0"/>
              <a:t>(1 de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Tomarse tiempo libre y tener vida propia</a:t>
            </a:r>
          </a:p>
          <a:p>
            <a:pPr lvl="1"/>
            <a:r>
              <a:rPr lang="es-ES_tradnl" dirty="0"/>
              <a:t>Hay tiempo en familia y tiempo sin ella</a:t>
            </a:r>
          </a:p>
          <a:p>
            <a:pPr lvl="1"/>
            <a:r>
              <a:rPr lang="es-ES_tradnl" dirty="0"/>
              <a:t>Recordar que nuestras </a:t>
            </a:r>
            <a:r>
              <a:rPr lang="es-ES_tradnl" b="1" u="sng" dirty="0"/>
              <a:t>propias</a:t>
            </a:r>
            <a:r>
              <a:rPr lang="es-ES_tradnl" dirty="0"/>
              <a:t> necesidades también requieren tiempo.</a:t>
            </a:r>
          </a:p>
          <a:p>
            <a:pPr lvl="1"/>
            <a:r>
              <a:rPr lang="es-ES_tradnl" dirty="0"/>
              <a:t>Otros temas de conversación.</a:t>
            </a:r>
          </a:p>
          <a:p>
            <a:pPr lvl="1"/>
            <a:r>
              <a:rPr lang="es-ES_tradnl" dirty="0"/>
              <a:t>No perder el buen sentido del humor</a:t>
            </a:r>
          </a:p>
          <a:p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3" t="8706" r="-3184" b="8706"/>
          <a:stretch/>
        </p:blipFill>
        <p:spPr bwMode="auto">
          <a:xfrm>
            <a:off x="920852" y="190022"/>
            <a:ext cx="1855080" cy="132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911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739" y="357374"/>
            <a:ext cx="4681537" cy="1139732"/>
          </a:xfrm>
        </p:spPr>
        <p:txBody>
          <a:bodyPr/>
          <a:lstStyle/>
          <a:p>
            <a:r>
              <a:rPr lang="en-US" b="1" dirty="0"/>
              <a:t>Y Mas </a:t>
            </a:r>
            <a:r>
              <a:rPr lang="en-US" sz="3200" b="1" dirty="0"/>
              <a:t>(2 de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30" y="1832722"/>
            <a:ext cx="7245350" cy="3787028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/>
              <a:t>Ser el experto responsable</a:t>
            </a:r>
          </a:p>
          <a:p>
            <a:pPr lvl="1"/>
            <a:r>
              <a:rPr lang="es-ES_tradnl" dirty="0"/>
              <a:t>Usted conoce a su hijo mas que nadie</a:t>
            </a:r>
          </a:p>
          <a:p>
            <a:pPr lvl="1"/>
            <a:r>
              <a:rPr lang="es-ES_tradnl" dirty="0"/>
              <a:t>Usted es el responsable de decisiones, medicas, educativas y sociales.</a:t>
            </a:r>
          </a:p>
          <a:p>
            <a:pPr lvl="1"/>
            <a:r>
              <a:rPr lang="es-ES_tradnl" dirty="0"/>
              <a:t>Recuerde que las opiniones de otros son solo “opiniones”</a:t>
            </a:r>
          </a:p>
          <a:p>
            <a:r>
              <a:rPr lang="es-ES_tradnl" dirty="0"/>
              <a:t>Mantener la dignidad</a:t>
            </a:r>
          </a:p>
          <a:p>
            <a:pPr lvl="1"/>
            <a:r>
              <a:rPr lang="es-ES_tradnl" dirty="0"/>
              <a:t>No espere compasión </a:t>
            </a:r>
          </a:p>
          <a:p>
            <a:pPr lvl="1"/>
            <a:r>
              <a:rPr lang="es-ES_tradnl" dirty="0"/>
              <a:t>No espere admiración</a:t>
            </a:r>
          </a:p>
          <a:p>
            <a:pPr lvl="1"/>
            <a:r>
              <a:rPr lang="es-ES_tradnl" dirty="0"/>
              <a:t>Pero si espere que lo escuchen y lo tomen en serio</a:t>
            </a:r>
          </a:p>
          <a:p>
            <a:pPr lvl="1"/>
            <a:r>
              <a:rPr lang="es-ES_tradnl" dirty="0"/>
              <a:t>Que los profesionales le hablen de frente </a:t>
            </a:r>
          </a:p>
          <a:p>
            <a:pPr lvl="1"/>
            <a:r>
              <a:rPr lang="es-ES_tradnl" dirty="0"/>
              <a:t>Ser reconocido como alguien, con nombre personal y no etiquetado como padre de un hijo especial.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75" y="28404"/>
            <a:ext cx="1562164" cy="146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37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Estrategias a Considerar </a:t>
            </a:r>
            <a:br>
              <a:rPr lang="es-ES_tradnl" dirty="0"/>
            </a:br>
            <a:r>
              <a:rPr lang="es-ES_tradnl" sz="2700" dirty="0"/>
              <a:t>Manteniendo el Balance Cuando se tiene un Hijo con Discapacidad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93298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Aceptar y reconocer</a:t>
            </a:r>
          </a:p>
          <a:p>
            <a:pPr lvl="1"/>
            <a:r>
              <a:rPr lang="es-ES_tradnl" dirty="0"/>
              <a:t>El desgaste tanto emocional como físico.</a:t>
            </a:r>
          </a:p>
          <a:p>
            <a:pPr lvl="1"/>
            <a:r>
              <a:rPr lang="es-ES_tradnl" dirty="0"/>
              <a:t>El reconocer y cuidarnos nos permitirá hacer mejor las cosas.</a:t>
            </a:r>
          </a:p>
          <a:p>
            <a:r>
              <a:rPr lang="es-ES_tradnl" dirty="0"/>
              <a:t>Delegar</a:t>
            </a:r>
          </a:p>
          <a:p>
            <a:pPr lvl="1"/>
            <a:r>
              <a:rPr lang="es-ES_tradnl" dirty="0"/>
              <a:t>Hay veces que alrededor de nosotros hay gente que esta dispuesta a ayudarnos</a:t>
            </a:r>
          </a:p>
          <a:p>
            <a:pPr lvl="1"/>
            <a:r>
              <a:rPr lang="es-ES_tradnl" dirty="0"/>
              <a:t>Puede ser una llamada, traer la comida, hacer mandados que también son cosas importantes</a:t>
            </a:r>
          </a:p>
          <a:p>
            <a:r>
              <a:rPr lang="es-ES_tradnl" dirty="0"/>
              <a:t>Usar servicios de respiro disponibles</a:t>
            </a:r>
          </a:p>
          <a:p>
            <a:pPr lvl="1"/>
            <a:r>
              <a:rPr lang="es-ES_tradnl" dirty="0"/>
              <a:t>Nos dará manos y tiempo libres para hacer otras cosas, tales como descansar, salir con nuestra pareja o atender a nuestros otros hijos (que también son muy importantes)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16" y="1216122"/>
            <a:ext cx="1670890" cy="1570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3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La familia y su definición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La familia es un núcleo compuesto por personas unidas por parentesco u otra relación de apego, la cual se encarga de satisfacer las necesidades básicas  además de proporcionar protección y cariño a sus miembros, y que también asegura la estabilidad emocional social y económica de esta.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85" y="4585110"/>
            <a:ext cx="2429584" cy="190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02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Mas Estrategias a Considerar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Separar tiempo de calidad para sus otros hijos</a:t>
            </a:r>
          </a:p>
          <a:p>
            <a:pPr lvl="1"/>
            <a:r>
              <a:rPr lang="es-ES_tradnl" dirty="0"/>
              <a:t>Es beneficioso para ambos usted y sus otros hijos</a:t>
            </a:r>
          </a:p>
          <a:p>
            <a:pPr lvl="1"/>
            <a:r>
              <a:rPr lang="es-ES_tradnl" dirty="0"/>
              <a:t>Experimentara otro tipo de necesidad y cuidado</a:t>
            </a:r>
          </a:p>
          <a:p>
            <a:pPr lvl="1"/>
            <a:r>
              <a:rPr lang="es-ES_tradnl" dirty="0"/>
              <a:t>Les hará saber a sus otros hijos que también son</a:t>
            </a:r>
          </a:p>
          <a:p>
            <a:pPr marL="349250" lvl="1" indent="0">
              <a:buNone/>
            </a:pPr>
            <a:r>
              <a:rPr lang="es-ES_tradnl" dirty="0"/>
              <a:t>     muy importantes.</a:t>
            </a:r>
          </a:p>
          <a:p>
            <a:r>
              <a:rPr lang="es-ES_tradnl" dirty="0"/>
              <a:t>Ser un padre</a:t>
            </a:r>
          </a:p>
          <a:p>
            <a:pPr lvl="1"/>
            <a:r>
              <a:rPr lang="es-ES_tradnl" dirty="0"/>
              <a:t>Recordar que no solo tiene a su hijo con necesidades especiales</a:t>
            </a:r>
          </a:p>
          <a:p>
            <a:pPr lvl="1"/>
            <a:r>
              <a:rPr lang="es-ES_tradnl" dirty="0"/>
              <a:t>Recordar que usted no es maestro ni </a:t>
            </a:r>
            <a:r>
              <a:rPr lang="es-ES_tradnl" dirty="0" err="1"/>
              <a:t>terapeut</a:t>
            </a:r>
            <a:endParaRPr lang="es-ES_tradnl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63" y="3518847"/>
            <a:ext cx="1381348" cy="1305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32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Seguimos Con Mas Estrategias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6578017" cy="4506389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Ser esposo (a) o pareja</a:t>
            </a:r>
          </a:p>
          <a:p>
            <a:pPr lvl="1"/>
            <a:r>
              <a:rPr lang="es-ES_tradnl" dirty="0"/>
              <a:t>Atender la relación con su pareja que ha sido descuidada por obvias razones </a:t>
            </a:r>
          </a:p>
          <a:p>
            <a:pPr lvl="1"/>
            <a:r>
              <a:rPr lang="es-ES_tradnl" dirty="0"/>
              <a:t>Separe tiempo y salga con su pareja cuando sea posible</a:t>
            </a:r>
          </a:p>
          <a:p>
            <a:pPr lvl="1"/>
            <a:r>
              <a:rPr lang="es-ES_tradnl" dirty="0"/>
              <a:t>Tenga tiempo de calidad con su pareja </a:t>
            </a:r>
          </a:p>
          <a:p>
            <a:r>
              <a:rPr lang="es-ES_tradnl" dirty="0"/>
              <a:t>Sea usted mismo</a:t>
            </a:r>
          </a:p>
          <a:p>
            <a:pPr lvl="1"/>
            <a:r>
              <a:rPr lang="es-ES_tradnl" dirty="0"/>
              <a:t>Reconocer que sus necesidades también son importantes</a:t>
            </a:r>
          </a:p>
          <a:p>
            <a:pPr lvl="1"/>
            <a:r>
              <a:rPr lang="es-ES_tradnl" dirty="0"/>
              <a:t>No es egoísmo cuidarse y darse un cariñito.</a:t>
            </a:r>
          </a:p>
          <a:p>
            <a:pPr lvl="1"/>
            <a:r>
              <a:rPr lang="es-ES_tradnl" dirty="0"/>
              <a:t>Deje salir sus emociones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61" y="4573873"/>
            <a:ext cx="895739" cy="1425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31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b="1" dirty="0"/>
              <a:t>Tenga una Vida Propia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/>
              <a:t>	</a:t>
            </a:r>
          </a:p>
          <a:p>
            <a:pPr marL="457200" lvl="1" indent="0">
              <a:buNone/>
            </a:pPr>
            <a:r>
              <a:rPr lang="es-ES_tradnl" dirty="0"/>
              <a:t>El concepto de  tener una vida propia puede percibirse ser egoísta para usted y para otras personas.  Pero si reconoce esta necesidad, le puede ayudar  a reiniciar y hacer cambios en su rutina. Trate de re-estructurar su horario y designar cantidades pequeñas  de tiempo para hacer lo que a usted le gusta y disfruta como hablar con amigos, caminar, o algún otro pasatiempo. Que al final todos se beneficiarán.</a:t>
            </a:r>
          </a:p>
        </p:txBody>
      </p:sp>
      <p:pic>
        <p:nvPicPr>
          <p:cNvPr id="7" name="Content Placeholder 6" descr="Somos arquitectos de nuestro destino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10" y="1931438"/>
            <a:ext cx="3592286" cy="4336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888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 Al Final!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5174" y="2153786"/>
            <a:ext cx="8201111" cy="4556447"/>
          </a:xfrm>
        </p:spPr>
        <p:txBody>
          <a:bodyPr/>
          <a:lstStyle/>
          <a:p>
            <a:r>
              <a:rPr lang="es-UY" dirty="0"/>
              <a:t>Trate de encontrar……</a:t>
            </a:r>
          </a:p>
          <a:p>
            <a:pPr lvl="1"/>
            <a:r>
              <a:rPr lang="es-UY" dirty="0"/>
              <a:t>Tranquilidad</a:t>
            </a:r>
          </a:p>
          <a:p>
            <a:pPr lvl="1"/>
            <a:r>
              <a:rPr lang="es-UY" dirty="0"/>
              <a:t>Estabilidad Emocional </a:t>
            </a:r>
          </a:p>
          <a:p>
            <a:pPr lvl="1"/>
            <a:r>
              <a:rPr lang="es-UY" dirty="0"/>
              <a:t>Un circulo de apoyo</a:t>
            </a:r>
          </a:p>
          <a:p>
            <a:pPr marL="0" indent="0">
              <a:buNone/>
            </a:pPr>
            <a:r>
              <a:rPr lang="es-UY" sz="2800" dirty="0"/>
              <a:t>     Par que sea </a:t>
            </a:r>
            <a:r>
              <a:rPr lang="es-UY" sz="2800" b="1" dirty="0"/>
              <a:t>FELIZ!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86" y="2153786"/>
            <a:ext cx="1152621" cy="137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97" y="4641218"/>
            <a:ext cx="1282743" cy="1502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78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Recursos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/>
              <a:t>Manual para padres de niños con discapacidad volumen 9 –Numero 44 Julio/Agosto 1999</a:t>
            </a:r>
          </a:p>
          <a:p>
            <a:r>
              <a:rPr lang="es-ES_tradnl"/>
              <a:t>Consejos </a:t>
            </a:r>
            <a:r>
              <a:rPr lang="es-ES_tradnl" dirty="0"/>
              <a:t>matrimoniales para padres de niños con necesidades especiales</a:t>
            </a:r>
          </a:p>
          <a:p>
            <a:r>
              <a:rPr lang="en-US" dirty="0"/>
              <a:t>Juggling Life’s Demands and Finding Balance as Parent of a Child with Special Needs by Myrna medina, CDBS</a:t>
            </a:r>
          </a:p>
        </p:txBody>
      </p:sp>
    </p:spTree>
    <p:extLst>
      <p:ext uri="{BB962C8B-B14F-4D97-AF65-F5344CB8AC3E}">
        <p14:creationId xmlns:p14="http://schemas.microsoft.com/office/powerpoint/2010/main" val="598425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es-MX" sz="4000" b="1" dirty="0">
                <a:latin typeface="Cambria" panose="02040503050406030204" pitchFamily="18" charset="0"/>
              </a:rPr>
              <a:t>AGRADECIMIENTOS</a:t>
            </a:r>
          </a:p>
        </p:txBody>
      </p:sp>
      <p:pic>
        <p:nvPicPr>
          <p:cNvPr id="7" name="Picture 6" descr="California Deaf-Blind Servi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81" y="2028140"/>
            <a:ext cx="3377668" cy="17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tional Center on Deaf-Blind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07" y="4224200"/>
            <a:ext cx="5855939" cy="13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614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Muchas</a:t>
            </a:r>
            <a:r>
              <a:rPr lang="en-US" dirty="0"/>
              <a:t> Gracias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9775" y="2609849"/>
            <a:ext cx="5624511" cy="2814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Y" sz="4000" b="1" dirty="0">
                <a:latin typeface="Cambria" panose="02040503050406030204" pitchFamily="18" charset="0"/>
              </a:rPr>
              <a:t>Muchas Gracias por su participación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648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La Familia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39" y="1727540"/>
            <a:ext cx="7149322" cy="3130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La familia es el mayor y más significativo grupo de referencia para todas las personas, por ello no se debe escatimar en esfuerzos, iniciativas y oportunidades para otorgarle la mayor cantidad de herramientas y estrategias que permitan a los padres desempeñar de la mejor manera posible todas las acciones que aseguren el cumplimiento de dichas necesidades.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57" y="4857750"/>
            <a:ext cx="2768768" cy="168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63" y="206470"/>
            <a:ext cx="1552098" cy="129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94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Realidad de la Familia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/>
              <a:t>Ser padres es una tarea compleja y tiene sus retos y demandas.</a:t>
            </a:r>
          </a:p>
          <a:p>
            <a:pPr lvl="2"/>
            <a:r>
              <a:rPr lang="es-ES_tradnl" dirty="0"/>
              <a:t>Cubrir sus necesidades económicas</a:t>
            </a:r>
          </a:p>
          <a:p>
            <a:pPr lvl="2"/>
            <a:r>
              <a:rPr lang="es-ES_tradnl" dirty="0"/>
              <a:t>Sentirse emocionalmente comprometido</a:t>
            </a:r>
          </a:p>
          <a:p>
            <a:pPr lvl="2"/>
            <a:r>
              <a:rPr lang="es-ES_tradnl" dirty="0"/>
              <a:t>Ser un buen ejemplo para ellos				</a:t>
            </a:r>
          </a:p>
          <a:p>
            <a:pPr lvl="2"/>
            <a:r>
              <a:rPr lang="es-ES_tradnl" dirty="0"/>
              <a:t>Estar físicamente accesible.</a:t>
            </a:r>
          </a:p>
          <a:p>
            <a:pPr lvl="1"/>
            <a:endParaRPr lang="es-ES_tradnl" dirty="0"/>
          </a:p>
          <a:p>
            <a:pPr marL="57150" indent="0">
              <a:buNone/>
            </a:pPr>
            <a:r>
              <a:rPr lang="es-ES_tradnl" dirty="0"/>
              <a:t>Pero…</a:t>
            </a:r>
          </a:p>
          <a:p>
            <a:pPr marL="57150" indent="0">
              <a:buNone/>
            </a:pPr>
            <a:r>
              <a:rPr lang="es-ES_tradnl" dirty="0"/>
              <a:t>Ser padre de un hijo con necesidades especiales esta tarea se hace aun mas compleja  y  el volumen de trabajo es mas apremiante.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01" y="2695770"/>
            <a:ext cx="1899323" cy="1914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61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473" y="223130"/>
            <a:ext cx="6376766" cy="1058956"/>
          </a:xfrm>
        </p:spPr>
        <p:txBody>
          <a:bodyPr/>
          <a:lstStyle/>
          <a:p>
            <a:r>
              <a:rPr lang="es-ES_tradnl" b="1" dirty="0"/>
              <a:t>Iniciando la Travesía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dirty="0"/>
              <a:t>En el caso de los padres que tienen un hijo con discapacidad, la necesidad de apoyo y orientación se hace mas evidente, por varios aspectos que tienen que afrontar.</a:t>
            </a:r>
          </a:p>
          <a:p>
            <a:pPr>
              <a:buFont typeface="Wingdings" charset="2"/>
              <a:buChar char="Ø"/>
            </a:pPr>
            <a:r>
              <a:rPr lang="es-ES_tradnl" dirty="0"/>
              <a:t>El nacimiento del hijo con discapacidad trae consigo</a:t>
            </a:r>
            <a:r>
              <a:rPr lang="mr-IN" dirty="0"/>
              <a:t>…</a:t>
            </a:r>
            <a:endParaRPr lang="es-ES_tradnl" dirty="0"/>
          </a:p>
          <a:p>
            <a:pPr lvl="1"/>
            <a:r>
              <a:rPr lang="es-ES_tradnl" dirty="0"/>
              <a:t>El proceso del duelo</a:t>
            </a:r>
          </a:p>
          <a:p>
            <a:pPr lvl="1"/>
            <a:r>
              <a:rPr lang="es-ES_tradnl" dirty="0"/>
              <a:t>La falta de conocimiento de la discapacidad</a:t>
            </a:r>
          </a:p>
          <a:p>
            <a:pPr lvl="1"/>
            <a:r>
              <a:rPr lang="es-ES_tradnl" dirty="0"/>
              <a:t>Los otros hermanos y el impacto en ellos</a:t>
            </a:r>
          </a:p>
          <a:p>
            <a:pPr lvl="1"/>
            <a:r>
              <a:rPr lang="es-ES_tradnl" dirty="0"/>
              <a:t>La relación de pareja</a:t>
            </a:r>
          </a:p>
          <a:p>
            <a:pPr lvl="1"/>
            <a:r>
              <a:rPr lang="es-ES_tradnl" dirty="0"/>
              <a:t>Situación económica</a:t>
            </a:r>
          </a:p>
          <a:p>
            <a:pPr lvl="1"/>
            <a:r>
              <a:rPr lang="es-ES_tradnl" b="1" u="sng" dirty="0"/>
              <a:t>El desbalance y estrés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53" y="4888536"/>
            <a:ext cx="2948083" cy="142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1" y="173496"/>
            <a:ext cx="1628870" cy="1158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60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8" y="247419"/>
            <a:ext cx="8341566" cy="1417638"/>
          </a:xfrm>
        </p:spPr>
        <p:txBody>
          <a:bodyPr>
            <a:noAutofit/>
          </a:bodyPr>
          <a:lstStyle/>
          <a:p>
            <a:r>
              <a:rPr lang="es-ES_tradnl" sz="3600" b="1" dirty="0"/>
              <a:t>El desbalance y el proceso de </a:t>
            </a:r>
            <a:br>
              <a:rPr lang="es-ES_tradnl" sz="3600" b="1" dirty="0"/>
            </a:br>
            <a:r>
              <a:rPr lang="es-ES_tradnl" sz="3600" b="1" dirty="0"/>
              <a:t>Ajuste continuo durante toda la vida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nacimiento de un hijo con discapacidad causa desbalance en </a:t>
            </a:r>
            <a:r>
              <a:rPr lang="es-ES_tradnl" b="1" u="sng" dirty="0"/>
              <a:t>toda</a:t>
            </a:r>
            <a:r>
              <a:rPr lang="es-ES_tradnl" dirty="0"/>
              <a:t> la familia.</a:t>
            </a:r>
          </a:p>
          <a:p>
            <a:r>
              <a:rPr lang="es-ES_tradnl" dirty="0"/>
              <a:t>Este desbalance </a:t>
            </a:r>
            <a:r>
              <a:rPr lang="es-ES_tradnl" b="1" u="sng" dirty="0"/>
              <a:t>resurge </a:t>
            </a:r>
            <a:r>
              <a:rPr lang="es-ES_tradnl" dirty="0"/>
              <a:t>en cada situación difícil.</a:t>
            </a:r>
          </a:p>
          <a:p>
            <a:r>
              <a:rPr lang="es-ES_tradnl" dirty="0"/>
              <a:t>Los miembros de la familia inmediata y extensa </a:t>
            </a:r>
            <a:r>
              <a:rPr lang="es-ES_tradnl" b="1" u="sng" dirty="0"/>
              <a:t>sufren</a:t>
            </a:r>
            <a:r>
              <a:rPr lang="es-ES_tradnl" dirty="0"/>
              <a:t> cambios en sus roles, responsabilidades y actividades.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28" y="4809870"/>
            <a:ext cx="1822865" cy="1563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66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El Estrés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/>
              <a:t>Los siguientes son algunos factores que pudieran influir en la causa de estrés en la familia.</a:t>
            </a:r>
          </a:p>
          <a:p>
            <a:r>
              <a:rPr lang="es-ES_tradnl" dirty="0"/>
              <a:t>La severidad y complejidad de la discapacidad de su hijo (ej. Medica, comportamiento, etc.)</a:t>
            </a:r>
          </a:p>
          <a:p>
            <a:r>
              <a:rPr lang="es-ES_tradnl" dirty="0"/>
              <a:t>La relación en pareja</a:t>
            </a:r>
            <a:endParaRPr lang="es-ES_tradnl" u="sng" dirty="0"/>
          </a:p>
          <a:p>
            <a:r>
              <a:rPr lang="es-ES_tradnl" dirty="0"/>
              <a:t>Nuestra cultura y sus expectativas</a:t>
            </a:r>
          </a:p>
          <a:p>
            <a:r>
              <a:rPr lang="es-ES_tradnl" dirty="0"/>
              <a:t>Situación económica</a:t>
            </a:r>
          </a:p>
          <a:p>
            <a:r>
              <a:rPr lang="es-ES_tradnl" dirty="0"/>
              <a:t>Nuestro propio estado de animo y emociones</a:t>
            </a:r>
          </a:p>
          <a:p>
            <a:r>
              <a:rPr lang="es-ES_tradnl" u="sng" dirty="0"/>
              <a:t>La demanda familiar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15" y="3382643"/>
            <a:ext cx="1782721" cy="1663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43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Entendamos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s-ES_tradnl" dirty="0"/>
              <a:t>Las familias con niños con discapacidad no son tan diferentes que una familia que no tiene un miembro con discapacidad, y cometeríamos un gran error si atribuyéramos </a:t>
            </a:r>
            <a:r>
              <a:rPr lang="es-ES_tradnl" b="1" u="sng" dirty="0"/>
              <a:t>todos</a:t>
            </a:r>
            <a:r>
              <a:rPr lang="es-ES_tradnl" dirty="0"/>
              <a:t> los acontecimientos de la  causa de estrés de la familia, a el niño con discapacidad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12" y="4562634"/>
            <a:ext cx="3004275" cy="177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01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/>
              <a:t>Los Roles y sus Demandas </a:t>
            </a:r>
            <a:br>
              <a:rPr lang="es-ES_tradnl" dirty="0"/>
            </a:br>
            <a:r>
              <a:rPr lang="es-ES_tradnl" sz="2400" b="1" dirty="0"/>
              <a:t>(de acuerdo a nuestra percepción de</a:t>
            </a:r>
            <a:br>
              <a:rPr lang="es-ES_tradnl" sz="2400" b="1" dirty="0"/>
            </a:br>
            <a:r>
              <a:rPr lang="es-ES_tradnl" sz="2400" b="1" dirty="0"/>
              <a:t> responsabilidades)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685702"/>
            <a:ext cx="7612064" cy="51722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_tradnl" sz="3200" dirty="0"/>
              <a:t>Las demandas y exigencias que nos inquietan como familia y que nos absorben tanto en tiempo, estado físico y emocional.</a:t>
            </a:r>
          </a:p>
          <a:p>
            <a:r>
              <a:rPr lang="es-ES_tradnl" sz="3200" dirty="0"/>
              <a:t>La estabilidad física, medica, emocional de </a:t>
            </a:r>
            <a:r>
              <a:rPr lang="es-ES_tradnl" sz="3200" b="1" u="sng" dirty="0"/>
              <a:t>todos </a:t>
            </a:r>
            <a:r>
              <a:rPr lang="es-ES_tradnl" sz="3200" dirty="0"/>
              <a:t>nuestros hijos.</a:t>
            </a:r>
          </a:p>
          <a:p>
            <a:r>
              <a:rPr lang="es-ES_tradnl" sz="3200" dirty="0"/>
              <a:t>Su educación</a:t>
            </a:r>
          </a:p>
          <a:p>
            <a:r>
              <a:rPr lang="es-ES_tradnl" sz="3200" dirty="0"/>
              <a:t>Nuestra relación marital</a:t>
            </a:r>
          </a:p>
          <a:p>
            <a:r>
              <a:rPr lang="es-ES_tradnl" sz="3200" dirty="0"/>
              <a:t>Situación económica</a:t>
            </a:r>
          </a:p>
          <a:p>
            <a:r>
              <a:rPr lang="es-ES_tradnl" sz="3200" dirty="0"/>
              <a:t>Familia inmediata y extendida</a:t>
            </a:r>
          </a:p>
          <a:p>
            <a:r>
              <a:rPr lang="es-ES_tradnl" sz="3200" dirty="0"/>
              <a:t>La sociedad</a:t>
            </a:r>
          </a:p>
          <a:p>
            <a:r>
              <a:rPr lang="es-ES_tradnl" sz="3200" dirty="0"/>
              <a:t>Cultura</a:t>
            </a:r>
          </a:p>
          <a:p>
            <a:r>
              <a:rPr lang="es-ES_tradnl" sz="3200" dirty="0"/>
              <a:t>Etc., etc., etc.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61" y="3629880"/>
            <a:ext cx="2723310" cy="204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28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a Familia Entendiendo sus Funciones  y Demandas Diarias Estrategias para Salir Adelante y Mantener el Balanc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La familia y su definición&amp;quot;&quot;/&gt;&lt;property id=&quot;20307&quot; value=&quot;266&quot;/&gt;&lt;/object&gt;&lt;object type=&quot;3&quot; unique_id=&quot;10005&quot;&gt;&lt;property id=&quot;20148&quot; value=&quot;5&quot;/&gt;&lt;property id=&quot;20300&quot; value=&quot;Slide 3 - &amp;quot;La Familia &amp;quot;&quot;/&gt;&lt;property id=&quot;20307&quot; value=&quot;262&quot;/&gt;&lt;/object&gt;&lt;object type=&quot;3&quot; unique_id=&quot;10006&quot;&gt;&lt;property id=&quot;20148&quot; value=&quot;5&quot;/&gt;&lt;property id=&quot;20300&quot; value=&quot;Slide 4 - &amp;quot;Realidad de la Familia&amp;quot;&quot;/&gt;&lt;property id=&quot;20307&quot; value=&quot;257&quot;/&gt;&lt;/object&gt;&lt;object type=&quot;3&quot; unique_id=&quot;10007&quot;&gt;&lt;property id=&quot;20148&quot; value=&quot;5&quot;/&gt;&lt;property id=&quot;20300&quot; value=&quot;Slide 5 - &amp;quot;Iniciando la Travesía &amp;quot;&quot;/&gt;&lt;property id=&quot;20307&quot; value=&quot;265&quot;/&gt;&lt;/object&gt;&lt;object type=&quot;3&quot; unique_id=&quot;10008&quot;&gt;&lt;property id=&quot;20148&quot; value=&quot;5&quot;/&gt;&lt;property id=&quot;20300&quot; value=&quot;Slide 6 - &amp;quot;El desbalance y el proceso de  Ajuste continuo durante toda la vida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El Estrés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Entendamos&amp;quot;&quot;/&gt;&lt;property id=&quot;20307&quot; value=&quot;267&quot;/&gt;&lt;/object&gt;&lt;object type=&quot;3&quot; unique_id=&quot;10011&quot;&gt;&lt;property id=&quot;20148&quot; value=&quot;5&quot;/&gt;&lt;property id=&quot;20300&quot; value=&quot;Slide 9 - &amp;quot;Los Roles y sus Demandas  (de acuerdo a nuestra percepción de  responsabilidades)&amp;quot;&quot;/&gt;&lt;property id=&quot;20307&quot; value=&quot;282&quot;/&gt;&lt;/object&gt;&lt;object type=&quot;3&quot; unique_id=&quot;10012&quot;&gt;&lt;property id=&quot;20148&quot; value=&quot;5&quot;/&gt;&lt;property id=&quot;20300&quot; value=&quot;Slide 10 - &amp;quot;Ejemplos de Funciones &amp;quot;&quot;/&gt;&lt;property id=&quot;20307&quot; value=&quot;269&quot;/&gt;&lt;/object&gt;&lt;object type=&quot;3&quot; unique_id=&quot;10013&quot;&gt;&lt;property id=&quot;20148&quot; value=&quot;5&quot;/&gt;&lt;property id=&quot;20300&quot; value=&quot;Slide 11 - &amp;quot;Ejercicio/Actividad en grupo&amp;quot;&quot;/&gt;&lt;property id=&quot;20307&quot; value=&quot;270&quot;/&gt;&lt;/object&gt;&lt;object type=&quot;3&quot; unique_id=&quot;10014&quot;&gt;&lt;property id=&quot;20148&quot; value=&quot;5&quot;/&gt;&lt;property id=&quot;20300&quot; value=&quot;Slide 12 - &amp;quot;Conclusión del ejercicio &amp;quot;&quot;/&gt;&lt;property id=&quot;20307&quot; value=&quot;271&quot;/&gt;&lt;/object&gt;&lt;object type=&quot;3&quot; unique_id=&quot;10015&quot;&gt;&lt;property id=&quot;20148&quot; value=&quot;5&quot;/&gt;&lt;property id=&quot;20300&quot; value=&quot;Slide 13 - &amp;quot;Derechos a Considerar&amp;quot;&quot;/&gt;&lt;property id=&quot;20307&quot; value=&quot;272&quot;/&gt;&lt;/object&gt;&lt;object type=&quot;3&quot; unique_id=&quot;10016&quot;&gt;&lt;property id=&quot;20148&quot; value=&quot;5&quot;/&gt;&lt;property id=&quot;20300&quot; value=&quot;Slide 14 - &amp;quot;Mas Derechos…&amp;quot;&quot;/&gt;&lt;property id=&quot;20307&quot; value=&quot;284&quot;/&gt;&lt;/object&gt;&lt;object type=&quot;3&quot; unique_id=&quot;10017&quot;&gt;&lt;property id=&quot;20148&quot; value=&quot;5&quot;/&gt;&lt;property id=&quot;20300&quot; value=&quot;Slide 15 - &amp;quot;Mas Derechos a Considerar&amp;quot;&quot;/&gt;&lt;property id=&quot;20307&quot; value=&quot;275&quot;/&gt;&lt;/object&gt;&lt;object type=&quot;3&quot; unique_id=&quot;10018&quot;&gt;&lt;property id=&quot;20148&quot; value=&quot;5&quot;/&gt;&lt;property id=&quot;20300&quot; value=&quot;Slide 16 - &amp;quot;Y Mas Derechos     &amp;quot;&quot;/&gt;&lt;property id=&quot;20307&quot; value=&quot;276&quot;/&gt;&lt;/object&gt;&lt;object type=&quot;3&quot; unique_id=&quot;10019&quot;&gt;&lt;property id=&quot;20148&quot; value=&quot;5&quot;/&gt;&lt;property id=&quot;20300&quot; value=&quot;Slide 17 - &amp;quot;Y  Mas (1 de 2)&amp;quot;&quot;/&gt;&lt;property id=&quot;20307&quot; value=&quot;277&quot;/&gt;&lt;/object&gt;&lt;object type=&quot;3&quot; unique_id=&quot;10020&quot;&gt;&lt;property id=&quot;20148&quot; value=&quot;5&quot;/&gt;&lt;property id=&quot;20300&quot; value=&quot;Slide 18 - &amp;quot;Y Mas (2 de 2)&amp;quot;&quot;/&gt;&lt;property id=&quot;20307&quot; value=&quot;283&quot;/&gt;&lt;/object&gt;&lt;object type=&quot;3&quot; unique_id=&quot;10021&quot;&gt;&lt;property id=&quot;20148&quot; value=&quot;5&quot;/&gt;&lt;property id=&quot;20300&quot; value=&quot;Slide 19 - &amp;quot;Estrategias a Considerar  Manteniendo el Balance Cuando se tiene un Hijo con Discapacidad&amp;quot;&quot;/&gt;&lt;property id=&quot;20307&quot; value=&quot;273&quot;/&gt;&lt;/object&gt;&lt;object type=&quot;3&quot; unique_id=&quot;10022&quot;&gt;&lt;property id=&quot;20148&quot; value=&quot;5&quot;/&gt;&lt;property id=&quot;20300&quot; value=&quot;Slide 20 - &amp;quot;Mas Estrategias a Considerar &amp;quot;&quot;/&gt;&lt;property id=&quot;20307&quot; value=&quot;278&quot;/&gt;&lt;/object&gt;&lt;object type=&quot;3&quot; unique_id=&quot;10023&quot;&gt;&lt;property id=&quot;20148&quot; value=&quot;5&quot;/&gt;&lt;property id=&quot;20300&quot; value=&quot;Slide 21 - &amp;quot;Seguimos Con Mas Estrategias&amp;quot;&quot;/&gt;&lt;property id=&quot;20307&quot; value=&quot;279&quot;/&gt;&lt;/object&gt;&lt;object type=&quot;3&quot; unique_id=&quot;10024&quot;&gt;&lt;property id=&quot;20148&quot; value=&quot;5&quot;/&gt;&lt;property id=&quot;20300&quot; value=&quot;Slide 22 - &amp;quot;Tenga una Vida Propia&amp;quot;&quot;/&gt;&lt;property id=&quot;20307&quot; value=&quot;280&quot;/&gt;&lt;/object&gt;&lt;object type=&quot;3&quot; unique_id=&quot;10025&quot;&gt;&lt;property id=&quot;20148&quot; value=&quot;5&quot;/&gt;&lt;property id=&quot;20300&quot; value=&quot;Slide 23 - &amp;quot;Y Al Final!&amp;quot;&quot;/&gt;&lt;property id=&quot;20307&quot; value=&quot;287&quot;/&gt;&lt;/object&gt;&lt;object type=&quot;3&quot; unique_id=&quot;10026&quot;&gt;&lt;property id=&quot;20148&quot; value=&quot;5&quot;/&gt;&lt;property id=&quot;20300&quot; value=&quot;Slide 24 - &amp;quot;Recursos &amp;quot;&quot;/&gt;&lt;property id=&quot;20307&quot; value=&quot;274&quot;/&gt;&lt;/object&gt;&lt;object type=&quot;3&quot; unique_id=&quot;10027&quot;&gt;&lt;property id=&quot;20148&quot; value=&quot;5&quot;/&gt;&lt;property id=&quot;20300&quot; value=&quot;Slide 25 - &amp;quot;AGRADECIMIENTOS&amp;quot;&quot;/&gt;&lt;property id=&quot;20307&quot; value=&quot;285&quot;/&gt;&lt;/object&gt;&lt;object type=&quot;3&quot; unique_id=&quot;10028&quot;&gt;&lt;property id=&quot;20148&quot; value=&quot;5&quot;/&gt;&lt;property id=&quot;20300&quot; value=&quot;Slide 26 - &amp;quot;Muchas Gracias&amp;quot;&quot;/&gt;&lt;property id=&quot;20307&quot; value=&quot;286&quot;/&gt;&lt;/object&gt;&lt;/object&gt;&lt;object type=&quot;8&quot; unique_id=&quot;1005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2518</TotalTime>
  <Words>1543</Words>
  <Application>Microsoft Macintosh PowerPoint</Application>
  <PresentationFormat>On-screen Show (4:3)</PresentationFormat>
  <Paragraphs>178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Calibri</vt:lpstr>
      <vt:lpstr>Cambria</vt:lpstr>
      <vt:lpstr>Wingdings</vt:lpstr>
      <vt:lpstr>Wingdings 2</vt:lpstr>
      <vt:lpstr>Habitat</vt:lpstr>
      <vt:lpstr>La Familia Entendiendo sus Funciones  y Demandas Diarias Estrategias para Salir Adelante y Mantener el Balance</vt:lpstr>
      <vt:lpstr>La familia y su definición</vt:lpstr>
      <vt:lpstr>La Familia </vt:lpstr>
      <vt:lpstr>Realidad de la Familia</vt:lpstr>
      <vt:lpstr>Iniciando la Travesía </vt:lpstr>
      <vt:lpstr>El desbalance y el proceso de  Ajuste continuo durante toda la vida</vt:lpstr>
      <vt:lpstr>El Estrés</vt:lpstr>
      <vt:lpstr>Entendamos</vt:lpstr>
      <vt:lpstr>Los Roles y sus Demandas  (de acuerdo a nuestra percepción de  responsabilidades)</vt:lpstr>
      <vt:lpstr>Ejemplos de Funciones </vt:lpstr>
      <vt:lpstr>Ejercicio/Actividad en grupo</vt:lpstr>
      <vt:lpstr>Conclusión del ejercicio </vt:lpstr>
      <vt:lpstr>Derechos a Considerar</vt:lpstr>
      <vt:lpstr>Mas Derechos…</vt:lpstr>
      <vt:lpstr>Mas Derechos a Considerar</vt:lpstr>
      <vt:lpstr>Y Mas Derechos     </vt:lpstr>
      <vt:lpstr>Y  Mas (1 de 2)</vt:lpstr>
      <vt:lpstr>Y Mas (2 de 2)</vt:lpstr>
      <vt:lpstr>Estrategias a Considerar  Manteniendo el Balance Cuando se tiene un Hijo con Discapacidad</vt:lpstr>
      <vt:lpstr>Mas Estrategias a Considerar </vt:lpstr>
      <vt:lpstr>Seguimos Con Mas Estrategias</vt:lpstr>
      <vt:lpstr>Tenga una Vida Propia</vt:lpstr>
      <vt:lpstr>Y Al Final!</vt:lpstr>
      <vt:lpstr>Recursos </vt:lpstr>
      <vt:lpstr>AGRADECIMIENTOS</vt:lpstr>
      <vt:lpstr>Muchas Gracias</vt:lpstr>
    </vt:vector>
  </TitlesOfParts>
  <Company>CDBS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para Salir Adelante y Mantener el Balance</dc:title>
  <dc:creator>Myrna Medina</dc:creator>
  <cp:lastModifiedBy>Haylee Marcotte</cp:lastModifiedBy>
  <cp:revision>72</cp:revision>
  <dcterms:created xsi:type="dcterms:W3CDTF">2018-01-22T21:19:29Z</dcterms:created>
  <dcterms:modified xsi:type="dcterms:W3CDTF">2020-04-29T18:16:50Z</dcterms:modified>
</cp:coreProperties>
</file>