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8" r:id="rId2"/>
    <p:sldId id="257" r:id="rId3"/>
    <p:sldId id="262" r:id="rId4"/>
    <p:sldId id="263" r:id="rId5"/>
    <p:sldId id="264" r:id="rId6"/>
    <p:sldId id="265" r:id="rId7"/>
    <p:sldId id="260" r:id="rId8"/>
    <p:sldId id="261" r:id="rId9"/>
    <p:sldId id="259" r:id="rId10"/>
  </p:sldIdLst>
  <p:sldSz cx="12192000" cy="6858000"/>
  <p:notesSz cx="6858000" cy="9144000"/>
  <p:custDataLst>
    <p:tags r:id="rId1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9" autoAdjust="0"/>
    <p:restoredTop sz="80220" autoAdjust="0"/>
  </p:normalViewPr>
  <p:slideViewPr>
    <p:cSldViewPr snapToGrid="0">
      <p:cViewPr varScale="1">
        <p:scale>
          <a:sx n="76" d="100"/>
          <a:sy n="76" d="100"/>
        </p:scale>
        <p:origin x="-90" y="-32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E86C32-6089-40F7-A22A-CA3F4D7DCE32}"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US"/>
        </a:p>
      </dgm:t>
    </dgm:pt>
    <dgm:pt modelId="{FEF15034-2140-4585-8EF7-8F04F7C897AC}">
      <dgm:prSet phldrT="[Text]"/>
      <dgm:spPr/>
      <dgm:t>
        <a:bodyPr/>
        <a:lstStyle/>
        <a:p>
          <a:r>
            <a:rPr lang="en-US" b="1" dirty="0" smtClean="0">
              <a:solidFill>
                <a:schemeClr val="accent2">
                  <a:lumMod val="50000"/>
                </a:schemeClr>
              </a:solidFill>
            </a:rPr>
            <a:t>Family and </a:t>
          </a:r>
        </a:p>
        <a:p>
          <a:r>
            <a:rPr lang="en-US" b="1" dirty="0" smtClean="0">
              <a:solidFill>
                <a:schemeClr val="accent2">
                  <a:lumMod val="50000"/>
                </a:schemeClr>
              </a:solidFill>
            </a:rPr>
            <a:t>Child</a:t>
          </a:r>
          <a:endParaRPr lang="en-US" b="1" dirty="0">
            <a:solidFill>
              <a:schemeClr val="accent2">
                <a:lumMod val="50000"/>
              </a:schemeClr>
            </a:solidFill>
          </a:endParaRPr>
        </a:p>
      </dgm:t>
    </dgm:pt>
    <dgm:pt modelId="{6090A14E-375E-46D0-85AD-55CFFC04AD40}" type="parTrans" cxnId="{280E13A7-498F-441E-B883-3CE8AFCD297C}">
      <dgm:prSet/>
      <dgm:spPr/>
      <dgm:t>
        <a:bodyPr/>
        <a:lstStyle/>
        <a:p>
          <a:endParaRPr lang="en-US"/>
        </a:p>
      </dgm:t>
    </dgm:pt>
    <dgm:pt modelId="{C7B4FD6A-CB07-4257-80EF-65070D5CAC76}" type="sibTrans" cxnId="{280E13A7-498F-441E-B883-3CE8AFCD297C}">
      <dgm:prSet/>
      <dgm:spPr/>
      <dgm:t>
        <a:bodyPr/>
        <a:lstStyle/>
        <a:p>
          <a:endParaRPr lang="en-US"/>
        </a:p>
      </dgm:t>
    </dgm:pt>
    <dgm:pt modelId="{261B2607-52EF-4634-8B77-BD2F0A59CA56}">
      <dgm:prSet phldrT="[Text]" custT="1"/>
      <dgm:spPr/>
      <dgm:t>
        <a:bodyPr/>
        <a:lstStyle/>
        <a:p>
          <a:r>
            <a:rPr lang="en-US" sz="1800" b="1" dirty="0" smtClean="0">
              <a:solidFill>
                <a:schemeClr val="accent2">
                  <a:lumMod val="50000"/>
                </a:schemeClr>
              </a:solidFill>
            </a:rPr>
            <a:t>PERC</a:t>
          </a:r>
          <a:endParaRPr lang="en-US" sz="1800" b="1" dirty="0">
            <a:solidFill>
              <a:schemeClr val="accent2">
                <a:lumMod val="50000"/>
              </a:schemeClr>
            </a:solidFill>
          </a:endParaRPr>
        </a:p>
      </dgm:t>
    </dgm:pt>
    <dgm:pt modelId="{86D33B14-EBBA-49D2-B37A-2C18D90DFC49}" type="parTrans" cxnId="{AA90C7E3-3158-4972-9615-86971BA27E5A}">
      <dgm:prSet/>
      <dgm:spPr/>
      <dgm:t>
        <a:bodyPr/>
        <a:lstStyle/>
        <a:p>
          <a:endParaRPr lang="en-US"/>
        </a:p>
      </dgm:t>
    </dgm:pt>
    <dgm:pt modelId="{A46D3B49-5002-4925-A0C9-957278E2049C}" type="sibTrans" cxnId="{AA90C7E3-3158-4972-9615-86971BA27E5A}">
      <dgm:prSet/>
      <dgm:spPr/>
      <dgm:t>
        <a:bodyPr/>
        <a:lstStyle/>
        <a:p>
          <a:endParaRPr lang="en-US"/>
        </a:p>
      </dgm:t>
    </dgm:pt>
    <dgm:pt modelId="{43135597-6861-4ACC-8954-0B5894B6A594}">
      <dgm:prSet phldrT="[Text]" custT="1"/>
      <dgm:spPr/>
      <dgm:t>
        <a:bodyPr/>
        <a:lstStyle/>
        <a:p>
          <a:r>
            <a:rPr lang="en-US" sz="1800" b="1" dirty="0" smtClean="0">
              <a:solidFill>
                <a:schemeClr val="accent2">
                  <a:lumMod val="50000"/>
                </a:schemeClr>
              </a:solidFill>
            </a:rPr>
            <a:t>Family</a:t>
          </a:r>
        </a:p>
        <a:p>
          <a:r>
            <a:rPr lang="en-US" sz="1200" b="1" dirty="0" smtClean="0">
              <a:solidFill>
                <a:schemeClr val="accent2">
                  <a:lumMod val="50000"/>
                </a:schemeClr>
              </a:solidFill>
            </a:rPr>
            <a:t>Connections</a:t>
          </a:r>
          <a:endParaRPr lang="en-US" sz="1200" b="1" dirty="0">
            <a:solidFill>
              <a:schemeClr val="accent2">
                <a:lumMod val="50000"/>
              </a:schemeClr>
            </a:solidFill>
          </a:endParaRPr>
        </a:p>
      </dgm:t>
    </dgm:pt>
    <dgm:pt modelId="{0214331C-396E-42A9-B2BB-DE8A590A792B}" type="parTrans" cxnId="{26AD5488-3658-41E9-A569-01B6F3F9621E}">
      <dgm:prSet/>
      <dgm:spPr/>
      <dgm:t>
        <a:bodyPr/>
        <a:lstStyle/>
        <a:p>
          <a:endParaRPr lang="en-US"/>
        </a:p>
      </dgm:t>
    </dgm:pt>
    <dgm:pt modelId="{CADA4B8F-3E53-413B-9F47-109DAA44CE64}" type="sibTrans" cxnId="{26AD5488-3658-41E9-A569-01B6F3F9621E}">
      <dgm:prSet/>
      <dgm:spPr/>
      <dgm:t>
        <a:bodyPr/>
        <a:lstStyle/>
        <a:p>
          <a:endParaRPr lang="en-US"/>
        </a:p>
      </dgm:t>
    </dgm:pt>
    <dgm:pt modelId="{0FB0C840-015E-485B-A9C5-BA60FF168725}">
      <dgm:prSet phldrT="[Text]"/>
      <dgm:spPr/>
      <dgm:t>
        <a:bodyPr/>
        <a:lstStyle/>
        <a:p>
          <a:r>
            <a:rPr lang="en-US" b="1" dirty="0" smtClean="0">
              <a:solidFill>
                <a:schemeClr val="accent2">
                  <a:lumMod val="50000"/>
                </a:schemeClr>
              </a:solidFill>
            </a:rPr>
            <a:t>WV PTI</a:t>
          </a:r>
          <a:endParaRPr lang="en-US" b="1" dirty="0">
            <a:solidFill>
              <a:schemeClr val="accent2">
                <a:lumMod val="50000"/>
              </a:schemeClr>
            </a:solidFill>
          </a:endParaRPr>
        </a:p>
      </dgm:t>
    </dgm:pt>
    <dgm:pt modelId="{B199EF88-75D8-4066-B451-9B5D22E2B53B}" type="parTrans" cxnId="{37A15338-DB0B-4158-BBC0-7CAAF9663248}">
      <dgm:prSet/>
      <dgm:spPr/>
      <dgm:t>
        <a:bodyPr/>
        <a:lstStyle/>
        <a:p>
          <a:endParaRPr lang="en-US"/>
        </a:p>
      </dgm:t>
    </dgm:pt>
    <dgm:pt modelId="{448078AC-3132-4ED0-BF41-A474D7C9095D}" type="sibTrans" cxnId="{37A15338-DB0B-4158-BBC0-7CAAF9663248}">
      <dgm:prSet/>
      <dgm:spPr/>
      <dgm:t>
        <a:bodyPr/>
        <a:lstStyle/>
        <a:p>
          <a:endParaRPr lang="en-US"/>
        </a:p>
      </dgm:t>
    </dgm:pt>
    <dgm:pt modelId="{C558F324-76B6-4D92-8CFB-5F3041AC836E}">
      <dgm:prSet phldrT="[Text]"/>
      <dgm:spPr/>
      <dgm:t>
        <a:bodyPr/>
        <a:lstStyle/>
        <a:p>
          <a:r>
            <a:rPr lang="en-US" b="1" dirty="0" smtClean="0">
              <a:solidFill>
                <a:schemeClr val="accent2">
                  <a:lumMod val="50000"/>
                </a:schemeClr>
              </a:solidFill>
            </a:rPr>
            <a:t>Sense-Abilities</a:t>
          </a:r>
          <a:endParaRPr lang="en-US" b="1" dirty="0">
            <a:solidFill>
              <a:schemeClr val="accent2">
                <a:lumMod val="50000"/>
              </a:schemeClr>
            </a:solidFill>
          </a:endParaRPr>
        </a:p>
      </dgm:t>
    </dgm:pt>
    <dgm:pt modelId="{33FA3DF0-955A-47FA-B6E8-C20BDED83E34}" type="parTrans" cxnId="{85BA2AD0-4398-440E-A798-5EB654A58163}">
      <dgm:prSet/>
      <dgm:spPr/>
      <dgm:t>
        <a:bodyPr/>
        <a:lstStyle/>
        <a:p>
          <a:endParaRPr lang="en-US"/>
        </a:p>
      </dgm:t>
    </dgm:pt>
    <dgm:pt modelId="{2B32D0FC-0E13-4EAD-8554-BB5A352516A0}" type="sibTrans" cxnId="{85BA2AD0-4398-440E-A798-5EB654A58163}">
      <dgm:prSet/>
      <dgm:spPr/>
      <dgm:t>
        <a:bodyPr/>
        <a:lstStyle/>
        <a:p>
          <a:endParaRPr lang="en-US"/>
        </a:p>
      </dgm:t>
    </dgm:pt>
    <dgm:pt modelId="{2AD5B9DF-3EBB-475E-9A9F-268D28925345}" type="pres">
      <dgm:prSet presAssocID="{78E86C32-6089-40F7-A22A-CA3F4D7DCE32}" presName="Name0" presStyleCnt="0">
        <dgm:presLayoutVars>
          <dgm:chMax val="1"/>
          <dgm:dir/>
          <dgm:animLvl val="ctr"/>
          <dgm:resizeHandles val="exact"/>
        </dgm:presLayoutVars>
      </dgm:prSet>
      <dgm:spPr/>
      <dgm:t>
        <a:bodyPr/>
        <a:lstStyle/>
        <a:p>
          <a:endParaRPr lang="en-US"/>
        </a:p>
      </dgm:t>
    </dgm:pt>
    <dgm:pt modelId="{1320231C-3162-48C6-8453-A8DFC60817E0}" type="pres">
      <dgm:prSet presAssocID="{FEF15034-2140-4585-8EF7-8F04F7C897AC}" presName="centerShape" presStyleLbl="node0" presStyleIdx="0" presStyleCnt="1"/>
      <dgm:spPr/>
      <dgm:t>
        <a:bodyPr/>
        <a:lstStyle/>
        <a:p>
          <a:endParaRPr lang="en-US"/>
        </a:p>
      </dgm:t>
    </dgm:pt>
    <dgm:pt modelId="{E0D09899-CB7C-47EB-B1DF-C6108705E59C}" type="pres">
      <dgm:prSet presAssocID="{261B2607-52EF-4634-8B77-BD2F0A59CA56}" presName="node" presStyleLbl="node1" presStyleIdx="0" presStyleCnt="4">
        <dgm:presLayoutVars>
          <dgm:bulletEnabled val="1"/>
        </dgm:presLayoutVars>
      </dgm:prSet>
      <dgm:spPr/>
      <dgm:t>
        <a:bodyPr/>
        <a:lstStyle/>
        <a:p>
          <a:endParaRPr lang="en-US"/>
        </a:p>
      </dgm:t>
    </dgm:pt>
    <dgm:pt modelId="{64CAC60C-1E4A-4731-8885-0AEF47E5653F}" type="pres">
      <dgm:prSet presAssocID="{261B2607-52EF-4634-8B77-BD2F0A59CA56}" presName="dummy" presStyleCnt="0"/>
      <dgm:spPr/>
    </dgm:pt>
    <dgm:pt modelId="{5CABEA7A-CFA1-496F-A433-55E00DE89516}" type="pres">
      <dgm:prSet presAssocID="{A46D3B49-5002-4925-A0C9-957278E2049C}" presName="sibTrans" presStyleLbl="sibTrans2D1" presStyleIdx="0" presStyleCnt="4"/>
      <dgm:spPr/>
      <dgm:t>
        <a:bodyPr/>
        <a:lstStyle/>
        <a:p>
          <a:endParaRPr lang="en-US"/>
        </a:p>
      </dgm:t>
    </dgm:pt>
    <dgm:pt modelId="{0CE0D20D-216E-4FDB-AC4B-1A54B1057417}" type="pres">
      <dgm:prSet presAssocID="{43135597-6861-4ACC-8954-0B5894B6A594}" presName="node" presStyleLbl="node1" presStyleIdx="1" presStyleCnt="4" custScaleX="105409">
        <dgm:presLayoutVars>
          <dgm:bulletEnabled val="1"/>
        </dgm:presLayoutVars>
      </dgm:prSet>
      <dgm:spPr/>
      <dgm:t>
        <a:bodyPr/>
        <a:lstStyle/>
        <a:p>
          <a:endParaRPr lang="en-US"/>
        </a:p>
      </dgm:t>
    </dgm:pt>
    <dgm:pt modelId="{3DE78427-7F2F-4458-9799-A00DA55D971F}" type="pres">
      <dgm:prSet presAssocID="{43135597-6861-4ACC-8954-0B5894B6A594}" presName="dummy" presStyleCnt="0"/>
      <dgm:spPr/>
    </dgm:pt>
    <dgm:pt modelId="{CC4F7E01-89AA-408E-ABAC-AF9D1D56A3E9}" type="pres">
      <dgm:prSet presAssocID="{CADA4B8F-3E53-413B-9F47-109DAA44CE64}" presName="sibTrans" presStyleLbl="sibTrans2D1" presStyleIdx="1" presStyleCnt="4"/>
      <dgm:spPr/>
      <dgm:t>
        <a:bodyPr/>
        <a:lstStyle/>
        <a:p>
          <a:endParaRPr lang="en-US"/>
        </a:p>
      </dgm:t>
    </dgm:pt>
    <dgm:pt modelId="{7A2532A5-59C3-429C-BE44-A411839919E8}" type="pres">
      <dgm:prSet presAssocID="{0FB0C840-015E-485B-A9C5-BA60FF168725}" presName="node" presStyleLbl="node1" presStyleIdx="2" presStyleCnt="4" custRadScaleRad="101500" custRadScaleInc="-1409">
        <dgm:presLayoutVars>
          <dgm:bulletEnabled val="1"/>
        </dgm:presLayoutVars>
      </dgm:prSet>
      <dgm:spPr/>
      <dgm:t>
        <a:bodyPr/>
        <a:lstStyle/>
        <a:p>
          <a:endParaRPr lang="en-US"/>
        </a:p>
      </dgm:t>
    </dgm:pt>
    <dgm:pt modelId="{9BB1CEE0-CEE4-4A5E-9742-C45D665C9476}" type="pres">
      <dgm:prSet presAssocID="{0FB0C840-015E-485B-A9C5-BA60FF168725}" presName="dummy" presStyleCnt="0"/>
      <dgm:spPr/>
    </dgm:pt>
    <dgm:pt modelId="{453EDA08-4670-4E8D-815D-29798FF52E91}" type="pres">
      <dgm:prSet presAssocID="{448078AC-3132-4ED0-BF41-A474D7C9095D}" presName="sibTrans" presStyleLbl="sibTrans2D1" presStyleIdx="2" presStyleCnt="4"/>
      <dgm:spPr/>
      <dgm:t>
        <a:bodyPr/>
        <a:lstStyle/>
        <a:p>
          <a:endParaRPr lang="en-US"/>
        </a:p>
      </dgm:t>
    </dgm:pt>
    <dgm:pt modelId="{7F6FCD8A-E1CA-4DEF-A02A-2CF2BC554C01}" type="pres">
      <dgm:prSet presAssocID="{C558F324-76B6-4D92-8CFB-5F3041AC836E}" presName="node" presStyleLbl="node1" presStyleIdx="3" presStyleCnt="4">
        <dgm:presLayoutVars>
          <dgm:bulletEnabled val="1"/>
        </dgm:presLayoutVars>
      </dgm:prSet>
      <dgm:spPr/>
      <dgm:t>
        <a:bodyPr/>
        <a:lstStyle/>
        <a:p>
          <a:endParaRPr lang="en-US"/>
        </a:p>
      </dgm:t>
    </dgm:pt>
    <dgm:pt modelId="{821709E3-7A2D-478D-B87E-294FB6BC8783}" type="pres">
      <dgm:prSet presAssocID="{C558F324-76B6-4D92-8CFB-5F3041AC836E}" presName="dummy" presStyleCnt="0"/>
      <dgm:spPr/>
    </dgm:pt>
    <dgm:pt modelId="{33F37F04-C165-4253-85A5-BB0653F2FCC0}" type="pres">
      <dgm:prSet presAssocID="{2B32D0FC-0E13-4EAD-8554-BB5A352516A0}" presName="sibTrans" presStyleLbl="sibTrans2D1" presStyleIdx="3" presStyleCnt="4"/>
      <dgm:spPr/>
      <dgm:t>
        <a:bodyPr/>
        <a:lstStyle/>
        <a:p>
          <a:endParaRPr lang="en-US"/>
        </a:p>
      </dgm:t>
    </dgm:pt>
  </dgm:ptLst>
  <dgm:cxnLst>
    <dgm:cxn modelId="{546AA9F9-1A35-48FB-ABF3-164138A3CB27}" type="presOf" srcId="{43135597-6861-4ACC-8954-0B5894B6A594}" destId="{0CE0D20D-216E-4FDB-AC4B-1A54B1057417}" srcOrd="0" destOrd="0" presId="urn:microsoft.com/office/officeart/2005/8/layout/radial6"/>
    <dgm:cxn modelId="{37A15338-DB0B-4158-BBC0-7CAAF9663248}" srcId="{FEF15034-2140-4585-8EF7-8F04F7C897AC}" destId="{0FB0C840-015E-485B-A9C5-BA60FF168725}" srcOrd="2" destOrd="0" parTransId="{B199EF88-75D8-4066-B451-9B5D22E2B53B}" sibTransId="{448078AC-3132-4ED0-BF41-A474D7C9095D}"/>
    <dgm:cxn modelId="{414926E3-800F-4294-82A0-CC8771CA352A}" type="presOf" srcId="{261B2607-52EF-4634-8B77-BD2F0A59CA56}" destId="{E0D09899-CB7C-47EB-B1DF-C6108705E59C}" srcOrd="0" destOrd="0" presId="urn:microsoft.com/office/officeart/2005/8/layout/radial6"/>
    <dgm:cxn modelId="{7597766B-1D75-44D2-8CC1-DC12E8C17325}" type="presOf" srcId="{78E86C32-6089-40F7-A22A-CA3F4D7DCE32}" destId="{2AD5B9DF-3EBB-475E-9A9F-268D28925345}" srcOrd="0" destOrd="0" presId="urn:microsoft.com/office/officeart/2005/8/layout/radial6"/>
    <dgm:cxn modelId="{26AD5488-3658-41E9-A569-01B6F3F9621E}" srcId="{FEF15034-2140-4585-8EF7-8F04F7C897AC}" destId="{43135597-6861-4ACC-8954-0B5894B6A594}" srcOrd="1" destOrd="0" parTransId="{0214331C-396E-42A9-B2BB-DE8A590A792B}" sibTransId="{CADA4B8F-3E53-413B-9F47-109DAA44CE64}"/>
    <dgm:cxn modelId="{691DE047-9E08-4BF7-ADB7-525E0358C99E}" type="presOf" srcId="{C558F324-76B6-4D92-8CFB-5F3041AC836E}" destId="{7F6FCD8A-E1CA-4DEF-A02A-2CF2BC554C01}" srcOrd="0" destOrd="0" presId="urn:microsoft.com/office/officeart/2005/8/layout/radial6"/>
    <dgm:cxn modelId="{85BA2AD0-4398-440E-A798-5EB654A58163}" srcId="{FEF15034-2140-4585-8EF7-8F04F7C897AC}" destId="{C558F324-76B6-4D92-8CFB-5F3041AC836E}" srcOrd="3" destOrd="0" parTransId="{33FA3DF0-955A-47FA-B6E8-C20BDED83E34}" sibTransId="{2B32D0FC-0E13-4EAD-8554-BB5A352516A0}"/>
    <dgm:cxn modelId="{3528AFF8-9C89-47F1-83B2-E85E3ABB47E2}" type="presOf" srcId="{FEF15034-2140-4585-8EF7-8F04F7C897AC}" destId="{1320231C-3162-48C6-8453-A8DFC60817E0}" srcOrd="0" destOrd="0" presId="urn:microsoft.com/office/officeart/2005/8/layout/radial6"/>
    <dgm:cxn modelId="{034527EF-59DD-4C68-92DE-789E3B629E8C}" type="presOf" srcId="{448078AC-3132-4ED0-BF41-A474D7C9095D}" destId="{453EDA08-4670-4E8D-815D-29798FF52E91}" srcOrd="0" destOrd="0" presId="urn:microsoft.com/office/officeart/2005/8/layout/radial6"/>
    <dgm:cxn modelId="{D1080F96-C285-41C5-B2B0-D7D847B4362B}" type="presOf" srcId="{0FB0C840-015E-485B-A9C5-BA60FF168725}" destId="{7A2532A5-59C3-429C-BE44-A411839919E8}" srcOrd="0" destOrd="0" presId="urn:microsoft.com/office/officeart/2005/8/layout/radial6"/>
    <dgm:cxn modelId="{1931F93A-8F53-4442-92CE-42B101DC5D2E}" type="presOf" srcId="{A46D3B49-5002-4925-A0C9-957278E2049C}" destId="{5CABEA7A-CFA1-496F-A433-55E00DE89516}" srcOrd="0" destOrd="0" presId="urn:microsoft.com/office/officeart/2005/8/layout/radial6"/>
    <dgm:cxn modelId="{AA90C7E3-3158-4972-9615-86971BA27E5A}" srcId="{FEF15034-2140-4585-8EF7-8F04F7C897AC}" destId="{261B2607-52EF-4634-8B77-BD2F0A59CA56}" srcOrd="0" destOrd="0" parTransId="{86D33B14-EBBA-49D2-B37A-2C18D90DFC49}" sibTransId="{A46D3B49-5002-4925-A0C9-957278E2049C}"/>
    <dgm:cxn modelId="{08FD35E1-709B-462D-9DE8-225F4AFDB080}" type="presOf" srcId="{CADA4B8F-3E53-413B-9F47-109DAA44CE64}" destId="{CC4F7E01-89AA-408E-ABAC-AF9D1D56A3E9}" srcOrd="0" destOrd="0" presId="urn:microsoft.com/office/officeart/2005/8/layout/radial6"/>
    <dgm:cxn modelId="{280E13A7-498F-441E-B883-3CE8AFCD297C}" srcId="{78E86C32-6089-40F7-A22A-CA3F4D7DCE32}" destId="{FEF15034-2140-4585-8EF7-8F04F7C897AC}" srcOrd="0" destOrd="0" parTransId="{6090A14E-375E-46D0-85AD-55CFFC04AD40}" sibTransId="{C7B4FD6A-CB07-4257-80EF-65070D5CAC76}"/>
    <dgm:cxn modelId="{6F8D57EE-A366-4F19-8D07-EB4AF0E15F62}" type="presOf" srcId="{2B32D0FC-0E13-4EAD-8554-BB5A352516A0}" destId="{33F37F04-C165-4253-85A5-BB0653F2FCC0}" srcOrd="0" destOrd="0" presId="urn:microsoft.com/office/officeart/2005/8/layout/radial6"/>
    <dgm:cxn modelId="{DF7F08E4-0D2F-4F75-83C1-6C0C0C258A49}" type="presParOf" srcId="{2AD5B9DF-3EBB-475E-9A9F-268D28925345}" destId="{1320231C-3162-48C6-8453-A8DFC60817E0}" srcOrd="0" destOrd="0" presId="urn:microsoft.com/office/officeart/2005/8/layout/radial6"/>
    <dgm:cxn modelId="{90A9A3F2-91FD-4994-AE07-BD3EC6842E75}" type="presParOf" srcId="{2AD5B9DF-3EBB-475E-9A9F-268D28925345}" destId="{E0D09899-CB7C-47EB-B1DF-C6108705E59C}" srcOrd="1" destOrd="0" presId="urn:microsoft.com/office/officeart/2005/8/layout/radial6"/>
    <dgm:cxn modelId="{89BD7051-47AE-4B51-A67A-A9B05D5DFE41}" type="presParOf" srcId="{2AD5B9DF-3EBB-475E-9A9F-268D28925345}" destId="{64CAC60C-1E4A-4731-8885-0AEF47E5653F}" srcOrd="2" destOrd="0" presId="urn:microsoft.com/office/officeart/2005/8/layout/radial6"/>
    <dgm:cxn modelId="{57EA4037-9E37-4E21-871B-506978C3B9C4}" type="presParOf" srcId="{2AD5B9DF-3EBB-475E-9A9F-268D28925345}" destId="{5CABEA7A-CFA1-496F-A433-55E00DE89516}" srcOrd="3" destOrd="0" presId="urn:microsoft.com/office/officeart/2005/8/layout/radial6"/>
    <dgm:cxn modelId="{EA190642-B9B2-4C96-92C6-5A5509081F39}" type="presParOf" srcId="{2AD5B9DF-3EBB-475E-9A9F-268D28925345}" destId="{0CE0D20D-216E-4FDB-AC4B-1A54B1057417}" srcOrd="4" destOrd="0" presId="urn:microsoft.com/office/officeart/2005/8/layout/radial6"/>
    <dgm:cxn modelId="{E236ED8C-601F-4E8A-8C34-4A83037CA985}" type="presParOf" srcId="{2AD5B9DF-3EBB-475E-9A9F-268D28925345}" destId="{3DE78427-7F2F-4458-9799-A00DA55D971F}" srcOrd="5" destOrd="0" presId="urn:microsoft.com/office/officeart/2005/8/layout/radial6"/>
    <dgm:cxn modelId="{837E2D44-F034-40A0-8233-F9BE48E54F52}" type="presParOf" srcId="{2AD5B9DF-3EBB-475E-9A9F-268D28925345}" destId="{CC4F7E01-89AA-408E-ABAC-AF9D1D56A3E9}" srcOrd="6" destOrd="0" presId="urn:microsoft.com/office/officeart/2005/8/layout/radial6"/>
    <dgm:cxn modelId="{38E6650F-D31A-4088-BC91-042B127330DA}" type="presParOf" srcId="{2AD5B9DF-3EBB-475E-9A9F-268D28925345}" destId="{7A2532A5-59C3-429C-BE44-A411839919E8}" srcOrd="7" destOrd="0" presId="urn:microsoft.com/office/officeart/2005/8/layout/radial6"/>
    <dgm:cxn modelId="{E9062972-B20B-4364-AA3E-45E770A7ED4C}" type="presParOf" srcId="{2AD5B9DF-3EBB-475E-9A9F-268D28925345}" destId="{9BB1CEE0-CEE4-4A5E-9742-C45D665C9476}" srcOrd="8" destOrd="0" presId="urn:microsoft.com/office/officeart/2005/8/layout/radial6"/>
    <dgm:cxn modelId="{DBE6C107-D512-4DA1-8A34-43B2E26F6583}" type="presParOf" srcId="{2AD5B9DF-3EBB-475E-9A9F-268D28925345}" destId="{453EDA08-4670-4E8D-815D-29798FF52E91}" srcOrd="9" destOrd="0" presId="urn:microsoft.com/office/officeart/2005/8/layout/radial6"/>
    <dgm:cxn modelId="{0FC5B603-0D9D-434B-939E-1BF93E0C7339}" type="presParOf" srcId="{2AD5B9DF-3EBB-475E-9A9F-268D28925345}" destId="{7F6FCD8A-E1CA-4DEF-A02A-2CF2BC554C01}" srcOrd="10" destOrd="0" presId="urn:microsoft.com/office/officeart/2005/8/layout/radial6"/>
    <dgm:cxn modelId="{5602307A-85F4-4ECA-A776-4A320F44587E}" type="presParOf" srcId="{2AD5B9DF-3EBB-475E-9A9F-268D28925345}" destId="{821709E3-7A2D-478D-B87E-294FB6BC8783}" srcOrd="11" destOrd="0" presId="urn:microsoft.com/office/officeart/2005/8/layout/radial6"/>
    <dgm:cxn modelId="{A51A92D6-8D1B-4206-988E-65FE1F0B1CD9}" type="presParOf" srcId="{2AD5B9DF-3EBB-475E-9A9F-268D28925345}" destId="{33F37F04-C165-4253-85A5-BB0653F2FCC0}" srcOrd="12" destOrd="0" presId="urn:microsoft.com/office/officeart/2005/8/layout/radial6"/>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F37F04-C165-4253-85A5-BB0653F2FCC0}">
      <dsp:nvSpPr>
        <dsp:cNvPr id="0" name=""/>
        <dsp:cNvSpPr/>
      </dsp:nvSpPr>
      <dsp:spPr>
        <a:xfrm>
          <a:off x="1962216" y="625714"/>
          <a:ext cx="4167238" cy="4167238"/>
        </a:xfrm>
        <a:prstGeom prst="blockArc">
          <a:avLst>
            <a:gd name="adj1" fmla="val 1080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53EDA08-4670-4E8D-815D-29798FF52E91}">
      <dsp:nvSpPr>
        <dsp:cNvPr id="0" name=""/>
        <dsp:cNvSpPr/>
      </dsp:nvSpPr>
      <dsp:spPr>
        <a:xfrm>
          <a:off x="1962215" y="628229"/>
          <a:ext cx="4167238" cy="4167238"/>
        </a:xfrm>
        <a:prstGeom prst="blockArc">
          <a:avLst>
            <a:gd name="adj1" fmla="val 5374255"/>
            <a:gd name="adj2" fmla="val 10804249"/>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C4F7E01-89AA-408E-ABAC-AF9D1D56A3E9}">
      <dsp:nvSpPr>
        <dsp:cNvPr id="0" name=""/>
        <dsp:cNvSpPr/>
      </dsp:nvSpPr>
      <dsp:spPr>
        <a:xfrm>
          <a:off x="1962218" y="628229"/>
          <a:ext cx="4167238" cy="4167238"/>
        </a:xfrm>
        <a:prstGeom prst="blockArc">
          <a:avLst>
            <a:gd name="adj1" fmla="val 21595751"/>
            <a:gd name="adj2" fmla="val 537426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CABEA7A-CFA1-496F-A433-55E00DE89516}">
      <dsp:nvSpPr>
        <dsp:cNvPr id="0" name=""/>
        <dsp:cNvSpPr/>
      </dsp:nvSpPr>
      <dsp:spPr>
        <a:xfrm>
          <a:off x="1962216" y="625714"/>
          <a:ext cx="4167238" cy="4167238"/>
        </a:xfrm>
        <a:prstGeom prst="blockArc">
          <a:avLst>
            <a:gd name="adj1" fmla="val 16200000"/>
            <a:gd name="adj2" fmla="val 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320231C-3162-48C6-8453-A8DFC60817E0}">
      <dsp:nvSpPr>
        <dsp:cNvPr id="0" name=""/>
        <dsp:cNvSpPr/>
      </dsp:nvSpPr>
      <dsp:spPr>
        <a:xfrm>
          <a:off x="3086390" y="1749888"/>
          <a:ext cx="1918890" cy="191889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accent2">
                  <a:lumMod val="50000"/>
                </a:schemeClr>
              </a:solidFill>
            </a:rPr>
            <a:t>Family and </a:t>
          </a:r>
        </a:p>
        <a:p>
          <a:pPr lvl="0" algn="ctr" defTabSz="1244600">
            <a:lnSpc>
              <a:spcPct val="90000"/>
            </a:lnSpc>
            <a:spcBef>
              <a:spcPct val="0"/>
            </a:spcBef>
            <a:spcAft>
              <a:spcPct val="35000"/>
            </a:spcAft>
          </a:pPr>
          <a:r>
            <a:rPr lang="en-US" sz="2800" b="1" kern="1200" dirty="0" smtClean="0">
              <a:solidFill>
                <a:schemeClr val="accent2">
                  <a:lumMod val="50000"/>
                </a:schemeClr>
              </a:solidFill>
            </a:rPr>
            <a:t>Child</a:t>
          </a:r>
          <a:endParaRPr lang="en-US" sz="2800" b="1" kern="1200" dirty="0">
            <a:solidFill>
              <a:schemeClr val="accent2">
                <a:lumMod val="50000"/>
              </a:schemeClr>
            </a:solidFill>
          </a:endParaRPr>
        </a:p>
      </dsp:txBody>
      <dsp:txXfrm>
        <a:off x="3367405" y="2030903"/>
        <a:ext cx="1356860" cy="1356860"/>
      </dsp:txXfrm>
    </dsp:sp>
    <dsp:sp modelId="{E0D09899-CB7C-47EB-B1DF-C6108705E59C}">
      <dsp:nvSpPr>
        <dsp:cNvPr id="0" name=""/>
        <dsp:cNvSpPr/>
      </dsp:nvSpPr>
      <dsp:spPr>
        <a:xfrm>
          <a:off x="3374224" y="2458"/>
          <a:ext cx="1343223" cy="134322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accent2">
                  <a:lumMod val="50000"/>
                </a:schemeClr>
              </a:solidFill>
            </a:rPr>
            <a:t>PERC</a:t>
          </a:r>
          <a:endParaRPr lang="en-US" sz="1800" b="1" kern="1200" dirty="0">
            <a:solidFill>
              <a:schemeClr val="accent2">
                <a:lumMod val="50000"/>
              </a:schemeClr>
            </a:solidFill>
          </a:endParaRPr>
        </a:p>
      </dsp:txBody>
      <dsp:txXfrm>
        <a:off x="3570934" y="199168"/>
        <a:ext cx="949803" cy="949803"/>
      </dsp:txXfrm>
    </dsp:sp>
    <dsp:sp modelId="{0CE0D20D-216E-4FDB-AC4B-1A54B1057417}">
      <dsp:nvSpPr>
        <dsp:cNvPr id="0" name=""/>
        <dsp:cNvSpPr/>
      </dsp:nvSpPr>
      <dsp:spPr>
        <a:xfrm>
          <a:off x="5373160" y="2037721"/>
          <a:ext cx="1415878" cy="134322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accent2">
                  <a:lumMod val="50000"/>
                </a:schemeClr>
              </a:solidFill>
            </a:rPr>
            <a:t>Family</a:t>
          </a:r>
        </a:p>
        <a:p>
          <a:pPr lvl="0" algn="ctr" defTabSz="800100">
            <a:lnSpc>
              <a:spcPct val="90000"/>
            </a:lnSpc>
            <a:spcBef>
              <a:spcPct val="0"/>
            </a:spcBef>
            <a:spcAft>
              <a:spcPct val="35000"/>
            </a:spcAft>
          </a:pPr>
          <a:r>
            <a:rPr lang="en-US" sz="1200" b="1" kern="1200" dirty="0" smtClean="0">
              <a:solidFill>
                <a:schemeClr val="accent2">
                  <a:lumMod val="50000"/>
                </a:schemeClr>
              </a:solidFill>
            </a:rPr>
            <a:t>Connections</a:t>
          </a:r>
          <a:endParaRPr lang="en-US" sz="1200" b="1" kern="1200" dirty="0">
            <a:solidFill>
              <a:schemeClr val="accent2">
                <a:lumMod val="50000"/>
              </a:schemeClr>
            </a:solidFill>
          </a:endParaRPr>
        </a:p>
      </dsp:txBody>
      <dsp:txXfrm>
        <a:off x="5580511" y="2234431"/>
        <a:ext cx="1001176" cy="949803"/>
      </dsp:txXfrm>
    </dsp:sp>
    <dsp:sp modelId="{7A2532A5-59C3-429C-BE44-A411839919E8}">
      <dsp:nvSpPr>
        <dsp:cNvPr id="0" name=""/>
        <dsp:cNvSpPr/>
      </dsp:nvSpPr>
      <dsp:spPr>
        <a:xfrm>
          <a:off x="3389464" y="4075443"/>
          <a:ext cx="1343223" cy="134322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accent2">
                  <a:lumMod val="50000"/>
                </a:schemeClr>
              </a:solidFill>
            </a:rPr>
            <a:t>WV PTI</a:t>
          </a:r>
          <a:endParaRPr lang="en-US" sz="1800" b="1" kern="1200" dirty="0">
            <a:solidFill>
              <a:schemeClr val="accent2">
                <a:lumMod val="50000"/>
              </a:schemeClr>
            </a:solidFill>
          </a:endParaRPr>
        </a:p>
      </dsp:txBody>
      <dsp:txXfrm>
        <a:off x="3586174" y="4272153"/>
        <a:ext cx="949803" cy="949803"/>
      </dsp:txXfrm>
    </dsp:sp>
    <dsp:sp modelId="{7F6FCD8A-E1CA-4DEF-A02A-2CF2BC554C01}">
      <dsp:nvSpPr>
        <dsp:cNvPr id="0" name=""/>
        <dsp:cNvSpPr/>
      </dsp:nvSpPr>
      <dsp:spPr>
        <a:xfrm>
          <a:off x="1338961" y="2037721"/>
          <a:ext cx="1343223" cy="134322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accent2">
                  <a:lumMod val="50000"/>
                </a:schemeClr>
              </a:solidFill>
            </a:rPr>
            <a:t>Sense-Abilities</a:t>
          </a:r>
          <a:endParaRPr lang="en-US" sz="1800" b="1" kern="1200" dirty="0">
            <a:solidFill>
              <a:schemeClr val="accent2">
                <a:lumMod val="50000"/>
              </a:schemeClr>
            </a:solidFill>
          </a:endParaRPr>
        </a:p>
      </dsp:txBody>
      <dsp:txXfrm>
        <a:off x="1535671" y="2234431"/>
        <a:ext cx="949803" cy="94980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3D69BA-C0F9-498D-B395-9414558DC648}" type="datetimeFigureOut">
              <a:rPr lang="en-US" smtClean="0"/>
              <a:pPr/>
              <a:t>4/8/2016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324B6-2C48-4F4E-B3CB-CFDE783788D8}" type="slidenum">
              <a:rPr lang="en-US" smtClean="0"/>
              <a:pPr/>
              <a:t>‹#›</a:t>
            </a:fld>
            <a:endParaRPr lang="en-US"/>
          </a:p>
        </p:txBody>
      </p:sp>
    </p:spTree>
    <p:extLst>
      <p:ext uri="{BB962C8B-B14F-4D97-AF65-F5344CB8AC3E}">
        <p14:creationId xmlns:p14="http://schemas.microsoft.com/office/powerpoint/2010/main" val="3257454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r>
              <a:rPr lang="en-US" baseline="0" dirty="0" smtClean="0"/>
              <a:t> will be telling you about the structure in WV!  There are three distinct groups that serve the needs of families who have children with disabilities.  We have recently had changes in leadership in two of those groups.  I am going to tell you a bit about the past, the changes and some exciting ideas for the future.  But first, let me describe who we are, where we are, our focus.  </a:t>
            </a:r>
            <a:endParaRPr lang="en-US" dirty="0"/>
          </a:p>
        </p:txBody>
      </p:sp>
      <p:sp>
        <p:nvSpPr>
          <p:cNvPr id="4" name="Slide Number Placeholder 3"/>
          <p:cNvSpPr>
            <a:spLocks noGrp="1"/>
          </p:cNvSpPr>
          <p:nvPr>
            <p:ph type="sldNum" sz="quarter" idx="10"/>
          </p:nvPr>
        </p:nvSpPr>
        <p:spPr/>
        <p:txBody>
          <a:bodyPr/>
          <a:lstStyle/>
          <a:p>
            <a:fld id="{37C324B6-2C48-4F4E-B3CB-CFDE783788D8}" type="slidenum">
              <a:rPr lang="en-US" smtClean="0"/>
              <a:pPr/>
              <a:t>1</a:t>
            </a:fld>
            <a:endParaRPr lang="en-US"/>
          </a:p>
        </p:txBody>
      </p:sp>
    </p:spTree>
    <p:extLst>
      <p:ext uri="{BB962C8B-B14F-4D97-AF65-F5344CB8AC3E}">
        <p14:creationId xmlns:p14="http://schemas.microsoft.com/office/powerpoint/2010/main" val="2187132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a:t>
            </a:r>
            <a:r>
              <a:rPr lang="en-US" baseline="0" dirty="0" smtClean="0"/>
              <a:t> off, the WV Deafblind Project, named WV SenseAbilities is housed at the WV Department of Education our SEA which we see as having many advantages.  Also, within our Department is a Parent Coordinator who serves the needs of parents of all children in our state’s public school system.  We are located in the same building.  </a:t>
            </a:r>
          </a:p>
          <a:p>
            <a:endParaRPr lang="en-US" baseline="0" dirty="0" smtClean="0"/>
          </a:p>
          <a:p>
            <a:r>
              <a:rPr lang="en-US" baseline="0" dirty="0" smtClean="0"/>
              <a:t>Also, we have the WV PTI which has a strong collaboration with the Department of Ed.  The home office is located at Upshur County Business Center in Buckhannon, WV.  </a:t>
            </a:r>
            <a:endParaRPr lang="en-US" dirty="0"/>
          </a:p>
        </p:txBody>
      </p:sp>
      <p:sp>
        <p:nvSpPr>
          <p:cNvPr id="4" name="Slide Number Placeholder 3"/>
          <p:cNvSpPr>
            <a:spLocks noGrp="1"/>
          </p:cNvSpPr>
          <p:nvPr>
            <p:ph type="sldNum" sz="quarter" idx="10"/>
          </p:nvPr>
        </p:nvSpPr>
        <p:spPr/>
        <p:txBody>
          <a:bodyPr/>
          <a:lstStyle/>
          <a:p>
            <a:fld id="{37C324B6-2C48-4F4E-B3CB-CFDE783788D8}" type="slidenum">
              <a:rPr lang="en-US" smtClean="0"/>
              <a:pPr/>
              <a:t>2</a:t>
            </a:fld>
            <a:endParaRPr lang="en-US"/>
          </a:p>
        </p:txBody>
      </p:sp>
    </p:spTree>
    <p:extLst>
      <p:ext uri="{BB962C8B-B14F-4D97-AF65-F5344CB8AC3E}">
        <p14:creationId xmlns:p14="http://schemas.microsoft.com/office/powerpoint/2010/main" val="2321052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am going to break out each, then tell you how</a:t>
            </a:r>
            <a:r>
              <a:rPr lang="en-US" baseline="0" dirty="0" smtClean="0"/>
              <a:t> we overlap/collaborate.  </a:t>
            </a:r>
          </a:p>
          <a:p>
            <a:r>
              <a:rPr lang="en-US" baseline="0" dirty="0" smtClean="0"/>
              <a:t> </a:t>
            </a:r>
          </a:p>
          <a:p>
            <a:r>
              <a:rPr lang="en-US" baseline="0" dirty="0" smtClean="0"/>
              <a:t>Review points on slides…</a:t>
            </a:r>
          </a:p>
          <a:p>
            <a:r>
              <a:rPr lang="en-US" baseline="0" dirty="0" smtClean="0"/>
              <a:t>First of all, anything that has to do with families with our project, we use the word FAMILY, rather than PARENT.  We have a LOT of family members around some of our kids with deafblindness!  We have grandparents, adoptive and foster families.  Sometimes we have siblings who play a large role in the life of the child.  So we use </a:t>
            </a:r>
            <a:r>
              <a:rPr lang="en-US" baseline="0" smtClean="0"/>
              <a:t>the word FAMILY.  </a:t>
            </a:r>
            <a:endParaRPr lang="en-US" baseline="0" dirty="0" smtClean="0"/>
          </a:p>
          <a:p>
            <a:endParaRPr lang="en-US" baseline="0" dirty="0" smtClean="0"/>
          </a:p>
          <a:p>
            <a:r>
              <a:rPr lang="en-US" baseline="0" dirty="0" smtClean="0"/>
              <a:t>How we collaborate is so easy…….hands smacked in Site Review but we didn’t pay attention!  </a:t>
            </a:r>
            <a:endParaRPr lang="en-US" dirty="0"/>
          </a:p>
        </p:txBody>
      </p:sp>
      <p:sp>
        <p:nvSpPr>
          <p:cNvPr id="4" name="Slide Number Placeholder 3"/>
          <p:cNvSpPr>
            <a:spLocks noGrp="1"/>
          </p:cNvSpPr>
          <p:nvPr>
            <p:ph type="sldNum" sz="quarter" idx="10"/>
          </p:nvPr>
        </p:nvSpPr>
        <p:spPr/>
        <p:txBody>
          <a:bodyPr/>
          <a:lstStyle/>
          <a:p>
            <a:fld id="{37C324B6-2C48-4F4E-B3CB-CFDE783788D8}" type="slidenum">
              <a:rPr lang="en-US" smtClean="0"/>
              <a:pPr/>
              <a:t>3</a:t>
            </a:fld>
            <a:endParaRPr lang="en-US"/>
          </a:p>
        </p:txBody>
      </p:sp>
    </p:spTree>
    <p:extLst>
      <p:ext uri="{BB962C8B-B14F-4D97-AF65-F5344CB8AC3E}">
        <p14:creationId xmlns:p14="http://schemas.microsoft.com/office/powerpoint/2010/main" val="1626934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Friendship – trust – shared everything.  </a:t>
            </a:r>
          </a:p>
          <a:p>
            <a:endParaRPr lang="en-US" dirty="0" smtClean="0"/>
          </a:p>
          <a:p>
            <a:r>
              <a:rPr lang="en-US" dirty="0" smtClean="0"/>
              <a:t>New good positive energy followed!  With some new ideas!  </a:t>
            </a:r>
            <a:endParaRPr lang="en-US" dirty="0"/>
          </a:p>
        </p:txBody>
      </p:sp>
      <p:sp>
        <p:nvSpPr>
          <p:cNvPr id="4" name="Slide Number Placeholder 3"/>
          <p:cNvSpPr>
            <a:spLocks noGrp="1"/>
          </p:cNvSpPr>
          <p:nvPr>
            <p:ph type="sldNum" sz="quarter" idx="10"/>
          </p:nvPr>
        </p:nvSpPr>
        <p:spPr/>
        <p:txBody>
          <a:bodyPr/>
          <a:lstStyle/>
          <a:p>
            <a:fld id="{37C324B6-2C48-4F4E-B3CB-CFDE783788D8}" type="slidenum">
              <a:rPr lang="en-US" smtClean="0"/>
              <a:pPr/>
              <a:t>4</a:t>
            </a:fld>
            <a:endParaRPr lang="en-US"/>
          </a:p>
        </p:txBody>
      </p:sp>
    </p:spTree>
    <p:extLst>
      <p:ext uri="{BB962C8B-B14F-4D97-AF65-F5344CB8AC3E}">
        <p14:creationId xmlns:p14="http://schemas.microsoft.com/office/powerpoint/2010/main" val="2593214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Through</a:t>
            </a:r>
            <a:r>
              <a:rPr lang="en-US" baseline="0" dirty="0" smtClean="0"/>
              <a:t> recent meetings, a renewed sense of partnership has been initiated.   A new director, Brenda Lamkin, and four new trainers have energized and sparked positive experiences with  parents.</a:t>
            </a:r>
          </a:p>
          <a:p>
            <a:r>
              <a:rPr lang="en-US" dirty="0" smtClean="0"/>
              <a:t> Their</a:t>
            </a:r>
            <a:r>
              <a:rPr lang="en-US" baseline="0" dirty="0" smtClean="0"/>
              <a:t> new vision of outreach and collaboration has lead to reorganization of trainings, support, and information for parents and/or families. </a:t>
            </a:r>
            <a:endParaRPr lang="en-US" dirty="0"/>
          </a:p>
        </p:txBody>
      </p:sp>
      <p:sp>
        <p:nvSpPr>
          <p:cNvPr id="4" name="Slide Number Placeholder 3"/>
          <p:cNvSpPr>
            <a:spLocks noGrp="1"/>
          </p:cNvSpPr>
          <p:nvPr>
            <p:ph type="sldNum" sz="quarter" idx="10"/>
          </p:nvPr>
        </p:nvSpPr>
        <p:spPr/>
        <p:txBody>
          <a:bodyPr/>
          <a:lstStyle/>
          <a:p>
            <a:fld id="{37C324B6-2C48-4F4E-B3CB-CFDE783788D8}" type="slidenum">
              <a:rPr lang="en-US" smtClean="0"/>
              <a:pPr/>
              <a:t>5</a:t>
            </a:fld>
            <a:endParaRPr lang="en-US"/>
          </a:p>
        </p:txBody>
      </p:sp>
    </p:spTree>
    <p:extLst>
      <p:ext uri="{BB962C8B-B14F-4D97-AF65-F5344CB8AC3E}">
        <p14:creationId xmlns:p14="http://schemas.microsoft.com/office/powerpoint/2010/main" val="2495159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PERC always strong.</a:t>
            </a:r>
            <a:r>
              <a:rPr lang="en-US" baseline="0" dirty="0" smtClean="0"/>
              <a:t>  WV PTI is heading for a new future for shared activities among all stakeholders of West Virginia.</a:t>
            </a:r>
            <a:endParaRPr lang="en-US" dirty="0"/>
          </a:p>
        </p:txBody>
      </p:sp>
      <p:sp>
        <p:nvSpPr>
          <p:cNvPr id="4" name="Slide Number Placeholder 3"/>
          <p:cNvSpPr>
            <a:spLocks noGrp="1"/>
          </p:cNvSpPr>
          <p:nvPr>
            <p:ph type="sldNum" sz="quarter" idx="10"/>
          </p:nvPr>
        </p:nvSpPr>
        <p:spPr/>
        <p:txBody>
          <a:bodyPr/>
          <a:lstStyle/>
          <a:p>
            <a:fld id="{37C324B6-2C48-4F4E-B3CB-CFDE783788D8}" type="slidenum">
              <a:rPr lang="en-US" smtClean="0"/>
              <a:pPr/>
              <a:t>6</a:t>
            </a:fld>
            <a:endParaRPr lang="en-US"/>
          </a:p>
        </p:txBody>
      </p:sp>
    </p:spTree>
    <p:extLst>
      <p:ext uri="{BB962C8B-B14F-4D97-AF65-F5344CB8AC3E}">
        <p14:creationId xmlns:p14="http://schemas.microsoft.com/office/powerpoint/2010/main" val="116576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was easy to regroup…….  And we are just in the beginning stages…….</a:t>
            </a:r>
          </a:p>
          <a:p>
            <a:endParaRPr lang="en-US" dirty="0" smtClean="0"/>
          </a:p>
          <a:p>
            <a:r>
              <a:rPr lang="en-US" dirty="0" smtClean="0"/>
              <a:t>I</a:t>
            </a:r>
            <a:r>
              <a:rPr lang="en-US" baseline="0" dirty="0" smtClean="0"/>
              <a:t> will have more to add after sitting by them at Celebrating Connections………</a:t>
            </a:r>
            <a:endParaRPr lang="en-US" dirty="0" smtClean="0"/>
          </a:p>
        </p:txBody>
      </p:sp>
      <p:sp>
        <p:nvSpPr>
          <p:cNvPr id="4" name="Slide Number Placeholder 3"/>
          <p:cNvSpPr>
            <a:spLocks noGrp="1"/>
          </p:cNvSpPr>
          <p:nvPr>
            <p:ph type="sldNum" sz="quarter" idx="10"/>
          </p:nvPr>
        </p:nvSpPr>
        <p:spPr/>
        <p:txBody>
          <a:bodyPr/>
          <a:lstStyle/>
          <a:p>
            <a:fld id="{37C324B6-2C48-4F4E-B3CB-CFDE783788D8}" type="slidenum">
              <a:rPr lang="en-US" smtClean="0"/>
              <a:pPr/>
              <a:t>7</a:t>
            </a:fld>
            <a:endParaRPr lang="en-US"/>
          </a:p>
        </p:txBody>
      </p:sp>
    </p:spTree>
    <p:extLst>
      <p:ext uri="{BB962C8B-B14F-4D97-AF65-F5344CB8AC3E}">
        <p14:creationId xmlns:p14="http://schemas.microsoft.com/office/powerpoint/2010/main" val="1649577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Family Connection---strong Db family connections…a life of its own</a:t>
            </a:r>
            <a:endParaRPr lang="en-US" dirty="0"/>
          </a:p>
        </p:txBody>
      </p:sp>
      <p:sp>
        <p:nvSpPr>
          <p:cNvPr id="4" name="Slide Number Placeholder 3"/>
          <p:cNvSpPr>
            <a:spLocks noGrp="1"/>
          </p:cNvSpPr>
          <p:nvPr>
            <p:ph type="sldNum" sz="quarter" idx="10"/>
          </p:nvPr>
        </p:nvSpPr>
        <p:spPr/>
        <p:txBody>
          <a:bodyPr/>
          <a:lstStyle/>
          <a:p>
            <a:fld id="{37C324B6-2C48-4F4E-B3CB-CFDE783788D8}" type="slidenum">
              <a:rPr lang="en-US" smtClean="0"/>
              <a:pPr/>
              <a:t>8</a:t>
            </a:fld>
            <a:endParaRPr lang="en-US"/>
          </a:p>
        </p:txBody>
      </p:sp>
    </p:spTree>
    <p:extLst>
      <p:ext uri="{BB962C8B-B14F-4D97-AF65-F5344CB8AC3E}">
        <p14:creationId xmlns:p14="http://schemas.microsoft.com/office/powerpoint/2010/main" val="3520093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C324B6-2C48-4F4E-B3CB-CFDE783788D8}" type="slidenum">
              <a:rPr lang="en-US" smtClean="0"/>
              <a:pPr/>
              <a:t>9</a:t>
            </a:fld>
            <a:endParaRPr lang="en-US"/>
          </a:p>
        </p:txBody>
      </p:sp>
    </p:spTree>
    <p:extLst>
      <p:ext uri="{BB962C8B-B14F-4D97-AF65-F5344CB8AC3E}">
        <p14:creationId xmlns:p14="http://schemas.microsoft.com/office/powerpoint/2010/main" val="1527691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4/8/2016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4/8/2016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4/8/2016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4/8/2016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b="0" i="0" u="none"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hyperlink" Target="mailto:brendalwvpti@aol.com" TargetMode="External"/><Relationship Id="rId7" Type="http://schemas.openxmlformats.org/officeDocument/2006/relationships/diagramLayout" Target="../diagrams/layout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hyperlink" Target="mailto:raking@k12.wv.us" TargetMode="External"/><Relationship Id="rId10" Type="http://schemas.microsoft.com/office/2007/relationships/diagramDrawing" Target="../diagrams/drawing1.xml"/><Relationship Id="rId4" Type="http://schemas.openxmlformats.org/officeDocument/2006/relationships/hyperlink" Target="mailto:nmcline@k12.wv.us" TargetMode="External"/><Relationship Id="rId9" Type="http://schemas.openxmlformats.org/officeDocument/2006/relationships/diagramColors" Target="../diagrams/colors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Family Engagement </a:t>
            </a:r>
            <a:br>
              <a:rPr lang="en-US" sz="5400" dirty="0" smtClean="0"/>
            </a:br>
            <a:r>
              <a:rPr lang="en-US" sz="5400" dirty="0" smtClean="0"/>
              <a:t>in West Virginia </a:t>
            </a:r>
            <a:endParaRPr lang="en-US" sz="5400" dirty="0"/>
          </a:p>
        </p:txBody>
      </p:sp>
      <p:pic>
        <p:nvPicPr>
          <p:cNvPr id="3" name="Picture 2" descr="Drawing of people in a straight line holding each others' hands up. Some people are standing and some are sitting in wheelchair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7468" y="2705099"/>
            <a:ext cx="5504920" cy="2645833"/>
          </a:xfrm>
          <a:prstGeom prst="rect">
            <a:avLst/>
          </a:prstGeom>
        </p:spPr>
      </p:pic>
    </p:spTree>
    <p:extLst>
      <p:ext uri="{BB962C8B-B14F-4D97-AF65-F5344CB8AC3E}">
        <p14:creationId xmlns:p14="http://schemas.microsoft.com/office/powerpoint/2010/main" val="125414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Engagement</a:t>
            </a:r>
            <a:br>
              <a:rPr lang="en-US" dirty="0" smtClean="0"/>
            </a:br>
            <a:r>
              <a:rPr lang="en-US" sz="2400" dirty="0" smtClean="0"/>
              <a:t>Blended Resources and Funding </a:t>
            </a:r>
            <a:endParaRPr lang="en-US" sz="2400" dirty="0"/>
          </a:p>
        </p:txBody>
      </p:sp>
      <p:sp>
        <p:nvSpPr>
          <p:cNvPr id="3" name="Oval 2"/>
          <p:cNvSpPr/>
          <p:nvPr/>
        </p:nvSpPr>
        <p:spPr>
          <a:xfrm>
            <a:off x="3411535" y="1627028"/>
            <a:ext cx="3903663" cy="35036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5400" dirty="0" smtClean="0">
                <a:effectLst/>
                <a:ea typeface="Calibri" panose="020F0502020204030204" pitchFamily="34" charset="0"/>
                <a:cs typeface="Times New Roman" panose="02020603050405020304" pitchFamily="18" charset="0"/>
              </a:rPr>
              <a:t>WVDE</a:t>
            </a:r>
          </a:p>
          <a:p>
            <a:pPr marL="0" marR="0" algn="ctr">
              <a:lnSpc>
                <a:spcPct val="107000"/>
              </a:lnSpc>
              <a:spcBef>
                <a:spcPts val="0"/>
              </a:spcBef>
              <a:spcAft>
                <a:spcPts val="800"/>
              </a:spcAft>
            </a:pPr>
            <a:endParaRPr lang="en-US" sz="2800" dirty="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1100" dirty="0">
              <a:effectLst/>
              <a:ea typeface="Calibri" panose="020F0502020204030204" pitchFamily="34" charset="0"/>
              <a:cs typeface="Times New Roman" panose="02020603050405020304" pitchFamily="18" charset="0"/>
            </a:endParaRPr>
          </a:p>
        </p:txBody>
      </p:sp>
      <p:sp>
        <p:nvSpPr>
          <p:cNvPr id="4" name="Oval 3"/>
          <p:cNvSpPr/>
          <p:nvPr/>
        </p:nvSpPr>
        <p:spPr>
          <a:xfrm rot="1516469">
            <a:off x="3425352" y="3641151"/>
            <a:ext cx="2005706" cy="1277482"/>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800"/>
              </a:spcAft>
            </a:pPr>
            <a:r>
              <a:rPr lang="en-US" sz="1400" b="1" dirty="0" smtClean="0">
                <a:solidFill>
                  <a:schemeClr val="accent2">
                    <a:lumMod val="50000"/>
                  </a:schemeClr>
                </a:solidFill>
                <a:effectLst/>
                <a:ea typeface="Calibri" panose="020F0502020204030204" pitchFamily="34" charset="0"/>
                <a:cs typeface="Times New Roman" panose="02020603050405020304" pitchFamily="18" charset="0"/>
              </a:rPr>
              <a:t>Parent Educator</a:t>
            </a:r>
          </a:p>
          <a:p>
            <a:pPr marL="0" marR="0" algn="ctr">
              <a:spcBef>
                <a:spcPts val="0"/>
              </a:spcBef>
              <a:spcAft>
                <a:spcPts val="800"/>
              </a:spcAft>
            </a:pPr>
            <a:r>
              <a:rPr lang="en-US" sz="1400" b="1" dirty="0" smtClean="0">
                <a:solidFill>
                  <a:schemeClr val="accent2">
                    <a:lumMod val="50000"/>
                  </a:schemeClr>
                </a:solidFill>
                <a:ea typeface="Calibri" panose="020F0502020204030204" pitchFamily="34" charset="0"/>
                <a:cs typeface="Times New Roman" panose="02020603050405020304" pitchFamily="18" charset="0"/>
              </a:rPr>
              <a:t>Resource</a:t>
            </a:r>
          </a:p>
          <a:p>
            <a:pPr algn="ctr">
              <a:spcAft>
                <a:spcPts val="800"/>
              </a:spcAft>
            </a:pPr>
            <a:r>
              <a:rPr lang="en-US" sz="1400" b="1" dirty="0" smtClean="0">
                <a:solidFill>
                  <a:schemeClr val="accent2">
                    <a:lumMod val="50000"/>
                  </a:schemeClr>
                </a:solidFill>
                <a:effectLst/>
                <a:ea typeface="Calibri" panose="020F0502020204030204" pitchFamily="34" charset="0"/>
                <a:cs typeface="Times New Roman" panose="02020603050405020304" pitchFamily="18" charset="0"/>
              </a:rPr>
              <a:t>Center</a:t>
            </a:r>
            <a:endParaRPr lang="en-US" sz="1100" b="1" dirty="0">
              <a:solidFill>
                <a:schemeClr val="accent2">
                  <a:lumMod val="50000"/>
                </a:schemeClr>
              </a:solidFill>
              <a:effectLst/>
              <a:ea typeface="Calibri" panose="020F0502020204030204" pitchFamily="34" charset="0"/>
              <a:cs typeface="Times New Roman" panose="02020603050405020304" pitchFamily="18" charset="0"/>
            </a:endParaRPr>
          </a:p>
        </p:txBody>
      </p:sp>
      <p:sp>
        <p:nvSpPr>
          <p:cNvPr id="5" name="Oval 4"/>
          <p:cNvSpPr/>
          <p:nvPr/>
        </p:nvSpPr>
        <p:spPr>
          <a:xfrm rot="20737471">
            <a:off x="5122087" y="3750175"/>
            <a:ext cx="1906009" cy="1162050"/>
          </a:xfrm>
          <a:prstGeom prst="ellipse">
            <a:avLst/>
          </a:prstGeom>
          <a:solidFill>
            <a:schemeClr val="accent1">
              <a:lumMod val="60000"/>
              <a:lumOff val="40000"/>
            </a:schemeClr>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400" b="1"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SenseAbilities</a:t>
            </a:r>
          </a:p>
        </p:txBody>
      </p:sp>
      <p:sp>
        <p:nvSpPr>
          <p:cNvPr id="6" name="Oval 5"/>
          <p:cNvSpPr/>
          <p:nvPr/>
        </p:nvSpPr>
        <p:spPr>
          <a:xfrm>
            <a:off x="4332822" y="4782148"/>
            <a:ext cx="2042320" cy="1162050"/>
          </a:xfrm>
          <a:prstGeom prst="ellipse">
            <a:avLst/>
          </a:prstGeom>
          <a:solidFill>
            <a:schemeClr val="accent1">
              <a:lumMod val="60000"/>
              <a:lumOff val="40000"/>
            </a:schemeClr>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400" b="1" dirty="0" smtClean="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WV Parent Training and Information</a:t>
            </a:r>
            <a:endParaRPr lang="en-US" sz="1100" b="1"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5424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WV SenseAbilities Project </a:t>
            </a:r>
            <a:endParaRPr lang="en-US" dirty="0"/>
          </a:p>
        </p:txBody>
      </p:sp>
      <p:sp>
        <p:nvSpPr>
          <p:cNvPr id="4" name="Oval 3"/>
          <p:cNvSpPr/>
          <p:nvPr/>
        </p:nvSpPr>
        <p:spPr>
          <a:xfrm rot="1435468">
            <a:off x="7460160" y="647380"/>
            <a:ext cx="2324212" cy="1453976"/>
          </a:xfrm>
          <a:prstGeom prst="ellipse">
            <a:avLst/>
          </a:prstGeom>
          <a:solidFill>
            <a:schemeClr val="accent1">
              <a:lumMod val="60000"/>
              <a:lumOff val="40000"/>
            </a:schemeClr>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b="1"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SenseAbilities</a:t>
            </a:r>
          </a:p>
        </p:txBody>
      </p:sp>
      <p:sp>
        <p:nvSpPr>
          <p:cNvPr id="3" name="Content Placeholder 2"/>
          <p:cNvSpPr>
            <a:spLocks noGrp="1"/>
          </p:cNvSpPr>
          <p:nvPr>
            <p:ph idx="1"/>
          </p:nvPr>
        </p:nvSpPr>
        <p:spPr>
          <a:xfrm>
            <a:off x="677334" y="1625601"/>
            <a:ext cx="8596668" cy="4415762"/>
          </a:xfrm>
        </p:spPr>
        <p:txBody>
          <a:bodyPr>
            <a:normAutofit fontScale="77500" lnSpcReduction="20000"/>
          </a:bodyPr>
          <a:lstStyle/>
          <a:p>
            <a:r>
              <a:rPr lang="en-US" sz="2800" dirty="0" smtClean="0"/>
              <a:t>Housed at SEA, funded through OSEP grant</a:t>
            </a:r>
          </a:p>
          <a:p>
            <a:endParaRPr lang="en-US" sz="2800" dirty="0" smtClean="0"/>
          </a:p>
          <a:p>
            <a:r>
              <a:rPr lang="en-US" sz="2800" dirty="0" smtClean="0"/>
              <a:t>Coordinator same since 1996 </a:t>
            </a:r>
          </a:p>
          <a:p>
            <a:endParaRPr lang="en-US" sz="2800" dirty="0" smtClean="0"/>
          </a:p>
          <a:p>
            <a:r>
              <a:rPr lang="en-US" sz="2800" dirty="0" smtClean="0"/>
              <a:t>Serves needs of families of children with dual sensory loss listed on the WV Deafblind Census (around 112) </a:t>
            </a:r>
          </a:p>
          <a:p>
            <a:endParaRPr lang="en-US" sz="2800" dirty="0" smtClean="0"/>
          </a:p>
          <a:p>
            <a:r>
              <a:rPr lang="en-US" sz="2800" dirty="0" smtClean="0"/>
              <a:t>Additionally, gives information to other families, most often those families with children who have significant multiple disabilities</a:t>
            </a:r>
          </a:p>
          <a:p>
            <a:endParaRPr lang="en-US" sz="2800" dirty="0"/>
          </a:p>
          <a:p>
            <a:r>
              <a:rPr lang="en-US" sz="2800" dirty="0" smtClean="0"/>
              <a:t>Collaborates with MANY agencies to build capacity  </a:t>
            </a:r>
          </a:p>
          <a:p>
            <a:endParaRPr lang="en-US" dirty="0"/>
          </a:p>
        </p:txBody>
      </p:sp>
    </p:spTree>
    <p:extLst>
      <p:ext uri="{BB962C8B-B14F-4D97-AF65-F5344CB8AC3E}">
        <p14:creationId xmlns:p14="http://schemas.microsoft.com/office/powerpoint/2010/main" val="420626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873066" cy="1320800"/>
          </a:xfrm>
        </p:spPr>
        <p:txBody>
          <a:bodyPr/>
          <a:lstStyle/>
          <a:p>
            <a:r>
              <a:rPr lang="en-US" dirty="0" smtClean="0"/>
              <a:t>Parent Educator Resource Centers (PERC)</a:t>
            </a:r>
            <a:endParaRPr lang="en-US" dirty="0"/>
          </a:p>
        </p:txBody>
      </p:sp>
      <p:sp>
        <p:nvSpPr>
          <p:cNvPr id="4" name="Oval 3"/>
          <p:cNvSpPr/>
          <p:nvPr/>
        </p:nvSpPr>
        <p:spPr>
          <a:xfrm rot="1516469">
            <a:off x="7842791" y="1615217"/>
            <a:ext cx="2773548" cy="137588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b="1" dirty="0" smtClean="0">
                <a:solidFill>
                  <a:schemeClr val="accent2">
                    <a:lumMod val="50000"/>
                  </a:schemeClr>
                </a:solidFill>
                <a:effectLst/>
                <a:ea typeface="Calibri" panose="020F0502020204030204" pitchFamily="34" charset="0"/>
                <a:cs typeface="Times New Roman" panose="02020603050405020304" pitchFamily="18" charset="0"/>
              </a:rPr>
              <a:t>Parent Educator</a:t>
            </a:r>
          </a:p>
          <a:p>
            <a:pPr marL="0" marR="0" algn="ctr">
              <a:lnSpc>
                <a:spcPct val="107000"/>
              </a:lnSpc>
              <a:spcBef>
                <a:spcPts val="0"/>
              </a:spcBef>
              <a:spcAft>
                <a:spcPts val="800"/>
              </a:spcAft>
            </a:pPr>
            <a:r>
              <a:rPr lang="en-US" b="1" dirty="0" smtClean="0">
                <a:solidFill>
                  <a:schemeClr val="accent2">
                    <a:lumMod val="50000"/>
                  </a:schemeClr>
                </a:solidFill>
                <a:ea typeface="Calibri" panose="020F0502020204030204" pitchFamily="34" charset="0"/>
                <a:cs typeface="Times New Roman" panose="02020603050405020304" pitchFamily="18" charset="0"/>
              </a:rPr>
              <a:t>Resource</a:t>
            </a:r>
          </a:p>
          <a:p>
            <a:pPr marL="0" marR="0" algn="ctr">
              <a:lnSpc>
                <a:spcPct val="107000"/>
              </a:lnSpc>
              <a:spcBef>
                <a:spcPts val="0"/>
              </a:spcBef>
              <a:spcAft>
                <a:spcPts val="800"/>
              </a:spcAft>
            </a:pPr>
            <a:r>
              <a:rPr lang="en-US" b="1" dirty="0" smtClean="0">
                <a:solidFill>
                  <a:schemeClr val="accent2">
                    <a:lumMod val="50000"/>
                  </a:schemeClr>
                </a:solidFill>
                <a:effectLst/>
                <a:ea typeface="Calibri" panose="020F0502020204030204" pitchFamily="34" charset="0"/>
                <a:cs typeface="Times New Roman" panose="02020603050405020304" pitchFamily="18" charset="0"/>
              </a:rPr>
              <a:t>Center</a:t>
            </a:r>
            <a:endParaRPr lang="en-US" b="1" dirty="0">
              <a:solidFill>
                <a:schemeClr val="accent2">
                  <a:lumMod val="50000"/>
                </a:schemeClr>
              </a:solidFill>
              <a:effectLst/>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677334" y="1625600"/>
            <a:ext cx="8596668" cy="5080000"/>
          </a:xfrm>
        </p:spPr>
        <p:txBody>
          <a:bodyPr>
            <a:normAutofit fontScale="85000" lnSpcReduction="20000"/>
          </a:bodyPr>
          <a:lstStyle/>
          <a:p>
            <a:r>
              <a:rPr lang="en-US" sz="2400" dirty="0" smtClean="0"/>
              <a:t>Parent Coordinator in the SEA oversees</a:t>
            </a:r>
          </a:p>
          <a:p>
            <a:endParaRPr lang="en-US" sz="2400" dirty="0" smtClean="0"/>
          </a:p>
          <a:p>
            <a:r>
              <a:rPr lang="en-US" sz="2400" dirty="0" smtClean="0"/>
              <a:t>New Coordinator in past six months</a:t>
            </a:r>
          </a:p>
          <a:p>
            <a:pPr marL="0" indent="0">
              <a:buNone/>
            </a:pPr>
            <a:r>
              <a:rPr lang="en-US" sz="2400" dirty="0" smtClean="0"/>
              <a:t> </a:t>
            </a:r>
          </a:p>
          <a:p>
            <a:r>
              <a:rPr lang="en-US" sz="2400" dirty="0" smtClean="0"/>
              <a:t>Thirty seven of 55 counties have one</a:t>
            </a:r>
          </a:p>
          <a:p>
            <a:endParaRPr lang="en-US" sz="2400" dirty="0" smtClean="0"/>
          </a:p>
          <a:p>
            <a:r>
              <a:rPr lang="en-US" sz="2400" dirty="0" smtClean="0"/>
              <a:t>A parent of a child with disabilities and an educator make up the team</a:t>
            </a:r>
          </a:p>
          <a:p>
            <a:endParaRPr lang="en-US" sz="2400" dirty="0" smtClean="0"/>
          </a:p>
          <a:p>
            <a:r>
              <a:rPr lang="en-US" sz="2400" dirty="0" smtClean="0"/>
              <a:t>Information on local level….</a:t>
            </a:r>
          </a:p>
          <a:p>
            <a:endParaRPr lang="en-US" sz="2400" dirty="0" smtClean="0"/>
          </a:p>
          <a:p>
            <a:r>
              <a:rPr lang="en-US" sz="2400" dirty="0" smtClean="0"/>
              <a:t>Annual conference for PERC Coordinators to share information</a:t>
            </a:r>
          </a:p>
          <a:p>
            <a:endParaRPr lang="en-US" sz="2400" dirty="0"/>
          </a:p>
          <a:p>
            <a:r>
              <a:rPr lang="en-US" sz="2400" dirty="0" smtClean="0"/>
              <a:t>Strong collaboration in the past  </a:t>
            </a:r>
          </a:p>
          <a:p>
            <a:endParaRPr lang="en-US" dirty="0"/>
          </a:p>
        </p:txBody>
      </p:sp>
    </p:spTree>
    <p:extLst>
      <p:ext uri="{BB962C8B-B14F-4D97-AF65-F5344CB8AC3E}">
        <p14:creationId xmlns:p14="http://schemas.microsoft.com/office/powerpoint/2010/main" val="3099850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 Training and Information (PTI) </a:t>
            </a:r>
            <a:endParaRPr lang="en-US" dirty="0"/>
          </a:p>
        </p:txBody>
      </p:sp>
      <p:sp>
        <p:nvSpPr>
          <p:cNvPr id="4" name="Oval 3"/>
          <p:cNvSpPr/>
          <p:nvPr/>
        </p:nvSpPr>
        <p:spPr>
          <a:xfrm rot="1187631">
            <a:off x="7270614" y="1810099"/>
            <a:ext cx="2667154" cy="1474911"/>
          </a:xfrm>
          <a:prstGeom prst="ellipse">
            <a:avLst/>
          </a:prstGeom>
          <a:solidFill>
            <a:schemeClr val="accent1">
              <a:lumMod val="60000"/>
              <a:lumOff val="40000"/>
            </a:schemeClr>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b="1" dirty="0" smtClean="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WV Parent Training and Information</a:t>
            </a:r>
            <a:endParaRPr lang="en-US" b="1"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677334" y="1610591"/>
            <a:ext cx="8570575" cy="4430771"/>
          </a:xfrm>
        </p:spPr>
        <p:txBody>
          <a:bodyPr>
            <a:normAutofit fontScale="85000" lnSpcReduction="20000"/>
          </a:bodyPr>
          <a:lstStyle/>
          <a:p>
            <a:r>
              <a:rPr lang="en-US" sz="2800" dirty="0" smtClean="0"/>
              <a:t> Statewide Parent Training Information </a:t>
            </a:r>
          </a:p>
          <a:p>
            <a:pPr>
              <a:buNone/>
            </a:pPr>
            <a:r>
              <a:rPr lang="en-US" sz="2800" dirty="0" smtClean="0"/>
              <a:t>		Center</a:t>
            </a:r>
          </a:p>
          <a:p>
            <a:endParaRPr lang="en-US" sz="2800" dirty="0" smtClean="0"/>
          </a:p>
          <a:p>
            <a:r>
              <a:rPr lang="en-US" sz="2800" dirty="0" smtClean="0"/>
              <a:t>New Director – Brenda Lamkin, M.Ed.</a:t>
            </a:r>
          </a:p>
          <a:p>
            <a:endParaRPr lang="en-US" sz="2800" dirty="0" smtClean="0"/>
          </a:p>
          <a:p>
            <a:r>
              <a:rPr lang="en-US" sz="2800" dirty="0" smtClean="0"/>
              <a:t>Funded through OSEP</a:t>
            </a:r>
          </a:p>
          <a:p>
            <a:endParaRPr lang="en-US" sz="2800" dirty="0" smtClean="0"/>
          </a:p>
          <a:p>
            <a:r>
              <a:rPr lang="en-US" sz="2800" dirty="0" smtClean="0"/>
              <a:t>Four regional trainers in various locations in the state</a:t>
            </a:r>
          </a:p>
          <a:p>
            <a:pPr marL="0" indent="0">
              <a:buNone/>
            </a:pPr>
            <a:r>
              <a:rPr lang="en-US" sz="2800" dirty="0" smtClean="0"/>
              <a:t>  </a:t>
            </a:r>
          </a:p>
          <a:p>
            <a:r>
              <a:rPr lang="en-US" sz="2800" dirty="0" smtClean="0"/>
              <a:t> Future plans for collaborations with key stakeholders </a:t>
            </a:r>
            <a:endParaRPr lang="en-US" sz="2800" dirty="0"/>
          </a:p>
        </p:txBody>
      </p:sp>
    </p:spTree>
    <p:extLst>
      <p:ext uri="{BB962C8B-B14F-4D97-AF65-F5344CB8AC3E}">
        <p14:creationId xmlns:p14="http://schemas.microsoft.com/office/powerpoint/2010/main" val="2346596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Shared activities:  </a:t>
            </a:r>
            <a:endParaRPr lang="en-US" dirty="0"/>
          </a:p>
        </p:txBody>
      </p:sp>
      <p:sp>
        <p:nvSpPr>
          <p:cNvPr id="4" name="Text Placeholder 3"/>
          <p:cNvSpPr>
            <a:spLocks noGrp="1"/>
          </p:cNvSpPr>
          <p:nvPr>
            <p:ph type="body" idx="1"/>
          </p:nvPr>
        </p:nvSpPr>
        <p:spPr>
          <a:xfrm>
            <a:off x="675745" y="1490133"/>
            <a:ext cx="4185623" cy="670850"/>
          </a:xfrm>
        </p:spPr>
        <p:txBody>
          <a:bodyPr/>
          <a:lstStyle/>
          <a:p>
            <a:r>
              <a:rPr lang="en-US" dirty="0" smtClean="0"/>
              <a:t>PERC</a:t>
            </a:r>
            <a:endParaRPr lang="en-US" dirty="0"/>
          </a:p>
        </p:txBody>
      </p:sp>
      <p:sp>
        <p:nvSpPr>
          <p:cNvPr id="5" name="Content Placeholder 4"/>
          <p:cNvSpPr>
            <a:spLocks noGrp="1"/>
          </p:cNvSpPr>
          <p:nvPr>
            <p:ph sz="half" idx="2"/>
          </p:nvPr>
        </p:nvSpPr>
        <p:spPr>
          <a:xfrm>
            <a:off x="675745" y="2370667"/>
            <a:ext cx="4185623" cy="4267200"/>
          </a:xfrm>
        </p:spPr>
        <p:txBody>
          <a:bodyPr>
            <a:normAutofit fontScale="92500" lnSpcReduction="20000"/>
          </a:bodyPr>
          <a:lstStyle/>
          <a:p>
            <a:r>
              <a:rPr lang="en-US" dirty="0" smtClean="0"/>
              <a:t>Camp Gizmo</a:t>
            </a:r>
          </a:p>
          <a:p>
            <a:endParaRPr lang="en-US" dirty="0" smtClean="0"/>
          </a:p>
          <a:p>
            <a:r>
              <a:rPr lang="en-US" dirty="0" smtClean="0"/>
              <a:t>SenseAbilities Family Learning Weekend</a:t>
            </a:r>
          </a:p>
          <a:p>
            <a:endParaRPr lang="en-US" dirty="0" smtClean="0"/>
          </a:p>
          <a:p>
            <a:r>
              <a:rPr lang="en-US" dirty="0" smtClean="0"/>
              <a:t>PERC Conference</a:t>
            </a:r>
          </a:p>
          <a:p>
            <a:endParaRPr lang="en-US" dirty="0" smtClean="0"/>
          </a:p>
          <a:p>
            <a:r>
              <a:rPr lang="en-US" dirty="0" smtClean="0"/>
              <a:t>Multiple trainings</a:t>
            </a:r>
          </a:p>
          <a:p>
            <a:endParaRPr lang="en-US" dirty="0" smtClean="0"/>
          </a:p>
          <a:p>
            <a:r>
              <a:rPr lang="en-US" dirty="0" smtClean="0"/>
              <a:t>Sits on Advisory Board </a:t>
            </a:r>
          </a:p>
          <a:p>
            <a:endParaRPr lang="en-US" dirty="0" smtClean="0"/>
          </a:p>
          <a:p>
            <a:r>
              <a:rPr lang="en-US" dirty="0" smtClean="0"/>
              <a:t>Shared support of families of kids with sensory loss and multiple needs </a:t>
            </a:r>
          </a:p>
          <a:p>
            <a:endParaRPr lang="en-US" dirty="0"/>
          </a:p>
        </p:txBody>
      </p:sp>
      <p:sp>
        <p:nvSpPr>
          <p:cNvPr id="6" name="Text Placeholder 5"/>
          <p:cNvSpPr>
            <a:spLocks noGrp="1"/>
          </p:cNvSpPr>
          <p:nvPr>
            <p:ph type="body" sz="quarter" idx="3"/>
          </p:nvPr>
        </p:nvSpPr>
        <p:spPr>
          <a:xfrm>
            <a:off x="5088383" y="1625600"/>
            <a:ext cx="4185618" cy="535383"/>
          </a:xfrm>
        </p:spPr>
        <p:txBody>
          <a:bodyPr/>
          <a:lstStyle/>
          <a:p>
            <a:r>
              <a:rPr lang="en-US" dirty="0" smtClean="0"/>
              <a:t>PTI </a:t>
            </a:r>
            <a:endParaRPr lang="en-US" dirty="0"/>
          </a:p>
        </p:txBody>
      </p:sp>
      <p:sp>
        <p:nvSpPr>
          <p:cNvPr id="7" name="Content Placeholder 6"/>
          <p:cNvSpPr>
            <a:spLocks noGrp="1"/>
          </p:cNvSpPr>
          <p:nvPr>
            <p:ph sz="quarter" idx="4"/>
          </p:nvPr>
        </p:nvSpPr>
        <p:spPr>
          <a:xfrm>
            <a:off x="5088384" y="2370667"/>
            <a:ext cx="4185617" cy="3670695"/>
          </a:xfrm>
        </p:spPr>
        <p:txBody>
          <a:bodyPr/>
          <a:lstStyle/>
          <a:p>
            <a:r>
              <a:rPr lang="en-US" dirty="0" smtClean="0"/>
              <a:t>Sits on Advisory Board</a:t>
            </a:r>
          </a:p>
          <a:p>
            <a:pPr marL="0" indent="0">
              <a:buNone/>
            </a:pPr>
            <a:r>
              <a:rPr lang="en-US" dirty="0" smtClean="0"/>
              <a:t> </a:t>
            </a:r>
          </a:p>
          <a:p>
            <a:r>
              <a:rPr lang="en-US" dirty="0" smtClean="0"/>
              <a:t> Shares resources </a:t>
            </a:r>
          </a:p>
          <a:p>
            <a:endParaRPr lang="en-US" dirty="0"/>
          </a:p>
          <a:p>
            <a:r>
              <a:rPr lang="en-US" dirty="0" smtClean="0"/>
              <a:t> Numerous trainings &amp; information   available for parents and families</a:t>
            </a:r>
          </a:p>
          <a:p>
            <a:endParaRPr lang="en-US" dirty="0" smtClean="0"/>
          </a:p>
          <a:p>
            <a:r>
              <a:rPr lang="en-US" dirty="0" smtClean="0"/>
              <a:t> Recent meetings to support future collaboration</a:t>
            </a:r>
            <a:endParaRPr lang="en-US" dirty="0"/>
          </a:p>
        </p:txBody>
      </p:sp>
      <p:pic>
        <p:nvPicPr>
          <p:cNvPr id="2052" name="Picture 4" descr="Two animated figures pushing two large pieces of a puzzle togeth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8506" y="0"/>
            <a:ext cx="3435496" cy="1931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8066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Rethinking/Regrouping:  </a:t>
            </a:r>
            <a:endParaRPr lang="en-US" dirty="0"/>
          </a:p>
        </p:txBody>
      </p:sp>
      <p:sp>
        <p:nvSpPr>
          <p:cNvPr id="3" name="Content Placeholder 2"/>
          <p:cNvSpPr>
            <a:spLocks noGrp="1"/>
          </p:cNvSpPr>
          <p:nvPr>
            <p:ph idx="1"/>
          </p:nvPr>
        </p:nvSpPr>
        <p:spPr>
          <a:xfrm>
            <a:off x="677334" y="1422401"/>
            <a:ext cx="8596668" cy="5215466"/>
          </a:xfrm>
        </p:spPr>
        <p:txBody>
          <a:bodyPr>
            <a:normAutofit fontScale="92500" lnSpcReduction="20000"/>
          </a:bodyPr>
          <a:lstStyle/>
          <a:p>
            <a:pPr marL="0" indent="0">
              <a:buNone/>
            </a:pPr>
            <a:r>
              <a:rPr lang="en-US" sz="2000" dirty="0" smtClean="0"/>
              <a:t>Advisory Meeting – new PTI Director attended to build </a:t>
            </a:r>
          </a:p>
          <a:p>
            <a:pPr marL="0" indent="0">
              <a:buNone/>
            </a:pPr>
            <a:r>
              <a:rPr lang="en-US" sz="2000" dirty="0" smtClean="0"/>
              <a:t>         collaboration of resources for parents and families</a:t>
            </a:r>
          </a:p>
          <a:p>
            <a:pPr marL="0" indent="0">
              <a:buNone/>
            </a:pPr>
            <a:r>
              <a:rPr lang="en-US" sz="2000" dirty="0" smtClean="0"/>
              <a:t>Set up a meeting and invited stakeholders which </a:t>
            </a:r>
          </a:p>
          <a:p>
            <a:pPr marL="0" indent="0">
              <a:buNone/>
            </a:pPr>
            <a:r>
              <a:rPr lang="en-US" sz="2000" dirty="0" smtClean="0"/>
              <a:t>	   included new Parent/PERC Coordinator, PTI</a:t>
            </a:r>
          </a:p>
          <a:p>
            <a:pPr marL="0" indent="0">
              <a:buNone/>
            </a:pPr>
            <a:r>
              <a:rPr lang="en-US" sz="2000" dirty="0" smtClean="0"/>
              <a:t>	   Director, and personnel from WVDE</a:t>
            </a:r>
          </a:p>
          <a:p>
            <a:pPr marL="0" indent="0">
              <a:buNone/>
            </a:pPr>
            <a:r>
              <a:rPr lang="en-US" sz="2000" dirty="0" smtClean="0"/>
              <a:t>Future ideas: </a:t>
            </a:r>
          </a:p>
          <a:p>
            <a:r>
              <a:rPr lang="en-US" sz="2000" dirty="0" smtClean="0"/>
              <a:t>If it worked well, save it! </a:t>
            </a:r>
          </a:p>
          <a:p>
            <a:r>
              <a:rPr lang="en-US" sz="2000" dirty="0" smtClean="0"/>
              <a:t>Fresh ideas!  </a:t>
            </a:r>
          </a:p>
          <a:p>
            <a:pPr lvl="1"/>
            <a:r>
              <a:rPr lang="en-US" sz="2000" dirty="0" smtClean="0"/>
              <a:t>Shared tables at Celebrating Connections </a:t>
            </a:r>
          </a:p>
          <a:p>
            <a:pPr lvl="1"/>
            <a:r>
              <a:rPr lang="en-US" sz="2000" dirty="0" smtClean="0"/>
              <a:t>Continue talking! </a:t>
            </a:r>
          </a:p>
          <a:p>
            <a:pPr lvl="1"/>
            <a:r>
              <a:rPr lang="en-US" sz="2000" dirty="0" smtClean="0"/>
              <a:t>Meet regional PTI folks to discuss possible opportunities for collaboration </a:t>
            </a:r>
          </a:p>
          <a:p>
            <a:pPr lvl="1"/>
            <a:r>
              <a:rPr lang="en-US" sz="2000" dirty="0" smtClean="0"/>
              <a:t>Possible “strand” at large state-wide conferences</a:t>
            </a:r>
          </a:p>
          <a:p>
            <a:pPr lvl="1"/>
            <a:r>
              <a:rPr lang="en-US" sz="2000" dirty="0" smtClean="0"/>
              <a:t>Shared info on websites, at meetings, etc.   </a:t>
            </a:r>
          </a:p>
        </p:txBody>
      </p:sp>
      <p:pic>
        <p:nvPicPr>
          <p:cNvPr id="1026" name="Picture 2" descr="Multicolored hands are raised. There is a heart pictured in the palm of each ha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8871" y="2251498"/>
            <a:ext cx="2069149" cy="203263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rawing of two people looking at each other with a cloud above their heads. Inside the cloud are connected gears and a lightbulb showing that they are sharing idea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32251" y="0"/>
            <a:ext cx="2483502" cy="2274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8789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WV Family/Parent Partners</a:t>
            </a:r>
            <a:endParaRPr lang="en-US" dirty="0"/>
          </a:p>
        </p:txBody>
      </p:sp>
      <p:sp>
        <p:nvSpPr>
          <p:cNvPr id="3" name="Content Placeholder 2"/>
          <p:cNvSpPr>
            <a:spLocks noGrp="1"/>
          </p:cNvSpPr>
          <p:nvPr>
            <p:ph idx="1"/>
          </p:nvPr>
        </p:nvSpPr>
        <p:spPr>
          <a:xfrm>
            <a:off x="677334" y="1320801"/>
            <a:ext cx="8596668" cy="5350932"/>
          </a:xfrm>
        </p:spPr>
        <p:txBody>
          <a:bodyPr>
            <a:normAutofit/>
          </a:bodyPr>
          <a:lstStyle/>
          <a:p>
            <a:r>
              <a:rPr lang="en-US" b="1" dirty="0" smtClean="0"/>
              <a:t>WV PTI Executive Director</a:t>
            </a:r>
          </a:p>
          <a:p>
            <a:pPr lvl="1"/>
            <a:r>
              <a:rPr lang="en-US" dirty="0" smtClean="0"/>
              <a:t>Brenda Lamkin</a:t>
            </a:r>
          </a:p>
          <a:p>
            <a:pPr lvl="1"/>
            <a:r>
              <a:rPr lang="en-US" dirty="0" smtClean="0"/>
              <a:t>304-472-5797/ 800-281-1436 </a:t>
            </a:r>
          </a:p>
          <a:p>
            <a:pPr lvl="1"/>
            <a:r>
              <a:rPr lang="en-US" dirty="0" smtClean="0">
                <a:hlinkClick r:id="rId3"/>
              </a:rPr>
              <a:t>brendalwvpti@aol.com </a:t>
            </a:r>
            <a:endParaRPr lang="en-US" dirty="0" smtClean="0"/>
          </a:p>
          <a:p>
            <a:pPr marL="457200" lvl="1" indent="0">
              <a:buNone/>
            </a:pPr>
            <a:endParaRPr lang="en-US" dirty="0" smtClean="0"/>
          </a:p>
          <a:p>
            <a:r>
              <a:rPr lang="en-US" b="1" dirty="0" smtClean="0"/>
              <a:t>WV Parent Coordinator/PERC</a:t>
            </a:r>
          </a:p>
          <a:p>
            <a:pPr lvl="1"/>
            <a:r>
              <a:rPr lang="en-US" dirty="0" smtClean="0"/>
              <a:t>Nancy Cline</a:t>
            </a:r>
          </a:p>
          <a:p>
            <a:pPr lvl="1"/>
            <a:r>
              <a:rPr lang="en-US" dirty="0" smtClean="0"/>
              <a:t>304-558-3199  </a:t>
            </a:r>
          </a:p>
          <a:p>
            <a:pPr lvl="1"/>
            <a:r>
              <a:rPr lang="en-US" dirty="0" smtClean="0">
                <a:hlinkClick r:id="rId4"/>
              </a:rPr>
              <a:t>nmcline@k12.wv.us</a:t>
            </a:r>
            <a:endParaRPr lang="en-US" dirty="0"/>
          </a:p>
          <a:p>
            <a:pPr marL="457200" lvl="1" indent="0">
              <a:buNone/>
            </a:pPr>
            <a:endParaRPr lang="en-US" dirty="0" smtClean="0"/>
          </a:p>
          <a:p>
            <a:r>
              <a:rPr lang="en-US" b="1" dirty="0" smtClean="0"/>
              <a:t>WV SenseAbilities Project Coordinator</a:t>
            </a:r>
          </a:p>
          <a:p>
            <a:pPr lvl="1"/>
            <a:r>
              <a:rPr lang="en-US" dirty="0" smtClean="0"/>
              <a:t>Ruth Ann King </a:t>
            </a:r>
          </a:p>
          <a:p>
            <a:pPr lvl="1"/>
            <a:r>
              <a:rPr lang="en-US" dirty="0" smtClean="0"/>
              <a:t>304-558-2696 </a:t>
            </a:r>
          </a:p>
          <a:p>
            <a:pPr lvl="1"/>
            <a:r>
              <a:rPr lang="en-US" dirty="0" smtClean="0">
                <a:hlinkClick r:id="rId5"/>
              </a:rPr>
              <a:t>raking@k12.wv.us</a:t>
            </a:r>
            <a:r>
              <a:rPr lang="en-US" dirty="0" smtClean="0"/>
              <a:t> </a:t>
            </a:r>
          </a:p>
          <a:p>
            <a:pPr lvl="1"/>
            <a:endParaRPr lang="en-US" dirty="0"/>
          </a:p>
          <a:p>
            <a:pPr lvl="1"/>
            <a:endParaRPr lang="en-US" dirty="0" smtClean="0"/>
          </a:p>
        </p:txBody>
      </p:sp>
      <p:graphicFrame>
        <p:nvGraphicFramePr>
          <p:cNvPr id="5" name="Diagram 4" descr="There are five circles with text inside of them. The largest circle in the middle says Family and Child. The next four circles are above, below, and to the left and right of the first circle. They read, PERC, Family Connections, WX PTI, and SenseAbilities. "/>
          <p:cNvGraphicFramePr/>
          <p:nvPr>
            <p:extLst>
              <p:ext uri="{D42A27DB-BD31-4B8C-83A1-F6EECF244321}">
                <p14:modId xmlns:p14="http://schemas.microsoft.com/office/powerpoint/2010/main" val="1347109493"/>
              </p:ext>
            </p:extLst>
          </p:nvPr>
        </p:nvGraphicFramePr>
        <p:xfrm>
          <a:off x="3434080" y="609600"/>
          <a:ext cx="8128000" cy="5418667"/>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273926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smtClean="0"/>
              <a:t>Family </a:t>
            </a:r>
            <a:r>
              <a:rPr lang="en-US" sz="5400" dirty="0" smtClean="0"/>
              <a:t>Engagement </a:t>
            </a:r>
            <a:br>
              <a:rPr lang="en-US" sz="5400" dirty="0" smtClean="0"/>
            </a:br>
            <a:r>
              <a:rPr lang="en-US" sz="5400" dirty="0" smtClean="0"/>
              <a:t>in West Virginia </a:t>
            </a:r>
            <a:endParaRPr lang="en-US" sz="5400" dirty="0"/>
          </a:p>
        </p:txBody>
      </p:sp>
      <p:pic>
        <p:nvPicPr>
          <p:cNvPr id="3" name="Picture 2" descr="Drawing of four people smiling and having fun. On the left the boy is in crutches. The two people in the middle are standing. The girl on the right is sitting in a wheelchair.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0667" y="2860729"/>
            <a:ext cx="5401733" cy="1831096"/>
          </a:xfrm>
          <a:prstGeom prst="rect">
            <a:avLst/>
          </a:prstGeom>
        </p:spPr>
      </p:pic>
    </p:spTree>
    <p:extLst>
      <p:ext uri="{BB962C8B-B14F-4D97-AF65-F5344CB8AC3E}">
        <p14:creationId xmlns:p14="http://schemas.microsoft.com/office/powerpoint/2010/main" val="233636926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 - &amp;quot;Family Engagement  in West Virginia &amp;quot;&quot;/&gt;&lt;property id=&quot;20307&quot; value=&quot;258&quot;/&gt;&lt;/object&gt;&lt;object type=&quot;3&quot; unique_id=&quot;10004&quot;&gt;&lt;property id=&quot;20148&quot; value=&quot;5&quot;/&gt;&lt;property id=&quot;20300&quot; value=&quot;Slide 2 - &amp;quot;Family Engagement Blended Resources and Funding &amp;quot;&quot;/&gt;&lt;property id=&quot;20307&quot; value=&quot;257&quot;/&gt;&lt;/object&gt;&lt;object type=&quot;3&quot; unique_id=&quot;10005&quot;&gt;&lt;property id=&quot;20148&quot; value=&quot;5&quot;/&gt;&lt;property id=&quot;20300&quot; value=&quot;Slide 3 - &amp;quot;WV SenseAbilities Project &amp;quot;&quot;/&gt;&lt;property id=&quot;20307&quot; value=&quot;262&quot;/&gt;&lt;/object&gt;&lt;object type=&quot;3&quot; unique_id=&quot;10006&quot;&gt;&lt;property id=&quot;20148&quot; value=&quot;5&quot;/&gt;&lt;property id=&quot;20300&quot; value=&quot;Slide 4 - &amp;quot;Parent Educator Resource Centers (PERC)&amp;quot;&quot;/&gt;&lt;property id=&quot;20307&quot; value=&quot;263&quot;/&gt;&lt;/object&gt;&lt;object type=&quot;3&quot; unique_id=&quot;10007&quot;&gt;&lt;property id=&quot;20148&quot; value=&quot;5&quot;/&gt;&lt;property id=&quot;20300&quot; value=&quot;Slide 5 - &amp;quot;Parent Training and Information (PTI) &amp;quot;&quot;/&gt;&lt;property id=&quot;20307&quot; value=&quot;264&quot;/&gt;&lt;/object&gt;&lt;object type=&quot;3&quot; unique_id=&quot;10008&quot;&gt;&lt;property id=&quot;20148&quot; value=&quot;5&quot;/&gt;&lt;property id=&quot;20300&quot; value=&quot;Slide 6 - &amp;quot; Shared activities:  &amp;quot;&quot;/&gt;&lt;property id=&quot;20307&quot; value=&quot;265&quot;/&gt;&lt;/object&gt;&lt;object type=&quot;3&quot; unique_id=&quot;10009&quot;&gt;&lt;property id=&quot;20148&quot; value=&quot;5&quot;/&gt;&lt;property id=&quot;20300&quot; value=&quot;Slide 7 - &amp;quot;Rethinking/Regrouping:  &amp;quot;&quot;/&gt;&lt;property id=&quot;20307&quot; value=&quot;260&quot;/&gt;&lt;/object&gt;&lt;object type=&quot;3&quot; unique_id=&quot;10010&quot;&gt;&lt;property id=&quot;20148&quot; value=&quot;5&quot;/&gt;&lt;property id=&quot;20300&quot; value=&quot;Slide 8 - &amp;quot;WV Family/Parent Partners&amp;quot;&quot;/&gt;&lt;property id=&quot;20307&quot; value=&quot;261&quot;/&gt;&lt;/object&gt;&lt;object type=&quot;3&quot; unique_id=&quot;10011&quot;&gt;&lt;property id=&quot;20148&quot; value=&quot;5&quot;/&gt;&lt;property id=&quot;20300&quot; value=&quot;Slide 9 - &amp;quot;Family Engagement  in West Virginia &amp;quot;&quot;/&gt;&lt;property id=&quot;20307&quot; value=&quot;259&quot;/&gt;&lt;/object&gt;&lt;/object&gt;&lt;object type=&quot;8&quot; unique_id=&quot;10022&quot;&gt;&lt;/object&gt;&lt;/object&gt;&lt;/database&gt;"/>
  <p:tag name="MMPROD_NEXTUNIQUEID" val="10009"/>
  <p:tag name="SECTOMILLISECCONVERTED" val="1"/>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283</TotalTime>
  <Words>713</Words>
  <Application>Microsoft Office PowerPoint</Application>
  <PresentationFormat>Custom</PresentationFormat>
  <Paragraphs>135</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Facet</vt:lpstr>
      <vt:lpstr>Family Engagement  in West Virginia </vt:lpstr>
      <vt:lpstr>Family Engagement Blended Resources and Funding </vt:lpstr>
      <vt:lpstr>WV SenseAbilities Project </vt:lpstr>
      <vt:lpstr>Parent Educator Resource Centers (PERC)</vt:lpstr>
      <vt:lpstr>Parent Training and Information (PTI) </vt:lpstr>
      <vt:lpstr> Shared activities:  </vt:lpstr>
      <vt:lpstr>Rethinking/Regrouping:  </vt:lpstr>
      <vt:lpstr>WV Family/Parent Partners</vt:lpstr>
      <vt:lpstr>Family Engagement  in West Virginia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WVDE</dc:title>
  <dc:creator>Annette Carey</dc:creator>
  <cp:lastModifiedBy>Windows User</cp:lastModifiedBy>
  <cp:revision>31</cp:revision>
  <dcterms:created xsi:type="dcterms:W3CDTF">2016-03-16T13:47:55Z</dcterms:created>
  <dcterms:modified xsi:type="dcterms:W3CDTF">2016-04-08T18:52:34Z</dcterms:modified>
</cp:coreProperties>
</file>