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8"/>
  </p:notesMasterIdLst>
  <p:sldIdLst>
    <p:sldId id="285" r:id="rId2"/>
    <p:sldId id="257" r:id="rId3"/>
    <p:sldId id="275" r:id="rId4"/>
    <p:sldId id="258" r:id="rId5"/>
    <p:sldId id="259" r:id="rId6"/>
    <p:sldId id="260" r:id="rId7"/>
    <p:sldId id="263" r:id="rId8"/>
    <p:sldId id="262" r:id="rId9"/>
    <p:sldId id="261" r:id="rId10"/>
    <p:sldId id="264" r:id="rId11"/>
    <p:sldId id="265" r:id="rId12"/>
    <p:sldId id="276" r:id="rId13"/>
    <p:sldId id="277" r:id="rId14"/>
    <p:sldId id="279" r:id="rId15"/>
    <p:sldId id="280" r:id="rId16"/>
    <p:sldId id="287" r:id="rId17"/>
    <p:sldId id="281" r:id="rId18"/>
    <p:sldId id="271" r:id="rId19"/>
    <p:sldId id="283" r:id="rId20"/>
    <p:sldId id="272" r:id="rId21"/>
    <p:sldId id="274" r:id="rId22"/>
    <p:sldId id="289" r:id="rId23"/>
    <p:sldId id="267" r:id="rId24"/>
    <p:sldId id="282" r:id="rId25"/>
    <p:sldId id="268" r:id="rId26"/>
    <p:sldId id="26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1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385" autoAdjust="0"/>
  </p:normalViewPr>
  <p:slideViewPr>
    <p:cSldViewPr snapToGrid="0">
      <p:cViewPr varScale="1">
        <p:scale>
          <a:sx n="94" d="100"/>
          <a:sy n="94" d="100"/>
        </p:scale>
        <p:origin x="1072" y="2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8B4F9-D483-4615-97BB-4045CD7327E9}" type="doc">
      <dgm:prSet loTypeId="urn:microsoft.com/office/officeart/2005/8/layout/vList5" loCatId="list" qsTypeId="urn:microsoft.com/office/officeart/2005/8/quickstyle/simple1" qsCatId="simple" csTypeId="urn:microsoft.com/office/officeart/2005/8/colors/accent4_5" csCatId="accent4" phldr="1"/>
      <dgm:spPr/>
      <dgm:t>
        <a:bodyPr/>
        <a:lstStyle/>
        <a:p>
          <a:endParaRPr lang="en-US"/>
        </a:p>
      </dgm:t>
    </dgm:pt>
    <dgm:pt modelId="{82FAEBFA-B5CB-4456-8047-F2AB7D5FC373}">
      <dgm:prSet custT="1"/>
      <dgm:spPr/>
      <dgm:t>
        <a:bodyPr/>
        <a:lstStyle/>
        <a:p>
          <a:r>
            <a:rPr lang="en-US" sz="1800" b="0" dirty="0">
              <a:solidFill>
                <a:schemeClr val="tx1"/>
              </a:solidFill>
              <a:latin typeface="Calibri" panose="020F0502020204030204" pitchFamily="34" charset="0"/>
              <a:cs typeface="Calibri" panose="020F0502020204030204" pitchFamily="34" charset="0"/>
            </a:rPr>
            <a:t>compensatory &amp; access skills </a:t>
          </a:r>
        </a:p>
      </dgm:t>
    </dgm:pt>
    <dgm:pt modelId="{12753959-ADC4-4F30-BC94-63B03AD96FEB}" type="parTrans" cxnId="{37BEF8F7-B3CE-4D5C-AA71-C7B17E68E62A}">
      <dgm:prSet/>
      <dgm:spPr/>
      <dgm:t>
        <a:bodyPr/>
        <a:lstStyle/>
        <a:p>
          <a:endParaRPr lang="en-US" sz="1600"/>
        </a:p>
      </dgm:t>
    </dgm:pt>
    <dgm:pt modelId="{E315B50C-38AA-4F42-A108-98E410DAF6EA}" type="sibTrans" cxnId="{37BEF8F7-B3CE-4D5C-AA71-C7B17E68E62A}">
      <dgm:prSet/>
      <dgm:spPr/>
      <dgm:t>
        <a:bodyPr/>
        <a:lstStyle/>
        <a:p>
          <a:endParaRPr lang="en-US" sz="1600"/>
        </a:p>
      </dgm:t>
    </dgm:pt>
    <dgm:pt modelId="{1AD563D3-BEC6-4F98-9776-8214B883FB99}">
      <dgm:prSet custT="1"/>
      <dgm:spPr/>
      <dgm:t>
        <a:bodyPr/>
        <a:lstStyle/>
        <a:p>
          <a:r>
            <a:rPr lang="en-US" sz="1800" b="0">
              <a:solidFill>
                <a:schemeClr val="tx1"/>
              </a:solidFill>
              <a:latin typeface="Calibri" panose="020F0502020204030204" pitchFamily="34" charset="0"/>
              <a:cs typeface="Calibri" panose="020F0502020204030204" pitchFamily="34" charset="0"/>
            </a:rPr>
            <a:t>career education</a:t>
          </a:r>
          <a:endParaRPr lang="en-US" sz="1800" b="0" dirty="0">
            <a:solidFill>
              <a:schemeClr val="tx1"/>
            </a:solidFill>
            <a:latin typeface="Calibri" panose="020F0502020204030204" pitchFamily="34" charset="0"/>
            <a:cs typeface="Calibri" panose="020F0502020204030204" pitchFamily="34" charset="0"/>
          </a:endParaRPr>
        </a:p>
      </dgm:t>
    </dgm:pt>
    <dgm:pt modelId="{A6AB12EC-EC59-460F-9D8F-97AFB8FE89DA}" type="parTrans" cxnId="{5DD4EE5E-6BA7-4092-B457-9261B88F0C82}">
      <dgm:prSet/>
      <dgm:spPr/>
      <dgm:t>
        <a:bodyPr/>
        <a:lstStyle/>
        <a:p>
          <a:endParaRPr lang="en-US" sz="1600"/>
        </a:p>
      </dgm:t>
    </dgm:pt>
    <dgm:pt modelId="{DF3F078D-B176-4E99-A88F-3E5FED2E0630}" type="sibTrans" cxnId="{5DD4EE5E-6BA7-4092-B457-9261B88F0C82}">
      <dgm:prSet/>
      <dgm:spPr/>
      <dgm:t>
        <a:bodyPr/>
        <a:lstStyle/>
        <a:p>
          <a:endParaRPr lang="en-US" sz="1600"/>
        </a:p>
      </dgm:t>
    </dgm:pt>
    <dgm:pt modelId="{1ABD757E-1895-4991-BB77-3FF689052681}">
      <dgm:prSet custT="1"/>
      <dgm:spPr/>
      <dgm:t>
        <a:bodyPr/>
        <a:lstStyle/>
        <a:p>
          <a:r>
            <a:rPr lang="en-US" sz="1800" b="0">
              <a:solidFill>
                <a:schemeClr val="tx1"/>
              </a:solidFill>
              <a:latin typeface="Calibri" panose="020F0502020204030204" pitchFamily="34" charset="0"/>
              <a:cs typeface="Calibri" panose="020F0502020204030204" pitchFamily="34" charset="0"/>
            </a:rPr>
            <a:t>independent living skills</a:t>
          </a:r>
        </a:p>
      </dgm:t>
    </dgm:pt>
    <dgm:pt modelId="{D7EADBE0-ADBC-4A13-90AF-BE8029133D74}" type="parTrans" cxnId="{BF30995E-4A0A-4DFC-A75A-9DD892A468FD}">
      <dgm:prSet/>
      <dgm:spPr/>
      <dgm:t>
        <a:bodyPr/>
        <a:lstStyle/>
        <a:p>
          <a:endParaRPr lang="en-US" sz="1600"/>
        </a:p>
      </dgm:t>
    </dgm:pt>
    <dgm:pt modelId="{905068E9-02B0-41BA-BB86-0B74BE967FC2}" type="sibTrans" cxnId="{BF30995E-4A0A-4DFC-A75A-9DD892A468FD}">
      <dgm:prSet/>
      <dgm:spPr/>
      <dgm:t>
        <a:bodyPr/>
        <a:lstStyle/>
        <a:p>
          <a:endParaRPr lang="en-US" sz="1600"/>
        </a:p>
      </dgm:t>
    </dgm:pt>
    <dgm:pt modelId="{044F6002-1A5E-4922-8737-351C1CF60A46}">
      <dgm:prSet custT="1"/>
      <dgm:spPr/>
      <dgm:t>
        <a:bodyPr/>
        <a:lstStyle/>
        <a:p>
          <a:r>
            <a:rPr lang="en-US" sz="1800" b="0">
              <a:solidFill>
                <a:schemeClr val="tx1"/>
              </a:solidFill>
              <a:latin typeface="Calibri" panose="020F0502020204030204" pitchFamily="34" charset="0"/>
              <a:cs typeface="Calibri" panose="020F0502020204030204" pitchFamily="34" charset="0"/>
            </a:rPr>
            <a:t>orientation &amp; mobility skills</a:t>
          </a:r>
          <a:endParaRPr lang="en-US" sz="1800" b="0" dirty="0">
            <a:solidFill>
              <a:schemeClr val="tx1"/>
            </a:solidFill>
            <a:latin typeface="Calibri" panose="020F0502020204030204" pitchFamily="34" charset="0"/>
            <a:cs typeface="Calibri" panose="020F0502020204030204" pitchFamily="34" charset="0"/>
          </a:endParaRPr>
        </a:p>
      </dgm:t>
    </dgm:pt>
    <dgm:pt modelId="{060A1C0E-D273-489F-8275-804A07C29C7C}" type="parTrans" cxnId="{241AE514-1F5E-44C7-B9B7-D110E9AC9D96}">
      <dgm:prSet/>
      <dgm:spPr/>
      <dgm:t>
        <a:bodyPr/>
        <a:lstStyle/>
        <a:p>
          <a:endParaRPr lang="en-US" sz="1600"/>
        </a:p>
      </dgm:t>
    </dgm:pt>
    <dgm:pt modelId="{71D822FA-3701-49C4-928C-2D39AEB3AC3C}" type="sibTrans" cxnId="{241AE514-1F5E-44C7-B9B7-D110E9AC9D96}">
      <dgm:prSet/>
      <dgm:spPr/>
      <dgm:t>
        <a:bodyPr/>
        <a:lstStyle/>
        <a:p>
          <a:endParaRPr lang="en-US" sz="1600"/>
        </a:p>
      </dgm:t>
    </dgm:pt>
    <dgm:pt modelId="{5E4B5434-A36F-4859-8848-D288F083DC7D}">
      <dgm:prSet custT="1"/>
      <dgm:spPr/>
      <dgm:t>
        <a:bodyPr/>
        <a:lstStyle/>
        <a:p>
          <a:r>
            <a:rPr lang="en-US" sz="1800" b="0">
              <a:solidFill>
                <a:schemeClr val="tx1"/>
              </a:solidFill>
              <a:latin typeface="Calibri" panose="020F0502020204030204" pitchFamily="34" charset="0"/>
              <a:cs typeface="Calibri" panose="020F0502020204030204" pitchFamily="34" charset="0"/>
            </a:rPr>
            <a:t>recreational &amp; leisure skills</a:t>
          </a:r>
          <a:endParaRPr lang="en-US" sz="1800" b="0" dirty="0">
            <a:solidFill>
              <a:schemeClr val="tx1"/>
            </a:solidFill>
            <a:latin typeface="Calibri" panose="020F0502020204030204" pitchFamily="34" charset="0"/>
            <a:cs typeface="Calibri" panose="020F0502020204030204" pitchFamily="34" charset="0"/>
          </a:endParaRPr>
        </a:p>
      </dgm:t>
    </dgm:pt>
    <dgm:pt modelId="{DE50B949-3DD1-41F8-9E3C-642E2BF9A9B5}" type="parTrans" cxnId="{E5601E92-EAF3-48C1-BE8D-EC3B205E8D09}">
      <dgm:prSet/>
      <dgm:spPr/>
      <dgm:t>
        <a:bodyPr/>
        <a:lstStyle/>
        <a:p>
          <a:endParaRPr lang="en-US" sz="1600"/>
        </a:p>
      </dgm:t>
    </dgm:pt>
    <dgm:pt modelId="{BD1DBF7A-29A9-4975-9EB2-A6B25A0296BE}" type="sibTrans" cxnId="{E5601E92-EAF3-48C1-BE8D-EC3B205E8D09}">
      <dgm:prSet/>
      <dgm:spPr/>
      <dgm:t>
        <a:bodyPr/>
        <a:lstStyle/>
        <a:p>
          <a:endParaRPr lang="en-US" sz="1600"/>
        </a:p>
      </dgm:t>
    </dgm:pt>
    <dgm:pt modelId="{46B14822-7B4B-442D-A35C-8B569A84F1F6}">
      <dgm:prSet custT="1"/>
      <dgm:spPr/>
      <dgm:t>
        <a:bodyPr/>
        <a:lstStyle/>
        <a:p>
          <a:r>
            <a:rPr lang="en-US" sz="1800" b="0" dirty="0">
              <a:solidFill>
                <a:schemeClr val="tx1"/>
              </a:solidFill>
              <a:latin typeface="Calibri" panose="020F0502020204030204" pitchFamily="34" charset="0"/>
              <a:cs typeface="Calibri" panose="020F0502020204030204" pitchFamily="34" charset="0"/>
            </a:rPr>
            <a:t>self-determination skills</a:t>
          </a:r>
        </a:p>
      </dgm:t>
    </dgm:pt>
    <dgm:pt modelId="{A89CA78D-2072-45BC-B2EC-6E8C002C9AFE}" type="parTrans" cxnId="{397B957E-B739-4227-8FA9-3F1EB1E72212}">
      <dgm:prSet/>
      <dgm:spPr/>
      <dgm:t>
        <a:bodyPr/>
        <a:lstStyle/>
        <a:p>
          <a:endParaRPr lang="en-US" sz="1600"/>
        </a:p>
      </dgm:t>
    </dgm:pt>
    <dgm:pt modelId="{4FFB01E5-024C-4A98-A4A3-FC24D186CB94}" type="sibTrans" cxnId="{397B957E-B739-4227-8FA9-3F1EB1E72212}">
      <dgm:prSet/>
      <dgm:spPr/>
      <dgm:t>
        <a:bodyPr/>
        <a:lstStyle/>
        <a:p>
          <a:endParaRPr lang="en-US" sz="1600"/>
        </a:p>
      </dgm:t>
    </dgm:pt>
    <dgm:pt modelId="{8A423541-690D-49FC-800C-9BC54093E7BD}">
      <dgm:prSet custT="1"/>
      <dgm:spPr/>
      <dgm:t>
        <a:bodyPr/>
        <a:lstStyle/>
        <a:p>
          <a:r>
            <a:rPr lang="en-US" sz="1800" b="0">
              <a:solidFill>
                <a:schemeClr val="tx1"/>
              </a:solidFill>
              <a:latin typeface="Calibri" panose="020F0502020204030204" pitchFamily="34" charset="0"/>
              <a:cs typeface="Calibri" panose="020F0502020204030204" pitchFamily="34" charset="0"/>
            </a:rPr>
            <a:t>sensory efficiency skills</a:t>
          </a:r>
        </a:p>
      </dgm:t>
    </dgm:pt>
    <dgm:pt modelId="{5A2CE25B-975F-4D76-86C1-0CD6B5F15D3E}" type="parTrans" cxnId="{C26925F8-5377-40C4-8002-470804857BF0}">
      <dgm:prSet/>
      <dgm:spPr/>
      <dgm:t>
        <a:bodyPr/>
        <a:lstStyle/>
        <a:p>
          <a:endParaRPr lang="en-US" sz="1600"/>
        </a:p>
      </dgm:t>
    </dgm:pt>
    <dgm:pt modelId="{E7907E5A-5C0D-4DFC-93CF-052C18E4B174}" type="sibTrans" cxnId="{C26925F8-5377-40C4-8002-470804857BF0}">
      <dgm:prSet/>
      <dgm:spPr/>
      <dgm:t>
        <a:bodyPr/>
        <a:lstStyle/>
        <a:p>
          <a:endParaRPr lang="en-US" sz="1600"/>
        </a:p>
      </dgm:t>
    </dgm:pt>
    <dgm:pt modelId="{CAAB8A1A-E88A-4AC4-8A70-03F90C73981C}">
      <dgm:prSet custT="1"/>
      <dgm:spPr/>
      <dgm:t>
        <a:bodyPr/>
        <a:lstStyle/>
        <a:p>
          <a:r>
            <a:rPr lang="en-US" sz="1800" b="0">
              <a:solidFill>
                <a:schemeClr val="tx1"/>
              </a:solidFill>
              <a:latin typeface="Calibri" panose="020F0502020204030204" pitchFamily="34" charset="0"/>
              <a:cs typeface="Calibri" panose="020F0502020204030204" pitchFamily="34" charset="0"/>
            </a:rPr>
            <a:t>social interaction skills</a:t>
          </a:r>
        </a:p>
      </dgm:t>
    </dgm:pt>
    <dgm:pt modelId="{D0A98027-FC45-40AD-BF45-971F38F23E1C}" type="parTrans" cxnId="{D154DA76-CC35-4BC3-9097-E59F8918F88C}">
      <dgm:prSet/>
      <dgm:spPr/>
      <dgm:t>
        <a:bodyPr/>
        <a:lstStyle/>
        <a:p>
          <a:endParaRPr lang="en-US" sz="1600"/>
        </a:p>
      </dgm:t>
    </dgm:pt>
    <dgm:pt modelId="{4D69AB8E-7694-4388-8D74-1E2E9BB46FA9}" type="sibTrans" cxnId="{D154DA76-CC35-4BC3-9097-E59F8918F88C}">
      <dgm:prSet/>
      <dgm:spPr/>
      <dgm:t>
        <a:bodyPr/>
        <a:lstStyle/>
        <a:p>
          <a:endParaRPr lang="en-US" sz="1600"/>
        </a:p>
      </dgm:t>
    </dgm:pt>
    <dgm:pt modelId="{363C2AEA-CACE-45F0-94FF-7B806DEA15CE}">
      <dgm:prSet custT="1"/>
      <dgm:spPr/>
      <dgm:t>
        <a:bodyPr/>
        <a:lstStyle/>
        <a:p>
          <a:r>
            <a:rPr lang="en-US" sz="1800" b="0" dirty="0">
              <a:solidFill>
                <a:schemeClr val="tx1"/>
              </a:solidFill>
              <a:latin typeface="Calibri" panose="020F0502020204030204" pitchFamily="34" charset="0"/>
              <a:cs typeface="Calibri" panose="020F0502020204030204" pitchFamily="34" charset="0"/>
            </a:rPr>
            <a:t>technology/assistive technology</a:t>
          </a:r>
        </a:p>
      </dgm:t>
    </dgm:pt>
    <dgm:pt modelId="{38B4C450-C18F-4AB7-AA3B-67CAEE6DCB93}" type="parTrans" cxnId="{97A54E56-F731-4386-987C-B5D63C1F10DC}">
      <dgm:prSet/>
      <dgm:spPr/>
      <dgm:t>
        <a:bodyPr/>
        <a:lstStyle/>
        <a:p>
          <a:endParaRPr lang="en-US" sz="1600"/>
        </a:p>
      </dgm:t>
    </dgm:pt>
    <dgm:pt modelId="{2F1449F9-7143-4156-AD59-A1D77469D2CB}" type="sibTrans" cxnId="{97A54E56-F731-4386-987C-B5D63C1F10DC}">
      <dgm:prSet/>
      <dgm:spPr/>
      <dgm:t>
        <a:bodyPr/>
        <a:lstStyle/>
        <a:p>
          <a:endParaRPr lang="en-US" sz="1600"/>
        </a:p>
      </dgm:t>
    </dgm:pt>
    <dgm:pt modelId="{8D4D7004-05B9-483D-A4BD-AA4FEAAC89D9}" type="pres">
      <dgm:prSet presAssocID="{77F8B4F9-D483-4615-97BB-4045CD7327E9}" presName="Name0" presStyleCnt="0">
        <dgm:presLayoutVars>
          <dgm:dir/>
          <dgm:animLvl val="lvl"/>
          <dgm:resizeHandles val="exact"/>
        </dgm:presLayoutVars>
      </dgm:prSet>
      <dgm:spPr/>
    </dgm:pt>
    <dgm:pt modelId="{B37CB4DD-AB45-4C0C-AB81-F64B7CA1CFE6}" type="pres">
      <dgm:prSet presAssocID="{82FAEBFA-B5CB-4456-8047-F2AB7D5FC373}" presName="linNode" presStyleCnt="0"/>
      <dgm:spPr/>
    </dgm:pt>
    <dgm:pt modelId="{950B0FFD-98AC-4A94-9F2C-201947678634}" type="pres">
      <dgm:prSet presAssocID="{82FAEBFA-B5CB-4456-8047-F2AB7D5FC373}" presName="parentText" presStyleLbl="node1" presStyleIdx="0" presStyleCnt="9">
        <dgm:presLayoutVars>
          <dgm:chMax val="1"/>
          <dgm:bulletEnabled val="1"/>
        </dgm:presLayoutVars>
      </dgm:prSet>
      <dgm:spPr/>
    </dgm:pt>
    <dgm:pt modelId="{FF8B78DD-91B0-4231-B3D8-1045A0A14BF6}" type="pres">
      <dgm:prSet presAssocID="{E315B50C-38AA-4F42-A108-98E410DAF6EA}" presName="sp" presStyleCnt="0"/>
      <dgm:spPr/>
    </dgm:pt>
    <dgm:pt modelId="{C264F797-EF85-4973-9442-23FF18FA6BB6}" type="pres">
      <dgm:prSet presAssocID="{1AD563D3-BEC6-4F98-9776-8214B883FB99}" presName="linNode" presStyleCnt="0"/>
      <dgm:spPr/>
    </dgm:pt>
    <dgm:pt modelId="{E16148F1-E7B2-4FBC-89B1-E41EDBE8F0CE}" type="pres">
      <dgm:prSet presAssocID="{1AD563D3-BEC6-4F98-9776-8214B883FB99}" presName="parentText" presStyleLbl="node1" presStyleIdx="1" presStyleCnt="9">
        <dgm:presLayoutVars>
          <dgm:chMax val="1"/>
          <dgm:bulletEnabled val="1"/>
        </dgm:presLayoutVars>
      </dgm:prSet>
      <dgm:spPr/>
    </dgm:pt>
    <dgm:pt modelId="{04C5F855-6C77-4AD8-84FD-F478220AA469}" type="pres">
      <dgm:prSet presAssocID="{DF3F078D-B176-4E99-A88F-3E5FED2E0630}" presName="sp" presStyleCnt="0"/>
      <dgm:spPr/>
    </dgm:pt>
    <dgm:pt modelId="{AA1DF122-25C8-41FE-B90C-D1A66BB5FAE9}" type="pres">
      <dgm:prSet presAssocID="{1ABD757E-1895-4991-BB77-3FF689052681}" presName="linNode" presStyleCnt="0"/>
      <dgm:spPr/>
    </dgm:pt>
    <dgm:pt modelId="{D6339F62-00F7-4C4C-BCD0-7D9132139E85}" type="pres">
      <dgm:prSet presAssocID="{1ABD757E-1895-4991-BB77-3FF689052681}" presName="parentText" presStyleLbl="node1" presStyleIdx="2" presStyleCnt="9">
        <dgm:presLayoutVars>
          <dgm:chMax val="1"/>
          <dgm:bulletEnabled val="1"/>
        </dgm:presLayoutVars>
      </dgm:prSet>
      <dgm:spPr/>
    </dgm:pt>
    <dgm:pt modelId="{180C30EB-8D5B-41B8-A819-673DCDAA7FB6}" type="pres">
      <dgm:prSet presAssocID="{905068E9-02B0-41BA-BB86-0B74BE967FC2}" presName="sp" presStyleCnt="0"/>
      <dgm:spPr/>
    </dgm:pt>
    <dgm:pt modelId="{55D0AA0E-C684-4804-B45F-A3E55B72551C}" type="pres">
      <dgm:prSet presAssocID="{044F6002-1A5E-4922-8737-351C1CF60A46}" presName="linNode" presStyleCnt="0"/>
      <dgm:spPr/>
    </dgm:pt>
    <dgm:pt modelId="{07668A4A-F886-4442-9DA6-ABD01D5B940C}" type="pres">
      <dgm:prSet presAssocID="{044F6002-1A5E-4922-8737-351C1CF60A46}" presName="parentText" presStyleLbl="node1" presStyleIdx="3" presStyleCnt="9">
        <dgm:presLayoutVars>
          <dgm:chMax val="1"/>
          <dgm:bulletEnabled val="1"/>
        </dgm:presLayoutVars>
      </dgm:prSet>
      <dgm:spPr/>
    </dgm:pt>
    <dgm:pt modelId="{6DE5F0C1-9378-4C96-8C87-790E73BE1D95}" type="pres">
      <dgm:prSet presAssocID="{71D822FA-3701-49C4-928C-2D39AEB3AC3C}" presName="sp" presStyleCnt="0"/>
      <dgm:spPr/>
    </dgm:pt>
    <dgm:pt modelId="{F02FC9B6-FD79-4733-B36B-800D8AE23FD1}" type="pres">
      <dgm:prSet presAssocID="{5E4B5434-A36F-4859-8848-D288F083DC7D}" presName="linNode" presStyleCnt="0"/>
      <dgm:spPr/>
    </dgm:pt>
    <dgm:pt modelId="{A63F749D-D727-418D-907E-CA3D4C0BE8AF}" type="pres">
      <dgm:prSet presAssocID="{5E4B5434-A36F-4859-8848-D288F083DC7D}" presName="parentText" presStyleLbl="node1" presStyleIdx="4" presStyleCnt="9">
        <dgm:presLayoutVars>
          <dgm:chMax val="1"/>
          <dgm:bulletEnabled val="1"/>
        </dgm:presLayoutVars>
      </dgm:prSet>
      <dgm:spPr/>
    </dgm:pt>
    <dgm:pt modelId="{904CABF3-7455-48DD-8D14-3B196160300F}" type="pres">
      <dgm:prSet presAssocID="{BD1DBF7A-29A9-4975-9EB2-A6B25A0296BE}" presName="sp" presStyleCnt="0"/>
      <dgm:spPr/>
    </dgm:pt>
    <dgm:pt modelId="{A6E58935-0178-4BD9-91A9-EB20E4F5903D}" type="pres">
      <dgm:prSet presAssocID="{46B14822-7B4B-442D-A35C-8B569A84F1F6}" presName="linNode" presStyleCnt="0"/>
      <dgm:spPr/>
    </dgm:pt>
    <dgm:pt modelId="{438735CD-C0C6-4BFE-9A08-DB68B6449DB4}" type="pres">
      <dgm:prSet presAssocID="{46B14822-7B4B-442D-A35C-8B569A84F1F6}" presName="parentText" presStyleLbl="node1" presStyleIdx="5" presStyleCnt="9">
        <dgm:presLayoutVars>
          <dgm:chMax val="1"/>
          <dgm:bulletEnabled val="1"/>
        </dgm:presLayoutVars>
      </dgm:prSet>
      <dgm:spPr/>
    </dgm:pt>
    <dgm:pt modelId="{1945F8C9-5237-4DFB-AAEC-208E859D8681}" type="pres">
      <dgm:prSet presAssocID="{4FFB01E5-024C-4A98-A4A3-FC24D186CB94}" presName="sp" presStyleCnt="0"/>
      <dgm:spPr/>
    </dgm:pt>
    <dgm:pt modelId="{F594272A-12CD-475A-855D-E151EEB8F000}" type="pres">
      <dgm:prSet presAssocID="{8A423541-690D-49FC-800C-9BC54093E7BD}" presName="linNode" presStyleCnt="0"/>
      <dgm:spPr/>
    </dgm:pt>
    <dgm:pt modelId="{520B3C2B-7986-4CF7-A12F-EEF713307FFB}" type="pres">
      <dgm:prSet presAssocID="{8A423541-690D-49FC-800C-9BC54093E7BD}" presName="parentText" presStyleLbl="node1" presStyleIdx="6" presStyleCnt="9">
        <dgm:presLayoutVars>
          <dgm:chMax val="1"/>
          <dgm:bulletEnabled val="1"/>
        </dgm:presLayoutVars>
      </dgm:prSet>
      <dgm:spPr/>
    </dgm:pt>
    <dgm:pt modelId="{E32B801A-BA89-42A1-A4F9-8B2B4880D45D}" type="pres">
      <dgm:prSet presAssocID="{E7907E5A-5C0D-4DFC-93CF-052C18E4B174}" presName="sp" presStyleCnt="0"/>
      <dgm:spPr/>
    </dgm:pt>
    <dgm:pt modelId="{1AB9BDFD-CE75-4929-A888-B47F0E4072E0}" type="pres">
      <dgm:prSet presAssocID="{CAAB8A1A-E88A-4AC4-8A70-03F90C73981C}" presName="linNode" presStyleCnt="0"/>
      <dgm:spPr/>
    </dgm:pt>
    <dgm:pt modelId="{ADE4DCD7-F929-46B9-9641-851E1E861219}" type="pres">
      <dgm:prSet presAssocID="{CAAB8A1A-E88A-4AC4-8A70-03F90C73981C}" presName="parentText" presStyleLbl="node1" presStyleIdx="7" presStyleCnt="9">
        <dgm:presLayoutVars>
          <dgm:chMax val="1"/>
          <dgm:bulletEnabled val="1"/>
        </dgm:presLayoutVars>
      </dgm:prSet>
      <dgm:spPr/>
    </dgm:pt>
    <dgm:pt modelId="{7B4A36D8-1968-49EF-A60A-4C79436E8108}" type="pres">
      <dgm:prSet presAssocID="{4D69AB8E-7694-4388-8D74-1E2E9BB46FA9}" presName="sp" presStyleCnt="0"/>
      <dgm:spPr/>
    </dgm:pt>
    <dgm:pt modelId="{1C521290-926D-4296-8507-701A43E21913}" type="pres">
      <dgm:prSet presAssocID="{363C2AEA-CACE-45F0-94FF-7B806DEA15CE}" presName="linNode" presStyleCnt="0"/>
      <dgm:spPr/>
    </dgm:pt>
    <dgm:pt modelId="{BA15D5D0-8CFB-4E13-BF64-74537DD81188}" type="pres">
      <dgm:prSet presAssocID="{363C2AEA-CACE-45F0-94FF-7B806DEA15CE}" presName="parentText" presStyleLbl="node1" presStyleIdx="8" presStyleCnt="9">
        <dgm:presLayoutVars>
          <dgm:chMax val="1"/>
          <dgm:bulletEnabled val="1"/>
        </dgm:presLayoutVars>
      </dgm:prSet>
      <dgm:spPr/>
    </dgm:pt>
  </dgm:ptLst>
  <dgm:cxnLst>
    <dgm:cxn modelId="{241AE514-1F5E-44C7-B9B7-D110E9AC9D96}" srcId="{77F8B4F9-D483-4615-97BB-4045CD7327E9}" destId="{044F6002-1A5E-4922-8737-351C1CF60A46}" srcOrd="3" destOrd="0" parTransId="{060A1C0E-D273-489F-8275-804A07C29C7C}" sibTransId="{71D822FA-3701-49C4-928C-2D39AEB3AC3C}"/>
    <dgm:cxn modelId="{65DA7919-8B2E-46E0-8278-C19FADCBFA61}" type="presOf" srcId="{8A423541-690D-49FC-800C-9BC54093E7BD}" destId="{520B3C2B-7986-4CF7-A12F-EEF713307FFB}" srcOrd="0" destOrd="0" presId="urn:microsoft.com/office/officeart/2005/8/layout/vList5"/>
    <dgm:cxn modelId="{09966F52-45A5-4D74-B30D-3C9EC1490D71}" type="presOf" srcId="{82FAEBFA-B5CB-4456-8047-F2AB7D5FC373}" destId="{950B0FFD-98AC-4A94-9F2C-201947678634}" srcOrd="0" destOrd="0" presId="urn:microsoft.com/office/officeart/2005/8/layout/vList5"/>
    <dgm:cxn modelId="{97A54E56-F731-4386-987C-B5D63C1F10DC}" srcId="{77F8B4F9-D483-4615-97BB-4045CD7327E9}" destId="{363C2AEA-CACE-45F0-94FF-7B806DEA15CE}" srcOrd="8" destOrd="0" parTransId="{38B4C450-C18F-4AB7-AA3B-67CAEE6DCB93}" sibTransId="{2F1449F9-7143-4156-AD59-A1D77469D2CB}"/>
    <dgm:cxn modelId="{BF30995E-4A0A-4DFC-A75A-9DD892A468FD}" srcId="{77F8B4F9-D483-4615-97BB-4045CD7327E9}" destId="{1ABD757E-1895-4991-BB77-3FF689052681}" srcOrd="2" destOrd="0" parTransId="{D7EADBE0-ADBC-4A13-90AF-BE8029133D74}" sibTransId="{905068E9-02B0-41BA-BB86-0B74BE967FC2}"/>
    <dgm:cxn modelId="{19B3CE5E-4F8E-4BA3-BA54-0A4367BC458B}" type="presOf" srcId="{46B14822-7B4B-442D-A35C-8B569A84F1F6}" destId="{438735CD-C0C6-4BFE-9A08-DB68B6449DB4}" srcOrd="0" destOrd="0" presId="urn:microsoft.com/office/officeart/2005/8/layout/vList5"/>
    <dgm:cxn modelId="{5DD4EE5E-6BA7-4092-B457-9261B88F0C82}" srcId="{77F8B4F9-D483-4615-97BB-4045CD7327E9}" destId="{1AD563D3-BEC6-4F98-9776-8214B883FB99}" srcOrd="1" destOrd="0" parTransId="{A6AB12EC-EC59-460F-9D8F-97AFB8FE89DA}" sibTransId="{DF3F078D-B176-4E99-A88F-3E5FED2E0630}"/>
    <dgm:cxn modelId="{78782C65-4F06-413F-9B1F-CDF41B463464}" type="presOf" srcId="{044F6002-1A5E-4922-8737-351C1CF60A46}" destId="{07668A4A-F886-4442-9DA6-ABD01D5B940C}" srcOrd="0" destOrd="0" presId="urn:microsoft.com/office/officeart/2005/8/layout/vList5"/>
    <dgm:cxn modelId="{D154DA76-CC35-4BC3-9097-E59F8918F88C}" srcId="{77F8B4F9-D483-4615-97BB-4045CD7327E9}" destId="{CAAB8A1A-E88A-4AC4-8A70-03F90C73981C}" srcOrd="7" destOrd="0" parTransId="{D0A98027-FC45-40AD-BF45-971F38F23E1C}" sibTransId="{4D69AB8E-7694-4388-8D74-1E2E9BB46FA9}"/>
    <dgm:cxn modelId="{397B957E-B739-4227-8FA9-3F1EB1E72212}" srcId="{77F8B4F9-D483-4615-97BB-4045CD7327E9}" destId="{46B14822-7B4B-442D-A35C-8B569A84F1F6}" srcOrd="5" destOrd="0" parTransId="{A89CA78D-2072-45BC-B2EC-6E8C002C9AFE}" sibTransId="{4FFB01E5-024C-4A98-A4A3-FC24D186CB94}"/>
    <dgm:cxn modelId="{E87A1786-F611-42B8-8BB9-9004404FBAAE}" type="presOf" srcId="{1ABD757E-1895-4991-BB77-3FF689052681}" destId="{D6339F62-00F7-4C4C-BCD0-7D9132139E85}" srcOrd="0" destOrd="0" presId="urn:microsoft.com/office/officeart/2005/8/layout/vList5"/>
    <dgm:cxn modelId="{E5601E92-EAF3-48C1-BE8D-EC3B205E8D09}" srcId="{77F8B4F9-D483-4615-97BB-4045CD7327E9}" destId="{5E4B5434-A36F-4859-8848-D288F083DC7D}" srcOrd="4" destOrd="0" parTransId="{DE50B949-3DD1-41F8-9E3C-642E2BF9A9B5}" sibTransId="{BD1DBF7A-29A9-4975-9EB2-A6B25A0296BE}"/>
    <dgm:cxn modelId="{3A836699-C458-4527-BC25-D59B42805294}" type="presOf" srcId="{1AD563D3-BEC6-4F98-9776-8214B883FB99}" destId="{E16148F1-E7B2-4FBC-89B1-E41EDBE8F0CE}" srcOrd="0" destOrd="0" presId="urn:microsoft.com/office/officeart/2005/8/layout/vList5"/>
    <dgm:cxn modelId="{6730E69A-D745-43EC-9F41-6D273AEFDE25}" type="presOf" srcId="{363C2AEA-CACE-45F0-94FF-7B806DEA15CE}" destId="{BA15D5D0-8CFB-4E13-BF64-74537DD81188}" srcOrd="0" destOrd="0" presId="urn:microsoft.com/office/officeart/2005/8/layout/vList5"/>
    <dgm:cxn modelId="{B88655C8-EF3A-4FA2-996B-EA62488F2A30}" type="presOf" srcId="{77F8B4F9-D483-4615-97BB-4045CD7327E9}" destId="{8D4D7004-05B9-483D-A4BD-AA4FEAAC89D9}" srcOrd="0" destOrd="0" presId="urn:microsoft.com/office/officeart/2005/8/layout/vList5"/>
    <dgm:cxn modelId="{CFEEBBC8-837F-444C-9197-79B63367DAFA}" type="presOf" srcId="{CAAB8A1A-E88A-4AC4-8A70-03F90C73981C}" destId="{ADE4DCD7-F929-46B9-9641-851E1E861219}" srcOrd="0" destOrd="0" presId="urn:microsoft.com/office/officeart/2005/8/layout/vList5"/>
    <dgm:cxn modelId="{5437E4EF-489B-4860-9D68-B2C1219BBD39}" type="presOf" srcId="{5E4B5434-A36F-4859-8848-D288F083DC7D}" destId="{A63F749D-D727-418D-907E-CA3D4C0BE8AF}" srcOrd="0" destOrd="0" presId="urn:microsoft.com/office/officeart/2005/8/layout/vList5"/>
    <dgm:cxn modelId="{37BEF8F7-B3CE-4D5C-AA71-C7B17E68E62A}" srcId="{77F8B4F9-D483-4615-97BB-4045CD7327E9}" destId="{82FAEBFA-B5CB-4456-8047-F2AB7D5FC373}" srcOrd="0" destOrd="0" parTransId="{12753959-ADC4-4F30-BC94-63B03AD96FEB}" sibTransId="{E315B50C-38AA-4F42-A108-98E410DAF6EA}"/>
    <dgm:cxn modelId="{C26925F8-5377-40C4-8002-470804857BF0}" srcId="{77F8B4F9-D483-4615-97BB-4045CD7327E9}" destId="{8A423541-690D-49FC-800C-9BC54093E7BD}" srcOrd="6" destOrd="0" parTransId="{5A2CE25B-975F-4D76-86C1-0CD6B5F15D3E}" sibTransId="{E7907E5A-5C0D-4DFC-93CF-052C18E4B174}"/>
    <dgm:cxn modelId="{8DAAF76B-46E6-4EA7-A59A-2355F00BF57E}" type="presParOf" srcId="{8D4D7004-05B9-483D-A4BD-AA4FEAAC89D9}" destId="{B37CB4DD-AB45-4C0C-AB81-F64B7CA1CFE6}" srcOrd="0" destOrd="0" presId="urn:microsoft.com/office/officeart/2005/8/layout/vList5"/>
    <dgm:cxn modelId="{68C725CD-DE71-4CA7-8BDF-D5008EFEE824}" type="presParOf" srcId="{B37CB4DD-AB45-4C0C-AB81-F64B7CA1CFE6}" destId="{950B0FFD-98AC-4A94-9F2C-201947678634}" srcOrd="0" destOrd="0" presId="urn:microsoft.com/office/officeart/2005/8/layout/vList5"/>
    <dgm:cxn modelId="{4A9E5200-D4FA-4223-B4EA-F007D7F275E1}" type="presParOf" srcId="{8D4D7004-05B9-483D-A4BD-AA4FEAAC89D9}" destId="{FF8B78DD-91B0-4231-B3D8-1045A0A14BF6}" srcOrd="1" destOrd="0" presId="urn:microsoft.com/office/officeart/2005/8/layout/vList5"/>
    <dgm:cxn modelId="{A001BD7F-D877-4707-AB42-02E37488E30B}" type="presParOf" srcId="{8D4D7004-05B9-483D-A4BD-AA4FEAAC89D9}" destId="{C264F797-EF85-4973-9442-23FF18FA6BB6}" srcOrd="2" destOrd="0" presId="urn:microsoft.com/office/officeart/2005/8/layout/vList5"/>
    <dgm:cxn modelId="{841F5FA9-51C1-4C4F-9CFD-0E7FC55051B6}" type="presParOf" srcId="{C264F797-EF85-4973-9442-23FF18FA6BB6}" destId="{E16148F1-E7B2-4FBC-89B1-E41EDBE8F0CE}" srcOrd="0" destOrd="0" presId="urn:microsoft.com/office/officeart/2005/8/layout/vList5"/>
    <dgm:cxn modelId="{A752B4AB-9518-4B1B-BA94-011BEC0DDD16}" type="presParOf" srcId="{8D4D7004-05B9-483D-A4BD-AA4FEAAC89D9}" destId="{04C5F855-6C77-4AD8-84FD-F478220AA469}" srcOrd="3" destOrd="0" presId="urn:microsoft.com/office/officeart/2005/8/layout/vList5"/>
    <dgm:cxn modelId="{C48CBDFB-36EC-484E-8DEF-1DB968F45C7B}" type="presParOf" srcId="{8D4D7004-05B9-483D-A4BD-AA4FEAAC89D9}" destId="{AA1DF122-25C8-41FE-B90C-D1A66BB5FAE9}" srcOrd="4" destOrd="0" presId="urn:microsoft.com/office/officeart/2005/8/layout/vList5"/>
    <dgm:cxn modelId="{E6E808AE-5322-4388-A739-FF636323AEA0}" type="presParOf" srcId="{AA1DF122-25C8-41FE-B90C-D1A66BB5FAE9}" destId="{D6339F62-00F7-4C4C-BCD0-7D9132139E85}" srcOrd="0" destOrd="0" presId="urn:microsoft.com/office/officeart/2005/8/layout/vList5"/>
    <dgm:cxn modelId="{297DEF61-C8C6-44B1-83BC-669D5E3F7410}" type="presParOf" srcId="{8D4D7004-05B9-483D-A4BD-AA4FEAAC89D9}" destId="{180C30EB-8D5B-41B8-A819-673DCDAA7FB6}" srcOrd="5" destOrd="0" presId="urn:microsoft.com/office/officeart/2005/8/layout/vList5"/>
    <dgm:cxn modelId="{7C3B0696-7194-4FAC-A16D-B23844F6812B}" type="presParOf" srcId="{8D4D7004-05B9-483D-A4BD-AA4FEAAC89D9}" destId="{55D0AA0E-C684-4804-B45F-A3E55B72551C}" srcOrd="6" destOrd="0" presId="urn:microsoft.com/office/officeart/2005/8/layout/vList5"/>
    <dgm:cxn modelId="{E117A9E6-5CE6-4403-A765-0D152732E860}" type="presParOf" srcId="{55D0AA0E-C684-4804-B45F-A3E55B72551C}" destId="{07668A4A-F886-4442-9DA6-ABD01D5B940C}" srcOrd="0" destOrd="0" presId="urn:microsoft.com/office/officeart/2005/8/layout/vList5"/>
    <dgm:cxn modelId="{E335F515-7E0B-4785-98B0-A064D9F86233}" type="presParOf" srcId="{8D4D7004-05B9-483D-A4BD-AA4FEAAC89D9}" destId="{6DE5F0C1-9378-4C96-8C87-790E73BE1D95}" srcOrd="7" destOrd="0" presId="urn:microsoft.com/office/officeart/2005/8/layout/vList5"/>
    <dgm:cxn modelId="{6E066690-EB3A-41CB-8FC8-2276071A4116}" type="presParOf" srcId="{8D4D7004-05B9-483D-A4BD-AA4FEAAC89D9}" destId="{F02FC9B6-FD79-4733-B36B-800D8AE23FD1}" srcOrd="8" destOrd="0" presId="urn:microsoft.com/office/officeart/2005/8/layout/vList5"/>
    <dgm:cxn modelId="{D6756877-709E-4D57-A110-E899DF875990}" type="presParOf" srcId="{F02FC9B6-FD79-4733-B36B-800D8AE23FD1}" destId="{A63F749D-D727-418D-907E-CA3D4C0BE8AF}" srcOrd="0" destOrd="0" presId="urn:microsoft.com/office/officeart/2005/8/layout/vList5"/>
    <dgm:cxn modelId="{33F5F67A-02B3-4325-AD09-15F1B346DD6D}" type="presParOf" srcId="{8D4D7004-05B9-483D-A4BD-AA4FEAAC89D9}" destId="{904CABF3-7455-48DD-8D14-3B196160300F}" srcOrd="9" destOrd="0" presId="urn:microsoft.com/office/officeart/2005/8/layout/vList5"/>
    <dgm:cxn modelId="{F6B592C3-B767-4363-BCBF-CC82863E2933}" type="presParOf" srcId="{8D4D7004-05B9-483D-A4BD-AA4FEAAC89D9}" destId="{A6E58935-0178-4BD9-91A9-EB20E4F5903D}" srcOrd="10" destOrd="0" presId="urn:microsoft.com/office/officeart/2005/8/layout/vList5"/>
    <dgm:cxn modelId="{2B4D15F4-0A93-4D3B-9420-983717E3EEA1}" type="presParOf" srcId="{A6E58935-0178-4BD9-91A9-EB20E4F5903D}" destId="{438735CD-C0C6-4BFE-9A08-DB68B6449DB4}" srcOrd="0" destOrd="0" presId="urn:microsoft.com/office/officeart/2005/8/layout/vList5"/>
    <dgm:cxn modelId="{AC011D0A-0BDF-431C-9CD1-70856F7E700B}" type="presParOf" srcId="{8D4D7004-05B9-483D-A4BD-AA4FEAAC89D9}" destId="{1945F8C9-5237-4DFB-AAEC-208E859D8681}" srcOrd="11" destOrd="0" presId="urn:microsoft.com/office/officeart/2005/8/layout/vList5"/>
    <dgm:cxn modelId="{6C567DB8-2B7A-4475-924B-A2D642636199}" type="presParOf" srcId="{8D4D7004-05B9-483D-A4BD-AA4FEAAC89D9}" destId="{F594272A-12CD-475A-855D-E151EEB8F000}" srcOrd="12" destOrd="0" presId="urn:microsoft.com/office/officeart/2005/8/layout/vList5"/>
    <dgm:cxn modelId="{3EC842D2-8A62-4DAA-9111-9B147E3F8D93}" type="presParOf" srcId="{F594272A-12CD-475A-855D-E151EEB8F000}" destId="{520B3C2B-7986-4CF7-A12F-EEF713307FFB}" srcOrd="0" destOrd="0" presId="urn:microsoft.com/office/officeart/2005/8/layout/vList5"/>
    <dgm:cxn modelId="{41A23897-F916-41C7-B764-BDD6ABB4AF70}" type="presParOf" srcId="{8D4D7004-05B9-483D-A4BD-AA4FEAAC89D9}" destId="{E32B801A-BA89-42A1-A4F9-8B2B4880D45D}" srcOrd="13" destOrd="0" presId="urn:microsoft.com/office/officeart/2005/8/layout/vList5"/>
    <dgm:cxn modelId="{F385B3AF-8BCB-4869-BE02-3EA8E00CB217}" type="presParOf" srcId="{8D4D7004-05B9-483D-A4BD-AA4FEAAC89D9}" destId="{1AB9BDFD-CE75-4929-A888-B47F0E4072E0}" srcOrd="14" destOrd="0" presId="urn:microsoft.com/office/officeart/2005/8/layout/vList5"/>
    <dgm:cxn modelId="{8DE56DC0-A695-41B6-8A0B-3336A0D23A01}" type="presParOf" srcId="{1AB9BDFD-CE75-4929-A888-B47F0E4072E0}" destId="{ADE4DCD7-F929-46B9-9641-851E1E861219}" srcOrd="0" destOrd="0" presId="urn:microsoft.com/office/officeart/2005/8/layout/vList5"/>
    <dgm:cxn modelId="{A67A9C00-D5AA-4324-A304-3C3B3AFECAD1}" type="presParOf" srcId="{8D4D7004-05B9-483D-A4BD-AA4FEAAC89D9}" destId="{7B4A36D8-1968-49EF-A60A-4C79436E8108}" srcOrd="15" destOrd="0" presId="urn:microsoft.com/office/officeart/2005/8/layout/vList5"/>
    <dgm:cxn modelId="{09B8B590-2CB8-4FB9-AF65-E6D04B32C051}" type="presParOf" srcId="{8D4D7004-05B9-483D-A4BD-AA4FEAAC89D9}" destId="{1C521290-926D-4296-8507-701A43E21913}" srcOrd="16" destOrd="0" presId="urn:microsoft.com/office/officeart/2005/8/layout/vList5"/>
    <dgm:cxn modelId="{717745C5-5DAA-4F59-981D-8401107D12E2}" type="presParOf" srcId="{1C521290-926D-4296-8507-701A43E21913}" destId="{BA15D5D0-8CFB-4E13-BF64-74537DD8118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30F094-86A1-40B1-A3BF-C084998220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312D50-BE0D-4CB6-ABDB-994F79F7EEF2}">
      <dgm:prSet/>
      <dgm:spPr/>
      <dgm:t>
        <a:bodyPr/>
        <a:lstStyle/>
        <a:p>
          <a:r>
            <a:rPr lang="en-US" dirty="0">
              <a:latin typeface="Calibri" panose="020F0502020204030204" pitchFamily="34" charset="0"/>
              <a:cs typeface="Calibri" panose="020F0502020204030204" pitchFamily="34" charset="0"/>
            </a:rPr>
            <a:t>RIOT Model: </a:t>
          </a:r>
        </a:p>
      </dgm:t>
    </dgm:pt>
    <dgm:pt modelId="{6565E735-4E89-4F6D-8F0B-90952F785234}" type="parTrans" cxnId="{4B880C91-9F3B-487C-B824-A7AAF286673C}">
      <dgm:prSet/>
      <dgm:spPr/>
      <dgm:t>
        <a:bodyPr/>
        <a:lstStyle/>
        <a:p>
          <a:endParaRPr lang="en-US"/>
        </a:p>
      </dgm:t>
    </dgm:pt>
    <dgm:pt modelId="{4E6E1722-3EA4-4DCD-854F-C95EF49CD9EF}" type="sibTrans" cxnId="{4B880C91-9F3B-487C-B824-A7AAF286673C}">
      <dgm:prSet/>
      <dgm:spPr/>
      <dgm:t>
        <a:bodyPr/>
        <a:lstStyle/>
        <a:p>
          <a:endParaRPr lang="en-US"/>
        </a:p>
      </dgm:t>
    </dgm:pt>
    <dgm:pt modelId="{528BC80B-E532-4E31-9C73-EE4A3F06005D}">
      <dgm:prSet/>
      <dgm:spPr>
        <a:solidFill>
          <a:schemeClr val="bg2">
            <a:alpha val="90000"/>
          </a:schemeClr>
        </a:solidFill>
      </dgm:spPr>
      <dgm:t>
        <a:bodyPr/>
        <a:lstStyle/>
        <a:p>
          <a:pPr>
            <a:buNone/>
          </a:pPr>
          <a:r>
            <a:rPr lang="en-US" b="1" dirty="0">
              <a:latin typeface="Calibri" panose="020F0502020204030204" pitchFamily="34" charset="0"/>
              <a:cs typeface="Calibri" panose="020F0502020204030204" pitchFamily="34" charset="0"/>
            </a:rPr>
            <a:t>R</a:t>
          </a:r>
          <a:r>
            <a:rPr lang="en-US" dirty="0">
              <a:latin typeface="Calibri" panose="020F0502020204030204" pitchFamily="34" charset="0"/>
              <a:cs typeface="Calibri" panose="020F0502020204030204" pitchFamily="34" charset="0"/>
            </a:rPr>
            <a:t>ecord Reviews</a:t>
          </a:r>
        </a:p>
      </dgm:t>
    </dgm:pt>
    <dgm:pt modelId="{19E4D78A-E713-46D5-9015-482A000EC910}" type="parTrans" cxnId="{699C31BF-AC85-4594-8220-A84C1C08A24F}">
      <dgm:prSet/>
      <dgm:spPr/>
      <dgm:t>
        <a:bodyPr/>
        <a:lstStyle/>
        <a:p>
          <a:endParaRPr lang="en-US"/>
        </a:p>
      </dgm:t>
    </dgm:pt>
    <dgm:pt modelId="{30CD798B-1909-4849-A409-BD265201A9AC}" type="sibTrans" cxnId="{699C31BF-AC85-4594-8220-A84C1C08A24F}">
      <dgm:prSet/>
      <dgm:spPr/>
      <dgm:t>
        <a:bodyPr/>
        <a:lstStyle/>
        <a:p>
          <a:endParaRPr lang="en-US"/>
        </a:p>
      </dgm:t>
    </dgm:pt>
    <dgm:pt modelId="{062030E9-23A8-4A18-8F4C-FB94FE5A0808}">
      <dgm:prSet/>
      <dgm:spPr>
        <a:solidFill>
          <a:schemeClr val="bg2">
            <a:alpha val="90000"/>
          </a:schemeClr>
        </a:solidFill>
      </dgm:spPr>
      <dgm:t>
        <a:bodyPr/>
        <a:lstStyle/>
        <a:p>
          <a:pPr>
            <a:buNone/>
          </a:pPr>
          <a:r>
            <a:rPr lang="en-US" b="1" dirty="0">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nterviews</a:t>
          </a:r>
        </a:p>
      </dgm:t>
    </dgm:pt>
    <dgm:pt modelId="{C827C935-E657-4377-8175-2658A87828E7}" type="parTrans" cxnId="{74756BB8-A1DB-4E8B-83B3-0B27DDF420AE}">
      <dgm:prSet/>
      <dgm:spPr/>
      <dgm:t>
        <a:bodyPr/>
        <a:lstStyle/>
        <a:p>
          <a:endParaRPr lang="en-US"/>
        </a:p>
      </dgm:t>
    </dgm:pt>
    <dgm:pt modelId="{6452F49C-DC5F-477E-8059-0D5C504E75FB}" type="sibTrans" cxnId="{74756BB8-A1DB-4E8B-83B3-0B27DDF420AE}">
      <dgm:prSet/>
      <dgm:spPr/>
      <dgm:t>
        <a:bodyPr/>
        <a:lstStyle/>
        <a:p>
          <a:endParaRPr lang="en-US"/>
        </a:p>
      </dgm:t>
    </dgm:pt>
    <dgm:pt modelId="{5B615C90-AF68-4268-A0EF-9F891BB9B740}">
      <dgm:prSet/>
      <dgm:spPr>
        <a:solidFill>
          <a:schemeClr val="bg2">
            <a:alpha val="90000"/>
          </a:schemeClr>
        </a:solidFill>
      </dgm:spPr>
      <dgm:t>
        <a:bodyPr/>
        <a:lstStyle/>
        <a:p>
          <a:pPr>
            <a:buNone/>
          </a:pPr>
          <a:r>
            <a:rPr lang="en-US" b="1" dirty="0">
              <a:latin typeface="Calibri" panose="020F0502020204030204" pitchFamily="34" charset="0"/>
              <a:cs typeface="Calibri" panose="020F0502020204030204" pitchFamily="34" charset="0"/>
            </a:rPr>
            <a:t>O</a:t>
          </a:r>
          <a:r>
            <a:rPr lang="en-US" dirty="0">
              <a:latin typeface="Calibri" panose="020F0502020204030204" pitchFamily="34" charset="0"/>
              <a:cs typeface="Calibri" panose="020F0502020204030204" pitchFamily="34" charset="0"/>
            </a:rPr>
            <a:t>bservations </a:t>
          </a:r>
        </a:p>
      </dgm:t>
    </dgm:pt>
    <dgm:pt modelId="{9B23FA2B-674C-413A-840A-A9A1AB772EC8}" type="parTrans" cxnId="{41E28A52-8EED-4B9A-9BA4-080C243AD009}">
      <dgm:prSet/>
      <dgm:spPr/>
      <dgm:t>
        <a:bodyPr/>
        <a:lstStyle/>
        <a:p>
          <a:endParaRPr lang="en-US"/>
        </a:p>
      </dgm:t>
    </dgm:pt>
    <dgm:pt modelId="{0D28D4E5-80CE-47E5-B64D-4C166D35D52A}" type="sibTrans" cxnId="{41E28A52-8EED-4B9A-9BA4-080C243AD009}">
      <dgm:prSet/>
      <dgm:spPr/>
      <dgm:t>
        <a:bodyPr/>
        <a:lstStyle/>
        <a:p>
          <a:endParaRPr lang="en-US"/>
        </a:p>
      </dgm:t>
    </dgm:pt>
    <dgm:pt modelId="{7C1A441E-05B1-4FA6-9167-CA125B04B76D}">
      <dgm:prSet/>
      <dgm:spPr>
        <a:solidFill>
          <a:schemeClr val="bg2">
            <a:alpha val="90000"/>
          </a:schemeClr>
        </a:solidFill>
      </dgm:spPr>
      <dgm:t>
        <a:bodyPr/>
        <a:lstStyle/>
        <a:p>
          <a:pPr>
            <a:buNone/>
          </a:pPr>
          <a:r>
            <a:rPr lang="en-US" b="1" dirty="0">
              <a:latin typeface="Calibri" panose="020F0502020204030204" pitchFamily="34" charset="0"/>
              <a:cs typeface="Calibri" panose="020F0502020204030204" pitchFamily="34" charset="0"/>
            </a:rPr>
            <a:t>T</a:t>
          </a:r>
          <a:r>
            <a:rPr lang="en-US" dirty="0">
              <a:latin typeface="Calibri" panose="020F0502020204030204" pitchFamily="34" charset="0"/>
              <a:cs typeface="Calibri" panose="020F0502020204030204" pitchFamily="34" charset="0"/>
            </a:rPr>
            <a:t>esting</a:t>
          </a:r>
        </a:p>
      </dgm:t>
    </dgm:pt>
    <dgm:pt modelId="{F61ADF6B-B10B-4A52-A0F7-4936019E664A}" type="parTrans" cxnId="{B2CD47DF-7DCE-46B1-BCC7-5CD2212ADA65}">
      <dgm:prSet/>
      <dgm:spPr/>
      <dgm:t>
        <a:bodyPr/>
        <a:lstStyle/>
        <a:p>
          <a:endParaRPr lang="en-US"/>
        </a:p>
      </dgm:t>
    </dgm:pt>
    <dgm:pt modelId="{16F9C3D5-D043-4DD1-AA40-D7267A221C49}" type="sibTrans" cxnId="{B2CD47DF-7DCE-46B1-BCC7-5CD2212ADA65}">
      <dgm:prSet/>
      <dgm:spPr/>
      <dgm:t>
        <a:bodyPr/>
        <a:lstStyle/>
        <a:p>
          <a:endParaRPr lang="en-US"/>
        </a:p>
      </dgm:t>
    </dgm:pt>
    <dgm:pt modelId="{8C467624-637D-4093-9621-E3BDCF51E19C}" type="pres">
      <dgm:prSet presAssocID="{1230F094-86A1-40B1-A3BF-C084998220A0}" presName="Name0" presStyleCnt="0">
        <dgm:presLayoutVars>
          <dgm:dir/>
          <dgm:animLvl val="lvl"/>
          <dgm:resizeHandles val="exact"/>
        </dgm:presLayoutVars>
      </dgm:prSet>
      <dgm:spPr/>
    </dgm:pt>
    <dgm:pt modelId="{BB9D5C53-0E71-42C3-A310-8540A9E14987}" type="pres">
      <dgm:prSet presAssocID="{E1312D50-BE0D-4CB6-ABDB-994F79F7EEF2}" presName="linNode" presStyleCnt="0"/>
      <dgm:spPr/>
    </dgm:pt>
    <dgm:pt modelId="{FB98F027-C10F-4EB6-8FDE-6CB60291B4C7}" type="pres">
      <dgm:prSet presAssocID="{E1312D50-BE0D-4CB6-ABDB-994F79F7EEF2}" presName="parentText" presStyleLbl="node1" presStyleIdx="0" presStyleCnt="1">
        <dgm:presLayoutVars>
          <dgm:chMax val="1"/>
          <dgm:bulletEnabled val="1"/>
        </dgm:presLayoutVars>
      </dgm:prSet>
      <dgm:spPr/>
    </dgm:pt>
    <dgm:pt modelId="{12B22EE0-71C7-46AA-9823-A3D7DD0C6612}" type="pres">
      <dgm:prSet presAssocID="{E1312D50-BE0D-4CB6-ABDB-994F79F7EEF2}" presName="descendantText" presStyleLbl="alignAccFollowNode1" presStyleIdx="0" presStyleCnt="1">
        <dgm:presLayoutVars>
          <dgm:bulletEnabled val="1"/>
        </dgm:presLayoutVars>
      </dgm:prSet>
      <dgm:spPr/>
    </dgm:pt>
  </dgm:ptLst>
  <dgm:cxnLst>
    <dgm:cxn modelId="{57C0A816-3D12-4975-9A66-69DE04ECE322}" type="presOf" srcId="{E1312D50-BE0D-4CB6-ABDB-994F79F7EEF2}" destId="{FB98F027-C10F-4EB6-8FDE-6CB60291B4C7}" srcOrd="0" destOrd="0" presId="urn:microsoft.com/office/officeart/2005/8/layout/vList5"/>
    <dgm:cxn modelId="{41E28A52-8EED-4B9A-9BA4-080C243AD009}" srcId="{E1312D50-BE0D-4CB6-ABDB-994F79F7EEF2}" destId="{5B615C90-AF68-4268-A0EF-9F891BB9B740}" srcOrd="2" destOrd="0" parTransId="{9B23FA2B-674C-413A-840A-A9A1AB772EC8}" sibTransId="{0D28D4E5-80CE-47E5-B64D-4C166D35D52A}"/>
    <dgm:cxn modelId="{02380F77-89A1-4C06-8663-D1D8C54FFB03}" type="presOf" srcId="{062030E9-23A8-4A18-8F4C-FB94FE5A0808}" destId="{12B22EE0-71C7-46AA-9823-A3D7DD0C6612}" srcOrd="0" destOrd="1" presId="urn:microsoft.com/office/officeart/2005/8/layout/vList5"/>
    <dgm:cxn modelId="{3F1AF683-51D3-48C0-B1AF-B9464E5703F4}" type="presOf" srcId="{528BC80B-E532-4E31-9C73-EE4A3F06005D}" destId="{12B22EE0-71C7-46AA-9823-A3D7DD0C6612}" srcOrd="0" destOrd="0" presId="urn:microsoft.com/office/officeart/2005/8/layout/vList5"/>
    <dgm:cxn modelId="{963BFF8D-8615-4376-A2E9-53FA5D3D16E4}" type="presOf" srcId="{7C1A441E-05B1-4FA6-9167-CA125B04B76D}" destId="{12B22EE0-71C7-46AA-9823-A3D7DD0C6612}" srcOrd="0" destOrd="3" presId="urn:microsoft.com/office/officeart/2005/8/layout/vList5"/>
    <dgm:cxn modelId="{4B880C91-9F3B-487C-B824-A7AAF286673C}" srcId="{1230F094-86A1-40B1-A3BF-C084998220A0}" destId="{E1312D50-BE0D-4CB6-ABDB-994F79F7EEF2}" srcOrd="0" destOrd="0" parTransId="{6565E735-4E89-4F6D-8F0B-90952F785234}" sibTransId="{4E6E1722-3EA4-4DCD-854F-C95EF49CD9EF}"/>
    <dgm:cxn modelId="{027775AD-C785-4957-9BF3-05A6AB4DB1AC}" type="presOf" srcId="{1230F094-86A1-40B1-A3BF-C084998220A0}" destId="{8C467624-637D-4093-9621-E3BDCF51E19C}" srcOrd="0" destOrd="0" presId="urn:microsoft.com/office/officeart/2005/8/layout/vList5"/>
    <dgm:cxn modelId="{74756BB8-A1DB-4E8B-83B3-0B27DDF420AE}" srcId="{E1312D50-BE0D-4CB6-ABDB-994F79F7EEF2}" destId="{062030E9-23A8-4A18-8F4C-FB94FE5A0808}" srcOrd="1" destOrd="0" parTransId="{C827C935-E657-4377-8175-2658A87828E7}" sibTransId="{6452F49C-DC5F-477E-8059-0D5C504E75FB}"/>
    <dgm:cxn modelId="{699C31BF-AC85-4594-8220-A84C1C08A24F}" srcId="{E1312D50-BE0D-4CB6-ABDB-994F79F7EEF2}" destId="{528BC80B-E532-4E31-9C73-EE4A3F06005D}" srcOrd="0" destOrd="0" parTransId="{19E4D78A-E713-46D5-9015-482A000EC910}" sibTransId="{30CD798B-1909-4849-A409-BD265201A9AC}"/>
    <dgm:cxn modelId="{B2CD47DF-7DCE-46B1-BCC7-5CD2212ADA65}" srcId="{E1312D50-BE0D-4CB6-ABDB-994F79F7EEF2}" destId="{7C1A441E-05B1-4FA6-9167-CA125B04B76D}" srcOrd="3" destOrd="0" parTransId="{F61ADF6B-B10B-4A52-A0F7-4936019E664A}" sibTransId="{16F9C3D5-D043-4DD1-AA40-D7267A221C49}"/>
    <dgm:cxn modelId="{EA0013EB-F408-44D5-B52D-60D4DA42A7D0}" type="presOf" srcId="{5B615C90-AF68-4268-A0EF-9F891BB9B740}" destId="{12B22EE0-71C7-46AA-9823-A3D7DD0C6612}" srcOrd="0" destOrd="2" presId="urn:microsoft.com/office/officeart/2005/8/layout/vList5"/>
    <dgm:cxn modelId="{2A5DEB11-D41F-4EC3-AEB6-DCC73DDE318A}" type="presParOf" srcId="{8C467624-637D-4093-9621-E3BDCF51E19C}" destId="{BB9D5C53-0E71-42C3-A310-8540A9E14987}" srcOrd="0" destOrd="0" presId="urn:microsoft.com/office/officeart/2005/8/layout/vList5"/>
    <dgm:cxn modelId="{C6E2A2CF-4B94-49C7-8D3D-0CC8404C1CE5}" type="presParOf" srcId="{BB9D5C53-0E71-42C3-A310-8540A9E14987}" destId="{FB98F027-C10F-4EB6-8FDE-6CB60291B4C7}" srcOrd="0" destOrd="0" presId="urn:microsoft.com/office/officeart/2005/8/layout/vList5"/>
    <dgm:cxn modelId="{F7F5C67A-9A71-4747-AFDD-F2B5755411C1}" type="presParOf" srcId="{BB9D5C53-0E71-42C3-A310-8540A9E14987}" destId="{12B22EE0-71C7-46AA-9823-A3D7DD0C661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8E2D89-26A0-44BE-A7D1-87987F51311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2CA2548-6BCF-4005-BA50-52CC06B22E2C}">
      <dgm:prSet custT="1"/>
      <dgm:spPr>
        <a:ln>
          <a:solidFill>
            <a:schemeClr val="accent1"/>
          </a:solidFill>
        </a:ln>
      </dgm:spPr>
      <dgm:t>
        <a:bodyPr/>
        <a:lstStyle/>
        <a:p>
          <a:r>
            <a:rPr lang="en-US" sz="2000" dirty="0">
              <a:latin typeface="Calibri" panose="020F0502020204030204" pitchFamily="34" charset="0"/>
              <a:cs typeface="Calibri" panose="020F0502020204030204" pitchFamily="34" charset="0"/>
            </a:rPr>
            <a:t>How do you determine IEP hours/service time recommendations when a student has a portfolio project IEP goal?</a:t>
          </a:r>
        </a:p>
      </dgm:t>
    </dgm:pt>
    <dgm:pt modelId="{75657D35-9E50-48D8-AC75-B4A992165AC8}" type="parTrans" cxnId="{0FC63652-0458-477D-A18F-231333AC16ED}">
      <dgm:prSet/>
      <dgm:spPr/>
      <dgm:t>
        <a:bodyPr/>
        <a:lstStyle/>
        <a:p>
          <a:endParaRPr lang="en-US"/>
        </a:p>
      </dgm:t>
    </dgm:pt>
    <dgm:pt modelId="{5A3A1B29-DE25-4D88-A2D9-8F784A50261C}" type="sibTrans" cxnId="{0FC63652-0458-477D-A18F-231333AC16ED}">
      <dgm:prSet/>
      <dgm:spPr/>
      <dgm:t>
        <a:bodyPr/>
        <a:lstStyle/>
        <a:p>
          <a:endParaRPr lang="en-US"/>
        </a:p>
      </dgm:t>
    </dgm:pt>
    <dgm:pt modelId="{1385DD57-A1FB-4E54-BA38-9845744EB091}">
      <dgm:prSet custT="1"/>
      <dgm:spPr>
        <a:solidFill>
          <a:schemeClr val="accent3">
            <a:lumMod val="20000"/>
            <a:lumOff val="80000"/>
          </a:schemeClr>
        </a:solidFill>
        <a:ln>
          <a:solidFill>
            <a:schemeClr val="accent3">
              <a:lumMod val="20000"/>
              <a:lumOff val="80000"/>
            </a:schemeClr>
          </a:solidFill>
        </a:ln>
      </dgm:spPr>
      <dgm:t>
        <a:bodyPr/>
        <a:lstStyle/>
        <a:p>
          <a:r>
            <a:rPr lang="en-US" sz="1600" dirty="0">
              <a:solidFill>
                <a:schemeClr val="tx1"/>
              </a:solidFill>
              <a:latin typeface="Calibri" panose="020F0502020204030204" pitchFamily="34" charset="0"/>
              <a:cs typeface="Calibri" panose="020F0502020204030204" pitchFamily="34" charset="0"/>
            </a:rPr>
            <a:t>An IEP is a living document, reflecting students’ current strengths and needs through long and short term goals.</a:t>
          </a:r>
        </a:p>
      </dgm:t>
    </dgm:pt>
    <dgm:pt modelId="{9EB369D4-55B1-45C4-B2E2-B96BD0A727D4}" type="parTrans" cxnId="{03BA59B3-BF30-4F85-8576-CF06C7C3623E}">
      <dgm:prSet/>
      <dgm:spPr>
        <a:ln>
          <a:solidFill>
            <a:schemeClr val="bg1">
              <a:alpha val="0"/>
            </a:schemeClr>
          </a:solidFill>
        </a:ln>
      </dgm:spPr>
      <dgm:t>
        <a:bodyPr/>
        <a:lstStyle/>
        <a:p>
          <a:endParaRPr lang="en-US"/>
        </a:p>
      </dgm:t>
    </dgm:pt>
    <dgm:pt modelId="{E74E6454-A352-4F9D-A341-50F817B78CE4}" type="sibTrans" cxnId="{03BA59B3-BF30-4F85-8576-CF06C7C3623E}">
      <dgm:prSet/>
      <dgm:spPr/>
      <dgm:t>
        <a:bodyPr/>
        <a:lstStyle/>
        <a:p>
          <a:endParaRPr lang="en-US"/>
        </a:p>
      </dgm:t>
    </dgm:pt>
    <dgm:pt modelId="{5A787FCC-B0C3-4598-ABBF-EF2ADA7514C6}">
      <dgm:prSet custT="1"/>
      <dgm:spPr>
        <a:solidFill>
          <a:schemeClr val="accent3">
            <a:lumMod val="20000"/>
            <a:lumOff val="80000"/>
          </a:schemeClr>
        </a:solidFill>
        <a:ln>
          <a:solidFill>
            <a:schemeClr val="accent3">
              <a:lumMod val="20000"/>
              <a:lumOff val="80000"/>
            </a:schemeClr>
          </a:solidFill>
        </a:ln>
      </dgm:spPr>
      <dgm:t>
        <a:bodyPr/>
        <a:lstStyle/>
        <a:p>
          <a:r>
            <a:rPr lang="en-US" sz="1600" dirty="0">
              <a:solidFill>
                <a:schemeClr val="tx1"/>
              </a:solidFill>
              <a:latin typeface="Calibri" panose="020F0502020204030204" pitchFamily="34" charset="0"/>
              <a:cs typeface="Calibri" panose="020F0502020204030204" pitchFamily="34" charset="0"/>
            </a:rPr>
            <a:t>Consider the goal and rubric: how much time would you recommend for your student?</a:t>
          </a:r>
        </a:p>
      </dgm:t>
    </dgm:pt>
    <dgm:pt modelId="{2D05F47A-5566-4E11-BF72-6C897C4D07B3}" type="parTrans" cxnId="{A41F9DF2-A814-477A-94BB-90EB35C97DEB}">
      <dgm:prSet/>
      <dgm:spPr>
        <a:ln>
          <a:solidFill>
            <a:schemeClr val="bg1"/>
          </a:solidFill>
        </a:ln>
      </dgm:spPr>
      <dgm:t>
        <a:bodyPr/>
        <a:lstStyle/>
        <a:p>
          <a:endParaRPr lang="en-US"/>
        </a:p>
      </dgm:t>
    </dgm:pt>
    <dgm:pt modelId="{AD262F42-4114-4709-BC0C-A8D5E5F38082}" type="sibTrans" cxnId="{A41F9DF2-A814-477A-94BB-90EB35C97DEB}">
      <dgm:prSet/>
      <dgm:spPr/>
      <dgm:t>
        <a:bodyPr/>
        <a:lstStyle/>
        <a:p>
          <a:endParaRPr lang="en-US"/>
        </a:p>
      </dgm:t>
    </dgm:pt>
    <dgm:pt modelId="{3E8A8C3E-DE86-4E8B-BA9C-67E6D5E54F36}">
      <dgm:prSet custT="1"/>
      <dgm:spPr>
        <a:solidFill>
          <a:schemeClr val="accent3">
            <a:lumMod val="20000"/>
            <a:lumOff val="80000"/>
          </a:schemeClr>
        </a:solidFill>
        <a:ln>
          <a:solidFill>
            <a:schemeClr val="accent3">
              <a:lumMod val="20000"/>
              <a:lumOff val="80000"/>
            </a:schemeClr>
          </a:solidFill>
        </a:ln>
      </dgm:spPr>
      <dgm:t>
        <a:bodyPr/>
        <a:lstStyle/>
        <a:p>
          <a:r>
            <a:rPr lang="en-US" sz="1600" dirty="0">
              <a:solidFill>
                <a:schemeClr val="tx1"/>
              </a:solidFill>
              <a:latin typeface="Calibri" panose="020F0502020204030204" pitchFamily="34" charset="0"/>
              <a:cs typeface="Calibri" panose="020F0502020204030204" pitchFamily="34" charset="0"/>
            </a:rPr>
            <a:t>My opinion: September, December, and June likely contain little instructional time. </a:t>
          </a:r>
        </a:p>
        <a:p>
          <a:r>
            <a:rPr lang="en-US" sz="1200" dirty="0">
              <a:solidFill>
                <a:schemeClr val="tx1"/>
              </a:solidFill>
              <a:latin typeface="Calibri" panose="020F0502020204030204" pitchFamily="34" charset="0"/>
              <a:cs typeface="Calibri" panose="020F0502020204030204" pitchFamily="34" charset="0"/>
            </a:rPr>
            <a:t>*June will be used to write letters to next year’s teachers</a:t>
          </a:r>
        </a:p>
      </dgm:t>
    </dgm:pt>
    <dgm:pt modelId="{04BBCF01-45C3-4260-8F4B-5EC97CBEEF32}" type="parTrans" cxnId="{A208B2EE-92E7-4340-A1C5-A3EC383F729A}">
      <dgm:prSet/>
      <dgm:spPr>
        <a:ln>
          <a:solidFill>
            <a:schemeClr val="bg1"/>
          </a:solidFill>
        </a:ln>
      </dgm:spPr>
      <dgm:t>
        <a:bodyPr/>
        <a:lstStyle/>
        <a:p>
          <a:endParaRPr lang="en-US"/>
        </a:p>
      </dgm:t>
    </dgm:pt>
    <dgm:pt modelId="{F5D60D60-6928-4EA8-9F39-651E30DA3EBE}" type="sibTrans" cxnId="{A208B2EE-92E7-4340-A1C5-A3EC383F729A}">
      <dgm:prSet/>
      <dgm:spPr/>
      <dgm:t>
        <a:bodyPr/>
        <a:lstStyle/>
        <a:p>
          <a:endParaRPr lang="en-US"/>
        </a:p>
      </dgm:t>
    </dgm:pt>
    <dgm:pt modelId="{7175803A-CCED-4570-9208-836AE8074759}" type="pres">
      <dgm:prSet presAssocID="{968E2D89-26A0-44BE-A7D1-87987F513118}" presName="composite" presStyleCnt="0">
        <dgm:presLayoutVars>
          <dgm:chMax val="5"/>
          <dgm:dir/>
          <dgm:animLvl val="ctr"/>
          <dgm:resizeHandles val="exact"/>
        </dgm:presLayoutVars>
      </dgm:prSet>
      <dgm:spPr/>
    </dgm:pt>
    <dgm:pt modelId="{9132BF8A-0F1B-490E-B28E-56067E75F160}" type="pres">
      <dgm:prSet presAssocID="{968E2D89-26A0-44BE-A7D1-87987F513118}" presName="cycle" presStyleCnt="0"/>
      <dgm:spPr/>
    </dgm:pt>
    <dgm:pt modelId="{1B87AB48-A19B-4104-B295-5419396D9412}" type="pres">
      <dgm:prSet presAssocID="{968E2D89-26A0-44BE-A7D1-87987F513118}" presName="centerShape" presStyleCnt="0"/>
      <dgm:spPr/>
    </dgm:pt>
    <dgm:pt modelId="{1C8EF141-9FD6-41CC-ABB3-6D60237447B8}" type="pres">
      <dgm:prSet presAssocID="{968E2D89-26A0-44BE-A7D1-87987F513118}" presName="connSite" presStyleLbl="node1" presStyleIdx="0" presStyleCnt="5"/>
      <dgm:spPr/>
    </dgm:pt>
    <dgm:pt modelId="{9943AD23-437F-4A94-95B4-4B78AEB065C4}" type="pres">
      <dgm:prSet presAssocID="{968E2D89-26A0-44BE-A7D1-87987F513118}" presName="visible" presStyleLbl="node1" presStyleIdx="0" presStyleCnt="5" custLinFactX="-31462" custLinFactNeighborX="-100000" custLinFactNeighborY="-34208"/>
      <dgm:spPr/>
    </dgm:pt>
    <dgm:pt modelId="{9BE4A283-5C03-40D5-B9F8-B5AE66486BED}" type="pres">
      <dgm:prSet presAssocID="{75657D35-9E50-48D8-AC75-B4A992165AC8}" presName="Name25" presStyleLbl="parChTrans1D1" presStyleIdx="0" presStyleCnt="4"/>
      <dgm:spPr/>
    </dgm:pt>
    <dgm:pt modelId="{2523BA2D-56FE-499A-AEB1-3141FFCD22A9}" type="pres">
      <dgm:prSet presAssocID="{32CA2548-6BCF-4005-BA50-52CC06B22E2C}" presName="node" presStyleCnt="0"/>
      <dgm:spPr/>
    </dgm:pt>
    <dgm:pt modelId="{7444E04C-F793-4900-A289-71029E8A4316}" type="pres">
      <dgm:prSet presAssocID="{32CA2548-6BCF-4005-BA50-52CC06B22E2C}" presName="parentNode" presStyleLbl="node1" presStyleIdx="1" presStyleCnt="5" custScaleX="360143" custScaleY="321439" custLinFactX="-100000" custLinFactY="23630" custLinFactNeighborX="-107237" custLinFactNeighborY="100000">
        <dgm:presLayoutVars>
          <dgm:chMax val="1"/>
          <dgm:bulletEnabled val="1"/>
        </dgm:presLayoutVars>
      </dgm:prSet>
      <dgm:spPr/>
    </dgm:pt>
    <dgm:pt modelId="{77F33389-0E65-462D-B699-73BA4773BA41}" type="pres">
      <dgm:prSet presAssocID="{32CA2548-6BCF-4005-BA50-52CC06B22E2C}" presName="childNode" presStyleLbl="revTx" presStyleIdx="0" presStyleCnt="0">
        <dgm:presLayoutVars>
          <dgm:bulletEnabled val="1"/>
        </dgm:presLayoutVars>
      </dgm:prSet>
      <dgm:spPr/>
    </dgm:pt>
    <dgm:pt modelId="{A0F1285A-50B6-42DA-AD3B-15AEE2886C80}" type="pres">
      <dgm:prSet presAssocID="{9EB369D4-55B1-45C4-B2E2-B96BD0A727D4}" presName="Name25" presStyleLbl="parChTrans1D1" presStyleIdx="1" presStyleCnt="4"/>
      <dgm:spPr/>
    </dgm:pt>
    <dgm:pt modelId="{A4E3B88B-23CB-4B71-AEC1-AEA1982E2647}" type="pres">
      <dgm:prSet presAssocID="{1385DD57-A1FB-4E54-BA38-9845744EB091}" presName="node" presStyleCnt="0"/>
      <dgm:spPr/>
    </dgm:pt>
    <dgm:pt modelId="{1FEC69F6-B166-4FC4-86B2-B206BD01E7F6}" type="pres">
      <dgm:prSet presAssocID="{1385DD57-A1FB-4E54-BA38-9845744EB091}" presName="parentNode" presStyleLbl="node1" presStyleIdx="2" presStyleCnt="5" custScaleX="348386" custScaleY="189461" custLinFactX="100000" custLinFactNeighborX="102535" custLinFactNeighborY="-81261">
        <dgm:presLayoutVars>
          <dgm:chMax val="1"/>
          <dgm:bulletEnabled val="1"/>
        </dgm:presLayoutVars>
      </dgm:prSet>
      <dgm:spPr/>
    </dgm:pt>
    <dgm:pt modelId="{B3A7A19B-48A5-41F1-B6BA-09C9672E8FAE}" type="pres">
      <dgm:prSet presAssocID="{1385DD57-A1FB-4E54-BA38-9845744EB091}" presName="childNode" presStyleLbl="revTx" presStyleIdx="0" presStyleCnt="0">
        <dgm:presLayoutVars>
          <dgm:bulletEnabled val="1"/>
        </dgm:presLayoutVars>
      </dgm:prSet>
      <dgm:spPr/>
    </dgm:pt>
    <dgm:pt modelId="{3EFA7DA8-15B2-4295-A5EE-DC559CCEBF92}" type="pres">
      <dgm:prSet presAssocID="{2D05F47A-5566-4E11-BF72-6C897C4D07B3}" presName="Name25" presStyleLbl="parChTrans1D1" presStyleIdx="2" presStyleCnt="4"/>
      <dgm:spPr/>
    </dgm:pt>
    <dgm:pt modelId="{61DF26BA-DA3E-4C52-B88B-6F34E6D2EECD}" type="pres">
      <dgm:prSet presAssocID="{5A787FCC-B0C3-4598-ABBF-EF2ADA7514C6}" presName="node" presStyleCnt="0"/>
      <dgm:spPr/>
    </dgm:pt>
    <dgm:pt modelId="{589C830E-E858-499C-8364-9D2DD76D816E}" type="pres">
      <dgm:prSet presAssocID="{5A787FCC-B0C3-4598-ABBF-EF2ADA7514C6}" presName="parentNode" presStyleLbl="node1" presStyleIdx="3" presStyleCnt="5" custScaleX="317941" custScaleY="204664" custLinFactX="200000" custLinFactNeighborX="265317" custLinFactNeighborY="-61993">
        <dgm:presLayoutVars>
          <dgm:chMax val="1"/>
          <dgm:bulletEnabled val="1"/>
        </dgm:presLayoutVars>
      </dgm:prSet>
      <dgm:spPr/>
    </dgm:pt>
    <dgm:pt modelId="{F61AB183-AF19-4426-85CC-4CC383C728DB}" type="pres">
      <dgm:prSet presAssocID="{5A787FCC-B0C3-4598-ABBF-EF2ADA7514C6}" presName="childNode" presStyleLbl="revTx" presStyleIdx="0" presStyleCnt="0">
        <dgm:presLayoutVars>
          <dgm:bulletEnabled val="1"/>
        </dgm:presLayoutVars>
      </dgm:prSet>
      <dgm:spPr/>
    </dgm:pt>
    <dgm:pt modelId="{262021DA-0480-4C1C-B506-E4E026C790BA}" type="pres">
      <dgm:prSet presAssocID="{04BBCF01-45C3-4260-8F4B-5EC97CBEEF32}" presName="Name25" presStyleLbl="parChTrans1D1" presStyleIdx="3" presStyleCnt="4"/>
      <dgm:spPr/>
    </dgm:pt>
    <dgm:pt modelId="{15D9E5FA-BE58-4199-8643-1DCC5F417A9B}" type="pres">
      <dgm:prSet presAssocID="{3E8A8C3E-DE86-4E8B-BA9C-67E6D5E54F36}" presName="node" presStyleCnt="0"/>
      <dgm:spPr/>
    </dgm:pt>
    <dgm:pt modelId="{97D28869-2B5F-4D31-A51C-56348E302EF1}" type="pres">
      <dgm:prSet presAssocID="{3E8A8C3E-DE86-4E8B-BA9C-67E6D5E54F36}" presName="parentNode" presStyleLbl="node1" presStyleIdx="4" presStyleCnt="5" custScaleX="326090" custScaleY="228563" custLinFactX="100000" custLinFactNeighborX="146810" custLinFactNeighborY="-22457">
        <dgm:presLayoutVars>
          <dgm:chMax val="1"/>
          <dgm:bulletEnabled val="1"/>
        </dgm:presLayoutVars>
      </dgm:prSet>
      <dgm:spPr/>
    </dgm:pt>
    <dgm:pt modelId="{4DCA2008-B412-4D87-86CD-3276FE32C7BF}" type="pres">
      <dgm:prSet presAssocID="{3E8A8C3E-DE86-4E8B-BA9C-67E6D5E54F36}" presName="childNode" presStyleLbl="revTx" presStyleIdx="0" presStyleCnt="0">
        <dgm:presLayoutVars>
          <dgm:bulletEnabled val="1"/>
        </dgm:presLayoutVars>
      </dgm:prSet>
      <dgm:spPr/>
    </dgm:pt>
  </dgm:ptLst>
  <dgm:cxnLst>
    <dgm:cxn modelId="{F249F131-2D20-474C-8F70-37EE88AD0149}" type="presOf" srcId="{3E8A8C3E-DE86-4E8B-BA9C-67E6D5E54F36}" destId="{97D28869-2B5F-4D31-A51C-56348E302EF1}" srcOrd="0" destOrd="0" presId="urn:microsoft.com/office/officeart/2005/8/layout/radial2"/>
    <dgm:cxn modelId="{9C26933A-B0DE-46A4-98B0-353C7F96C92B}" type="presOf" srcId="{2D05F47A-5566-4E11-BF72-6C897C4D07B3}" destId="{3EFA7DA8-15B2-4295-A5EE-DC559CCEBF92}" srcOrd="0" destOrd="0" presId="urn:microsoft.com/office/officeart/2005/8/layout/radial2"/>
    <dgm:cxn modelId="{0FC63652-0458-477D-A18F-231333AC16ED}" srcId="{968E2D89-26A0-44BE-A7D1-87987F513118}" destId="{32CA2548-6BCF-4005-BA50-52CC06B22E2C}" srcOrd="0" destOrd="0" parTransId="{75657D35-9E50-48D8-AC75-B4A992165AC8}" sibTransId="{5A3A1B29-DE25-4D88-A2D9-8F784A50261C}"/>
    <dgm:cxn modelId="{2AEF0167-5BAB-4CF5-9F75-A5E737E2C130}" type="presOf" srcId="{9EB369D4-55B1-45C4-B2E2-B96BD0A727D4}" destId="{A0F1285A-50B6-42DA-AD3B-15AEE2886C80}" srcOrd="0" destOrd="0" presId="urn:microsoft.com/office/officeart/2005/8/layout/radial2"/>
    <dgm:cxn modelId="{7EF8E182-E98C-44E1-BE47-261C161321F3}" type="presOf" srcId="{32CA2548-6BCF-4005-BA50-52CC06B22E2C}" destId="{7444E04C-F793-4900-A289-71029E8A4316}" srcOrd="0" destOrd="0" presId="urn:microsoft.com/office/officeart/2005/8/layout/radial2"/>
    <dgm:cxn modelId="{CA1EED97-1ED9-43CF-A753-5EEBCCDF73D7}" type="presOf" srcId="{1385DD57-A1FB-4E54-BA38-9845744EB091}" destId="{1FEC69F6-B166-4FC4-86B2-B206BD01E7F6}" srcOrd="0" destOrd="0" presId="urn:microsoft.com/office/officeart/2005/8/layout/radial2"/>
    <dgm:cxn modelId="{D1EC5BAE-665F-4619-ADD6-49CA85199D9D}" type="presOf" srcId="{5A787FCC-B0C3-4598-ABBF-EF2ADA7514C6}" destId="{589C830E-E858-499C-8364-9D2DD76D816E}" srcOrd="0" destOrd="0" presId="urn:microsoft.com/office/officeart/2005/8/layout/radial2"/>
    <dgm:cxn modelId="{976D2EB2-0580-4807-9CB3-08D1FCED6628}" type="presOf" srcId="{968E2D89-26A0-44BE-A7D1-87987F513118}" destId="{7175803A-CCED-4570-9208-836AE8074759}" srcOrd="0" destOrd="0" presId="urn:microsoft.com/office/officeart/2005/8/layout/radial2"/>
    <dgm:cxn modelId="{03BA59B3-BF30-4F85-8576-CF06C7C3623E}" srcId="{968E2D89-26A0-44BE-A7D1-87987F513118}" destId="{1385DD57-A1FB-4E54-BA38-9845744EB091}" srcOrd="1" destOrd="0" parTransId="{9EB369D4-55B1-45C4-B2E2-B96BD0A727D4}" sibTransId="{E74E6454-A352-4F9D-A341-50F817B78CE4}"/>
    <dgm:cxn modelId="{954473D9-08BE-4300-BEBE-5F689C6ADDB9}" type="presOf" srcId="{04BBCF01-45C3-4260-8F4B-5EC97CBEEF32}" destId="{262021DA-0480-4C1C-B506-E4E026C790BA}" srcOrd="0" destOrd="0" presId="urn:microsoft.com/office/officeart/2005/8/layout/radial2"/>
    <dgm:cxn modelId="{A208B2EE-92E7-4340-A1C5-A3EC383F729A}" srcId="{968E2D89-26A0-44BE-A7D1-87987F513118}" destId="{3E8A8C3E-DE86-4E8B-BA9C-67E6D5E54F36}" srcOrd="3" destOrd="0" parTransId="{04BBCF01-45C3-4260-8F4B-5EC97CBEEF32}" sibTransId="{F5D60D60-6928-4EA8-9F39-651E30DA3EBE}"/>
    <dgm:cxn modelId="{A41F9DF2-A814-477A-94BB-90EB35C97DEB}" srcId="{968E2D89-26A0-44BE-A7D1-87987F513118}" destId="{5A787FCC-B0C3-4598-ABBF-EF2ADA7514C6}" srcOrd="2" destOrd="0" parTransId="{2D05F47A-5566-4E11-BF72-6C897C4D07B3}" sibTransId="{AD262F42-4114-4709-BC0C-A8D5E5F38082}"/>
    <dgm:cxn modelId="{1BA175F9-22F7-41DE-8948-02549B26EE0D}" type="presOf" srcId="{75657D35-9E50-48D8-AC75-B4A992165AC8}" destId="{9BE4A283-5C03-40D5-B9F8-B5AE66486BED}" srcOrd="0" destOrd="0" presId="urn:microsoft.com/office/officeart/2005/8/layout/radial2"/>
    <dgm:cxn modelId="{7A9F0A9B-5E61-4ED5-A62D-F9E09F6953CD}" type="presParOf" srcId="{7175803A-CCED-4570-9208-836AE8074759}" destId="{9132BF8A-0F1B-490E-B28E-56067E75F160}" srcOrd="0" destOrd="0" presId="urn:microsoft.com/office/officeart/2005/8/layout/radial2"/>
    <dgm:cxn modelId="{10FA410B-2B99-4C0B-932E-327728A9DCCC}" type="presParOf" srcId="{9132BF8A-0F1B-490E-B28E-56067E75F160}" destId="{1B87AB48-A19B-4104-B295-5419396D9412}" srcOrd="0" destOrd="0" presId="urn:microsoft.com/office/officeart/2005/8/layout/radial2"/>
    <dgm:cxn modelId="{4B15520D-1B71-4402-BC4F-998BB46AF017}" type="presParOf" srcId="{1B87AB48-A19B-4104-B295-5419396D9412}" destId="{1C8EF141-9FD6-41CC-ABB3-6D60237447B8}" srcOrd="0" destOrd="0" presId="urn:microsoft.com/office/officeart/2005/8/layout/radial2"/>
    <dgm:cxn modelId="{BDA19B3D-5FFF-4D5A-9858-060AF73525DB}" type="presParOf" srcId="{1B87AB48-A19B-4104-B295-5419396D9412}" destId="{9943AD23-437F-4A94-95B4-4B78AEB065C4}" srcOrd="1" destOrd="0" presId="urn:microsoft.com/office/officeart/2005/8/layout/radial2"/>
    <dgm:cxn modelId="{9C297F29-9144-46D1-AB65-2AD9753DC5AF}" type="presParOf" srcId="{9132BF8A-0F1B-490E-B28E-56067E75F160}" destId="{9BE4A283-5C03-40D5-B9F8-B5AE66486BED}" srcOrd="1" destOrd="0" presId="urn:microsoft.com/office/officeart/2005/8/layout/radial2"/>
    <dgm:cxn modelId="{13C2EF41-C877-4741-8440-D69C06AE847B}" type="presParOf" srcId="{9132BF8A-0F1B-490E-B28E-56067E75F160}" destId="{2523BA2D-56FE-499A-AEB1-3141FFCD22A9}" srcOrd="2" destOrd="0" presId="urn:microsoft.com/office/officeart/2005/8/layout/radial2"/>
    <dgm:cxn modelId="{1EE79F9F-DD69-419D-8EBA-D3C89FA4D04D}" type="presParOf" srcId="{2523BA2D-56FE-499A-AEB1-3141FFCD22A9}" destId="{7444E04C-F793-4900-A289-71029E8A4316}" srcOrd="0" destOrd="0" presId="urn:microsoft.com/office/officeart/2005/8/layout/radial2"/>
    <dgm:cxn modelId="{F1F65ADA-1303-4F0C-A07F-F9A2BA74C870}" type="presParOf" srcId="{2523BA2D-56FE-499A-AEB1-3141FFCD22A9}" destId="{77F33389-0E65-462D-B699-73BA4773BA41}" srcOrd="1" destOrd="0" presId="urn:microsoft.com/office/officeart/2005/8/layout/radial2"/>
    <dgm:cxn modelId="{B8890E5E-142F-4049-8F4B-11591489BDD7}" type="presParOf" srcId="{9132BF8A-0F1B-490E-B28E-56067E75F160}" destId="{A0F1285A-50B6-42DA-AD3B-15AEE2886C80}" srcOrd="3" destOrd="0" presId="urn:microsoft.com/office/officeart/2005/8/layout/radial2"/>
    <dgm:cxn modelId="{33C21767-F753-46B3-B410-E4AB529AEEB2}" type="presParOf" srcId="{9132BF8A-0F1B-490E-B28E-56067E75F160}" destId="{A4E3B88B-23CB-4B71-AEC1-AEA1982E2647}" srcOrd="4" destOrd="0" presId="urn:microsoft.com/office/officeart/2005/8/layout/radial2"/>
    <dgm:cxn modelId="{11D70B5E-E2BE-4769-9A98-3494C64CAC51}" type="presParOf" srcId="{A4E3B88B-23CB-4B71-AEC1-AEA1982E2647}" destId="{1FEC69F6-B166-4FC4-86B2-B206BD01E7F6}" srcOrd="0" destOrd="0" presId="urn:microsoft.com/office/officeart/2005/8/layout/radial2"/>
    <dgm:cxn modelId="{2A33FB60-772C-4F43-8C65-54DD03C78F7C}" type="presParOf" srcId="{A4E3B88B-23CB-4B71-AEC1-AEA1982E2647}" destId="{B3A7A19B-48A5-41F1-B6BA-09C9672E8FAE}" srcOrd="1" destOrd="0" presId="urn:microsoft.com/office/officeart/2005/8/layout/radial2"/>
    <dgm:cxn modelId="{C2716FEC-7AA3-4C2A-A4A2-AFE92C0051FD}" type="presParOf" srcId="{9132BF8A-0F1B-490E-B28E-56067E75F160}" destId="{3EFA7DA8-15B2-4295-A5EE-DC559CCEBF92}" srcOrd="5" destOrd="0" presId="urn:microsoft.com/office/officeart/2005/8/layout/radial2"/>
    <dgm:cxn modelId="{3725DEFD-1E7E-4C50-9643-C3E589C8B914}" type="presParOf" srcId="{9132BF8A-0F1B-490E-B28E-56067E75F160}" destId="{61DF26BA-DA3E-4C52-B88B-6F34E6D2EECD}" srcOrd="6" destOrd="0" presId="urn:microsoft.com/office/officeart/2005/8/layout/radial2"/>
    <dgm:cxn modelId="{FFAB305D-19E1-413F-A878-DC31E4838C7E}" type="presParOf" srcId="{61DF26BA-DA3E-4C52-B88B-6F34E6D2EECD}" destId="{589C830E-E858-499C-8364-9D2DD76D816E}" srcOrd="0" destOrd="0" presId="urn:microsoft.com/office/officeart/2005/8/layout/radial2"/>
    <dgm:cxn modelId="{A0BE6002-1C2B-4F39-B112-C695C7D210A9}" type="presParOf" srcId="{61DF26BA-DA3E-4C52-B88B-6F34E6D2EECD}" destId="{F61AB183-AF19-4426-85CC-4CC383C728DB}" srcOrd="1" destOrd="0" presId="urn:microsoft.com/office/officeart/2005/8/layout/radial2"/>
    <dgm:cxn modelId="{46484506-EAB0-4B88-BC77-5CC347313959}" type="presParOf" srcId="{9132BF8A-0F1B-490E-B28E-56067E75F160}" destId="{262021DA-0480-4C1C-B506-E4E026C790BA}" srcOrd="7" destOrd="0" presId="urn:microsoft.com/office/officeart/2005/8/layout/radial2"/>
    <dgm:cxn modelId="{D0C4E281-2B4A-4DD8-9A78-1EADFE6043DD}" type="presParOf" srcId="{9132BF8A-0F1B-490E-B28E-56067E75F160}" destId="{15D9E5FA-BE58-4199-8643-1DCC5F417A9B}" srcOrd="8" destOrd="0" presId="urn:microsoft.com/office/officeart/2005/8/layout/radial2"/>
    <dgm:cxn modelId="{2DA67D3D-207E-4B80-A828-0CA571404496}" type="presParOf" srcId="{15D9E5FA-BE58-4199-8643-1DCC5F417A9B}" destId="{97D28869-2B5F-4D31-A51C-56348E302EF1}" srcOrd="0" destOrd="0" presId="urn:microsoft.com/office/officeart/2005/8/layout/radial2"/>
    <dgm:cxn modelId="{567F15FE-962A-437B-9248-2171DC5BC917}" type="presParOf" srcId="{15D9E5FA-BE58-4199-8643-1DCC5F417A9B}" destId="{4DCA2008-B412-4D87-86CD-3276FE32C7BF}"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B0FFD-98AC-4A94-9F2C-201947678634}">
      <dsp:nvSpPr>
        <dsp:cNvPr id="0" name=""/>
        <dsp:cNvSpPr/>
      </dsp:nvSpPr>
      <dsp:spPr>
        <a:xfrm>
          <a:off x="2699308" y="1230"/>
          <a:ext cx="3036722" cy="465855"/>
        </a:xfrm>
        <a:prstGeom prst="roundRect">
          <a:avLst/>
        </a:prstGeom>
        <a:solidFill>
          <a:schemeClr val="accent4">
            <a:alpha val="9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latin typeface="Calibri" panose="020F0502020204030204" pitchFamily="34" charset="0"/>
              <a:cs typeface="Calibri" panose="020F0502020204030204" pitchFamily="34" charset="0"/>
            </a:rPr>
            <a:t>compensatory &amp; access skills </a:t>
          </a:r>
        </a:p>
      </dsp:txBody>
      <dsp:txXfrm>
        <a:off x="2722049" y="23971"/>
        <a:ext cx="2991240" cy="420373"/>
      </dsp:txXfrm>
    </dsp:sp>
    <dsp:sp modelId="{E16148F1-E7B2-4FBC-89B1-E41EDBE8F0CE}">
      <dsp:nvSpPr>
        <dsp:cNvPr id="0" name=""/>
        <dsp:cNvSpPr/>
      </dsp:nvSpPr>
      <dsp:spPr>
        <a:xfrm>
          <a:off x="2699308" y="490378"/>
          <a:ext cx="3036722" cy="465855"/>
        </a:xfrm>
        <a:prstGeom prst="roundRect">
          <a:avLst/>
        </a:prstGeom>
        <a:solidFill>
          <a:schemeClr val="accent4">
            <a:alpha val="90000"/>
            <a:hueOff val="0"/>
            <a:satOff val="0"/>
            <a:lumOff val="0"/>
            <a:alphaOff val="-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tx1"/>
              </a:solidFill>
              <a:latin typeface="Calibri" panose="020F0502020204030204" pitchFamily="34" charset="0"/>
              <a:cs typeface="Calibri" panose="020F0502020204030204" pitchFamily="34" charset="0"/>
            </a:rPr>
            <a:t>career education</a:t>
          </a:r>
          <a:endParaRPr lang="en-US" sz="1800" b="0" kern="1200" dirty="0">
            <a:solidFill>
              <a:schemeClr val="tx1"/>
            </a:solidFill>
            <a:latin typeface="Calibri" panose="020F0502020204030204" pitchFamily="34" charset="0"/>
            <a:cs typeface="Calibri" panose="020F0502020204030204" pitchFamily="34" charset="0"/>
          </a:endParaRPr>
        </a:p>
      </dsp:txBody>
      <dsp:txXfrm>
        <a:off x="2722049" y="513119"/>
        <a:ext cx="2991240" cy="420373"/>
      </dsp:txXfrm>
    </dsp:sp>
    <dsp:sp modelId="{D6339F62-00F7-4C4C-BCD0-7D9132139E85}">
      <dsp:nvSpPr>
        <dsp:cNvPr id="0" name=""/>
        <dsp:cNvSpPr/>
      </dsp:nvSpPr>
      <dsp:spPr>
        <a:xfrm>
          <a:off x="2699308" y="979526"/>
          <a:ext cx="3036722" cy="465855"/>
        </a:xfrm>
        <a:prstGeom prst="roundRect">
          <a:avLst/>
        </a:prstGeom>
        <a:solidFill>
          <a:schemeClr val="accent4">
            <a:alpha val="90000"/>
            <a:hueOff val="0"/>
            <a:satOff val="0"/>
            <a:lumOff val="0"/>
            <a:alphaOff val="-1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tx1"/>
              </a:solidFill>
              <a:latin typeface="Calibri" panose="020F0502020204030204" pitchFamily="34" charset="0"/>
              <a:cs typeface="Calibri" panose="020F0502020204030204" pitchFamily="34" charset="0"/>
            </a:rPr>
            <a:t>independent living skills</a:t>
          </a:r>
        </a:p>
      </dsp:txBody>
      <dsp:txXfrm>
        <a:off x="2722049" y="1002267"/>
        <a:ext cx="2991240" cy="420373"/>
      </dsp:txXfrm>
    </dsp:sp>
    <dsp:sp modelId="{07668A4A-F886-4442-9DA6-ABD01D5B940C}">
      <dsp:nvSpPr>
        <dsp:cNvPr id="0" name=""/>
        <dsp:cNvSpPr/>
      </dsp:nvSpPr>
      <dsp:spPr>
        <a:xfrm>
          <a:off x="2699308" y="1468674"/>
          <a:ext cx="3036722" cy="465855"/>
        </a:xfrm>
        <a:prstGeom prst="roundRect">
          <a:avLst/>
        </a:prstGeom>
        <a:solidFill>
          <a:schemeClr val="accent4">
            <a:alpha val="90000"/>
            <a:hueOff val="0"/>
            <a:satOff val="0"/>
            <a:lumOff val="0"/>
            <a:alphaOff val="-1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tx1"/>
              </a:solidFill>
              <a:latin typeface="Calibri" panose="020F0502020204030204" pitchFamily="34" charset="0"/>
              <a:cs typeface="Calibri" panose="020F0502020204030204" pitchFamily="34" charset="0"/>
            </a:rPr>
            <a:t>orientation &amp; mobility skills</a:t>
          </a:r>
          <a:endParaRPr lang="en-US" sz="1800" b="0" kern="1200" dirty="0">
            <a:solidFill>
              <a:schemeClr val="tx1"/>
            </a:solidFill>
            <a:latin typeface="Calibri" panose="020F0502020204030204" pitchFamily="34" charset="0"/>
            <a:cs typeface="Calibri" panose="020F0502020204030204" pitchFamily="34" charset="0"/>
          </a:endParaRPr>
        </a:p>
      </dsp:txBody>
      <dsp:txXfrm>
        <a:off x="2722049" y="1491415"/>
        <a:ext cx="2991240" cy="420373"/>
      </dsp:txXfrm>
    </dsp:sp>
    <dsp:sp modelId="{A63F749D-D727-418D-907E-CA3D4C0BE8AF}">
      <dsp:nvSpPr>
        <dsp:cNvPr id="0" name=""/>
        <dsp:cNvSpPr/>
      </dsp:nvSpPr>
      <dsp:spPr>
        <a:xfrm>
          <a:off x="2699308" y="1957822"/>
          <a:ext cx="3036722" cy="465855"/>
        </a:xfrm>
        <a:prstGeom prst="roundRect">
          <a:avLst/>
        </a:prstGeom>
        <a:solidFill>
          <a:schemeClr val="accent4">
            <a:alpha val="90000"/>
            <a:hueOff val="0"/>
            <a:satOff val="0"/>
            <a:lumOff val="0"/>
            <a:alphaOff val="-2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tx1"/>
              </a:solidFill>
              <a:latin typeface="Calibri" panose="020F0502020204030204" pitchFamily="34" charset="0"/>
              <a:cs typeface="Calibri" panose="020F0502020204030204" pitchFamily="34" charset="0"/>
            </a:rPr>
            <a:t>recreational &amp; leisure skills</a:t>
          </a:r>
          <a:endParaRPr lang="en-US" sz="1800" b="0" kern="1200" dirty="0">
            <a:solidFill>
              <a:schemeClr val="tx1"/>
            </a:solidFill>
            <a:latin typeface="Calibri" panose="020F0502020204030204" pitchFamily="34" charset="0"/>
            <a:cs typeface="Calibri" panose="020F0502020204030204" pitchFamily="34" charset="0"/>
          </a:endParaRPr>
        </a:p>
      </dsp:txBody>
      <dsp:txXfrm>
        <a:off x="2722049" y="1980563"/>
        <a:ext cx="2991240" cy="420373"/>
      </dsp:txXfrm>
    </dsp:sp>
    <dsp:sp modelId="{438735CD-C0C6-4BFE-9A08-DB68B6449DB4}">
      <dsp:nvSpPr>
        <dsp:cNvPr id="0" name=""/>
        <dsp:cNvSpPr/>
      </dsp:nvSpPr>
      <dsp:spPr>
        <a:xfrm>
          <a:off x="2699308" y="2446970"/>
          <a:ext cx="3036722" cy="465855"/>
        </a:xfrm>
        <a:prstGeom prst="roundRect">
          <a:avLst/>
        </a:prstGeom>
        <a:solidFill>
          <a:schemeClr val="accent4">
            <a:alpha val="90000"/>
            <a:hueOff val="0"/>
            <a:satOff val="0"/>
            <a:lumOff val="0"/>
            <a:alphaOff val="-2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latin typeface="Calibri" panose="020F0502020204030204" pitchFamily="34" charset="0"/>
              <a:cs typeface="Calibri" panose="020F0502020204030204" pitchFamily="34" charset="0"/>
            </a:rPr>
            <a:t>self-determination skills</a:t>
          </a:r>
        </a:p>
      </dsp:txBody>
      <dsp:txXfrm>
        <a:off x="2722049" y="2469711"/>
        <a:ext cx="2991240" cy="420373"/>
      </dsp:txXfrm>
    </dsp:sp>
    <dsp:sp modelId="{520B3C2B-7986-4CF7-A12F-EEF713307FFB}">
      <dsp:nvSpPr>
        <dsp:cNvPr id="0" name=""/>
        <dsp:cNvSpPr/>
      </dsp:nvSpPr>
      <dsp:spPr>
        <a:xfrm>
          <a:off x="2699308" y="2936118"/>
          <a:ext cx="3036722" cy="465855"/>
        </a:xfrm>
        <a:prstGeom prst="roundRect">
          <a:avLst/>
        </a:prstGeom>
        <a:solidFill>
          <a:schemeClr val="accent4">
            <a:alpha val="90000"/>
            <a:hueOff val="0"/>
            <a:satOff val="0"/>
            <a:lumOff val="0"/>
            <a:alphaOff val="-3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tx1"/>
              </a:solidFill>
              <a:latin typeface="Calibri" panose="020F0502020204030204" pitchFamily="34" charset="0"/>
              <a:cs typeface="Calibri" panose="020F0502020204030204" pitchFamily="34" charset="0"/>
            </a:rPr>
            <a:t>sensory efficiency skills</a:t>
          </a:r>
        </a:p>
      </dsp:txBody>
      <dsp:txXfrm>
        <a:off x="2722049" y="2958859"/>
        <a:ext cx="2991240" cy="420373"/>
      </dsp:txXfrm>
    </dsp:sp>
    <dsp:sp modelId="{ADE4DCD7-F929-46B9-9641-851E1E861219}">
      <dsp:nvSpPr>
        <dsp:cNvPr id="0" name=""/>
        <dsp:cNvSpPr/>
      </dsp:nvSpPr>
      <dsp:spPr>
        <a:xfrm>
          <a:off x="2699308" y="3425266"/>
          <a:ext cx="3036722" cy="465855"/>
        </a:xfrm>
        <a:prstGeom prst="roundRect">
          <a:avLst/>
        </a:prstGeom>
        <a:solidFill>
          <a:schemeClr val="accent4">
            <a:alpha val="90000"/>
            <a:hueOff val="0"/>
            <a:satOff val="0"/>
            <a:lumOff val="0"/>
            <a:alphaOff val="-3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tx1"/>
              </a:solidFill>
              <a:latin typeface="Calibri" panose="020F0502020204030204" pitchFamily="34" charset="0"/>
              <a:cs typeface="Calibri" panose="020F0502020204030204" pitchFamily="34" charset="0"/>
            </a:rPr>
            <a:t>social interaction skills</a:t>
          </a:r>
        </a:p>
      </dsp:txBody>
      <dsp:txXfrm>
        <a:off x="2722049" y="3448007"/>
        <a:ext cx="2991240" cy="420373"/>
      </dsp:txXfrm>
    </dsp:sp>
    <dsp:sp modelId="{BA15D5D0-8CFB-4E13-BF64-74537DD81188}">
      <dsp:nvSpPr>
        <dsp:cNvPr id="0" name=""/>
        <dsp:cNvSpPr/>
      </dsp:nvSpPr>
      <dsp:spPr>
        <a:xfrm>
          <a:off x="2699308" y="3914414"/>
          <a:ext cx="3036722" cy="465855"/>
        </a:xfrm>
        <a:prstGeom prst="roundRect">
          <a:avLst/>
        </a:prstGeom>
        <a:solidFill>
          <a:schemeClr val="accent4">
            <a:alpha val="90000"/>
            <a:hueOff val="0"/>
            <a:satOff val="0"/>
            <a:lumOff val="0"/>
            <a:alpha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latin typeface="Calibri" panose="020F0502020204030204" pitchFamily="34" charset="0"/>
              <a:cs typeface="Calibri" panose="020F0502020204030204" pitchFamily="34" charset="0"/>
            </a:rPr>
            <a:t>technology/assistive technology</a:t>
          </a:r>
        </a:p>
      </dsp:txBody>
      <dsp:txXfrm>
        <a:off x="2722049" y="3937155"/>
        <a:ext cx="2991240" cy="420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22EE0-71C7-46AA-9823-A3D7DD0C6612}">
      <dsp:nvSpPr>
        <dsp:cNvPr id="0" name=""/>
        <dsp:cNvSpPr/>
      </dsp:nvSpPr>
      <dsp:spPr>
        <a:xfrm rot="5400000">
          <a:off x="1188237" y="281058"/>
          <a:ext cx="2156059" cy="2132957"/>
        </a:xfrm>
        <a:prstGeom prst="round2SameRect">
          <a:avLst/>
        </a:prstGeom>
        <a:solidFill>
          <a:schemeClr val="bg2">
            <a:alpha val="9000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None/>
          </a:pPr>
          <a:r>
            <a:rPr lang="en-US" sz="2300" b="1" kern="1200" dirty="0">
              <a:latin typeface="Calibri" panose="020F0502020204030204" pitchFamily="34" charset="0"/>
              <a:cs typeface="Calibri" panose="020F0502020204030204" pitchFamily="34" charset="0"/>
            </a:rPr>
            <a:t>R</a:t>
          </a:r>
          <a:r>
            <a:rPr lang="en-US" sz="2300" kern="1200" dirty="0">
              <a:latin typeface="Calibri" panose="020F0502020204030204" pitchFamily="34" charset="0"/>
              <a:cs typeface="Calibri" panose="020F0502020204030204" pitchFamily="34" charset="0"/>
            </a:rPr>
            <a:t>ecord Reviews</a:t>
          </a:r>
        </a:p>
        <a:p>
          <a:pPr marL="228600" lvl="1" indent="-228600" algn="l" defTabSz="1022350">
            <a:lnSpc>
              <a:spcPct val="90000"/>
            </a:lnSpc>
            <a:spcBef>
              <a:spcPct val="0"/>
            </a:spcBef>
            <a:spcAft>
              <a:spcPct val="15000"/>
            </a:spcAft>
            <a:buNone/>
          </a:pPr>
          <a:r>
            <a:rPr lang="en-US" sz="2300" b="1" kern="1200" dirty="0">
              <a:latin typeface="Calibri" panose="020F0502020204030204" pitchFamily="34" charset="0"/>
              <a:cs typeface="Calibri" panose="020F0502020204030204" pitchFamily="34" charset="0"/>
            </a:rPr>
            <a:t>I</a:t>
          </a:r>
          <a:r>
            <a:rPr lang="en-US" sz="2300" kern="1200" dirty="0">
              <a:latin typeface="Calibri" panose="020F0502020204030204" pitchFamily="34" charset="0"/>
              <a:cs typeface="Calibri" panose="020F0502020204030204" pitchFamily="34" charset="0"/>
            </a:rPr>
            <a:t>nterviews</a:t>
          </a:r>
        </a:p>
        <a:p>
          <a:pPr marL="228600" lvl="1" indent="-228600" algn="l" defTabSz="1022350">
            <a:lnSpc>
              <a:spcPct val="90000"/>
            </a:lnSpc>
            <a:spcBef>
              <a:spcPct val="0"/>
            </a:spcBef>
            <a:spcAft>
              <a:spcPct val="15000"/>
            </a:spcAft>
            <a:buNone/>
          </a:pPr>
          <a:r>
            <a:rPr lang="en-US" sz="2300" b="1" kern="1200" dirty="0">
              <a:latin typeface="Calibri" panose="020F0502020204030204" pitchFamily="34" charset="0"/>
              <a:cs typeface="Calibri" panose="020F0502020204030204" pitchFamily="34" charset="0"/>
            </a:rPr>
            <a:t>O</a:t>
          </a:r>
          <a:r>
            <a:rPr lang="en-US" sz="2300" kern="1200" dirty="0">
              <a:latin typeface="Calibri" panose="020F0502020204030204" pitchFamily="34" charset="0"/>
              <a:cs typeface="Calibri" panose="020F0502020204030204" pitchFamily="34" charset="0"/>
            </a:rPr>
            <a:t>bservations </a:t>
          </a:r>
        </a:p>
        <a:p>
          <a:pPr marL="228600" lvl="1" indent="-228600" algn="l" defTabSz="1022350">
            <a:lnSpc>
              <a:spcPct val="90000"/>
            </a:lnSpc>
            <a:spcBef>
              <a:spcPct val="0"/>
            </a:spcBef>
            <a:spcAft>
              <a:spcPct val="15000"/>
            </a:spcAft>
            <a:buNone/>
          </a:pPr>
          <a:r>
            <a:rPr lang="en-US" sz="2300" b="1" kern="1200" dirty="0">
              <a:latin typeface="Calibri" panose="020F0502020204030204" pitchFamily="34" charset="0"/>
              <a:cs typeface="Calibri" panose="020F0502020204030204" pitchFamily="34" charset="0"/>
            </a:rPr>
            <a:t>T</a:t>
          </a:r>
          <a:r>
            <a:rPr lang="en-US" sz="2300" kern="1200" dirty="0">
              <a:latin typeface="Calibri" panose="020F0502020204030204" pitchFamily="34" charset="0"/>
              <a:cs typeface="Calibri" panose="020F0502020204030204" pitchFamily="34" charset="0"/>
            </a:rPr>
            <a:t>esting</a:t>
          </a:r>
        </a:p>
      </dsp:txBody>
      <dsp:txXfrm rot="-5400000">
        <a:off x="1199788" y="373629"/>
        <a:ext cx="2028835" cy="1947815"/>
      </dsp:txXfrm>
    </dsp:sp>
    <dsp:sp modelId="{FB98F027-C10F-4EB6-8FDE-6CB60291B4C7}">
      <dsp:nvSpPr>
        <dsp:cNvPr id="0" name=""/>
        <dsp:cNvSpPr/>
      </dsp:nvSpPr>
      <dsp:spPr>
        <a:xfrm>
          <a:off x="0" y="0"/>
          <a:ext cx="1199788" cy="2695074"/>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RIOT Model: </a:t>
          </a:r>
        </a:p>
      </dsp:txBody>
      <dsp:txXfrm>
        <a:off x="58569" y="58569"/>
        <a:ext cx="1082650" cy="2577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021DA-0480-4C1C-B506-E4E026C790BA}">
      <dsp:nvSpPr>
        <dsp:cNvPr id="0" name=""/>
        <dsp:cNvSpPr/>
      </dsp:nvSpPr>
      <dsp:spPr>
        <a:xfrm rot="1561539">
          <a:off x="2923964" y="2384954"/>
          <a:ext cx="1062722" cy="28388"/>
        </a:xfrm>
        <a:custGeom>
          <a:avLst/>
          <a:gdLst/>
          <a:ahLst/>
          <a:cxnLst/>
          <a:rect l="0" t="0" r="0" b="0"/>
          <a:pathLst>
            <a:path>
              <a:moveTo>
                <a:pt x="0" y="14194"/>
              </a:moveTo>
              <a:lnTo>
                <a:pt x="1062722" y="14194"/>
              </a:lnTo>
            </a:path>
          </a:pathLst>
        </a:custGeom>
        <a:noFill/>
        <a:ln w="22225" cap="rnd"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3EFA7DA8-15B2-4295-A5EE-DC559CCEBF92}">
      <dsp:nvSpPr>
        <dsp:cNvPr id="0" name=""/>
        <dsp:cNvSpPr/>
      </dsp:nvSpPr>
      <dsp:spPr>
        <a:xfrm rot="14739">
          <a:off x="2977833" y="1937716"/>
          <a:ext cx="2780572" cy="28388"/>
        </a:xfrm>
        <a:custGeom>
          <a:avLst/>
          <a:gdLst/>
          <a:ahLst/>
          <a:cxnLst/>
          <a:rect l="0" t="0" r="0" b="0"/>
          <a:pathLst>
            <a:path>
              <a:moveTo>
                <a:pt x="0" y="14194"/>
              </a:moveTo>
              <a:lnTo>
                <a:pt x="2780572" y="14194"/>
              </a:lnTo>
            </a:path>
          </a:pathLst>
        </a:custGeom>
        <a:noFill/>
        <a:ln w="22225" cap="rnd"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A0F1285A-50B6-42DA-AD3B-15AEE2886C80}">
      <dsp:nvSpPr>
        <dsp:cNvPr id="0" name=""/>
        <dsp:cNvSpPr/>
      </dsp:nvSpPr>
      <dsp:spPr>
        <a:xfrm rot="20178322">
          <a:off x="2928286" y="1494027"/>
          <a:ext cx="1175789" cy="28388"/>
        </a:xfrm>
        <a:custGeom>
          <a:avLst/>
          <a:gdLst/>
          <a:ahLst/>
          <a:cxnLst/>
          <a:rect l="0" t="0" r="0" b="0"/>
          <a:pathLst>
            <a:path>
              <a:moveTo>
                <a:pt x="0" y="14194"/>
              </a:moveTo>
              <a:lnTo>
                <a:pt x="1175789" y="14194"/>
              </a:lnTo>
            </a:path>
          </a:pathLst>
        </a:custGeom>
        <a:noFill/>
        <a:ln w="22225" cap="rnd" cmpd="sng" algn="ctr">
          <a:solidFill>
            <a:schemeClr val="bg1">
              <a:alpha val="0"/>
            </a:schemeClr>
          </a:solidFill>
          <a:prstDash val="solid"/>
        </a:ln>
        <a:effectLst/>
      </dsp:spPr>
      <dsp:style>
        <a:lnRef idx="2">
          <a:scrgbClr r="0" g="0" b="0"/>
        </a:lnRef>
        <a:fillRef idx="0">
          <a:scrgbClr r="0" g="0" b="0"/>
        </a:fillRef>
        <a:effectRef idx="0">
          <a:scrgbClr r="0" g="0" b="0"/>
        </a:effectRef>
        <a:fontRef idx="minor"/>
      </dsp:style>
    </dsp:sp>
    <dsp:sp modelId="{9BE4A283-5C03-40D5-B9F8-B5AE66486BED}">
      <dsp:nvSpPr>
        <dsp:cNvPr id="0" name=""/>
        <dsp:cNvSpPr/>
      </dsp:nvSpPr>
      <dsp:spPr>
        <a:xfrm rot="1203654">
          <a:off x="2048071" y="1879522"/>
          <a:ext cx="674846" cy="28388"/>
        </a:xfrm>
        <a:custGeom>
          <a:avLst/>
          <a:gdLst/>
          <a:ahLst/>
          <a:cxnLst/>
          <a:rect l="0" t="0" r="0" b="0"/>
          <a:pathLst>
            <a:path>
              <a:moveTo>
                <a:pt x="0" y="14194"/>
              </a:moveTo>
              <a:lnTo>
                <a:pt x="674846" y="1419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43AD23-437F-4A94-95B4-4B78AEB065C4}">
      <dsp:nvSpPr>
        <dsp:cNvPr id="0" name=""/>
        <dsp:cNvSpPr/>
      </dsp:nvSpPr>
      <dsp:spPr>
        <a:xfrm>
          <a:off x="165997" y="850136"/>
          <a:ext cx="1299003" cy="129900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4E04C-F793-4900-A289-71029E8A4316}">
      <dsp:nvSpPr>
        <dsp:cNvPr id="0" name=""/>
        <dsp:cNvSpPr/>
      </dsp:nvSpPr>
      <dsp:spPr>
        <a:xfrm>
          <a:off x="3" y="282460"/>
          <a:ext cx="2806961" cy="2505301"/>
        </a:xfrm>
        <a:prstGeom prst="ellipse">
          <a:avLst/>
        </a:prstGeom>
        <a:solidFill>
          <a:schemeClr val="accent1">
            <a:hueOff val="0"/>
            <a:satOff val="0"/>
            <a:lumOff val="0"/>
            <a:alphaOff val="0"/>
          </a:schemeClr>
        </a:solidFill>
        <a:ln w="22225"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How do you determine IEP hours/service time recommendations when a student has a portfolio project IEP goal?</a:t>
          </a:r>
        </a:p>
      </dsp:txBody>
      <dsp:txXfrm>
        <a:off x="411073" y="649353"/>
        <a:ext cx="1984821" cy="1771515"/>
      </dsp:txXfrm>
    </dsp:sp>
    <dsp:sp modelId="{1FEC69F6-B166-4FC4-86B2-B206BD01E7F6}">
      <dsp:nvSpPr>
        <dsp:cNvPr id="0" name=""/>
        <dsp:cNvSpPr/>
      </dsp:nvSpPr>
      <dsp:spPr>
        <a:xfrm>
          <a:off x="3753402" y="69963"/>
          <a:ext cx="2715327" cy="1476662"/>
        </a:xfrm>
        <a:prstGeom prst="ellipse">
          <a:avLst/>
        </a:prstGeom>
        <a:solidFill>
          <a:schemeClr val="accent3">
            <a:lumMod val="20000"/>
            <a:lumOff val="80000"/>
          </a:schemeClr>
        </a:solidFill>
        <a:ln w="22225" cap="rnd"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An IEP is a living document, reflecting students’ current strengths and needs through long and short term goals.</a:t>
          </a:r>
        </a:p>
      </dsp:txBody>
      <dsp:txXfrm>
        <a:off x="4151052" y="286215"/>
        <a:ext cx="1920027" cy="1044158"/>
      </dsp:txXfrm>
    </dsp:sp>
    <dsp:sp modelId="{589C830E-E858-499C-8364-9D2DD76D816E}">
      <dsp:nvSpPr>
        <dsp:cNvPr id="0" name=""/>
        <dsp:cNvSpPr/>
      </dsp:nvSpPr>
      <dsp:spPr>
        <a:xfrm>
          <a:off x="5758365" y="1165605"/>
          <a:ext cx="2478038" cy="1595155"/>
        </a:xfrm>
        <a:prstGeom prst="ellipse">
          <a:avLst/>
        </a:prstGeom>
        <a:solidFill>
          <a:schemeClr val="accent3">
            <a:lumMod val="20000"/>
            <a:lumOff val="80000"/>
          </a:schemeClr>
        </a:solidFill>
        <a:ln w="22225" cap="rnd"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Consider the goal and rubric: how much time would you recommend for your student?</a:t>
          </a:r>
        </a:p>
      </dsp:txBody>
      <dsp:txXfrm>
        <a:off x="6121265" y="1399210"/>
        <a:ext cx="1752238" cy="1127945"/>
      </dsp:txXfrm>
    </dsp:sp>
    <dsp:sp modelId="{97D28869-2B5F-4D31-A51C-56348E302EF1}">
      <dsp:nvSpPr>
        <dsp:cNvPr id="0" name=""/>
        <dsp:cNvSpPr/>
      </dsp:nvSpPr>
      <dsp:spPr>
        <a:xfrm>
          <a:off x="3704735" y="2250723"/>
          <a:ext cx="2541551" cy="1781424"/>
        </a:xfrm>
        <a:prstGeom prst="ellipse">
          <a:avLst/>
        </a:prstGeom>
        <a:solidFill>
          <a:schemeClr val="accent3">
            <a:lumMod val="20000"/>
            <a:lumOff val="80000"/>
          </a:schemeClr>
        </a:solidFill>
        <a:ln w="22225" cap="rnd"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My opinion: September, December, and June likely contain little instructional time. </a:t>
          </a:r>
        </a:p>
        <a:p>
          <a:pPr marL="0" lvl="0" indent="0" algn="ctr" defTabSz="711200">
            <a:lnSpc>
              <a:spcPct val="90000"/>
            </a:lnSpc>
            <a:spcBef>
              <a:spcPct val="0"/>
            </a:spcBef>
            <a:spcAft>
              <a:spcPct val="35000"/>
            </a:spcAft>
            <a:buNone/>
          </a:pPr>
          <a:r>
            <a:rPr lang="en-US" sz="1200" kern="1200" dirty="0">
              <a:solidFill>
                <a:schemeClr val="tx1"/>
              </a:solidFill>
              <a:latin typeface="Calibri" panose="020F0502020204030204" pitchFamily="34" charset="0"/>
              <a:cs typeface="Calibri" panose="020F0502020204030204" pitchFamily="34" charset="0"/>
            </a:rPr>
            <a:t>*June will be used to write letters to next year’s teachers</a:t>
          </a:r>
        </a:p>
      </dsp:txBody>
      <dsp:txXfrm>
        <a:off x="4076937" y="2511607"/>
        <a:ext cx="1797147" cy="12596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375D6-6601-495B-BE7E-200B7373BDD5}" type="datetimeFigureOut">
              <a:rPr lang="en-US" smtClean="0"/>
              <a:t>4/1/20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F64BA-60ED-4EDE-8DBD-502CF877DFAC}" type="slidenum">
              <a:rPr lang="en-US" smtClean="0"/>
              <a:t>‹#›</a:t>
            </a:fld>
            <a:endParaRPr lang="en-US"/>
          </a:p>
        </p:txBody>
      </p:sp>
    </p:spTree>
    <p:extLst>
      <p:ext uri="{BB962C8B-B14F-4D97-AF65-F5344CB8AC3E}">
        <p14:creationId xmlns:p14="http://schemas.microsoft.com/office/powerpoint/2010/main" val="66521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my presentation today I’m going to address the following concepts… but first, I just want to acknowledge how challenging our roles can be as TVIs, and how much we are expected to handle.  You’ve heard my official bio, but what’s not there is the fact that my last year as a TVI I served 10-13 schools and 26 students, with several referrals coming in. I loved it, but it’s not easy. However, I really believe that for most of our students we don’t see often, having the type of IEP goal &amp; instruction I’m about to explain allowed me to be more of a TVI instead of always addressing emergencies or not really knowing what to do with my students since I didn’t see some of them that often. </a:t>
            </a:r>
          </a:p>
        </p:txBody>
      </p:sp>
      <p:sp>
        <p:nvSpPr>
          <p:cNvPr id="4" name="Slide Number Placeholder 3"/>
          <p:cNvSpPr>
            <a:spLocks noGrp="1"/>
          </p:cNvSpPr>
          <p:nvPr>
            <p:ph type="sldNum" sz="quarter" idx="10"/>
          </p:nvPr>
        </p:nvSpPr>
        <p:spPr/>
        <p:txBody>
          <a:bodyPr/>
          <a:lstStyle/>
          <a:p>
            <a:fld id="{FE3F64BA-60ED-4EDE-8DBD-502CF877DFAC}" type="slidenum">
              <a:rPr lang="en-US" smtClean="0"/>
              <a:t>2</a:t>
            </a:fld>
            <a:endParaRPr lang="en-US"/>
          </a:p>
        </p:txBody>
      </p:sp>
    </p:spTree>
    <p:extLst>
      <p:ext uri="{BB962C8B-B14F-4D97-AF65-F5344CB8AC3E}">
        <p14:creationId xmlns:p14="http://schemas.microsoft.com/office/powerpoint/2010/main" val="242003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F64BA-60ED-4EDE-8DBD-502CF877DFAC}" type="slidenum">
              <a:rPr lang="en-US" smtClean="0"/>
              <a:t>15</a:t>
            </a:fld>
            <a:endParaRPr lang="en-US"/>
          </a:p>
        </p:txBody>
      </p:sp>
    </p:spTree>
    <p:extLst>
      <p:ext uri="{BB962C8B-B14F-4D97-AF65-F5344CB8AC3E}">
        <p14:creationId xmlns:p14="http://schemas.microsoft.com/office/powerpoint/2010/main" val="345800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Right side of the screen, small excerpt from activity. Didn’t need to write a paragraph about each item, just to begin to be self-aware &amp; making sure he knew the language to explain what he needed and why. </a:t>
            </a:r>
          </a:p>
        </p:txBody>
      </p:sp>
      <p:sp>
        <p:nvSpPr>
          <p:cNvPr id="4" name="Slide Number Placeholder 3"/>
          <p:cNvSpPr>
            <a:spLocks noGrp="1"/>
          </p:cNvSpPr>
          <p:nvPr>
            <p:ph type="sldNum" sz="quarter" idx="10"/>
          </p:nvPr>
        </p:nvSpPr>
        <p:spPr/>
        <p:txBody>
          <a:bodyPr/>
          <a:lstStyle/>
          <a:p>
            <a:fld id="{FE3F64BA-60ED-4EDE-8DBD-502CF877DFAC}" type="slidenum">
              <a:rPr lang="en-US" smtClean="0"/>
              <a:t>16</a:t>
            </a:fld>
            <a:endParaRPr lang="en-US"/>
          </a:p>
        </p:txBody>
      </p:sp>
    </p:spTree>
    <p:extLst>
      <p:ext uri="{BB962C8B-B14F-4D97-AF65-F5344CB8AC3E}">
        <p14:creationId xmlns:p14="http://schemas.microsoft.com/office/powerpoint/2010/main" val="4126656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F64BA-60ED-4EDE-8DBD-502CF877DFAC}" type="slidenum">
              <a:rPr lang="en-US" smtClean="0"/>
              <a:t>17</a:t>
            </a:fld>
            <a:endParaRPr lang="en-US"/>
          </a:p>
        </p:txBody>
      </p:sp>
    </p:spTree>
    <p:extLst>
      <p:ext uri="{BB962C8B-B14F-4D97-AF65-F5344CB8AC3E}">
        <p14:creationId xmlns:p14="http://schemas.microsoft.com/office/powerpoint/2010/main" val="196645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F64BA-60ED-4EDE-8DBD-502CF877DFAC}" type="slidenum">
              <a:rPr lang="en-US" smtClean="0"/>
              <a:t>20</a:t>
            </a:fld>
            <a:endParaRPr lang="en-US"/>
          </a:p>
        </p:txBody>
      </p:sp>
    </p:spTree>
    <p:extLst>
      <p:ext uri="{BB962C8B-B14F-4D97-AF65-F5344CB8AC3E}">
        <p14:creationId xmlns:p14="http://schemas.microsoft.com/office/powerpoint/2010/main" val="3587235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Play Dough Recipe </a:t>
            </a:r>
          </a:p>
          <a:p>
            <a:r>
              <a:rPr lang="en-US" dirty="0"/>
              <a:t>Step 1: Mix 2 cups flour and ¾ cups salt in a large bowl</a:t>
            </a:r>
          </a:p>
          <a:p>
            <a:r>
              <a:rPr lang="en-US" dirty="0"/>
              <a:t>Step 2: An separate bowl, mix of 1 generous Tablespoon of oil and your choice of food coloring.</a:t>
            </a:r>
          </a:p>
          <a:p>
            <a:r>
              <a:rPr lang="en-US" dirty="0"/>
              <a:t>Step 3: Add just over 1/3 cup water to the oil/food coloring mixture.</a:t>
            </a:r>
          </a:p>
          <a:p>
            <a:r>
              <a:rPr lang="en-US" dirty="0"/>
              <a:t>Step 4: Add ½ of the flour and salt mixture to the wet ingredients.</a:t>
            </a:r>
          </a:p>
          <a:p>
            <a:r>
              <a:rPr lang="en-US" dirty="0"/>
              <a:t>Step 5: Carefully stir until combined</a:t>
            </a:r>
          </a:p>
          <a:p>
            <a:r>
              <a:rPr lang="en-US" dirty="0"/>
              <a:t>Step 6: Sprinkle flour onto your workspace and knead the dough until it is soft and the color is smooth.</a:t>
            </a:r>
          </a:p>
          <a:p>
            <a:r>
              <a:rPr lang="en-US" dirty="0"/>
              <a:t>Step 7: Enjoy!</a:t>
            </a:r>
          </a:p>
        </p:txBody>
      </p:sp>
      <p:sp>
        <p:nvSpPr>
          <p:cNvPr id="4" name="Slide Number Placeholder 3"/>
          <p:cNvSpPr>
            <a:spLocks noGrp="1"/>
          </p:cNvSpPr>
          <p:nvPr>
            <p:ph type="sldNum" sz="quarter" idx="10"/>
          </p:nvPr>
        </p:nvSpPr>
        <p:spPr/>
        <p:txBody>
          <a:bodyPr/>
          <a:lstStyle/>
          <a:p>
            <a:fld id="{FE3F64BA-60ED-4EDE-8DBD-502CF877DFAC}" type="slidenum">
              <a:rPr lang="en-US" smtClean="0"/>
              <a:t>21</a:t>
            </a:fld>
            <a:endParaRPr lang="en-US"/>
          </a:p>
        </p:txBody>
      </p:sp>
    </p:spTree>
    <p:extLst>
      <p:ext uri="{BB962C8B-B14F-4D97-AF65-F5344CB8AC3E}">
        <p14:creationId xmlns:p14="http://schemas.microsoft.com/office/powerpoint/2010/main" val="369463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F64BA-60ED-4EDE-8DBD-502CF877DFAC}" type="slidenum">
              <a:rPr lang="en-US" smtClean="0"/>
              <a:t>22</a:t>
            </a:fld>
            <a:endParaRPr lang="en-US"/>
          </a:p>
        </p:txBody>
      </p:sp>
    </p:spTree>
    <p:extLst>
      <p:ext uri="{BB962C8B-B14F-4D97-AF65-F5344CB8AC3E}">
        <p14:creationId xmlns:p14="http://schemas.microsoft.com/office/powerpoint/2010/main" val="405033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have some real talk—I’ve done a portfolio goal when working with a student has little as 1 hour (1 session) month with a student.  Far from ideal but gave us focus to make the most of the time we had. </a:t>
            </a:r>
          </a:p>
          <a:p>
            <a:endParaRPr lang="en-US" dirty="0"/>
          </a:p>
        </p:txBody>
      </p:sp>
      <p:sp>
        <p:nvSpPr>
          <p:cNvPr id="4" name="Slide Number Placeholder 3"/>
          <p:cNvSpPr>
            <a:spLocks noGrp="1"/>
          </p:cNvSpPr>
          <p:nvPr>
            <p:ph type="sldNum" sz="quarter" idx="10"/>
          </p:nvPr>
        </p:nvSpPr>
        <p:spPr/>
        <p:txBody>
          <a:bodyPr/>
          <a:lstStyle/>
          <a:p>
            <a:fld id="{FE3F64BA-60ED-4EDE-8DBD-502CF877DFAC}" type="slidenum">
              <a:rPr lang="en-US" smtClean="0"/>
              <a:t>25</a:t>
            </a:fld>
            <a:endParaRPr lang="en-US"/>
          </a:p>
        </p:txBody>
      </p:sp>
    </p:spTree>
    <p:extLst>
      <p:ext uri="{BB962C8B-B14F-4D97-AF65-F5344CB8AC3E}">
        <p14:creationId xmlns:p14="http://schemas.microsoft.com/office/powerpoint/2010/main" val="238054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F64BA-60ED-4EDE-8DBD-502CF877DFAC}" type="slidenum">
              <a:rPr lang="en-US" smtClean="0"/>
              <a:t>3</a:t>
            </a:fld>
            <a:endParaRPr lang="en-US"/>
          </a:p>
        </p:txBody>
      </p:sp>
    </p:spTree>
    <p:extLst>
      <p:ext uri="{BB962C8B-B14F-4D97-AF65-F5344CB8AC3E}">
        <p14:creationId xmlns:p14="http://schemas.microsoft.com/office/powerpoint/2010/main" val="181585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talking w/colleagues, it’s important to remember we need to spent time teaching students the ECC not because we know students benefit from it but because…</a:t>
            </a:r>
          </a:p>
          <a:p>
            <a:r>
              <a:rPr lang="en-US" dirty="0"/>
              <a:t>It’s the law!  It is too easy to be a tutor instead of a TVI, or spend a lot of time putting out fires instead of building skill sets for the future. </a:t>
            </a:r>
          </a:p>
        </p:txBody>
      </p:sp>
      <p:sp>
        <p:nvSpPr>
          <p:cNvPr id="4" name="Slide Number Placeholder 3"/>
          <p:cNvSpPr>
            <a:spLocks noGrp="1"/>
          </p:cNvSpPr>
          <p:nvPr>
            <p:ph type="sldNum" sz="quarter" idx="10"/>
          </p:nvPr>
        </p:nvSpPr>
        <p:spPr/>
        <p:txBody>
          <a:bodyPr/>
          <a:lstStyle/>
          <a:p>
            <a:fld id="{FE3F64BA-60ED-4EDE-8DBD-502CF877DFAC}" type="slidenum">
              <a:rPr lang="en-US" smtClean="0"/>
              <a:t>4</a:t>
            </a:fld>
            <a:endParaRPr lang="en-US"/>
          </a:p>
        </p:txBody>
      </p:sp>
    </p:spTree>
    <p:extLst>
      <p:ext uri="{BB962C8B-B14F-4D97-AF65-F5344CB8AC3E}">
        <p14:creationId xmlns:p14="http://schemas.microsoft.com/office/powerpoint/2010/main" val="126309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E3F64BA-60ED-4EDE-8DBD-502CF877DFAC}" type="slidenum">
              <a:rPr lang="en-US" smtClean="0"/>
              <a:t>5</a:t>
            </a:fld>
            <a:endParaRPr lang="en-US"/>
          </a:p>
        </p:txBody>
      </p:sp>
    </p:spTree>
    <p:extLst>
      <p:ext uri="{BB962C8B-B14F-4D97-AF65-F5344CB8AC3E}">
        <p14:creationId xmlns:p14="http://schemas.microsoft.com/office/powerpoint/2010/main" val="377204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Before we can get started, we need to make sure the IEP instruction we develop is data-based…</a:t>
            </a:r>
          </a:p>
        </p:txBody>
      </p:sp>
      <p:sp>
        <p:nvSpPr>
          <p:cNvPr id="4" name="Slide Number Placeholder 3"/>
          <p:cNvSpPr>
            <a:spLocks noGrp="1"/>
          </p:cNvSpPr>
          <p:nvPr>
            <p:ph type="sldNum" sz="quarter" idx="10"/>
          </p:nvPr>
        </p:nvSpPr>
        <p:spPr/>
        <p:txBody>
          <a:bodyPr/>
          <a:lstStyle/>
          <a:p>
            <a:fld id="{FE3F64BA-60ED-4EDE-8DBD-502CF877DFAC}" type="slidenum">
              <a:rPr lang="en-US" smtClean="0"/>
              <a:t>6</a:t>
            </a:fld>
            <a:endParaRPr lang="en-US"/>
          </a:p>
        </p:txBody>
      </p:sp>
    </p:spTree>
    <p:extLst>
      <p:ext uri="{BB962C8B-B14F-4D97-AF65-F5344CB8AC3E}">
        <p14:creationId xmlns:p14="http://schemas.microsoft.com/office/powerpoint/2010/main" val="270389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F64BA-60ED-4EDE-8DBD-502CF877DFAC}" type="slidenum">
              <a:rPr lang="en-US" smtClean="0"/>
              <a:t>8</a:t>
            </a:fld>
            <a:endParaRPr lang="en-US"/>
          </a:p>
        </p:txBody>
      </p:sp>
    </p:spTree>
    <p:extLst>
      <p:ext uri="{BB962C8B-B14F-4D97-AF65-F5344CB8AC3E}">
        <p14:creationId xmlns:p14="http://schemas.microsoft.com/office/powerpoint/2010/main" val="53867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FE3F64BA-60ED-4EDE-8DBD-502CF877DFAC}" type="slidenum">
              <a:rPr lang="en-US" smtClean="0"/>
              <a:t>11</a:t>
            </a:fld>
            <a:endParaRPr lang="en-US"/>
          </a:p>
        </p:txBody>
      </p:sp>
    </p:spTree>
    <p:extLst>
      <p:ext uri="{BB962C8B-B14F-4D97-AF65-F5344CB8AC3E}">
        <p14:creationId xmlns:p14="http://schemas.microsoft.com/office/powerpoint/2010/main" val="358228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Activities are all about students being able to demonstrate their own voice &amp; choice!</a:t>
            </a:r>
          </a:p>
        </p:txBody>
      </p:sp>
      <p:sp>
        <p:nvSpPr>
          <p:cNvPr id="4" name="Slide Number Placeholder 3"/>
          <p:cNvSpPr>
            <a:spLocks noGrp="1"/>
          </p:cNvSpPr>
          <p:nvPr>
            <p:ph type="sldNum" sz="quarter" idx="10"/>
          </p:nvPr>
        </p:nvSpPr>
        <p:spPr/>
        <p:txBody>
          <a:bodyPr/>
          <a:lstStyle/>
          <a:p>
            <a:fld id="{FE3F64BA-60ED-4EDE-8DBD-502CF877DFAC}" type="slidenum">
              <a:rPr lang="en-US" smtClean="0"/>
              <a:t>12</a:t>
            </a:fld>
            <a:endParaRPr lang="en-US"/>
          </a:p>
        </p:txBody>
      </p:sp>
    </p:spTree>
    <p:extLst>
      <p:ext uri="{BB962C8B-B14F-4D97-AF65-F5344CB8AC3E}">
        <p14:creationId xmlns:p14="http://schemas.microsoft.com/office/powerpoint/2010/main" val="2042250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Shared complete portfolio at 5</a:t>
            </a:r>
            <a:r>
              <a:rPr lang="en-US" baseline="30000" dirty="0"/>
              <a:t>th</a:t>
            </a:r>
            <a:r>
              <a:rPr lang="en-US" dirty="0"/>
              <a:t> grade IEP meeting – great use of paperwork downtime while setting up IEP/printing, etc. </a:t>
            </a:r>
          </a:p>
        </p:txBody>
      </p:sp>
      <p:sp>
        <p:nvSpPr>
          <p:cNvPr id="4" name="Slide Number Placeholder 3"/>
          <p:cNvSpPr>
            <a:spLocks noGrp="1"/>
          </p:cNvSpPr>
          <p:nvPr>
            <p:ph type="sldNum" sz="quarter" idx="10"/>
          </p:nvPr>
        </p:nvSpPr>
        <p:spPr/>
        <p:txBody>
          <a:bodyPr/>
          <a:lstStyle/>
          <a:p>
            <a:fld id="{FE3F64BA-60ED-4EDE-8DBD-502CF877DFAC}" type="slidenum">
              <a:rPr lang="en-US" smtClean="0"/>
              <a:t>13</a:t>
            </a:fld>
            <a:endParaRPr lang="en-US"/>
          </a:p>
        </p:txBody>
      </p:sp>
    </p:spTree>
    <p:extLst>
      <p:ext uri="{BB962C8B-B14F-4D97-AF65-F5344CB8AC3E}">
        <p14:creationId xmlns:p14="http://schemas.microsoft.com/office/powerpoint/2010/main" val="413588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4/1/20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498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902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5008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4/1/20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7829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9023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5541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4/1/20</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425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4/1/20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9" name="Content Placeholder 8"/>
          <p:cNvSpPr>
            <a:spLocks noGrp="1"/>
          </p:cNvSpPr>
          <p:nvPr>
            <p:ph sz="quarter" idx="13"/>
          </p:nvPr>
        </p:nvSpPr>
        <p:spPr>
          <a:xfrm>
            <a:off x="709613" y="4548188"/>
            <a:ext cx="3189287" cy="1035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800600" y="4548188"/>
            <a:ext cx="3536950" cy="1035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72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270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ide Title and Content">
    <p:spTree>
      <p:nvGrpSpPr>
        <p:cNvPr id="1" name=""/>
        <p:cNvGrpSpPr/>
        <p:nvPr/>
      </p:nvGrpSpPr>
      <p:grpSpPr>
        <a:xfrm>
          <a:off x="0" y="0"/>
          <a:ext cx="0" cy="0"/>
          <a:chOff x="0" y="0"/>
          <a:chExt cx="0" cy="0"/>
        </a:xfrm>
      </p:grpSpPr>
      <p:sp>
        <p:nvSpPr>
          <p:cNvPr id="7" name="Rectangle 6"/>
          <p:cNvSpPr>
            <a:spLocks noChangeAspect="1"/>
          </p:cNvSpPr>
          <p:nvPr/>
        </p:nvSpPr>
        <p:spPr>
          <a:xfrm>
            <a:off x="433137" y="721895"/>
            <a:ext cx="3741822" cy="51421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1" y="938463"/>
            <a:ext cx="3473451" cy="4458904"/>
          </a:xfrm>
        </p:spPr>
        <p:txBody>
          <a:bodyPr anchor="ctr" anchorCtr="0"/>
          <a:lstStyle>
            <a:lvl1pPr algn="ctr">
              <a:defRPr cap="none" baseline="0"/>
            </a:lvl1pPr>
          </a:lstStyle>
          <a:p>
            <a:r>
              <a:rPr lang="en-US" dirty="0"/>
              <a:t>Click to edit Master title style</a:t>
            </a:r>
          </a:p>
        </p:txBody>
      </p:sp>
      <p:sp>
        <p:nvSpPr>
          <p:cNvPr id="3" name="Content Placeholder 2"/>
          <p:cNvSpPr>
            <a:spLocks noGrp="1"/>
          </p:cNvSpPr>
          <p:nvPr>
            <p:ph idx="1"/>
          </p:nvPr>
        </p:nvSpPr>
        <p:spPr>
          <a:xfrm>
            <a:off x="4523874" y="721896"/>
            <a:ext cx="4162925" cy="51421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525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4/1/20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654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4/1/20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651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3"/>
            <a:ext cx="3899527" cy="279223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4"/>
            <a:ext cx="3907662" cy="279223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581025" y="5137150"/>
            <a:ext cx="7989888" cy="627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4/1/20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305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 Table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48091" y="2228003"/>
            <a:ext cx="2670048" cy="846123"/>
          </a:xfrm>
          <a:solidFill>
            <a:srgbClr val="4D1434"/>
          </a:solidFill>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8091" y="3074126"/>
            <a:ext cx="2670048" cy="2792688"/>
          </a:xfrm>
          <a:solidFill>
            <a:schemeClr val="bg1">
              <a:lumMod val="95000"/>
            </a:schemeClr>
          </a:solidFill>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3"/>
          </p:nvPr>
        </p:nvSpPr>
        <p:spPr>
          <a:xfrm>
            <a:off x="3218128" y="2225250"/>
            <a:ext cx="2670048" cy="846123"/>
          </a:xfrm>
          <a:solidFill>
            <a:srgbClr val="4D143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4/1/20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Content Placeholder 10"/>
          <p:cNvSpPr>
            <a:spLocks noGrp="1"/>
          </p:cNvSpPr>
          <p:nvPr>
            <p:ph sz="quarter" idx="14"/>
          </p:nvPr>
        </p:nvSpPr>
        <p:spPr>
          <a:xfrm>
            <a:off x="3218128" y="3071371"/>
            <a:ext cx="2670048" cy="2792689"/>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5"/>
          </p:nvPr>
        </p:nvSpPr>
        <p:spPr>
          <a:xfrm>
            <a:off x="5989319" y="2225250"/>
            <a:ext cx="2670048" cy="846137"/>
          </a:xfrm>
          <a:solidFill>
            <a:srgbClr val="4D143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6"/>
          </p:nvPr>
        </p:nvSpPr>
        <p:spPr>
          <a:xfrm>
            <a:off x="5989542" y="3071387"/>
            <a:ext cx="2670048" cy="2793480"/>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p:cNvSpPr>
            <a:spLocks noGrp="1"/>
          </p:cNvSpPr>
          <p:nvPr>
            <p:ph sz="quarter" idx="17"/>
          </p:nvPr>
        </p:nvSpPr>
        <p:spPr>
          <a:xfrm>
            <a:off x="6419462" y="687475"/>
            <a:ext cx="2043502" cy="9635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295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847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4/1/20</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1576352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4" r:id="rId4"/>
    <p:sldLayoutId id="2147483663" r:id="rId5"/>
    <p:sldLayoutId id="2147483664" r:id="rId6"/>
    <p:sldLayoutId id="2147483673" r:id="rId7"/>
    <p:sldLayoutId id="2147483675"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cb4cb5aa6990be188aff-8017fda59b77ece717432423a4f3bbdf.r43.cf1.rackcdn.com/General/Transcripts/Will-Low-Vision-Exam-Transcript.html" TargetMode="External"/><Relationship Id="rId2" Type="http://schemas.openxmlformats.org/officeDocument/2006/relationships/hyperlink" Target="https://youtu.be/VDjnhaKRUM4"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4CD8-8DE9-4E54-B41A-8BD2F1B46B01}"/>
              </a:ext>
            </a:extLst>
          </p:cNvPr>
          <p:cNvSpPr>
            <a:spLocks noGrp="1"/>
          </p:cNvSpPr>
          <p:nvPr>
            <p:ph type="ctrTitle"/>
          </p:nvPr>
        </p:nvSpPr>
        <p:spPr>
          <a:xfrm>
            <a:off x="466591" y="1816672"/>
            <a:ext cx="7989752" cy="1229350"/>
          </a:xfrm>
        </p:spPr>
        <p:txBody>
          <a:bodyPr>
            <a:normAutofit/>
          </a:bodyPr>
          <a:lstStyle/>
          <a:p>
            <a:pPr algn="ctr"/>
            <a:r>
              <a:rPr lang="en-US" cap="none" dirty="0">
                <a:latin typeface="Calibri" panose="020F0502020204030204" pitchFamily="34" charset="0"/>
                <a:cs typeface="Calibri" panose="020F0502020204030204" pitchFamily="34" charset="0"/>
              </a:rPr>
              <a:t>Individualized Instruction in the </a:t>
            </a:r>
            <a:br>
              <a:rPr lang="en-US" cap="none" dirty="0">
                <a:latin typeface="Calibri" panose="020F0502020204030204" pitchFamily="34" charset="0"/>
                <a:cs typeface="Calibri" panose="020F0502020204030204" pitchFamily="34" charset="0"/>
              </a:rPr>
            </a:br>
            <a:r>
              <a:rPr lang="en-US" cap="none" dirty="0">
                <a:latin typeface="Calibri" panose="020F0502020204030204" pitchFamily="34" charset="0"/>
                <a:cs typeface="Calibri" panose="020F0502020204030204" pitchFamily="34" charset="0"/>
              </a:rPr>
              <a:t>Expanded Core Curriculum:</a:t>
            </a:r>
            <a:endParaRPr lang="en-US" sz="3200" cap="none" dirty="0">
              <a:solidFill>
                <a:srgbClr val="FF0000"/>
              </a:solidFill>
              <a:latin typeface="Calibri" panose="020F0502020204030204" pitchFamily="34" charset="0"/>
              <a:cs typeface="Calibri" panose="020F0502020204030204" pitchFamily="34" charset="0"/>
            </a:endParaRPr>
          </a:p>
        </p:txBody>
      </p:sp>
      <p:sp>
        <p:nvSpPr>
          <p:cNvPr id="8" name="Subtitle 7"/>
          <p:cNvSpPr>
            <a:spLocks noGrp="1"/>
          </p:cNvSpPr>
          <p:nvPr>
            <p:ph type="subTitle" idx="1"/>
          </p:nvPr>
        </p:nvSpPr>
        <p:spPr>
          <a:xfrm>
            <a:off x="1537397" y="3242787"/>
            <a:ext cx="5888335" cy="846892"/>
          </a:xfrm>
        </p:spPr>
        <p:txBody>
          <a:bodyPr>
            <a:noAutofit/>
          </a:bodyPr>
          <a:lstStyle/>
          <a:p>
            <a:pPr algn="ctr"/>
            <a:r>
              <a:rPr lang="en-US" sz="2800" cap="none" dirty="0">
                <a:solidFill>
                  <a:schemeClr val="bg1"/>
                </a:solidFill>
                <a:latin typeface="Calibri" panose="020F0502020204030204" pitchFamily="34" charset="0"/>
                <a:cs typeface="Calibri" panose="020F0502020204030204" pitchFamily="34" charset="0"/>
              </a:rPr>
              <a:t>An Introduction to Student Portfolios and Project-Based Learning</a:t>
            </a:r>
            <a:endParaRPr lang="en-US" sz="2800" dirty="0">
              <a:solidFill>
                <a:schemeClr val="bg1"/>
              </a:solidFill>
            </a:endParaRPr>
          </a:p>
        </p:txBody>
      </p:sp>
      <p:sp>
        <p:nvSpPr>
          <p:cNvPr id="6" name="Content Placeholder 5"/>
          <p:cNvSpPr>
            <a:spLocks noGrp="1"/>
          </p:cNvSpPr>
          <p:nvPr>
            <p:ph sz="quarter" idx="13"/>
          </p:nvPr>
        </p:nvSpPr>
        <p:spPr>
          <a:xfrm>
            <a:off x="696194" y="5221427"/>
            <a:ext cx="7759747" cy="1035050"/>
          </a:xfrm>
        </p:spPr>
        <p:txBody>
          <a:bodyPr numCol="2" spcCol="914400">
            <a:noAutofit/>
          </a:bodyPr>
          <a:lstStyle/>
          <a:p>
            <a:pPr marL="0" indent="0">
              <a:buNone/>
              <a:tabLst>
                <a:tab pos="914400" algn="ctr"/>
              </a:tabLst>
            </a:pPr>
            <a:r>
              <a:rPr lang="en-US" dirty="0">
                <a:solidFill>
                  <a:schemeClr val="bg1"/>
                </a:solidFill>
                <a:latin typeface="Calibri" panose="020F0502020204030204" pitchFamily="34" charset="0"/>
                <a:cs typeface="Calibri" panose="020F0502020204030204" pitchFamily="34" charset="0"/>
              </a:rPr>
              <a:t>Rachel Anne </a:t>
            </a:r>
            <a:r>
              <a:rPr lang="en-US" dirty="0" err="1">
                <a:solidFill>
                  <a:schemeClr val="bg1"/>
                </a:solidFill>
                <a:latin typeface="Calibri" panose="020F0502020204030204" pitchFamily="34" charset="0"/>
                <a:cs typeface="Calibri" panose="020F0502020204030204" pitchFamily="34" charset="0"/>
              </a:rPr>
              <a:t>Schles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M.Ed</a:t>
            </a:r>
            <a:r>
              <a:rPr lang="en-US" dirty="0">
                <a:solidFill>
                  <a:schemeClr val="bg1"/>
                </a:solidFill>
                <a:latin typeface="Calibri" panose="020F0502020204030204" pitchFamily="34" charset="0"/>
                <a:cs typeface="Calibri" panose="020F0502020204030204" pitchFamily="34" charset="0"/>
              </a:rPr>
              <a:t>, TVI</a:t>
            </a:r>
          </a:p>
          <a:p>
            <a:pPr marL="0" indent="0">
              <a:buNone/>
            </a:pPr>
            <a:r>
              <a:rPr lang="en-US" dirty="0">
                <a:solidFill>
                  <a:schemeClr val="bg1"/>
                </a:solidFill>
                <a:latin typeface="Calibri" panose="020F0502020204030204" pitchFamily="34" charset="0"/>
                <a:cs typeface="Calibri" panose="020F0502020204030204" pitchFamily="34" charset="0"/>
              </a:rPr>
              <a:t>University of Pittsburgh	</a:t>
            </a:r>
          </a:p>
          <a:p>
            <a:pPr marL="0" indent="0">
              <a:buNone/>
            </a:pPr>
            <a:endParaRPr lang="en-US" dirty="0">
              <a:solidFill>
                <a:schemeClr val="bg1"/>
              </a:solidFill>
              <a:latin typeface="Calibri" panose="020F0502020204030204" pitchFamily="34" charset="0"/>
              <a:cs typeface="Calibri" panose="020F0502020204030204" pitchFamily="34" charset="0"/>
            </a:endParaRPr>
          </a:p>
          <a:p>
            <a:pPr marL="0" indent="0">
              <a:buNone/>
            </a:pPr>
            <a:r>
              <a:rPr lang="en-US" dirty="0">
                <a:solidFill>
                  <a:schemeClr val="bg1"/>
                </a:solidFill>
                <a:latin typeface="Calibri" panose="020F0502020204030204" pitchFamily="34" charset="0"/>
                <a:cs typeface="Calibri" panose="020F0502020204030204" pitchFamily="34" charset="0"/>
              </a:rPr>
              <a:t>July 18, 2018</a:t>
            </a:r>
          </a:p>
          <a:p>
            <a:pPr marL="0" indent="0">
              <a:buNone/>
            </a:pPr>
            <a:r>
              <a:rPr lang="en-US" dirty="0">
                <a:solidFill>
                  <a:schemeClr val="bg1"/>
                </a:solidFill>
                <a:latin typeface="Calibri" panose="020F0502020204030204" pitchFamily="34" charset="0"/>
                <a:cs typeface="Calibri" panose="020F0502020204030204" pitchFamily="34" charset="0"/>
              </a:rPr>
              <a:t>National Center on Deaf-Blindness</a:t>
            </a:r>
          </a:p>
          <a:p>
            <a:pPr marL="0" indent="0">
              <a:buNone/>
            </a:pPr>
            <a:endParaRPr lang="en-US" dirty="0"/>
          </a:p>
        </p:txBody>
      </p:sp>
      <p:sp>
        <p:nvSpPr>
          <p:cNvPr id="7" name="Content Placeholder 6"/>
          <p:cNvSpPr>
            <a:spLocks noGrp="1"/>
          </p:cNvSpPr>
          <p:nvPr>
            <p:ph sz="quarter" idx="14"/>
          </p:nvPr>
        </p:nvSpPr>
        <p:spPr>
          <a:xfrm>
            <a:off x="6149590" y="675404"/>
            <a:ext cx="2800909" cy="1035050"/>
          </a:xfrm>
        </p:spPr>
        <p:txBody>
          <a:bodyPr>
            <a:normAutofit/>
          </a:bodyPr>
          <a:lstStyle/>
          <a:p>
            <a:pPr marL="0" indent="0">
              <a:buNone/>
            </a:pPr>
            <a:r>
              <a:rPr lang="en-US" sz="1600" dirty="0"/>
              <a:t>Please download Handouts to follow along!</a:t>
            </a:r>
          </a:p>
        </p:txBody>
      </p:sp>
    </p:spTree>
    <p:extLst>
      <p:ext uri="{BB962C8B-B14F-4D97-AF65-F5344CB8AC3E}">
        <p14:creationId xmlns:p14="http://schemas.microsoft.com/office/powerpoint/2010/main" val="398576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A0C1-3BDE-4F2D-83BA-195AD9BB9266}"/>
              </a:ext>
            </a:extLst>
          </p:cNvPr>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Case study 1: Continued</a:t>
            </a:r>
          </a:p>
        </p:txBody>
      </p:sp>
      <p:sp>
        <p:nvSpPr>
          <p:cNvPr id="3" name="Content Placeholder 2">
            <a:extLst>
              <a:ext uri="{FF2B5EF4-FFF2-40B4-BE49-F238E27FC236}">
                <a16:creationId xmlns:a16="http://schemas.microsoft.com/office/drawing/2014/main" id="{C2A18C16-E311-40CD-988B-118FC19888B4}"/>
              </a:ext>
            </a:extLst>
          </p:cNvPr>
          <p:cNvSpPr>
            <a:spLocks noGrp="1"/>
          </p:cNvSpPr>
          <p:nvPr>
            <p:ph idx="1"/>
          </p:nvPr>
        </p:nvSpPr>
        <p:spPr>
          <a:xfrm>
            <a:off x="439962" y="2105526"/>
            <a:ext cx="8272211" cy="3984413"/>
          </a:xfrm>
        </p:spPr>
        <p:txBody>
          <a:bodyPr>
            <a:noAutofit/>
          </a:bodyPr>
          <a:lstStyle/>
          <a:p>
            <a:pPr>
              <a:buFont typeface="Wingdings" panose="05000000000000000000" pitchFamily="2" charset="2"/>
              <a:buChar char="§"/>
            </a:pPr>
            <a:r>
              <a:rPr lang="en-US" sz="2400" dirty="0">
                <a:solidFill>
                  <a:schemeClr val="tx1"/>
                </a:solidFill>
                <a:latin typeface="Calibri" panose="020F0502020204030204" pitchFamily="34" charset="0"/>
                <a:cs typeface="Calibri" panose="020F0502020204030204" pitchFamily="34" charset="0"/>
              </a:rPr>
              <a:t>Completed an Essential Assessment (EA) (including observations, direct assessment, student, parent, and teacher interviews)</a:t>
            </a:r>
          </a:p>
          <a:p>
            <a:pPr>
              <a:buFont typeface="Wingdings" panose="05000000000000000000" pitchFamily="2" charset="2"/>
              <a:buChar char="§"/>
            </a:pPr>
            <a:r>
              <a:rPr lang="en-US" sz="2400" dirty="0">
                <a:solidFill>
                  <a:schemeClr val="tx1"/>
                </a:solidFill>
                <a:latin typeface="Calibri" panose="020F0502020204030204" pitchFamily="34" charset="0"/>
                <a:cs typeface="Calibri" panose="020F0502020204030204" pitchFamily="34" charset="0"/>
              </a:rPr>
              <a:t>Findings/Results</a:t>
            </a:r>
          </a:p>
          <a:p>
            <a:pPr lvl="1">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Ginny not using tools &amp; devices because they didn’t work for her! (recommended low vision exam)</a:t>
            </a:r>
          </a:p>
          <a:p>
            <a:pPr lvl="1">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She has splinter strengths &amp; needs in all areas of the ECC</a:t>
            </a:r>
          </a:p>
          <a:p>
            <a:pPr lvl="1">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How to address in a comprehensive IEP goal?</a:t>
            </a:r>
          </a:p>
          <a:p>
            <a:pPr marL="0" indent="0">
              <a:buNone/>
            </a:pPr>
            <a:r>
              <a:rPr lang="en-US" sz="2000" dirty="0">
                <a:solidFill>
                  <a:schemeClr val="tx1"/>
                </a:solidFill>
                <a:latin typeface="Calibri" panose="020F0502020204030204" pitchFamily="34" charset="0"/>
                <a:cs typeface="Calibri" panose="020F0502020204030204" pitchFamily="34" charset="0"/>
              </a:rPr>
              <a:t>The process of completing the assessments initiated a change in the student’s attitude—she was learning </a:t>
            </a:r>
            <a:r>
              <a:rPr lang="en-US" sz="2000" b="1" u="sng" dirty="0">
                <a:solidFill>
                  <a:schemeClr val="tx1"/>
                </a:solidFill>
                <a:latin typeface="Calibri" panose="020F0502020204030204" pitchFamily="34" charset="0"/>
                <a:cs typeface="Calibri" panose="020F0502020204030204" pitchFamily="34" charset="0"/>
              </a:rPr>
              <a:t>she had a voice</a:t>
            </a:r>
            <a:r>
              <a:rPr lang="en-US" sz="20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58657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792D-2B88-4733-A11B-D3660C16D13E}"/>
              </a:ext>
            </a:extLst>
          </p:cNvPr>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Case study 1: Developing portfolio</a:t>
            </a:r>
          </a:p>
        </p:txBody>
      </p:sp>
      <p:sp>
        <p:nvSpPr>
          <p:cNvPr id="3" name="Content Placeholder 2">
            <a:extLst>
              <a:ext uri="{FF2B5EF4-FFF2-40B4-BE49-F238E27FC236}">
                <a16:creationId xmlns:a16="http://schemas.microsoft.com/office/drawing/2014/main" id="{71DB3873-C035-44B5-A763-175D1EFE5E89}"/>
              </a:ext>
            </a:extLst>
          </p:cNvPr>
          <p:cNvSpPr>
            <a:spLocks noGrp="1"/>
          </p:cNvSpPr>
          <p:nvPr>
            <p:ph sz="half" idx="1"/>
          </p:nvPr>
        </p:nvSpPr>
        <p:spPr>
          <a:xfrm>
            <a:off x="581192" y="2559616"/>
            <a:ext cx="7864976" cy="3633047"/>
          </a:xfrm>
        </p:spPr>
        <p:txBody>
          <a:bodyPr>
            <a:noAutofit/>
          </a:bodyPr>
          <a:lstStyle/>
          <a:p>
            <a:pPr marL="0" indent="0">
              <a:buNone/>
            </a:pPr>
            <a:r>
              <a:rPr lang="en-US" dirty="0">
                <a:solidFill>
                  <a:schemeClr val="tx1"/>
                </a:solidFill>
                <a:latin typeface="Calibri" panose="020F0502020204030204" pitchFamily="34" charset="0"/>
                <a:cs typeface="Calibri" panose="020F0502020204030204" pitchFamily="34" charset="0"/>
              </a:rPr>
              <a:t>Used EA data to develop specific PBL activities which targeted Ginny’s needs and interests, including her parents’ and teacher’s concerns</a:t>
            </a:r>
          </a:p>
          <a:p>
            <a:pPr>
              <a:buFont typeface="Arial" panose="020B0604020202020204" pitchFamily="34" charset="0"/>
              <a:buChar char="•"/>
            </a:pPr>
            <a:endParaRPr lang="en-US" sz="700" dirty="0">
              <a:solidFill>
                <a:schemeClr val="tx1"/>
              </a:solidFill>
              <a:latin typeface="Calibri" panose="020F0502020204030204" pitchFamily="34" charset="0"/>
              <a:cs typeface="Calibri" panose="020F0502020204030204" pitchFamily="34" charset="0"/>
            </a:endParaRPr>
          </a:p>
          <a:p>
            <a:pPr marL="0" indent="0">
              <a:buNone/>
            </a:pPr>
            <a:r>
              <a:rPr lang="en-US" dirty="0">
                <a:solidFill>
                  <a:schemeClr val="tx1"/>
                </a:solidFill>
                <a:latin typeface="Calibri" panose="020F0502020204030204" pitchFamily="34" charset="0"/>
                <a:cs typeface="Calibri" panose="020F0502020204030204" pitchFamily="34" charset="0"/>
              </a:rPr>
              <a:t>See </a:t>
            </a:r>
            <a:r>
              <a:rPr lang="en-US" b="1" dirty="0">
                <a:solidFill>
                  <a:schemeClr val="tx1"/>
                </a:solidFill>
                <a:latin typeface="Calibri" panose="020F0502020204030204" pitchFamily="34" charset="0"/>
                <a:cs typeface="Calibri" panose="020F0502020204030204" pitchFamily="34" charset="0"/>
              </a:rPr>
              <a:t>Handout 2 </a:t>
            </a:r>
            <a:r>
              <a:rPr lang="en-US" dirty="0">
                <a:solidFill>
                  <a:schemeClr val="tx1"/>
                </a:solidFill>
                <a:latin typeface="Calibri" panose="020F0502020204030204" pitchFamily="34" charset="0"/>
                <a:cs typeface="Calibri" panose="020F0502020204030204" pitchFamily="34" charset="0"/>
              </a:rPr>
              <a:t>for complete Portfolio Rubric</a:t>
            </a:r>
          </a:p>
          <a:p>
            <a:pPr>
              <a:buFont typeface="Arial" panose="020B0604020202020204" pitchFamily="34" charset="0"/>
              <a:buChar char="•"/>
            </a:pPr>
            <a:endParaRPr lang="en-US" sz="700" dirty="0">
              <a:solidFill>
                <a:schemeClr val="tx1"/>
              </a:solidFill>
              <a:latin typeface="Calibri" panose="020F0502020204030204" pitchFamily="34" charset="0"/>
              <a:cs typeface="Calibri" panose="020F0502020204030204" pitchFamily="34" charset="0"/>
            </a:endParaRPr>
          </a:p>
          <a:p>
            <a:pPr marL="0" indent="0">
              <a:buNone/>
            </a:pPr>
            <a:r>
              <a:rPr lang="en-US" dirty="0">
                <a:solidFill>
                  <a:schemeClr val="tx1"/>
                </a:solidFill>
                <a:latin typeface="Calibri" panose="020F0502020204030204" pitchFamily="34" charset="0"/>
                <a:cs typeface="Calibri" panose="020F0502020204030204" pitchFamily="34" charset="0"/>
              </a:rPr>
              <a:t>Activities included: </a:t>
            </a:r>
          </a:p>
          <a:p>
            <a:pPr lvl="1">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Developing brief statement to explain VI condition</a:t>
            </a:r>
            <a:r>
              <a:rPr lang="en-US" b="1" dirty="0">
                <a:solidFill>
                  <a:schemeClr val="tx1"/>
                </a:solidFill>
                <a:latin typeface="Calibri" panose="020F0502020204030204" pitchFamily="34" charset="0"/>
                <a:cs typeface="Calibri" panose="020F0502020204030204" pitchFamily="34" charset="0"/>
              </a:rPr>
              <a:t>*</a:t>
            </a:r>
          </a:p>
          <a:p>
            <a:pPr lvl="1">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Understanding Accommodations (Pros &amp; Cons)</a:t>
            </a:r>
          </a:p>
          <a:p>
            <a:pPr lvl="1">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Class Presentation +</a:t>
            </a:r>
          </a:p>
          <a:p>
            <a:pPr lvl="1">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Note to Substitute Teachers/Support Staff </a:t>
            </a:r>
            <a:r>
              <a:rPr lang="en-US" b="1" dirty="0">
                <a:solidFill>
                  <a:schemeClr val="tx1"/>
                </a:solidFill>
                <a:latin typeface="Calibri" panose="020F0502020204030204" pitchFamily="34" charset="0"/>
                <a:cs typeface="Calibri" panose="020F0502020204030204" pitchFamily="34" charset="0"/>
              </a:rPr>
              <a:t>+</a:t>
            </a:r>
          </a:p>
          <a:p>
            <a:pPr lvl="1">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Preparing for Low Vision Exam</a:t>
            </a:r>
          </a:p>
          <a:p>
            <a:pPr lvl="1">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Social Skills (discussing impact of VI &amp; identifying compensatory techniques) </a:t>
            </a:r>
            <a:r>
              <a:rPr lang="en-US" b="1" dirty="0">
                <a:solidFill>
                  <a:schemeClr val="tx1"/>
                </a:solidFill>
                <a:latin typeface="Calibri" panose="020F0502020204030204" pitchFamily="34" charset="0"/>
                <a:cs typeface="Calibri" panose="020F0502020204030204" pitchFamily="34" charset="0"/>
              </a:rPr>
              <a:t>§</a:t>
            </a:r>
          </a:p>
          <a:p>
            <a:endParaRPr lang="en-US" sz="900" dirty="0">
              <a:solidFill>
                <a:schemeClr val="tx1"/>
              </a:solidFill>
            </a:endParaRPr>
          </a:p>
        </p:txBody>
      </p:sp>
      <p:sp>
        <p:nvSpPr>
          <p:cNvPr id="5" name="Rectangle 4" descr="decorative box">
            <a:extLst>
              <a:ext uri="{FF2B5EF4-FFF2-40B4-BE49-F238E27FC236}">
                <a16:creationId xmlns:a16="http://schemas.microsoft.com/office/drawing/2014/main" id="{88F21885-BCBE-466D-B93B-858D1A1B5256}"/>
              </a:ext>
            </a:extLst>
          </p:cNvPr>
          <p:cNvSpPr/>
          <p:nvPr/>
        </p:nvSpPr>
        <p:spPr>
          <a:xfrm>
            <a:off x="5872162" y="3570347"/>
            <a:ext cx="2825489" cy="1553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laceholder 6"/>
          <p:cNvSpPr>
            <a:spLocks noGrp="1"/>
          </p:cNvSpPr>
          <p:nvPr>
            <p:ph sz="half" idx="2"/>
          </p:nvPr>
        </p:nvSpPr>
        <p:spPr>
          <a:xfrm>
            <a:off x="3307726" y="3725292"/>
            <a:ext cx="5389925" cy="1566583"/>
          </a:xfrm>
        </p:spPr>
        <p:txBody>
          <a:bodyPr wrap="square" anchor="t" anchorCtr="0">
            <a:spAutoFit/>
          </a:bodyPr>
          <a:lstStyle/>
          <a:p>
            <a:pPr marL="2571400" lvl="8" indent="0">
              <a:buNone/>
            </a:pPr>
            <a:r>
              <a:rPr lang="en-US" sz="1400" b="1"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 Student requested activity</a:t>
            </a:r>
          </a:p>
          <a:p>
            <a:pPr marL="2571400" lvl="8" indent="0">
              <a:buNone/>
            </a:pPr>
            <a:r>
              <a:rPr lang="en-US" sz="1400" dirty="0">
                <a:solidFill>
                  <a:schemeClr val="bg1"/>
                </a:solidFill>
                <a:latin typeface="Calibri" panose="020F0502020204030204" pitchFamily="34" charset="0"/>
                <a:cs typeface="Calibri" panose="020F0502020204030204" pitchFamily="34" charset="0"/>
              </a:rPr>
              <a:t>+ classroom teacher requested 	activity</a:t>
            </a:r>
          </a:p>
          <a:p>
            <a:pPr marL="2571400" lvl="8" indent="0">
              <a:buNone/>
            </a:pPr>
            <a:r>
              <a:rPr lang="en-US" sz="1400" dirty="0">
                <a:solidFill>
                  <a:schemeClr val="bg1"/>
                </a:solidFill>
                <a:latin typeface="Calibri" panose="020F0502020204030204" pitchFamily="34" charset="0"/>
                <a:cs typeface="Calibri" panose="020F0502020204030204" pitchFamily="34" charset="0"/>
              </a:rPr>
              <a:t>§ parent requested activity</a:t>
            </a:r>
          </a:p>
          <a:p>
            <a:endParaRPr lang="en-US" sz="1600" dirty="0">
              <a:solidFill>
                <a:schemeClr val="bg1"/>
              </a:solidFill>
            </a:endParaRPr>
          </a:p>
        </p:txBody>
      </p:sp>
    </p:spTree>
    <p:extLst>
      <p:ext uri="{BB962C8B-B14F-4D97-AF65-F5344CB8AC3E}">
        <p14:creationId xmlns:p14="http://schemas.microsoft.com/office/powerpoint/2010/main" val="264277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D1F6E-D3F2-426A-9608-CE80A8C09C44}"/>
              </a:ext>
            </a:extLst>
          </p:cNvPr>
          <p:cNvSpPr>
            <a:spLocks noGrp="1"/>
          </p:cNvSpPr>
          <p:nvPr>
            <p:ph type="title"/>
          </p:nvPr>
        </p:nvSpPr>
        <p:spPr/>
        <p:txBody>
          <a:bodyPr>
            <a:normAutofit/>
          </a:bodyPr>
          <a:lstStyle/>
          <a:p>
            <a:r>
              <a:rPr lang="en-US" sz="1875" dirty="0">
                <a:latin typeface="Calibri" panose="020F0502020204030204" pitchFamily="34" charset="0"/>
                <a:cs typeface="Calibri" panose="020F0502020204030204" pitchFamily="34" charset="0"/>
              </a:rPr>
              <a:t>Student work sample 1:</a:t>
            </a:r>
            <a:br>
              <a:rPr lang="en-US" sz="2250" dirty="0">
                <a:latin typeface="Calibri" panose="020F0502020204030204" pitchFamily="34" charset="0"/>
                <a:cs typeface="Calibri" panose="020F0502020204030204" pitchFamily="34" charset="0"/>
              </a:rPr>
            </a:br>
            <a:r>
              <a:rPr lang="en-US" sz="2625" dirty="0">
                <a:latin typeface="Calibri" panose="020F0502020204030204" pitchFamily="34" charset="0"/>
                <a:cs typeface="Calibri" panose="020F0502020204030204" pitchFamily="34" charset="0"/>
              </a:rPr>
              <a:t>Letter to substitute teachers &amp; Staff</a:t>
            </a:r>
          </a:p>
        </p:txBody>
      </p:sp>
      <p:sp>
        <p:nvSpPr>
          <p:cNvPr id="3" name="Content Placeholder 2">
            <a:extLst>
              <a:ext uri="{FF2B5EF4-FFF2-40B4-BE49-F238E27FC236}">
                <a16:creationId xmlns:a16="http://schemas.microsoft.com/office/drawing/2014/main" id="{91291F5E-6672-4DBE-A0CA-431F0471CC4F}"/>
              </a:ext>
            </a:extLst>
          </p:cNvPr>
          <p:cNvSpPr>
            <a:spLocks noGrp="1"/>
          </p:cNvSpPr>
          <p:nvPr>
            <p:ph idx="1"/>
          </p:nvPr>
        </p:nvSpPr>
        <p:spPr>
          <a:xfrm>
            <a:off x="435894" y="2181225"/>
            <a:ext cx="8272212" cy="4038600"/>
          </a:xfrm>
        </p:spPr>
        <p:txBody>
          <a:bodyPr>
            <a:noAutofit/>
          </a:bodyPr>
          <a:lstStyle/>
          <a:p>
            <a:pPr marL="85725" indent="0">
              <a:buNone/>
            </a:pPr>
            <a:r>
              <a:rPr lang="en-US" sz="2200" dirty="0">
                <a:solidFill>
                  <a:schemeClr val="tx1"/>
                </a:solidFill>
                <a:latin typeface="Calibri" panose="020F0502020204030204" pitchFamily="34" charset="0"/>
                <a:cs typeface="Calibri" panose="020F0502020204030204" pitchFamily="34" charset="0"/>
              </a:rPr>
              <a:t>Hello,</a:t>
            </a:r>
          </a:p>
          <a:p>
            <a:pPr marL="85725" indent="0">
              <a:buNone/>
            </a:pPr>
            <a:r>
              <a:rPr lang="en-US" sz="2200" dirty="0">
                <a:solidFill>
                  <a:schemeClr val="tx1"/>
                </a:solidFill>
                <a:latin typeface="Calibri" panose="020F0502020204030204" pitchFamily="34" charset="0"/>
                <a:cs typeface="Calibri" panose="020F0502020204030204" pitchFamily="34" charset="0"/>
              </a:rPr>
              <a:t>	My name is Ginny and I have a visual impairment (Albinism). I wanted to tell you this just in case there is a book with pictures and I move up close. If there is something on the white board and I pull out something that looks like a mini telescope (AKA my monocular) don’t be alarmed! My monocular helps me see far away and the monitor on my desk helps me see the things on the smart board. Also if I don’t move up close it just means that I can see it and you don’t need to remind me to go close up. And one last thing, I am also very smart (and pretty) so you do not have to worry about anything.</a:t>
            </a:r>
          </a:p>
          <a:p>
            <a:pPr marL="85725" indent="0">
              <a:buNone/>
            </a:pPr>
            <a:r>
              <a:rPr lang="en-US" sz="2200" dirty="0">
                <a:solidFill>
                  <a:schemeClr val="tx1"/>
                </a:solidFill>
                <a:latin typeface="Calibri" panose="020F0502020204030204" pitchFamily="34" charset="0"/>
                <a:cs typeface="Calibri" panose="020F0502020204030204" pitchFamily="34" charset="0"/>
              </a:rPr>
              <a:t>				Sincerely,  Ginny</a:t>
            </a:r>
          </a:p>
        </p:txBody>
      </p:sp>
    </p:spTree>
    <p:extLst>
      <p:ext uri="{BB962C8B-B14F-4D97-AF65-F5344CB8AC3E}">
        <p14:creationId xmlns:p14="http://schemas.microsoft.com/office/powerpoint/2010/main" val="237589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F406-96D8-48A8-B95F-3A840F07E086}"/>
              </a:ext>
            </a:extLst>
          </p:cNvPr>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Case study 1: summary</a:t>
            </a:r>
          </a:p>
        </p:txBody>
      </p:sp>
      <p:sp>
        <p:nvSpPr>
          <p:cNvPr id="3" name="Content Placeholder 2">
            <a:extLst>
              <a:ext uri="{FF2B5EF4-FFF2-40B4-BE49-F238E27FC236}">
                <a16:creationId xmlns:a16="http://schemas.microsoft.com/office/drawing/2014/main" id="{F33D0790-44A4-4733-A80F-BA9A440465A3}"/>
              </a:ext>
            </a:extLst>
          </p:cNvPr>
          <p:cNvSpPr>
            <a:spLocks noGrp="1"/>
          </p:cNvSpPr>
          <p:nvPr>
            <p:ph idx="1"/>
          </p:nvPr>
        </p:nvSpPr>
        <p:spPr>
          <a:xfrm>
            <a:off x="439962" y="2611582"/>
            <a:ext cx="8272211" cy="3608243"/>
          </a:xfrm>
        </p:spPr>
        <p:txBody>
          <a:bodyPr>
            <a:noAutofit/>
          </a:bodyPr>
          <a:lstStyle/>
          <a:p>
            <a:pPr marL="0" indent="0">
              <a:buNone/>
            </a:pPr>
            <a:r>
              <a:rPr lang="en-US" sz="2400" dirty="0">
                <a:solidFill>
                  <a:schemeClr val="tx1"/>
                </a:solidFill>
                <a:latin typeface="Calibri" panose="020F0502020204030204" pitchFamily="34" charset="0"/>
                <a:cs typeface="Calibri" panose="020F0502020204030204" pitchFamily="34" charset="0"/>
              </a:rPr>
              <a:t>The Portfolio Projects allowed the student to have a say in what she was learning and immediately see how skills were relevant to her.</a:t>
            </a:r>
          </a:p>
          <a:p>
            <a:pPr lvl="1"/>
            <a:r>
              <a:rPr lang="en-US" sz="1800" dirty="0">
                <a:solidFill>
                  <a:schemeClr val="tx1"/>
                </a:solidFill>
                <a:latin typeface="Calibri" panose="020F0502020204030204" pitchFamily="34" charset="0"/>
                <a:cs typeface="Calibri" panose="020F0502020204030204" pitchFamily="34" charset="0"/>
              </a:rPr>
              <a:t>While still working on typing and self-advocacy!</a:t>
            </a:r>
            <a:endParaRPr lang="en-US" sz="700" dirty="0">
              <a:solidFill>
                <a:schemeClr val="tx1"/>
              </a:solidFill>
              <a:latin typeface="Calibri" panose="020F0502020204030204" pitchFamily="34" charset="0"/>
              <a:cs typeface="Calibri" panose="020F0502020204030204" pitchFamily="34" charset="0"/>
            </a:endParaRPr>
          </a:p>
          <a:p>
            <a:pPr marL="0" indent="0">
              <a:buNone/>
            </a:pPr>
            <a:r>
              <a:rPr lang="en-US" sz="2400" dirty="0">
                <a:solidFill>
                  <a:schemeClr val="tx1"/>
                </a:solidFill>
                <a:latin typeface="Calibri" panose="020F0502020204030204" pitchFamily="34" charset="0"/>
                <a:cs typeface="Calibri" panose="020F0502020204030204" pitchFamily="34" charset="0"/>
              </a:rPr>
              <a:t>Student engagement increased as time progressed, and projects always directly related to student interests:</a:t>
            </a:r>
          </a:p>
          <a:p>
            <a:pPr lvl="1">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Developed a screenplay to teach peers about the parts of the eye</a:t>
            </a:r>
          </a:p>
          <a:p>
            <a:pPr lvl="1">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Wrote &amp; illustrated an original children’s book about a girl who did not want anyone to know she had a VI, and how she became comfortable with herself.</a:t>
            </a:r>
          </a:p>
          <a:p>
            <a:pPr lvl="1">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Made a bullet-pointed Pros/Cons list for Explaining Accommodations activity, and while the student felt she did less work because she used bullet points instead of paragraphs, she still met all the criteria for a 4 on that activity.</a:t>
            </a:r>
          </a:p>
          <a:p>
            <a:endParaRPr lang="en-US" sz="1600" dirty="0">
              <a:solidFill>
                <a:schemeClr val="tx1"/>
              </a:solidFill>
            </a:endParaRPr>
          </a:p>
        </p:txBody>
      </p:sp>
    </p:spTree>
    <p:extLst>
      <p:ext uri="{BB962C8B-B14F-4D97-AF65-F5344CB8AC3E}">
        <p14:creationId xmlns:p14="http://schemas.microsoft.com/office/powerpoint/2010/main" val="54793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4293-722D-4885-8338-5B7FDBC05232}"/>
              </a:ext>
            </a:extLst>
          </p:cNvPr>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Case study 2: 11</a:t>
            </a:r>
            <a:r>
              <a:rPr lang="en-US" sz="3000" baseline="30000" dirty="0">
                <a:latin typeface="Calibri" panose="020F0502020204030204" pitchFamily="34" charset="0"/>
                <a:cs typeface="Calibri" panose="020F0502020204030204" pitchFamily="34" charset="0"/>
              </a:rPr>
              <a:t>th</a:t>
            </a:r>
            <a:r>
              <a:rPr lang="en-US" sz="3000" dirty="0">
                <a:latin typeface="Calibri" panose="020F0502020204030204" pitchFamily="34" charset="0"/>
                <a:cs typeface="Calibri" panose="020F0502020204030204" pitchFamily="34" charset="0"/>
              </a:rPr>
              <a:t> grade student</a:t>
            </a:r>
          </a:p>
        </p:txBody>
      </p:sp>
      <p:sp>
        <p:nvSpPr>
          <p:cNvPr id="3" name="Content Placeholder 2">
            <a:extLst>
              <a:ext uri="{FF2B5EF4-FFF2-40B4-BE49-F238E27FC236}">
                <a16:creationId xmlns:a16="http://schemas.microsoft.com/office/drawing/2014/main" id="{70252D9A-21DB-4A33-B7A7-33D6998C7265}"/>
              </a:ext>
            </a:extLst>
          </p:cNvPr>
          <p:cNvSpPr>
            <a:spLocks noGrp="1"/>
          </p:cNvSpPr>
          <p:nvPr>
            <p:ph idx="1"/>
          </p:nvPr>
        </p:nvSpPr>
        <p:spPr>
          <a:xfrm>
            <a:off x="439962" y="2321169"/>
            <a:ext cx="8272211" cy="3811200"/>
          </a:xfrm>
        </p:spPr>
        <p:txBody>
          <a:bodyPr>
            <a:noAutofit/>
          </a:bodyPr>
          <a:lstStyle/>
          <a:p>
            <a:pPr marL="0" indent="0">
              <a:spcBef>
                <a:spcPts val="0"/>
              </a:spcBef>
              <a:buNone/>
            </a:pPr>
            <a:r>
              <a:rPr lang="en-US" sz="2000" dirty="0">
                <a:solidFill>
                  <a:schemeClr val="tx1"/>
                </a:solidFill>
                <a:latin typeface="Calibri" panose="020F0502020204030204" pitchFamily="34" charset="0"/>
                <a:cs typeface="Calibri" panose="020F0502020204030204" pitchFamily="34" charset="0"/>
              </a:rPr>
              <a:t>11</a:t>
            </a:r>
            <a:r>
              <a:rPr lang="en-US" sz="2000" baseline="30000" dirty="0">
                <a:solidFill>
                  <a:schemeClr val="tx1"/>
                </a:solidFill>
                <a:latin typeface="Calibri" panose="020F0502020204030204" pitchFamily="34" charset="0"/>
                <a:cs typeface="Calibri" panose="020F0502020204030204" pitchFamily="34" charset="0"/>
              </a:rPr>
              <a:t>th</a:t>
            </a:r>
            <a:r>
              <a:rPr lang="en-US" sz="2000" dirty="0">
                <a:solidFill>
                  <a:schemeClr val="tx1"/>
                </a:solidFill>
                <a:latin typeface="Calibri" panose="020F0502020204030204" pitchFamily="34" charset="0"/>
                <a:cs typeface="Calibri" panose="020F0502020204030204" pitchFamily="34" charset="0"/>
              </a:rPr>
              <a:t> grade student, “Nick” in honors/advanced classes </a:t>
            </a:r>
          </a:p>
          <a:p>
            <a:pPr lvl="1">
              <a:spcBef>
                <a:spcPts val="0"/>
              </a:spcBef>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Acuity - 20/70 to 20/100</a:t>
            </a:r>
          </a:p>
          <a:p>
            <a:pPr lvl="1">
              <a:spcBef>
                <a:spcPts val="0"/>
              </a:spcBef>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Advocating for needs in class</a:t>
            </a:r>
          </a:p>
          <a:p>
            <a:pPr lvl="1">
              <a:spcBef>
                <a:spcPts val="0"/>
              </a:spcBef>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Tools/accommodations working well</a:t>
            </a:r>
          </a:p>
          <a:p>
            <a:pPr lvl="1">
              <a:spcBef>
                <a:spcPts val="0"/>
              </a:spcBef>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1 hour/month of vision services (pull out)</a:t>
            </a:r>
          </a:p>
          <a:p>
            <a:pPr>
              <a:spcBef>
                <a:spcPts val="0"/>
              </a:spcBef>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000" dirty="0">
                <a:solidFill>
                  <a:schemeClr val="tx1"/>
                </a:solidFill>
                <a:latin typeface="Calibri" panose="020F0502020204030204" pitchFamily="34" charset="0"/>
                <a:cs typeface="Calibri" panose="020F0502020204030204" pitchFamily="34" charset="0"/>
              </a:rPr>
              <a:t>Annual IEP due at the start of the school year, so TVI completed informal parent &amp; student interviews</a:t>
            </a:r>
          </a:p>
          <a:p>
            <a:pPr lvl="1">
              <a:spcBef>
                <a:spcPts val="0"/>
              </a:spcBef>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Questions focused on long/short-term goals</a:t>
            </a:r>
          </a:p>
          <a:p>
            <a:pPr lvl="1">
              <a:spcBef>
                <a:spcPts val="0"/>
              </a:spcBef>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Used ECC Screening Tool/Checklist to guide conversation</a:t>
            </a:r>
          </a:p>
          <a:p>
            <a:pPr lvl="2">
              <a:spcBef>
                <a:spcPts val="0"/>
              </a:spcBef>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(TVI did not complete a full EA assessment, only ECC assessment – and that’s ok!)</a:t>
            </a:r>
          </a:p>
        </p:txBody>
      </p:sp>
    </p:spTree>
    <p:extLst>
      <p:ext uri="{BB962C8B-B14F-4D97-AF65-F5344CB8AC3E}">
        <p14:creationId xmlns:p14="http://schemas.microsoft.com/office/powerpoint/2010/main" val="2162751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82E9-ED3D-4640-B498-C7DA2831D18D}"/>
              </a:ext>
            </a:extLst>
          </p:cNvPr>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Case study 2: portfolio activities</a:t>
            </a:r>
          </a:p>
        </p:txBody>
      </p:sp>
      <p:sp>
        <p:nvSpPr>
          <p:cNvPr id="3" name="Content Placeholder 2">
            <a:extLst>
              <a:ext uri="{FF2B5EF4-FFF2-40B4-BE49-F238E27FC236}">
                <a16:creationId xmlns:a16="http://schemas.microsoft.com/office/drawing/2014/main" id="{68A5AC02-694F-4FD9-B9B3-6EBBD3A59D0F}"/>
              </a:ext>
            </a:extLst>
          </p:cNvPr>
          <p:cNvSpPr>
            <a:spLocks noGrp="1"/>
          </p:cNvSpPr>
          <p:nvPr>
            <p:ph idx="1"/>
          </p:nvPr>
        </p:nvSpPr>
        <p:spPr>
          <a:xfrm>
            <a:off x="435895" y="2458750"/>
            <a:ext cx="8272211" cy="3101129"/>
          </a:xfrm>
        </p:spPr>
        <p:txBody>
          <a:bodyPr>
            <a:normAutofit fontScale="77500" lnSpcReduction="20000"/>
          </a:bodyPr>
          <a:lstStyle/>
          <a:p>
            <a:pPr>
              <a:buFont typeface="Wingdings" panose="05000000000000000000" pitchFamily="2" charset="2"/>
              <a:buChar char="§"/>
            </a:pPr>
            <a:r>
              <a:rPr lang="en-US" sz="2550" dirty="0">
                <a:solidFill>
                  <a:schemeClr val="tx1"/>
                </a:solidFill>
                <a:latin typeface="Calibri" panose="020F0502020204030204" pitchFamily="34" charset="0"/>
                <a:cs typeface="Calibri" panose="020F0502020204030204" pitchFamily="34" charset="0"/>
              </a:rPr>
              <a:t>Activities* included: </a:t>
            </a:r>
          </a:p>
          <a:p>
            <a:pPr lvl="1">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College Planning  &amp; Disability Services</a:t>
            </a:r>
          </a:p>
          <a:p>
            <a:pPr lvl="1">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Understanding Eye Reports</a:t>
            </a:r>
          </a:p>
          <a:p>
            <a:pPr lvl="1">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Mentoring a younger student w/visual impairment</a:t>
            </a:r>
          </a:p>
          <a:p>
            <a:pPr lvl="1">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Interviewing a professional w/visual impairment </a:t>
            </a:r>
          </a:p>
          <a:p>
            <a:pPr lvl="1">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a:p>
            <a:pPr marL="243000" lvl="1" indent="0">
              <a:buNone/>
            </a:pPr>
            <a:r>
              <a:rPr lang="en-US" sz="2400" dirty="0">
                <a:solidFill>
                  <a:schemeClr val="tx1"/>
                </a:solidFill>
                <a:latin typeface="Calibri" panose="020F0502020204030204" pitchFamily="34" charset="0"/>
                <a:cs typeface="Calibri" panose="020F0502020204030204" pitchFamily="34" charset="0"/>
              </a:rPr>
              <a:t>*Activities encompassed VI and autism related accommodations: even though I’m the TVI, he is a whole person and needs to prepare for all appropriate accommodations post-secondary. </a:t>
            </a:r>
          </a:p>
          <a:p>
            <a:endParaRPr lang="en-US" dirty="0"/>
          </a:p>
        </p:txBody>
      </p:sp>
    </p:spTree>
    <p:extLst>
      <p:ext uri="{BB962C8B-B14F-4D97-AF65-F5344CB8AC3E}">
        <p14:creationId xmlns:p14="http://schemas.microsoft.com/office/powerpoint/2010/main" val="63236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759D-2E3B-48BC-82EA-A78AB8788951}"/>
              </a:ext>
            </a:extLst>
          </p:cNvPr>
          <p:cNvSpPr>
            <a:spLocks noGrp="1"/>
          </p:cNvSpPr>
          <p:nvPr>
            <p:ph type="title"/>
          </p:nvPr>
        </p:nvSpPr>
        <p:spPr/>
        <p:txBody>
          <a:bodyPr>
            <a:normAutofit/>
          </a:bodyPr>
          <a:lstStyle/>
          <a:p>
            <a:r>
              <a:rPr lang="en-US" sz="1875" dirty="0">
                <a:latin typeface="Calibri" panose="020F0502020204030204" pitchFamily="34" charset="0"/>
                <a:cs typeface="Calibri" panose="020F0502020204030204" pitchFamily="34" charset="0"/>
              </a:rPr>
              <a:t>Case study 2: Student work sample 2</a:t>
            </a:r>
            <a:br>
              <a:rPr lang="en-US" sz="2250" dirty="0">
                <a:latin typeface="Calibri" panose="020F0502020204030204" pitchFamily="34" charset="0"/>
                <a:cs typeface="Calibri" panose="020F0502020204030204" pitchFamily="34" charset="0"/>
              </a:rPr>
            </a:br>
            <a:r>
              <a:rPr lang="en-US" sz="2625" dirty="0">
                <a:latin typeface="Calibri" panose="020F0502020204030204" pitchFamily="34" charset="0"/>
                <a:cs typeface="Calibri" panose="020F0502020204030204" pitchFamily="34" charset="0"/>
              </a:rPr>
              <a:t>Accommodation Preferences / Disability services</a:t>
            </a:r>
          </a:p>
        </p:txBody>
      </p:sp>
      <p:sp>
        <p:nvSpPr>
          <p:cNvPr id="7" name="Content Placeholder 6"/>
          <p:cNvSpPr>
            <a:spLocks noGrp="1"/>
          </p:cNvSpPr>
          <p:nvPr>
            <p:ph sz="half" idx="1"/>
          </p:nvPr>
        </p:nvSpPr>
        <p:spPr>
          <a:xfrm>
            <a:off x="581192" y="2228003"/>
            <a:ext cx="3899527" cy="3750766"/>
          </a:xfrm>
          <a:ln w="28575">
            <a:solidFill>
              <a:srgbClr val="4D1434"/>
            </a:solidFill>
          </a:ln>
        </p:spPr>
        <p:txBody>
          <a:bodyPr>
            <a:noAutofit/>
          </a:bodyPr>
          <a:lstStyle/>
          <a:p>
            <a:pPr marL="257175" indent="-257175">
              <a:spcAft>
                <a:spcPts val="0"/>
              </a:spcAft>
              <a:buClr>
                <a:schemeClr val="accent1"/>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Student listed all accommodations he uses/has available to him</a:t>
            </a:r>
          </a:p>
          <a:p>
            <a:pPr marL="600075" lvl="1" indent="-257175">
              <a:spcAft>
                <a:spcPts val="0"/>
              </a:spcAft>
              <a:buClr>
                <a:schemeClr val="accent1"/>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Reference IEP</a:t>
            </a:r>
          </a:p>
          <a:p>
            <a:pPr marL="257175" indent="-257175">
              <a:spcAft>
                <a:spcPts val="0"/>
              </a:spcAft>
              <a:buClr>
                <a:schemeClr val="accent1"/>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Categories: </a:t>
            </a:r>
          </a:p>
          <a:p>
            <a:pPr marL="600075" lvl="1" indent="-257175">
              <a:spcAft>
                <a:spcPts val="0"/>
              </a:spcAft>
              <a:buClr>
                <a:schemeClr val="accent1"/>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near vision, distance vision, technology</a:t>
            </a:r>
          </a:p>
          <a:p>
            <a:pPr marL="257175" indent="-257175">
              <a:spcAft>
                <a:spcPts val="0"/>
              </a:spcAft>
              <a:buClr>
                <a:schemeClr val="accent1"/>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Order of preference, including rationale or justification for use</a:t>
            </a:r>
          </a:p>
          <a:p>
            <a:pPr marL="257175" indent="-257175">
              <a:spcAft>
                <a:spcPts val="0"/>
              </a:spcAft>
              <a:buClr>
                <a:schemeClr val="accent1"/>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Directly applied this document to college disability services application </a:t>
            </a:r>
          </a:p>
          <a:p>
            <a:endParaRPr lang="en-US" dirty="0"/>
          </a:p>
        </p:txBody>
      </p:sp>
      <p:sp>
        <p:nvSpPr>
          <p:cNvPr id="8" name="Content Placeholder 7"/>
          <p:cNvSpPr>
            <a:spLocks noGrp="1"/>
          </p:cNvSpPr>
          <p:nvPr>
            <p:ph sz="half" idx="2"/>
          </p:nvPr>
        </p:nvSpPr>
        <p:spPr>
          <a:xfrm>
            <a:off x="4663282" y="2228003"/>
            <a:ext cx="3907662" cy="3750766"/>
          </a:xfrm>
          <a:ln w="28575">
            <a:solidFill>
              <a:srgbClr val="4D1434"/>
            </a:solidFill>
          </a:ln>
        </p:spPr>
        <p:txBody>
          <a:bodyPr>
            <a:noAutofit/>
          </a:bodyPr>
          <a:lstStyle/>
          <a:p>
            <a:pPr marL="0" indent="0">
              <a:spcBef>
                <a:spcPts val="600"/>
              </a:spcBef>
              <a:spcAft>
                <a:spcPts val="0"/>
              </a:spcAft>
              <a:buNone/>
            </a:pPr>
            <a:r>
              <a:rPr lang="en-US" dirty="0">
                <a:latin typeface="Calibri" panose="020F0502020204030204" pitchFamily="34" charset="0"/>
                <a:cs typeface="Calibri" panose="020F0502020204030204" pitchFamily="34" charset="0"/>
              </a:rPr>
              <a:t>Technology and Assistive Technology (Academic and personal use)</a:t>
            </a:r>
          </a:p>
          <a:p>
            <a:pPr marL="257175" indent="-257175">
              <a:spcAft>
                <a:spcPts val="0"/>
              </a:spcAft>
              <a:buClrTx/>
              <a:buFont typeface="+mj-lt"/>
              <a:buAutoNum type="arabicPeriod"/>
            </a:pPr>
            <a:r>
              <a:rPr lang="en-US" dirty="0">
                <a:latin typeface="Calibri" panose="020F0502020204030204" pitchFamily="34" charset="0"/>
                <a:cs typeface="Calibri" panose="020F0502020204030204" pitchFamily="34" charset="0"/>
              </a:rPr>
              <a:t>Tablet</a:t>
            </a:r>
          </a:p>
          <a:p>
            <a:pPr marL="324000" lvl="1" indent="0">
              <a:spcAft>
                <a:spcPts val="0"/>
              </a:spcAft>
              <a:buNone/>
            </a:pPr>
            <a:r>
              <a:rPr lang="en-US" sz="1800" dirty="0">
                <a:latin typeface="Calibri" panose="020F0502020204030204" pitchFamily="34" charset="0"/>
                <a:cs typeface="Calibri" panose="020F0502020204030204" pitchFamily="34" charset="0"/>
              </a:rPr>
              <a:t>a. Note taking</a:t>
            </a:r>
          </a:p>
          <a:p>
            <a:pPr marL="900113" lvl="2" indent="-214313">
              <a:spcAft>
                <a:spcPts val="0"/>
              </a:spcAft>
              <a:buClr>
                <a:schemeClr val="accent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Keeps all my notes in one place, and backed up</a:t>
            </a:r>
          </a:p>
          <a:p>
            <a:pPr marL="324000" lvl="1" indent="0">
              <a:spcAft>
                <a:spcPts val="0"/>
              </a:spcAft>
              <a:buNone/>
            </a:pPr>
            <a:r>
              <a:rPr lang="en-US" sz="1800" dirty="0">
                <a:latin typeface="Calibri" panose="020F0502020204030204" pitchFamily="34" charset="0"/>
                <a:cs typeface="Calibri" panose="020F0502020204030204" pitchFamily="34" charset="0"/>
              </a:rPr>
              <a:t>b. Filling out assignments</a:t>
            </a:r>
          </a:p>
          <a:p>
            <a:pPr marL="900113" lvl="2" indent="-214313">
              <a:spcAft>
                <a:spcPts val="0"/>
              </a:spcAft>
              <a:buClr>
                <a:schemeClr val="accent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My handwriting is extremely messy, no matter how much time I take</a:t>
            </a:r>
          </a:p>
          <a:p>
            <a:pPr marL="324000" lvl="1" indent="0">
              <a:spcAft>
                <a:spcPts val="0"/>
              </a:spcAft>
              <a:buNone/>
            </a:pPr>
            <a:r>
              <a:rPr lang="en-US" sz="1800" dirty="0">
                <a:latin typeface="Calibri" panose="020F0502020204030204" pitchFamily="34" charset="0"/>
                <a:cs typeface="Calibri" panose="020F0502020204030204" pitchFamily="34" charset="0"/>
              </a:rPr>
              <a:t>c. Research</a:t>
            </a:r>
          </a:p>
          <a:p>
            <a:endParaRPr lang="en-US" dirty="0"/>
          </a:p>
        </p:txBody>
      </p:sp>
    </p:spTree>
    <p:extLst>
      <p:ext uri="{BB962C8B-B14F-4D97-AF65-F5344CB8AC3E}">
        <p14:creationId xmlns:p14="http://schemas.microsoft.com/office/powerpoint/2010/main" val="309782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1631-C8B3-4649-ACB7-53A0BBC58A9A}"/>
              </a:ext>
            </a:extLst>
          </p:cNvPr>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Case study 2: Summary &amp; Next steps</a:t>
            </a:r>
          </a:p>
        </p:txBody>
      </p:sp>
      <p:sp>
        <p:nvSpPr>
          <p:cNvPr id="3" name="Content Placeholder 2">
            <a:extLst>
              <a:ext uri="{FF2B5EF4-FFF2-40B4-BE49-F238E27FC236}">
                <a16:creationId xmlns:a16="http://schemas.microsoft.com/office/drawing/2014/main" id="{F9DEFF50-204A-45A3-A217-1310421295E7}"/>
              </a:ext>
            </a:extLst>
          </p:cNvPr>
          <p:cNvSpPr>
            <a:spLocks noGrp="1"/>
          </p:cNvSpPr>
          <p:nvPr>
            <p:ph idx="1"/>
          </p:nvPr>
        </p:nvSpPr>
        <p:spPr>
          <a:xfrm>
            <a:off x="298733" y="2505075"/>
            <a:ext cx="8272211" cy="3766705"/>
          </a:xfrm>
        </p:spPr>
        <p:txBody>
          <a:bodyPr>
            <a:noAutofit/>
          </a:bodyPr>
          <a:lstStyle/>
          <a:p>
            <a:pPr>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ECC needs were not clearly evident because Nick was independent and successful in his academic classes</a:t>
            </a:r>
          </a:p>
          <a:p>
            <a:pPr>
              <a:spcBef>
                <a:spcPts val="0"/>
              </a:spcBef>
              <a:spcAft>
                <a:spcPts val="0"/>
              </a:spcAft>
              <a:buFont typeface="Wingdings" panose="05000000000000000000" pitchFamily="2" charset="2"/>
              <a:buChar char="§"/>
            </a:pPr>
            <a:endParaRPr lang="en-US" sz="8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Informal assessment and the portfolio project allowed for meaningful use of the student’s direct VI services time</a:t>
            </a:r>
          </a:p>
          <a:p>
            <a:pPr>
              <a:spcBef>
                <a:spcPts val="0"/>
              </a:spcBef>
              <a:spcAft>
                <a:spcPts val="0"/>
              </a:spcAft>
              <a:buFont typeface="Wingdings" panose="05000000000000000000" pitchFamily="2" charset="2"/>
              <a:buChar char="§"/>
            </a:pPr>
            <a:endParaRPr lang="en-US" sz="8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For similar students, 10</a:t>
            </a:r>
            <a:r>
              <a:rPr lang="en-US" sz="2000" baseline="30000" dirty="0">
                <a:solidFill>
                  <a:schemeClr val="tx1"/>
                </a:solidFill>
                <a:latin typeface="Calibri" panose="020F0502020204030204" pitchFamily="34" charset="0"/>
                <a:cs typeface="Calibri" panose="020F0502020204030204" pitchFamily="34" charset="0"/>
              </a:rPr>
              <a:t>th</a:t>
            </a:r>
            <a:r>
              <a:rPr lang="en-US" sz="2000" dirty="0">
                <a:solidFill>
                  <a:schemeClr val="tx1"/>
                </a:solidFill>
                <a:latin typeface="Calibri" panose="020F0502020204030204" pitchFamily="34" charset="0"/>
                <a:cs typeface="Calibri" panose="020F0502020204030204" pitchFamily="34" charset="0"/>
              </a:rPr>
              <a:t> through 12</a:t>
            </a:r>
            <a:r>
              <a:rPr lang="en-US" sz="2000" baseline="30000" dirty="0">
                <a:solidFill>
                  <a:schemeClr val="tx1"/>
                </a:solidFill>
                <a:latin typeface="Calibri" panose="020F0502020204030204" pitchFamily="34" charset="0"/>
                <a:cs typeface="Calibri" panose="020F0502020204030204" pitchFamily="34" charset="0"/>
              </a:rPr>
              <a:t>th</a:t>
            </a:r>
            <a:r>
              <a:rPr lang="en-US" sz="2000" dirty="0">
                <a:solidFill>
                  <a:schemeClr val="tx1"/>
                </a:solidFill>
                <a:latin typeface="Calibri" panose="020F0502020204030204" pitchFamily="34" charset="0"/>
                <a:cs typeface="Calibri" panose="020F0502020204030204" pitchFamily="34" charset="0"/>
              </a:rPr>
              <a:t> grade portfolios should focus on teaching students to be their own TVI post-secondary (college/jobs)</a:t>
            </a:r>
          </a:p>
          <a:p>
            <a:pPr lvl="1">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Explaining their VI and accommodations to professors/employers </a:t>
            </a:r>
          </a:p>
          <a:p>
            <a:pPr lvl="1">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Understanding their rights under ADA law</a:t>
            </a:r>
          </a:p>
          <a:p>
            <a:pPr lvl="1">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Accessing </a:t>
            </a:r>
            <a:r>
              <a:rPr lang="en-US" sz="2000" dirty="0" err="1">
                <a:solidFill>
                  <a:schemeClr val="tx1"/>
                </a:solidFill>
                <a:latin typeface="Calibri" panose="020F0502020204030204" pitchFamily="34" charset="0"/>
                <a:cs typeface="Calibri" panose="020F0502020204030204" pitchFamily="34" charset="0"/>
              </a:rPr>
              <a:t>Voc</a:t>
            </a:r>
            <a:r>
              <a:rPr lang="en-US" sz="2000" dirty="0">
                <a:solidFill>
                  <a:schemeClr val="tx1"/>
                </a:solidFill>
                <a:latin typeface="Calibri" panose="020F0502020204030204" pitchFamily="34" charset="0"/>
                <a:cs typeface="Calibri" panose="020F0502020204030204" pitchFamily="34" charset="0"/>
              </a:rPr>
              <a:t> Rehab/relevant resources wherever they’ll be attending college</a:t>
            </a:r>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endParaRPr>
          </a:p>
        </p:txBody>
      </p:sp>
    </p:spTree>
    <p:extLst>
      <p:ext uri="{BB962C8B-B14F-4D97-AF65-F5344CB8AC3E}">
        <p14:creationId xmlns:p14="http://schemas.microsoft.com/office/powerpoint/2010/main" val="589269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A053-F3E3-4377-835C-F143EE1E3864}"/>
              </a:ext>
            </a:extLst>
          </p:cNvPr>
          <p:cNvSpPr>
            <a:spLocks noGrp="1"/>
          </p:cNvSpPr>
          <p:nvPr>
            <p:ph type="title"/>
          </p:nvPr>
        </p:nvSpPr>
        <p:spPr/>
        <p:txBody>
          <a:bodyPr/>
          <a:lstStyle/>
          <a:p>
            <a:r>
              <a:rPr lang="en-US" sz="1875" dirty="0">
                <a:latin typeface="Calibri" panose="020F0502020204030204" pitchFamily="34" charset="0"/>
                <a:cs typeface="Calibri" panose="020F0502020204030204" pitchFamily="34" charset="0"/>
              </a:rPr>
              <a:t>Student Work Sample 3:</a:t>
            </a:r>
            <a:br>
              <a:rPr lang="en-US" dirty="0">
                <a:latin typeface="Calibri" panose="020F0502020204030204" pitchFamily="34" charset="0"/>
                <a:cs typeface="Calibri" panose="020F0502020204030204" pitchFamily="34" charset="0"/>
              </a:rPr>
            </a:br>
            <a:r>
              <a:rPr lang="en-US" sz="2625" dirty="0">
                <a:latin typeface="Calibri" panose="020F0502020204030204" pitchFamily="34" charset="0"/>
                <a:cs typeface="Calibri" panose="020F0502020204030204" pitchFamily="34" charset="0"/>
              </a:rPr>
              <a:t>Mentoring &amp; Low Vision</a:t>
            </a:r>
            <a:endParaRPr lang="en-US" sz="2625" dirty="0"/>
          </a:p>
        </p:txBody>
      </p:sp>
      <p:sp>
        <p:nvSpPr>
          <p:cNvPr id="6" name="Content Placeholder 5"/>
          <p:cNvSpPr>
            <a:spLocks noGrp="1"/>
          </p:cNvSpPr>
          <p:nvPr>
            <p:ph idx="1"/>
          </p:nvPr>
        </p:nvSpPr>
        <p:spPr>
          <a:xfrm>
            <a:off x="581192" y="2228003"/>
            <a:ext cx="7989752" cy="4001975"/>
          </a:xfrm>
        </p:spPr>
        <p:txBody>
          <a:bodyPr>
            <a:normAutofit lnSpcReduction="10000"/>
          </a:bodyPr>
          <a:lstStyle/>
          <a:p>
            <a:pPr marL="0" indent="0">
              <a:buNone/>
            </a:pPr>
            <a:r>
              <a:rPr lang="en-US" sz="2000" b="1" dirty="0">
                <a:solidFill>
                  <a:schemeClr val="tx1"/>
                </a:solidFill>
                <a:latin typeface="Calibri" panose="020F0502020204030204" pitchFamily="34" charset="0"/>
                <a:cs typeface="Calibri" panose="020F0502020204030204" pitchFamily="34" charset="0"/>
              </a:rPr>
              <a:t>Mentoring:</a:t>
            </a:r>
          </a:p>
          <a:p>
            <a:pPr lvl="1">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Allows students to learn about different accommodations or resources from peers while giving a truly authentic audience for PBL activities– also a real reason to [practice] talking about their disability and accommodations.</a:t>
            </a:r>
          </a:p>
          <a:p>
            <a:pPr marL="0" indent="0">
              <a:buNone/>
            </a:pPr>
            <a:r>
              <a:rPr lang="en-US" sz="2000" dirty="0">
                <a:solidFill>
                  <a:schemeClr val="tx1"/>
                </a:solidFill>
                <a:latin typeface="Calibri" panose="020F0502020204030204" pitchFamily="34" charset="0"/>
                <a:cs typeface="Calibri" panose="020F0502020204030204" pitchFamily="34" charset="0"/>
              </a:rPr>
              <a:t>Video Clip:</a:t>
            </a:r>
          </a:p>
          <a:p>
            <a:pPr>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4</a:t>
            </a:r>
            <a:r>
              <a:rPr lang="en-US" sz="2000" baseline="30000" dirty="0">
                <a:solidFill>
                  <a:schemeClr val="tx1"/>
                </a:solidFill>
                <a:latin typeface="Calibri" panose="020F0502020204030204" pitchFamily="34" charset="0"/>
                <a:cs typeface="Calibri" panose="020F0502020204030204" pitchFamily="34" charset="0"/>
              </a:rPr>
              <a:t>th</a:t>
            </a:r>
            <a:r>
              <a:rPr lang="en-US" sz="2000" dirty="0">
                <a:solidFill>
                  <a:schemeClr val="tx1"/>
                </a:solidFill>
                <a:latin typeface="Calibri" panose="020F0502020204030204" pitchFamily="34" charset="0"/>
                <a:cs typeface="Calibri" panose="020F0502020204030204" pitchFamily="34" charset="0"/>
              </a:rPr>
              <a:t> and 1</a:t>
            </a:r>
            <a:r>
              <a:rPr lang="en-US" sz="2000" baseline="30000" dirty="0">
                <a:solidFill>
                  <a:schemeClr val="tx1"/>
                </a:solidFill>
                <a:latin typeface="Calibri" panose="020F0502020204030204" pitchFamily="34" charset="0"/>
                <a:cs typeface="Calibri" panose="020F0502020204030204" pitchFamily="34" charset="0"/>
              </a:rPr>
              <a:t>st</a:t>
            </a:r>
            <a:r>
              <a:rPr lang="en-US" sz="2000" dirty="0">
                <a:solidFill>
                  <a:schemeClr val="tx1"/>
                </a:solidFill>
                <a:latin typeface="Calibri" panose="020F0502020204030204" pitchFamily="34" charset="0"/>
                <a:cs typeface="Calibri" panose="020F0502020204030204" pitchFamily="34" charset="0"/>
              </a:rPr>
              <a:t> grade students were paired up and recorded/exchanged about one video message a month.</a:t>
            </a:r>
          </a:p>
          <a:p>
            <a:pPr>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In this video, the 4</a:t>
            </a:r>
            <a:r>
              <a:rPr lang="en-US" sz="2000" baseline="30000" dirty="0">
                <a:solidFill>
                  <a:schemeClr val="tx1"/>
                </a:solidFill>
                <a:latin typeface="Calibri" panose="020F0502020204030204" pitchFamily="34" charset="0"/>
                <a:cs typeface="Calibri" panose="020F0502020204030204" pitchFamily="34" charset="0"/>
              </a:rPr>
              <a:t>th</a:t>
            </a:r>
            <a:r>
              <a:rPr lang="en-US" sz="2000" dirty="0">
                <a:solidFill>
                  <a:schemeClr val="tx1"/>
                </a:solidFill>
                <a:latin typeface="Calibri" panose="020F0502020204030204" pitchFamily="34" charset="0"/>
                <a:cs typeface="Calibri" panose="020F0502020204030204" pitchFamily="34" charset="0"/>
              </a:rPr>
              <a:t> grade student had recently had a low vision exam, and is giving advice to the 1</a:t>
            </a:r>
            <a:r>
              <a:rPr lang="en-US" sz="2000" baseline="30000" dirty="0">
                <a:solidFill>
                  <a:schemeClr val="tx1"/>
                </a:solidFill>
                <a:latin typeface="Calibri" panose="020F0502020204030204" pitchFamily="34" charset="0"/>
                <a:cs typeface="Calibri" panose="020F0502020204030204" pitchFamily="34" charset="0"/>
              </a:rPr>
              <a:t>st</a:t>
            </a:r>
            <a:r>
              <a:rPr lang="en-US" sz="2000" dirty="0">
                <a:solidFill>
                  <a:schemeClr val="tx1"/>
                </a:solidFill>
                <a:latin typeface="Calibri" panose="020F0502020204030204" pitchFamily="34" charset="0"/>
                <a:cs typeface="Calibri" panose="020F0502020204030204" pitchFamily="34" charset="0"/>
              </a:rPr>
              <a:t> grader who is having a low vision exam for the first time later that month.</a:t>
            </a:r>
          </a:p>
          <a:p>
            <a:endParaRPr lang="en-US" dirty="0"/>
          </a:p>
        </p:txBody>
      </p:sp>
    </p:spTree>
    <p:extLst>
      <p:ext uri="{BB962C8B-B14F-4D97-AF65-F5344CB8AC3E}">
        <p14:creationId xmlns:p14="http://schemas.microsoft.com/office/powerpoint/2010/main" val="200966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7D86-0A91-42F0-A206-9F0FA5A066D5}"/>
              </a:ext>
            </a:extLst>
          </p:cNvPr>
          <p:cNvSpPr>
            <a:spLocks noGrp="1"/>
          </p:cNvSpPr>
          <p:nvPr>
            <p:ph type="title"/>
          </p:nvPr>
        </p:nvSpPr>
        <p:spPr/>
        <p:txBody>
          <a:bodyPr/>
          <a:lstStyle/>
          <a:p>
            <a:r>
              <a:rPr lang="en-US" dirty="0"/>
              <a:t>Mentoring Video Transcript</a:t>
            </a:r>
          </a:p>
        </p:txBody>
      </p:sp>
      <p:sp>
        <p:nvSpPr>
          <p:cNvPr id="3" name="Content Placeholder 2">
            <a:extLst>
              <a:ext uri="{FF2B5EF4-FFF2-40B4-BE49-F238E27FC236}">
                <a16:creationId xmlns:a16="http://schemas.microsoft.com/office/drawing/2014/main" id="{344AE71A-F624-4175-A938-63FE83DC66BD}"/>
              </a:ext>
            </a:extLst>
          </p:cNvPr>
          <p:cNvSpPr>
            <a:spLocks noGrp="1"/>
          </p:cNvSpPr>
          <p:nvPr>
            <p:ph idx="1"/>
          </p:nvPr>
        </p:nvSpPr>
        <p:spPr>
          <a:xfrm>
            <a:off x="435894" y="2019719"/>
            <a:ext cx="8272211" cy="4276305"/>
          </a:xfrm>
        </p:spPr>
        <p:txBody>
          <a:bodyPr anchor="t">
            <a:noAutofit/>
          </a:bodyPr>
          <a:lstStyle/>
          <a:p>
            <a:pPr marL="0" indent="0" algn="ctr">
              <a:buNone/>
            </a:pPr>
            <a:r>
              <a:rPr lang="en-US" sz="1100" dirty="0"/>
              <a:t>Video: </a:t>
            </a:r>
            <a:r>
              <a:rPr lang="en-US" sz="1100" dirty="0">
                <a:hlinkClick r:id="rId2"/>
              </a:rPr>
              <a:t>Will Low Vision Exam</a:t>
            </a:r>
            <a:endParaRPr lang="en-US" sz="1100" dirty="0">
              <a:solidFill>
                <a:srgbClr val="0070C0"/>
              </a:solidFill>
            </a:endParaRPr>
          </a:p>
          <a:p>
            <a:pPr marL="0" indent="0">
              <a:buNone/>
            </a:pPr>
            <a:r>
              <a:rPr lang="en-US" sz="2000" dirty="0">
                <a:solidFill>
                  <a:schemeClr val="tx1"/>
                </a:solidFill>
                <a:latin typeface="Calibri" panose="020F0502020204030204" pitchFamily="34" charset="0"/>
                <a:cs typeface="Calibri" panose="020F0502020204030204" pitchFamily="34" charset="0"/>
              </a:rPr>
              <a:t>Hey Thomas, it’s me, Will, and, ah, I’m </a:t>
            </a:r>
            <a:r>
              <a:rPr lang="en-US" sz="2000" dirty="0" err="1">
                <a:solidFill>
                  <a:schemeClr val="tx1"/>
                </a:solidFill>
                <a:latin typeface="Calibri" panose="020F0502020204030204" pitchFamily="34" charset="0"/>
                <a:cs typeface="Calibri" panose="020F0502020204030204" pitchFamily="34" charset="0"/>
              </a:rPr>
              <a:t>goin</a:t>
            </a:r>
            <a:r>
              <a:rPr lang="en-US" sz="2000" dirty="0">
                <a:solidFill>
                  <a:schemeClr val="tx1"/>
                </a:solidFill>
                <a:latin typeface="Calibri" panose="020F0502020204030204" pitchFamily="34" charset="0"/>
                <a:cs typeface="Calibri" panose="020F0502020204030204" pitchFamily="34" charset="0"/>
              </a:rPr>
              <a:t>’, this video of how my, um, my appointment with Dr. Alibhai went, and some advice for you.  One is, don’t be nervous. Two, I mean, he’s a really nice guy, so don’t be nervous. And, number 2, you get to try out all sorts of cool gadgets, and remember this thing? This is the monocular from one of my first videos? [holds monocular to his eye and focuses] Focus it like this, and put it over your eye. Dr. Alibhai is the guy that will prescribe you things like this. To prescribe means to, give the word to let you use it. Like your doctor will prescribe you medicine. And, yeah, so, he can, if you want to try out some </a:t>
            </a:r>
            <a:r>
              <a:rPr lang="en-US" sz="2000" dirty="0" err="1">
                <a:solidFill>
                  <a:schemeClr val="tx1"/>
                </a:solidFill>
                <a:latin typeface="Calibri" panose="020F0502020204030204" pitchFamily="34" charset="0"/>
                <a:cs typeface="Calibri" panose="020F0502020204030204" pitchFamily="34" charset="0"/>
              </a:rPr>
              <a:t>monoculars</a:t>
            </a:r>
            <a:r>
              <a:rPr lang="en-US" sz="2000" dirty="0">
                <a:solidFill>
                  <a:schemeClr val="tx1"/>
                </a:solidFill>
                <a:latin typeface="Calibri" panose="020F0502020204030204" pitchFamily="34" charset="0"/>
                <a:cs typeface="Calibri" panose="020F0502020204030204" pitchFamily="34" charset="0"/>
              </a:rPr>
              <a:t> you can, and you might be able to use one in school. So you don’t need to move closer to the </a:t>
            </a:r>
            <a:r>
              <a:rPr lang="en-US" sz="2000" dirty="0" err="1">
                <a:solidFill>
                  <a:schemeClr val="tx1"/>
                </a:solidFill>
                <a:latin typeface="Calibri" panose="020F0502020204030204" pitchFamily="34" charset="0"/>
                <a:cs typeface="Calibri" panose="020F0502020204030204" pitchFamily="34" charset="0"/>
              </a:rPr>
              <a:t>SMARTboard</a:t>
            </a:r>
            <a:r>
              <a:rPr lang="en-US" sz="2000" dirty="0">
                <a:solidFill>
                  <a:schemeClr val="tx1"/>
                </a:solidFill>
                <a:latin typeface="Calibri" panose="020F0502020204030204" pitchFamily="34" charset="0"/>
                <a:cs typeface="Calibri" panose="020F0502020204030204" pitchFamily="34" charset="0"/>
              </a:rPr>
              <a:t> anymore, you can move farther away [smiles].  And…Yeah, see </a:t>
            </a:r>
            <a:r>
              <a:rPr lang="en-US" sz="2000" dirty="0" err="1">
                <a:solidFill>
                  <a:schemeClr val="tx1"/>
                </a:solidFill>
                <a:latin typeface="Calibri" panose="020F0502020204030204" pitchFamily="34" charset="0"/>
                <a:cs typeface="Calibri" panose="020F0502020204030204" pitchFamily="34" charset="0"/>
              </a:rPr>
              <a:t>ya</a:t>
            </a:r>
            <a:r>
              <a:rPr lang="en-US" sz="2000" dirty="0">
                <a:solidFill>
                  <a:schemeClr val="tx1"/>
                </a:solidFill>
                <a:latin typeface="Calibri" panose="020F0502020204030204" pitchFamily="34" charset="0"/>
                <a:cs typeface="Calibri" panose="020F0502020204030204" pitchFamily="34" charset="0"/>
              </a:rPr>
              <a:t>!</a:t>
            </a:r>
          </a:p>
          <a:p>
            <a:pPr marL="0" indent="0" algn="ctr">
              <a:buNone/>
            </a:pPr>
            <a:r>
              <a:rPr lang="en-US" sz="1200" dirty="0">
                <a:solidFill>
                  <a:schemeClr val="tx1"/>
                </a:solidFill>
                <a:latin typeface="Calibri" panose="020F0502020204030204" pitchFamily="34" charset="0"/>
                <a:cs typeface="Calibri" panose="020F0502020204030204" pitchFamily="34" charset="0"/>
              </a:rPr>
              <a:t>Online Transcript: </a:t>
            </a:r>
            <a:r>
              <a:rPr lang="en-US" sz="1200" dirty="0">
                <a:solidFill>
                  <a:schemeClr val="tx1"/>
                </a:solidFill>
                <a:latin typeface="Calibri" panose="020F0502020204030204" pitchFamily="34" charset="0"/>
                <a:cs typeface="Calibri" panose="020F0502020204030204" pitchFamily="34" charset="0"/>
                <a:hlinkClick r:id="rId3"/>
              </a:rPr>
              <a:t>Will Low Vision Exam Transcript</a:t>
            </a:r>
            <a:endParaRPr lang="en-US" sz="1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367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31E2-406A-4AB0-B40E-012B620B6B05}"/>
              </a:ext>
            </a:extLst>
          </p:cNvPr>
          <p:cNvSpPr>
            <a:spLocks noGrp="1"/>
          </p:cNvSpPr>
          <p:nvPr>
            <p:ph type="title"/>
          </p:nvPr>
        </p:nvSpPr>
        <p:spPr>
          <a:xfrm>
            <a:off x="435893" y="1060017"/>
            <a:ext cx="8272212" cy="760350"/>
          </a:xfrm>
        </p:spPr>
        <p:txBody>
          <a:bodyPr>
            <a:normAutofit/>
          </a:bodyPr>
          <a:lstStyle/>
          <a:p>
            <a:r>
              <a:rPr lang="en-US" sz="3000" dirty="0">
                <a:latin typeface="Calibri" panose="020F0502020204030204" pitchFamily="34" charset="0"/>
                <a:cs typeface="Calibri" panose="020F0502020204030204" pitchFamily="34" charset="0"/>
              </a:rPr>
              <a:t>Agenda</a:t>
            </a:r>
          </a:p>
        </p:txBody>
      </p:sp>
      <p:sp>
        <p:nvSpPr>
          <p:cNvPr id="3" name="Content Placeholder 2">
            <a:extLst>
              <a:ext uri="{FF2B5EF4-FFF2-40B4-BE49-F238E27FC236}">
                <a16:creationId xmlns:a16="http://schemas.microsoft.com/office/drawing/2014/main" id="{83553C81-33D1-4B50-94C0-23BD41C2521B}"/>
              </a:ext>
            </a:extLst>
          </p:cNvPr>
          <p:cNvSpPr>
            <a:spLocks noGrp="1"/>
          </p:cNvSpPr>
          <p:nvPr>
            <p:ph idx="1"/>
          </p:nvPr>
        </p:nvSpPr>
        <p:spPr>
          <a:xfrm>
            <a:off x="435893" y="2492622"/>
            <a:ext cx="7677923" cy="2981511"/>
          </a:xfrm>
        </p:spPr>
        <p:txBody>
          <a:bodyPr>
            <a:noAutofit/>
          </a:bodyPr>
          <a:lstStyle/>
          <a:p>
            <a:pPr>
              <a:buFont typeface="Wingdings" panose="05000000000000000000" pitchFamily="2" charset="2"/>
              <a:buChar char="§"/>
            </a:pPr>
            <a:r>
              <a:rPr lang="en-US" sz="2100" dirty="0">
                <a:solidFill>
                  <a:schemeClr val="tx1"/>
                </a:solidFill>
                <a:latin typeface="Calibri" panose="020F0502020204030204" pitchFamily="34" charset="0"/>
                <a:ea typeface="Tahoma" panose="020B0604030504040204" pitchFamily="34" charset="0"/>
                <a:cs typeface="Calibri" panose="020F0502020204030204" pitchFamily="34" charset="0"/>
              </a:rPr>
              <a:t>Why do we need to teach the ECC?</a:t>
            </a:r>
          </a:p>
          <a:p>
            <a:pPr>
              <a:buFont typeface="Wingdings" panose="05000000000000000000" pitchFamily="2" charset="2"/>
              <a:buChar char="§"/>
            </a:pPr>
            <a:r>
              <a:rPr lang="en-US" sz="2100" dirty="0">
                <a:solidFill>
                  <a:schemeClr val="tx1"/>
                </a:solidFill>
                <a:latin typeface="Calibri" panose="020F0502020204030204" pitchFamily="34" charset="0"/>
                <a:ea typeface="Tahoma" panose="020B0604030504040204" pitchFamily="34" charset="0"/>
                <a:cs typeface="Calibri" panose="020F0502020204030204" pitchFamily="34" charset="0"/>
              </a:rPr>
              <a:t>What does project- / inquiry-based learning look like?</a:t>
            </a:r>
          </a:p>
          <a:p>
            <a:pPr>
              <a:buFont typeface="Wingdings" panose="05000000000000000000" pitchFamily="2" charset="2"/>
              <a:buChar char="§"/>
            </a:pPr>
            <a:r>
              <a:rPr lang="en-US" sz="2100" dirty="0">
                <a:solidFill>
                  <a:schemeClr val="tx1"/>
                </a:solidFill>
                <a:latin typeface="Calibri" panose="020F0502020204030204" pitchFamily="34" charset="0"/>
                <a:ea typeface="Tahoma" panose="020B0604030504040204" pitchFamily="34" charset="0"/>
                <a:cs typeface="Calibri" panose="020F0502020204030204" pitchFamily="34" charset="0"/>
              </a:rPr>
              <a:t>How do we use project- / inquiry-based learning for ECC instruction for students with visual impairments, including </a:t>
            </a:r>
            <a:r>
              <a:rPr lang="en-US" sz="2100" dirty="0" err="1">
                <a:solidFill>
                  <a:schemeClr val="tx1"/>
                </a:solidFill>
                <a:latin typeface="Calibri" panose="020F0502020204030204" pitchFamily="34" charset="0"/>
                <a:ea typeface="Tahoma" panose="020B0604030504040204" pitchFamily="34" charset="0"/>
                <a:cs typeface="Calibri" panose="020F0502020204030204" pitchFamily="34" charset="0"/>
              </a:rPr>
              <a:t>deafblindness</a:t>
            </a:r>
            <a:r>
              <a:rPr lang="en-US" sz="2100" dirty="0">
                <a:solidFill>
                  <a:schemeClr val="tx1"/>
                </a:solidFill>
                <a:latin typeface="Calibri" panose="020F0502020204030204" pitchFamily="34" charset="0"/>
                <a:ea typeface="Tahoma" panose="020B0604030504040204" pitchFamily="34" charset="0"/>
                <a:cs typeface="Calibri" panose="020F0502020204030204" pitchFamily="34" charset="0"/>
              </a:rPr>
              <a:t>?</a:t>
            </a:r>
          </a:p>
          <a:p>
            <a:pPr>
              <a:buFont typeface="Wingdings" panose="05000000000000000000" pitchFamily="2" charset="2"/>
              <a:buChar char="§"/>
            </a:pPr>
            <a:r>
              <a:rPr lang="en-US" sz="2100" dirty="0">
                <a:solidFill>
                  <a:schemeClr val="tx1"/>
                </a:solidFill>
                <a:latin typeface="Calibri" panose="020F0502020204030204" pitchFamily="34" charset="0"/>
                <a:ea typeface="Tahoma" panose="020B0604030504040204" pitchFamily="34" charset="0"/>
                <a:cs typeface="Calibri" panose="020F0502020204030204" pitchFamily="34" charset="0"/>
              </a:rPr>
              <a:t>What are some benefits and challenges of implementing student portfolio goals around the ECC?</a:t>
            </a:r>
          </a:p>
        </p:txBody>
      </p:sp>
    </p:spTree>
    <p:extLst>
      <p:ext uri="{BB962C8B-B14F-4D97-AF65-F5344CB8AC3E}">
        <p14:creationId xmlns:p14="http://schemas.microsoft.com/office/powerpoint/2010/main" val="98796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9184-37A5-44FE-97CD-EB1BC6D138C8}"/>
              </a:ext>
            </a:extLst>
          </p:cNvPr>
          <p:cNvSpPr>
            <a:spLocks noGrp="1"/>
          </p:cNvSpPr>
          <p:nvPr>
            <p:ph type="title"/>
          </p:nvPr>
        </p:nvSpPr>
        <p:spPr/>
        <p:txBody>
          <a:bodyPr>
            <a:normAutofit/>
          </a:bodyPr>
          <a:lstStyle/>
          <a:p>
            <a:r>
              <a:rPr lang="en-US" sz="1875" dirty="0">
                <a:latin typeface="Calibri" panose="020F0502020204030204" pitchFamily="34" charset="0"/>
                <a:cs typeface="Calibri" panose="020F0502020204030204" pitchFamily="34" charset="0"/>
              </a:rPr>
              <a:t>Student Work Sample 4:</a:t>
            </a:r>
            <a:br>
              <a:rPr lang="en-US" dirty="0">
                <a:latin typeface="Calibri" panose="020F0502020204030204" pitchFamily="34" charset="0"/>
                <a:cs typeface="Calibri" panose="020F0502020204030204" pitchFamily="34" charset="0"/>
              </a:rPr>
            </a:br>
            <a:r>
              <a:rPr lang="en-US" sz="2625" dirty="0">
                <a:latin typeface="Calibri" panose="020F0502020204030204" pitchFamily="34" charset="0"/>
                <a:cs typeface="Calibri" panose="020F0502020204030204" pitchFamily="34" charset="0"/>
              </a:rPr>
              <a:t>IEP Statement &amp; Participation </a:t>
            </a:r>
            <a:endParaRPr lang="en-US" sz="2625" dirty="0"/>
          </a:p>
        </p:txBody>
      </p:sp>
      <p:sp>
        <p:nvSpPr>
          <p:cNvPr id="3" name="Content Placeholder 2"/>
          <p:cNvSpPr>
            <a:spLocks noGrp="1"/>
          </p:cNvSpPr>
          <p:nvPr>
            <p:ph sz="half" idx="1"/>
          </p:nvPr>
        </p:nvSpPr>
        <p:spPr>
          <a:xfrm>
            <a:off x="581192" y="2381020"/>
            <a:ext cx="3899527" cy="3633047"/>
          </a:xfrm>
          <a:ln w="28575">
            <a:solidFill>
              <a:srgbClr val="4D1434"/>
            </a:solidFill>
          </a:ln>
        </p:spPr>
        <p:txBody>
          <a:bodyPr tIns="274320">
            <a:normAutofit fontScale="92500" lnSpcReduction="20000"/>
          </a:bodyPr>
          <a:lstStyle/>
          <a:p>
            <a:pPr marL="257175" indent="-257175">
              <a:spcBef>
                <a:spcPts val="450"/>
              </a:spcBef>
              <a:spcAft>
                <a:spcPts val="900"/>
              </a:spcAft>
              <a:buClr>
                <a:schemeClr val="accent1"/>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6</a:t>
            </a:r>
            <a:r>
              <a:rPr lang="en-US" baseline="30000" dirty="0">
                <a:latin typeface="Calibri" panose="020F0502020204030204" pitchFamily="34" charset="0"/>
                <a:ea typeface="Calibri" panose="020F0502020204030204" pitchFamily="34" charset="0"/>
                <a:cs typeface="Calibri" panose="020F0502020204030204" pitchFamily="34" charset="0"/>
              </a:rPr>
              <a:t>th</a:t>
            </a:r>
            <a:r>
              <a:rPr lang="en-US" dirty="0">
                <a:latin typeface="Calibri" panose="020F0502020204030204" pitchFamily="34" charset="0"/>
                <a:ea typeface="Calibri" panose="020F0502020204030204" pitchFamily="34" charset="0"/>
                <a:cs typeface="Calibri" panose="020F0502020204030204" pitchFamily="34" charset="0"/>
              </a:rPr>
              <a:t> grade student with </a:t>
            </a:r>
            <a:r>
              <a:rPr lang="en-US" dirty="0" err="1">
                <a:latin typeface="Calibri" panose="020F0502020204030204" pitchFamily="34" charset="0"/>
                <a:ea typeface="Calibri" panose="020F0502020204030204" pitchFamily="34" charset="0"/>
                <a:cs typeface="Calibri" panose="020F0502020204030204" pitchFamily="34" charset="0"/>
              </a:rPr>
              <a:t>deafblindness</a:t>
            </a:r>
            <a:endParaRPr lang="en-US" dirty="0">
              <a:latin typeface="Calibri" panose="020F0502020204030204" pitchFamily="34" charset="0"/>
              <a:ea typeface="Calibri" panose="020F0502020204030204" pitchFamily="34" charset="0"/>
              <a:cs typeface="Calibri" panose="020F0502020204030204" pitchFamily="34" charset="0"/>
            </a:endParaRPr>
          </a:p>
          <a:p>
            <a:pPr marL="257175" indent="-257175">
              <a:spcBef>
                <a:spcPts val="450"/>
              </a:spcBef>
              <a:spcAft>
                <a:spcPts val="900"/>
              </a:spcAft>
              <a:buClr>
                <a:schemeClr val="accent1"/>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K-1 English literacy level</a:t>
            </a:r>
          </a:p>
          <a:p>
            <a:pPr marL="257175" indent="-257175">
              <a:spcBef>
                <a:spcPts val="450"/>
              </a:spcBef>
              <a:spcAft>
                <a:spcPts val="900"/>
              </a:spcAft>
              <a:buClr>
                <a:schemeClr val="accent1"/>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Developed statement with TVI (student dictated through ASL, TVI wrote in English, checking for student’s approval)</a:t>
            </a:r>
          </a:p>
          <a:p>
            <a:pPr marL="257175" indent="-257175">
              <a:spcBef>
                <a:spcPts val="450"/>
              </a:spcBef>
              <a:spcAft>
                <a:spcPts val="900"/>
              </a:spcAft>
              <a:buClr>
                <a:schemeClr val="accent1"/>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Student practiced statement with DHH classroom teacher (case manager) </a:t>
            </a:r>
          </a:p>
          <a:p>
            <a:pPr marL="257175" indent="-257175">
              <a:spcBef>
                <a:spcPts val="450"/>
              </a:spcBef>
              <a:spcAft>
                <a:spcPts val="900"/>
              </a:spcAft>
              <a:buClr>
                <a:schemeClr val="accent1"/>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Student presented (with flashcards &amp; prompting) during annual IEP/transitioning to middle school meeting</a:t>
            </a:r>
          </a:p>
          <a:p>
            <a:endParaRPr lang="en-US" dirty="0"/>
          </a:p>
        </p:txBody>
      </p:sp>
      <p:sp>
        <p:nvSpPr>
          <p:cNvPr id="6" name="Content Placeholder 5"/>
          <p:cNvSpPr>
            <a:spLocks noGrp="1"/>
          </p:cNvSpPr>
          <p:nvPr>
            <p:ph sz="half" idx="2"/>
          </p:nvPr>
        </p:nvSpPr>
        <p:spPr>
          <a:xfrm>
            <a:off x="4742822" y="2381020"/>
            <a:ext cx="3740908" cy="3633047"/>
          </a:xfrm>
          <a:ln w="28575">
            <a:solidFill>
              <a:srgbClr val="4D1434"/>
            </a:solidFill>
          </a:ln>
        </p:spPr>
        <p:txBody>
          <a:bodyPr>
            <a:normAutofit fontScale="92500" lnSpcReduction="20000"/>
          </a:bodyPr>
          <a:lstStyle/>
          <a:p>
            <a:pPr marL="0" indent="0" algn="ctr">
              <a:lnSpc>
                <a:spcPct val="107000"/>
              </a:lnSpc>
              <a:buNone/>
            </a:pPr>
            <a:r>
              <a:rPr lang="en-US" dirty="0">
                <a:latin typeface="Calibri" panose="020F0502020204030204" pitchFamily="34" charset="0"/>
                <a:ea typeface="Calibri" panose="020F0502020204030204" pitchFamily="34" charset="0"/>
                <a:cs typeface="Calibri" panose="020F0502020204030204" pitchFamily="34" charset="0"/>
              </a:rPr>
              <a:t>Student’s Statement</a:t>
            </a:r>
          </a:p>
          <a:p>
            <a:pPr marL="0" indent="0">
              <a:lnSpc>
                <a:spcPct val="107000"/>
              </a:lnSpc>
              <a:buNone/>
            </a:pPr>
            <a:r>
              <a:rPr lang="en-US" sz="750" dirty="0">
                <a:latin typeface="Calibri" panose="020F0502020204030204" pitchFamily="34" charset="0"/>
                <a:ea typeface="Calibri" panose="020F0502020204030204" pitchFamily="34" charset="0"/>
                <a:cs typeface="Calibri" panose="020F0502020204030204" pitchFamily="34" charset="0"/>
              </a:rPr>
              <a:t>     </a:t>
            </a:r>
          </a:p>
          <a:p>
            <a:pPr marL="0" indent="0">
              <a:lnSpc>
                <a:spcPct val="107000"/>
              </a:lnSpc>
              <a:buNone/>
            </a:pPr>
            <a:r>
              <a:rPr lang="en-US" dirty="0">
                <a:latin typeface="Calibri" panose="020F0502020204030204" pitchFamily="34" charset="0"/>
                <a:ea typeface="Calibri" panose="020F0502020204030204" pitchFamily="34" charset="0"/>
                <a:cs typeface="Calibri" panose="020F0502020204030204" pitchFamily="34" charset="0"/>
              </a:rPr>
              <a:t>I am a Deafblind student and I use sign language and optical devices help me see and communicate. I also like to cook, draw, and go to art and music classes.   I also really like the Spanish language and soccer.  Because of my vision, I like to use the Ruby and dome magnifier for reading, because it easier to see words and pictures.  I like to use the monocular to see words on the board. </a:t>
            </a:r>
          </a:p>
          <a:p>
            <a:pPr marL="0" indent="0">
              <a:buNone/>
            </a:pPr>
            <a:endParaRPr lang="en-US" dirty="0"/>
          </a:p>
        </p:txBody>
      </p:sp>
    </p:spTree>
    <p:extLst>
      <p:ext uri="{BB962C8B-B14F-4D97-AF65-F5344CB8AC3E}">
        <p14:creationId xmlns:p14="http://schemas.microsoft.com/office/powerpoint/2010/main" val="555448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6D07-8379-47B0-BFE6-425D4FD62952}"/>
              </a:ext>
            </a:extLst>
          </p:cNvPr>
          <p:cNvSpPr>
            <a:spLocks noGrp="1"/>
          </p:cNvSpPr>
          <p:nvPr>
            <p:ph type="title"/>
          </p:nvPr>
        </p:nvSpPr>
        <p:spPr/>
        <p:txBody>
          <a:bodyPr/>
          <a:lstStyle/>
          <a:p>
            <a:r>
              <a:rPr lang="en-US" sz="1875" dirty="0">
                <a:latin typeface="Calibri" panose="020F0502020204030204" pitchFamily="34" charset="0"/>
                <a:cs typeface="Calibri" panose="020F0502020204030204" pitchFamily="34" charset="0"/>
              </a:rPr>
              <a:t>Student Work Sample 5:</a:t>
            </a:r>
            <a:br>
              <a:rPr lang="en-US" sz="1050" dirty="0"/>
            </a:br>
            <a:r>
              <a:rPr lang="en-US" sz="2625" dirty="0">
                <a:latin typeface="Calibri" panose="020F0502020204030204" pitchFamily="34" charset="0"/>
                <a:cs typeface="Calibri" panose="020F0502020204030204" pitchFamily="34" charset="0"/>
              </a:rPr>
              <a:t>Independent Living skills: Making play-dough</a:t>
            </a:r>
          </a:p>
        </p:txBody>
      </p:sp>
      <p:sp>
        <p:nvSpPr>
          <p:cNvPr id="5" name="Content Placeholder 4">
            <a:extLst>
              <a:ext uri="{FF2B5EF4-FFF2-40B4-BE49-F238E27FC236}">
                <a16:creationId xmlns:a16="http://schemas.microsoft.com/office/drawing/2014/main" id="{B9E0ED16-3A9F-4B0C-A78C-536EDDC5EE7D}"/>
              </a:ext>
            </a:extLst>
          </p:cNvPr>
          <p:cNvSpPr>
            <a:spLocks noGrp="1"/>
          </p:cNvSpPr>
          <p:nvPr>
            <p:ph idx="1"/>
          </p:nvPr>
        </p:nvSpPr>
        <p:spPr>
          <a:xfrm>
            <a:off x="435894" y="2374604"/>
            <a:ext cx="8366550" cy="2153693"/>
          </a:xfrm>
        </p:spPr>
        <p:txBody>
          <a:bodyPr anchor="t">
            <a:normAutofit/>
          </a:bodyPr>
          <a:lstStyle/>
          <a:p>
            <a:r>
              <a:rPr lang="en-US" sz="1800" dirty="0">
                <a:solidFill>
                  <a:schemeClr val="tx1"/>
                </a:solidFill>
                <a:latin typeface="Calibri" panose="020F0502020204030204" pitchFamily="34" charset="0"/>
                <a:cs typeface="Calibri" panose="020F0502020204030204" pitchFamily="34" charset="0"/>
              </a:rPr>
              <a:t>“Jack” used his optical devices to read the recipe, while selecting his preferred tools</a:t>
            </a:r>
          </a:p>
          <a:p>
            <a:pPr lvl="1"/>
            <a:r>
              <a:rPr lang="en-US" sz="1650" dirty="0">
                <a:solidFill>
                  <a:schemeClr val="tx1"/>
                </a:solidFill>
                <a:latin typeface="Calibri" panose="020F0502020204030204" pitchFamily="34" charset="0"/>
                <a:cs typeface="Calibri" panose="020F0502020204030204" pitchFamily="34" charset="0"/>
              </a:rPr>
              <a:t>Jack needed to identify which measuring tools were easiest to use and why (noted for future home use and home economics in middle school) </a:t>
            </a:r>
          </a:p>
          <a:p>
            <a:r>
              <a:rPr lang="en-US" sz="1800" dirty="0">
                <a:solidFill>
                  <a:schemeClr val="tx1"/>
                </a:solidFill>
                <a:latin typeface="Calibri" panose="020F0502020204030204" pitchFamily="34" charset="0"/>
                <a:cs typeface="Calibri" panose="020F0502020204030204" pitchFamily="34" charset="0"/>
              </a:rPr>
              <a:t>He was given the option to repeat the activity later in the year with a peer, to incorporate more communication and collaboration 	</a:t>
            </a:r>
            <a:r>
              <a:rPr lang="en-US" sz="900" b="1" dirty="0">
                <a:solidFill>
                  <a:schemeClr val="tx1"/>
                </a:solidFill>
                <a:latin typeface="Calibri" panose="020F0502020204030204" pitchFamily="34" charset="0"/>
                <a:cs typeface="Calibri" panose="020F0502020204030204" pitchFamily="34" charset="0"/>
              </a:rPr>
              <a:t>*Playdough recipe in the comments section of this slide</a:t>
            </a:r>
          </a:p>
          <a:p>
            <a:endParaRPr lang="en-US" sz="1800" dirty="0">
              <a:solidFill>
                <a:schemeClr val="tx1"/>
              </a:solidFill>
              <a:latin typeface="Calibri" panose="020F0502020204030204" pitchFamily="34" charset="0"/>
              <a:cs typeface="Calibri" panose="020F0502020204030204" pitchFamily="34" charset="0"/>
            </a:endParaRPr>
          </a:p>
        </p:txBody>
      </p:sp>
      <p:grpSp>
        <p:nvGrpSpPr>
          <p:cNvPr id="3" name="Group 2" descr="Various kitchen measuring tools are shown."/>
          <p:cNvGrpSpPr/>
          <p:nvPr/>
        </p:nvGrpSpPr>
        <p:grpSpPr>
          <a:xfrm>
            <a:off x="577957" y="4108750"/>
            <a:ext cx="8065603" cy="1735430"/>
            <a:chOff x="577957" y="4108750"/>
            <a:chExt cx="8065603" cy="1735430"/>
          </a:xfrm>
        </p:grpSpPr>
        <p:pic>
          <p:nvPicPr>
            <p:cNvPr id="9" name="Picture 8" descr="Picture of 4 types of Tablespoon measures: three are spoon shaped and one is a cup with liquid measures. ">
              <a:extLst>
                <a:ext uri="{FF2B5EF4-FFF2-40B4-BE49-F238E27FC236}">
                  <a16:creationId xmlns:a16="http://schemas.microsoft.com/office/drawing/2014/main" id="{C5E39410-68C8-41DE-9276-45FDB2BCB06F}"/>
                </a:ext>
              </a:extLst>
            </p:cNvPr>
            <p:cNvPicPr>
              <a:picLocks noChangeAspect="1"/>
            </p:cNvPicPr>
            <p:nvPr/>
          </p:nvPicPr>
          <p:blipFill>
            <a:blip r:embed="rId3"/>
            <a:stretch>
              <a:fillRect/>
            </a:stretch>
          </p:blipFill>
          <p:spPr>
            <a:xfrm>
              <a:off x="577957" y="4108750"/>
              <a:ext cx="2262062" cy="1735430"/>
            </a:xfrm>
            <a:prstGeom prst="rect">
              <a:avLst/>
            </a:prstGeom>
          </p:spPr>
        </p:pic>
        <p:pic>
          <p:nvPicPr>
            <p:cNvPr id="4" name="Picture 3" descr="Picture of 4 types of half-cup dry measures.  Three measuring cups are standard small bowls with handles, labeled on their handle withe 1/2 cup, the fourth measuring cup is the bottom half of a nesting doll with the 1/2 measure on the inside bottom of the cup. ">
              <a:extLst>
                <a:ext uri="{FF2B5EF4-FFF2-40B4-BE49-F238E27FC236}">
                  <a16:creationId xmlns:a16="http://schemas.microsoft.com/office/drawing/2014/main" id="{12E40781-B45A-4D39-85BD-5A2D6928E76F}"/>
                </a:ext>
              </a:extLst>
            </p:cNvPr>
            <p:cNvPicPr>
              <a:picLocks noChangeAspect="1"/>
            </p:cNvPicPr>
            <p:nvPr/>
          </p:nvPicPr>
          <p:blipFill>
            <a:blip r:embed="rId4"/>
            <a:stretch>
              <a:fillRect/>
            </a:stretch>
          </p:blipFill>
          <p:spPr>
            <a:xfrm>
              <a:off x="3175151" y="4116819"/>
              <a:ext cx="2475512" cy="1713428"/>
            </a:xfrm>
            <a:prstGeom prst="rect">
              <a:avLst/>
            </a:prstGeom>
          </p:spPr>
        </p:pic>
        <p:pic>
          <p:nvPicPr>
            <p:cNvPr id="7" name="Picture 6" descr="Two 2-cup liquid measuring cups. One is used by reading the markings on the side of the cup and the other is used by looking down at markings inside the cup. ">
              <a:extLst>
                <a:ext uri="{FF2B5EF4-FFF2-40B4-BE49-F238E27FC236}">
                  <a16:creationId xmlns:a16="http://schemas.microsoft.com/office/drawing/2014/main" id="{E1877440-F8C7-4314-B958-61AF24797F95}"/>
                </a:ext>
              </a:extLst>
            </p:cNvPr>
            <p:cNvPicPr>
              <a:picLocks noChangeAspect="1"/>
            </p:cNvPicPr>
            <p:nvPr/>
          </p:nvPicPr>
          <p:blipFill>
            <a:blip r:embed="rId5"/>
            <a:stretch>
              <a:fillRect/>
            </a:stretch>
          </p:blipFill>
          <p:spPr>
            <a:xfrm>
              <a:off x="5909816" y="4130752"/>
              <a:ext cx="2733744" cy="1713428"/>
            </a:xfrm>
            <a:prstGeom prst="rect">
              <a:avLst/>
            </a:prstGeom>
          </p:spPr>
        </p:pic>
      </p:grpSp>
    </p:spTree>
    <p:extLst>
      <p:ext uri="{BB962C8B-B14F-4D97-AF65-F5344CB8AC3E}">
        <p14:creationId xmlns:p14="http://schemas.microsoft.com/office/powerpoint/2010/main" val="3307236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301C-52B8-4B49-A81A-D6DA97ADCD16}"/>
              </a:ext>
            </a:extLst>
          </p:cNvPr>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Portfolio projects for all students</a:t>
            </a:r>
          </a:p>
        </p:txBody>
      </p:sp>
      <p:sp>
        <p:nvSpPr>
          <p:cNvPr id="18" name="Content Placeholder 1"/>
          <p:cNvSpPr>
            <a:spLocks noGrp="1"/>
          </p:cNvSpPr>
          <p:nvPr>
            <p:ph sz="half" idx="1"/>
          </p:nvPr>
        </p:nvSpPr>
        <p:spPr>
          <a:xfrm>
            <a:off x="448091" y="2228003"/>
            <a:ext cx="2606040" cy="846123"/>
          </a:xfrm>
        </p:spPr>
        <p:txBody>
          <a:bodyPr/>
          <a:lstStyle/>
          <a:p>
            <a:pPr marL="0" indent="0" algn="ctr">
              <a:buNone/>
            </a:pPr>
            <a:r>
              <a:rPr lang="en-US" dirty="0">
                <a:latin typeface="Calibri" panose="020F0502020204030204" pitchFamily="34" charset="0"/>
                <a:cs typeface="Calibri" panose="020F0502020204030204" pitchFamily="34" charset="0"/>
              </a:rPr>
              <a:t>Younger Students (Handout 3)</a:t>
            </a:r>
            <a:endParaRPr lang="en-US" dirty="0"/>
          </a:p>
        </p:txBody>
      </p:sp>
      <p:sp>
        <p:nvSpPr>
          <p:cNvPr id="6" name="Content Placeholder 2"/>
          <p:cNvSpPr>
            <a:spLocks noGrp="1"/>
          </p:cNvSpPr>
          <p:nvPr>
            <p:ph sz="half" idx="2"/>
          </p:nvPr>
        </p:nvSpPr>
        <p:spPr>
          <a:xfrm>
            <a:off x="448091" y="3074126"/>
            <a:ext cx="2606040" cy="2792688"/>
          </a:xfrm>
          <a:solidFill>
            <a:schemeClr val="bg1">
              <a:lumMod val="95000"/>
            </a:schemeClr>
          </a:solidFill>
        </p:spPr>
        <p:txBody>
          <a:bodyPr tIns="182880" anchor="t">
            <a:normAutofit/>
          </a:bodyPr>
          <a:lstStyle/>
          <a:p>
            <a:pPr lvl="0">
              <a:buClr>
                <a:schemeClr val="accent1"/>
              </a:buClr>
              <a:buFont typeface="Wingdings" panose="05000000000000000000" pitchFamily="2" charset="2"/>
              <a:buChar char="§"/>
            </a:pPr>
            <a:r>
              <a:rPr lang="en-US" sz="1800" dirty="0">
                <a:latin typeface="Calibri" panose="020F0502020204030204" pitchFamily="34" charset="0"/>
                <a:cs typeface="Calibri" panose="020F0502020204030204" pitchFamily="34" charset="0"/>
              </a:rPr>
              <a:t>Are just becoming aware they have a visual impairment</a:t>
            </a:r>
          </a:p>
          <a:p>
            <a:pPr lvl="0">
              <a:buClr>
                <a:schemeClr val="accent1"/>
              </a:buClr>
              <a:buFont typeface="Wingdings" panose="05000000000000000000" pitchFamily="2" charset="2"/>
              <a:buChar char="§"/>
            </a:pPr>
            <a:r>
              <a:rPr lang="en-US" sz="1800" dirty="0">
                <a:latin typeface="Calibri" panose="020F0502020204030204" pitchFamily="34" charset="0"/>
                <a:cs typeface="Calibri" panose="020F0502020204030204" pitchFamily="34" charset="0"/>
              </a:rPr>
              <a:t>Instructional focus is modeling language to explain and explore accommodations</a:t>
            </a:r>
          </a:p>
        </p:txBody>
      </p:sp>
      <p:sp>
        <p:nvSpPr>
          <p:cNvPr id="19" name="Content Placeholder 3"/>
          <p:cNvSpPr>
            <a:spLocks noGrp="1"/>
          </p:cNvSpPr>
          <p:nvPr>
            <p:ph sz="quarter" idx="13"/>
          </p:nvPr>
        </p:nvSpPr>
        <p:spPr>
          <a:xfrm>
            <a:off x="3218128" y="2225250"/>
            <a:ext cx="2606040" cy="846123"/>
          </a:xfrm>
        </p:spPr>
        <p:txBody>
          <a:bodyPr/>
          <a:lstStyle/>
          <a:p>
            <a:pPr marL="0" lvl="0" indent="0" algn="ctr">
              <a:buNone/>
            </a:pPr>
            <a:r>
              <a:rPr lang="en-US" dirty="0">
                <a:latin typeface="Calibri" panose="020F0502020204030204" pitchFamily="34" charset="0"/>
                <a:cs typeface="Calibri" panose="020F0502020204030204" pitchFamily="34" charset="0"/>
              </a:rPr>
              <a:t>Students with Multiple Disabilities</a:t>
            </a:r>
          </a:p>
        </p:txBody>
      </p:sp>
      <p:sp>
        <p:nvSpPr>
          <p:cNvPr id="11" name="Content Placeholder 4"/>
          <p:cNvSpPr>
            <a:spLocks noGrp="1"/>
          </p:cNvSpPr>
          <p:nvPr>
            <p:ph sz="quarter" idx="14"/>
          </p:nvPr>
        </p:nvSpPr>
        <p:spPr>
          <a:xfrm>
            <a:off x="3218128" y="3071371"/>
            <a:ext cx="2606040" cy="2792689"/>
          </a:xfrm>
        </p:spPr>
        <p:txBody>
          <a:bodyPr tIns="182880" anchor="t"/>
          <a:lstStyle/>
          <a:p>
            <a:pPr lvl="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Select activities as appropriate </a:t>
            </a:r>
          </a:p>
          <a:p>
            <a:pPr lvl="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If possible, collaborate with team members to consider the student as a whole; develop an “All About Me” portfolio project</a:t>
            </a:r>
          </a:p>
        </p:txBody>
      </p:sp>
      <p:sp>
        <p:nvSpPr>
          <p:cNvPr id="12" name="Content Placeholder 5"/>
          <p:cNvSpPr>
            <a:spLocks noGrp="1"/>
          </p:cNvSpPr>
          <p:nvPr>
            <p:ph sz="quarter" idx="15"/>
          </p:nvPr>
        </p:nvSpPr>
        <p:spPr>
          <a:xfrm>
            <a:off x="5989319" y="2225250"/>
            <a:ext cx="2606040" cy="846137"/>
          </a:xfrm>
        </p:spPr>
        <p:txBody>
          <a:bodyPr/>
          <a:lstStyle/>
          <a:p>
            <a:pPr marL="0" lvl="0" indent="0" algn="ctr">
              <a:buNone/>
            </a:pPr>
            <a:r>
              <a:rPr lang="en-US" dirty="0">
                <a:latin typeface="Calibri" panose="020F0502020204030204" pitchFamily="34" charset="0"/>
                <a:cs typeface="Calibri" panose="020F0502020204030204" pitchFamily="34" charset="0"/>
              </a:rPr>
              <a:t>Students who are Blind/Use Braille</a:t>
            </a:r>
          </a:p>
        </p:txBody>
      </p:sp>
      <p:sp>
        <p:nvSpPr>
          <p:cNvPr id="13" name="Content Placeholder 6"/>
          <p:cNvSpPr>
            <a:spLocks noGrp="1"/>
          </p:cNvSpPr>
          <p:nvPr>
            <p:ph sz="quarter" idx="16"/>
          </p:nvPr>
        </p:nvSpPr>
        <p:spPr>
          <a:xfrm>
            <a:off x="5989319" y="3071371"/>
            <a:ext cx="2606040" cy="2793480"/>
          </a:xfrm>
        </p:spPr>
        <p:txBody>
          <a:bodyPr tIns="182880" anchor="t"/>
          <a:lstStyle/>
          <a:p>
            <a:pPr lvl="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Most activities already apply to students in classroom settings</a:t>
            </a:r>
          </a:p>
          <a:p>
            <a:pPr lvl="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Consider incorporating braille/technology/ travel skills into lessons</a:t>
            </a:r>
          </a:p>
        </p:txBody>
      </p:sp>
      <p:sp>
        <p:nvSpPr>
          <p:cNvPr id="14" name="Content Placeholder 7"/>
          <p:cNvSpPr>
            <a:spLocks noGrp="1"/>
          </p:cNvSpPr>
          <p:nvPr>
            <p:ph sz="quarter" idx="17"/>
          </p:nvPr>
        </p:nvSpPr>
        <p:spPr>
          <a:xfrm>
            <a:off x="5446207" y="691660"/>
            <a:ext cx="3026806" cy="588666"/>
          </a:xfrm>
        </p:spPr>
        <p:txBody>
          <a:bodyPr>
            <a:normAutofit/>
          </a:bodyPr>
          <a:lstStyle/>
          <a:p>
            <a:pPr marL="0" indent="0" algn="r">
              <a:buNone/>
            </a:pPr>
            <a:r>
              <a:rPr lang="en-US" sz="1400" dirty="0">
                <a:latin typeface="Calibri" panose="020F0502020204030204" pitchFamily="34" charset="0"/>
                <a:cs typeface="Calibri" panose="020F0502020204030204" pitchFamily="34" charset="0"/>
              </a:rPr>
              <a:t>Don’t forget to download and review the handouts!</a:t>
            </a:r>
          </a:p>
        </p:txBody>
      </p:sp>
    </p:spTree>
    <p:extLst>
      <p:ext uri="{BB962C8B-B14F-4D97-AF65-F5344CB8AC3E}">
        <p14:creationId xmlns:p14="http://schemas.microsoft.com/office/powerpoint/2010/main" val="1221425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6812-FD31-4DD1-ACDC-1C70BA174A3B}"/>
              </a:ext>
            </a:extLst>
          </p:cNvPr>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Bank of Activities Resource</a:t>
            </a:r>
          </a:p>
        </p:txBody>
      </p:sp>
      <p:sp>
        <p:nvSpPr>
          <p:cNvPr id="4" name="Content Placeholder 2">
            <a:extLst>
              <a:ext uri="{FF2B5EF4-FFF2-40B4-BE49-F238E27FC236}">
                <a16:creationId xmlns:a16="http://schemas.microsoft.com/office/drawing/2014/main" id="{E73B6E6D-45B4-4E44-86FA-810A4354B990}"/>
              </a:ext>
            </a:extLst>
          </p:cNvPr>
          <p:cNvSpPr>
            <a:spLocks noGrp="1"/>
          </p:cNvSpPr>
          <p:nvPr>
            <p:ph idx="1"/>
          </p:nvPr>
        </p:nvSpPr>
        <p:spPr>
          <a:xfrm>
            <a:off x="435894" y="2383518"/>
            <a:ext cx="8272211" cy="3227573"/>
          </a:xfrm>
        </p:spPr>
        <p:txBody>
          <a:bodyPr>
            <a:normAutofit fontScale="92500"/>
          </a:bodyPr>
          <a:lstStyle/>
          <a:p>
            <a:pPr marL="0" indent="0">
              <a:buNone/>
            </a:pPr>
            <a:r>
              <a:rPr lang="en-US" sz="2100" dirty="0">
                <a:solidFill>
                  <a:schemeClr val="tx1"/>
                </a:solidFill>
                <a:latin typeface="Calibri" panose="020F0502020204030204" pitchFamily="34" charset="0"/>
                <a:cs typeface="Calibri" panose="020F0502020204030204" pitchFamily="34" charset="0"/>
              </a:rPr>
              <a:t>See Bank of Activities (Handout 1) for sample activities in all 9 areas of the ECC.</a:t>
            </a:r>
          </a:p>
          <a:p>
            <a:endParaRPr lang="en-US" sz="900" dirty="0">
              <a:solidFill>
                <a:schemeClr val="tx1"/>
              </a:solidFill>
              <a:latin typeface="Calibri" panose="020F0502020204030204" pitchFamily="34" charset="0"/>
              <a:cs typeface="Calibri" panose="020F0502020204030204" pitchFamily="34" charset="0"/>
            </a:endParaRPr>
          </a:p>
          <a:p>
            <a:pPr marL="0" indent="0">
              <a:buNone/>
            </a:pPr>
            <a:r>
              <a:rPr lang="en-US" sz="2100" dirty="0">
                <a:solidFill>
                  <a:schemeClr val="tx1"/>
                </a:solidFill>
                <a:latin typeface="Calibri" panose="020F0502020204030204" pitchFamily="34" charset="0"/>
                <a:cs typeface="Calibri" panose="020F0502020204030204" pitchFamily="34" charset="0"/>
              </a:rPr>
              <a:t>When developing a rubric for each student, consider long- and short-term needs.</a:t>
            </a:r>
          </a:p>
          <a:p>
            <a:pPr lvl="1">
              <a:buClr>
                <a:schemeClr val="accent1"/>
              </a:buClr>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Students may repeat some activities 2-3 times over the course of their school career as they mature/their accommodations &amp; understanding about themselves evolves.</a:t>
            </a:r>
          </a:p>
          <a:p>
            <a:pPr lvl="1">
              <a:buClr>
                <a:schemeClr val="accent1"/>
              </a:buClr>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Every student should have a unique portfolio…but you don’t need to have a portfolio goal every year—traditional IEP goals are more appropriate to measure student progress in certain areas.</a:t>
            </a:r>
          </a:p>
          <a:p>
            <a:pPr lvl="1">
              <a:buClr>
                <a:schemeClr val="accent1"/>
              </a:buClr>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Include blank rows in the rubric for future activities so if new areas of concern arise during the IEP year, it can be incorporated into the current goal.</a:t>
            </a:r>
          </a:p>
        </p:txBody>
      </p:sp>
    </p:spTree>
    <p:extLst>
      <p:ext uri="{BB962C8B-B14F-4D97-AF65-F5344CB8AC3E}">
        <p14:creationId xmlns:p14="http://schemas.microsoft.com/office/powerpoint/2010/main" val="1213107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9720-225A-4509-98FF-EF44AD2AE027}"/>
              </a:ext>
            </a:extLst>
          </p:cNvPr>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Portfolio goals &amp; the IEP</a:t>
            </a:r>
          </a:p>
        </p:txBody>
      </p:sp>
      <p:sp>
        <p:nvSpPr>
          <p:cNvPr id="3" name="Content Placeholder 2">
            <a:extLst>
              <a:ext uri="{FF2B5EF4-FFF2-40B4-BE49-F238E27FC236}">
                <a16:creationId xmlns:a16="http://schemas.microsoft.com/office/drawing/2014/main" id="{257C3264-B025-45B0-9B91-CF977792962F}"/>
              </a:ext>
            </a:extLst>
          </p:cNvPr>
          <p:cNvSpPr>
            <a:spLocks noGrp="1"/>
          </p:cNvSpPr>
          <p:nvPr>
            <p:ph sz="half" idx="1"/>
          </p:nvPr>
        </p:nvSpPr>
        <p:spPr>
          <a:xfrm>
            <a:off x="581192" y="1973179"/>
            <a:ext cx="8081545" cy="4427621"/>
          </a:xfrm>
        </p:spPr>
        <p:txBody>
          <a:bodyPr>
            <a:normAutofit/>
          </a:bodyPr>
          <a:lstStyle/>
          <a:p>
            <a:pPr marL="0" indent="0">
              <a:buNone/>
            </a:pPr>
            <a:r>
              <a:rPr lang="en-US" sz="1950" dirty="0">
                <a:solidFill>
                  <a:schemeClr val="tx1"/>
                </a:solidFill>
                <a:latin typeface="Calibri" panose="020F0502020204030204" pitchFamily="34" charset="0"/>
                <a:cs typeface="Calibri" panose="020F0502020204030204" pitchFamily="34" charset="0"/>
              </a:rPr>
              <a:t>Bring draft portfolio rubric to the IEP, and review each item (briefly).</a:t>
            </a:r>
          </a:p>
          <a:p>
            <a:pPr lvl="1">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Be prepared to edit and revise the rubric based on IEP team feedback (also review portfolio individually with team members prior to the meeting).</a:t>
            </a:r>
          </a:p>
          <a:p>
            <a:pPr marL="0" indent="0">
              <a:buNone/>
            </a:pPr>
            <a:r>
              <a:rPr lang="en-US" sz="1950" dirty="0">
                <a:solidFill>
                  <a:schemeClr val="tx1"/>
                </a:solidFill>
                <a:latin typeface="Calibri" panose="020F0502020204030204" pitchFamily="34" charset="0"/>
                <a:cs typeface="Calibri" panose="020F0502020204030204" pitchFamily="34" charset="0"/>
              </a:rPr>
              <a:t>By outlining the portfolio in the IEP meeting there is a transparency and credibility to what the TVI is teaching. </a:t>
            </a:r>
          </a:p>
          <a:p>
            <a:pPr lvl="1">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Increased respect for TVI’s time and effort.</a:t>
            </a:r>
          </a:p>
          <a:p>
            <a:pPr lvl="1">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TVI expectations are clear to the student: they often work for the best grade possible.</a:t>
            </a:r>
          </a:p>
          <a:p>
            <a:pPr marL="0" indent="0">
              <a:buNone/>
            </a:pPr>
            <a:r>
              <a:rPr lang="en-US" sz="1950" dirty="0">
                <a:solidFill>
                  <a:schemeClr val="tx1"/>
                </a:solidFill>
                <a:latin typeface="Calibri" panose="020F0502020204030204" pitchFamily="34" charset="0"/>
                <a:cs typeface="Calibri" panose="020F0502020204030204" pitchFamily="34" charset="0"/>
              </a:rPr>
              <a:t>Do students do well (earn 3’s or 4’s) on activities?</a:t>
            </a:r>
          </a:p>
          <a:p>
            <a:pPr lvl="1">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Yes, because TVIs don’t move onto the next activity until the student has mastered the concepts in a given activity.</a:t>
            </a:r>
          </a:p>
        </p:txBody>
      </p:sp>
      <p:sp>
        <p:nvSpPr>
          <p:cNvPr id="5" name="Content Placeholder 4"/>
          <p:cNvSpPr>
            <a:spLocks noGrp="1"/>
          </p:cNvSpPr>
          <p:nvPr>
            <p:ph sz="half" idx="2"/>
          </p:nvPr>
        </p:nvSpPr>
        <p:spPr>
          <a:xfrm>
            <a:off x="5096419" y="365269"/>
            <a:ext cx="3474525" cy="982268"/>
          </a:xfrm>
        </p:spPr>
        <p:txBody>
          <a:bodyPr>
            <a:normAutofit/>
          </a:bodyPr>
          <a:lstStyle/>
          <a:p>
            <a:pPr marL="0" indent="0" algn="r">
              <a:buNone/>
            </a:pPr>
            <a:r>
              <a:rPr lang="en-US" sz="1600" dirty="0">
                <a:solidFill>
                  <a:schemeClr val="bg1"/>
                </a:solidFill>
                <a:latin typeface="Calibri" panose="020F0502020204030204" pitchFamily="34" charset="0"/>
                <a:cs typeface="Calibri" panose="020F0502020204030204" pitchFamily="34" charset="0"/>
              </a:rPr>
              <a:t>* check out handout for sample IEP goals &amp; language!</a:t>
            </a:r>
          </a:p>
        </p:txBody>
      </p:sp>
    </p:spTree>
    <p:extLst>
      <p:ext uri="{BB962C8B-B14F-4D97-AF65-F5344CB8AC3E}">
        <p14:creationId xmlns:p14="http://schemas.microsoft.com/office/powerpoint/2010/main" val="3566470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23FB-C38E-49F6-B8A4-7C0880FE15E2}"/>
              </a:ext>
            </a:extLst>
          </p:cNvPr>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Implementation / service time</a:t>
            </a:r>
          </a:p>
        </p:txBody>
      </p:sp>
      <p:grpSp>
        <p:nvGrpSpPr>
          <p:cNvPr id="4" name="Group 3" descr="formatting objects"/>
          <p:cNvGrpSpPr/>
          <p:nvPr/>
        </p:nvGrpSpPr>
        <p:grpSpPr>
          <a:xfrm>
            <a:off x="1589809" y="2961409"/>
            <a:ext cx="5938405" cy="2414795"/>
            <a:chOff x="1589809" y="2961409"/>
            <a:chExt cx="5938405" cy="2414795"/>
          </a:xfrm>
        </p:grpSpPr>
        <p:cxnSp>
          <p:nvCxnSpPr>
            <p:cNvPr id="12" name="Straight Connector 11">
              <a:extLst>
                <a:ext uri="{FF2B5EF4-FFF2-40B4-BE49-F238E27FC236}">
                  <a16:creationId xmlns:a16="http://schemas.microsoft.com/office/drawing/2014/main" id="{CC45111E-2A97-4ABB-94E1-2CCC5C4F3D83}"/>
                </a:ext>
              </a:extLst>
            </p:cNvPr>
            <p:cNvCxnSpPr/>
            <p:nvPr/>
          </p:nvCxnSpPr>
          <p:spPr>
            <a:xfrm>
              <a:off x="1769052" y="3810866"/>
              <a:ext cx="5759162" cy="38186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8204D0-1908-4306-98EF-8875ACA281C0}"/>
                </a:ext>
              </a:extLst>
            </p:cNvPr>
            <p:cNvCxnSpPr/>
            <p:nvPr/>
          </p:nvCxnSpPr>
          <p:spPr>
            <a:xfrm>
              <a:off x="1589809" y="3911086"/>
              <a:ext cx="3179618" cy="146511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7C596CE-6D85-4A1D-BB11-DB2AF3E297F2}"/>
                </a:ext>
              </a:extLst>
            </p:cNvPr>
            <p:cNvCxnSpPr>
              <a:cxnSpLocks/>
            </p:cNvCxnSpPr>
            <p:nvPr/>
          </p:nvCxnSpPr>
          <p:spPr>
            <a:xfrm flipH="1">
              <a:off x="1769052" y="2961409"/>
              <a:ext cx="3787487" cy="849458"/>
            </a:xfrm>
            <a:prstGeom prst="line">
              <a:avLst/>
            </a:prstGeom>
            <a:ln w="28575"/>
          </p:spPr>
          <p:style>
            <a:lnRef idx="1">
              <a:schemeClr val="accent1"/>
            </a:lnRef>
            <a:fillRef idx="0">
              <a:schemeClr val="accent1"/>
            </a:fillRef>
            <a:effectRef idx="0">
              <a:schemeClr val="accent1"/>
            </a:effectRef>
            <a:fontRef idx="minor">
              <a:schemeClr val="tx1"/>
            </a:fontRef>
          </p:style>
        </p:cxnSp>
      </p:grpSp>
      <p:graphicFrame>
        <p:nvGraphicFramePr>
          <p:cNvPr id="3" name="Content Placeholder 2" descr="List shown graphically. Full text is in content outline.">
            <a:extLst>
              <a:ext uri="{FF2B5EF4-FFF2-40B4-BE49-F238E27FC236}">
                <a16:creationId xmlns:a16="http://schemas.microsoft.com/office/drawing/2014/main" id="{461D4E85-E841-464C-83CB-ADA144241686}"/>
              </a:ext>
            </a:extLst>
          </p:cNvPr>
          <p:cNvGraphicFramePr>
            <a:graphicFrameLocks noGrp="1"/>
          </p:cNvGraphicFramePr>
          <p:nvPr>
            <p:ph sz="half" idx="1"/>
            <p:extLst>
              <p:ext uri="{D42A27DB-BD31-4B8C-83A1-F6EECF244321}">
                <p14:modId xmlns:p14="http://schemas.microsoft.com/office/powerpoint/2010/main" val="2027369502"/>
              </p:ext>
            </p:extLst>
          </p:nvPr>
        </p:nvGraphicFramePr>
        <p:xfrm>
          <a:off x="581025" y="2334986"/>
          <a:ext cx="8236404" cy="352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hidden="1"/>
          <p:cNvSpPr>
            <a:spLocks noGrp="1"/>
          </p:cNvSpPr>
          <p:nvPr>
            <p:ph sz="half" idx="2"/>
          </p:nvPr>
        </p:nvSpPr>
        <p:spPr>
          <a:xfrm>
            <a:off x="3766674" y="2376208"/>
            <a:ext cx="3907662" cy="3633047"/>
          </a:xfrm>
        </p:spPr>
        <p:txBody>
          <a:bodyPr>
            <a:normAutofit/>
          </a:bodyPr>
          <a:lstStyle/>
          <a:p>
            <a:r>
              <a:rPr lang="en-US" sz="1200" dirty="0">
                <a:latin typeface="Calibri" panose="020F0502020204030204" pitchFamily="34" charset="0"/>
                <a:cs typeface="Calibri" panose="020F0502020204030204" pitchFamily="34" charset="0"/>
              </a:rPr>
              <a:t>How do you determine IEP hours/service time recommendations when a student has a portfolio project IEP goal?</a:t>
            </a:r>
          </a:p>
          <a:p>
            <a:r>
              <a:rPr lang="en-US" sz="1200" dirty="0">
                <a:solidFill>
                  <a:schemeClr val="tx1"/>
                </a:solidFill>
                <a:latin typeface="Calibri" panose="020F0502020204030204" pitchFamily="34" charset="0"/>
                <a:cs typeface="Calibri" panose="020F0502020204030204" pitchFamily="34" charset="0"/>
              </a:rPr>
              <a:t>An IEP is a living document, reflecting students’ current strengths and needs through long and short term goals.</a:t>
            </a:r>
            <a:endParaRPr lang="en-US" sz="1200" dirty="0"/>
          </a:p>
          <a:p>
            <a:r>
              <a:rPr lang="en-US" sz="1200" dirty="0">
                <a:solidFill>
                  <a:schemeClr val="tx1"/>
                </a:solidFill>
                <a:latin typeface="Calibri" panose="020F0502020204030204" pitchFamily="34" charset="0"/>
                <a:cs typeface="Calibri" panose="020F0502020204030204" pitchFamily="34" charset="0"/>
              </a:rPr>
              <a:t>Consider the goal and rubric: how much time would you recommend for your student?</a:t>
            </a:r>
          </a:p>
          <a:p>
            <a:pPr lvl="0"/>
            <a:r>
              <a:rPr lang="en-US" sz="1200" dirty="0">
                <a:solidFill>
                  <a:schemeClr val="tx1"/>
                </a:solidFill>
                <a:latin typeface="Calibri" panose="020F0502020204030204" pitchFamily="34" charset="0"/>
                <a:cs typeface="Calibri" panose="020F0502020204030204" pitchFamily="34" charset="0"/>
              </a:rPr>
              <a:t>My opinion: September, December, and June likely contain little instructional time. </a:t>
            </a:r>
          </a:p>
          <a:p>
            <a:pPr lvl="1"/>
            <a:r>
              <a:rPr lang="en-US" sz="1200" dirty="0">
                <a:solidFill>
                  <a:schemeClr val="tx1"/>
                </a:solidFill>
                <a:latin typeface="Calibri" panose="020F0502020204030204" pitchFamily="34" charset="0"/>
                <a:cs typeface="Calibri" panose="020F0502020204030204" pitchFamily="34" charset="0"/>
              </a:rPr>
              <a:t>*June will be used to write letters to next year’s teachers.</a:t>
            </a:r>
          </a:p>
        </p:txBody>
      </p:sp>
    </p:spTree>
    <p:extLst>
      <p:ext uri="{BB962C8B-B14F-4D97-AF65-F5344CB8AC3E}">
        <p14:creationId xmlns:p14="http://schemas.microsoft.com/office/powerpoint/2010/main" val="3501317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0913-A24A-4DF7-A6C9-D33395EC9495}"/>
              </a:ext>
            </a:extLst>
          </p:cNvPr>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Questions &amp; Thank you!</a:t>
            </a:r>
          </a:p>
        </p:txBody>
      </p:sp>
      <p:sp>
        <p:nvSpPr>
          <p:cNvPr id="3" name="Content Placeholder 2"/>
          <p:cNvSpPr>
            <a:spLocks noGrp="1"/>
          </p:cNvSpPr>
          <p:nvPr>
            <p:ph sz="half" idx="2"/>
          </p:nvPr>
        </p:nvSpPr>
        <p:spPr>
          <a:xfrm>
            <a:off x="422878" y="2255416"/>
            <a:ext cx="3907662" cy="3633047"/>
          </a:xfrm>
        </p:spPr>
        <p:txBody>
          <a:bodyPr>
            <a:normAutofit/>
          </a:bodyPr>
          <a:lstStyle/>
          <a:p>
            <a:pPr marL="0" indent="0">
              <a:buNone/>
            </a:pPr>
            <a:r>
              <a:rPr lang="en-US" sz="2800" dirty="0">
                <a:solidFill>
                  <a:schemeClr val="tx1"/>
                </a:solidFill>
                <a:latin typeface="Calibri" panose="020F0502020204030204" pitchFamily="34" charset="0"/>
                <a:cs typeface="Calibri" panose="020F0502020204030204" pitchFamily="34" charset="0"/>
              </a:rPr>
              <a:t>Questions?</a:t>
            </a:r>
          </a:p>
          <a:p>
            <a:pPr marL="0" indent="0">
              <a:buNone/>
            </a:pPr>
            <a:r>
              <a:rPr lang="en-US" sz="2800" dirty="0">
                <a:solidFill>
                  <a:schemeClr val="tx1"/>
                </a:solidFill>
                <a:latin typeface="Calibri" panose="020F0502020204030204" pitchFamily="34" charset="0"/>
                <a:cs typeface="Calibri" panose="020F0502020204030204" pitchFamily="34" charset="0"/>
              </a:rPr>
              <a:t>Final Thoughts?</a:t>
            </a:r>
          </a:p>
          <a:p>
            <a:pPr marL="0" indent="0">
              <a:buNone/>
            </a:pPr>
            <a:endParaRPr lang="en-US" sz="2800" dirty="0">
              <a:solidFill>
                <a:schemeClr val="tx1"/>
              </a:solidFill>
              <a:latin typeface="Calibri" panose="020F0502020204030204" pitchFamily="34" charset="0"/>
              <a:cs typeface="Calibri" panose="020F0502020204030204" pitchFamily="34" charset="0"/>
            </a:endParaRPr>
          </a:p>
          <a:p>
            <a:pPr marL="0" indent="0">
              <a:buNone/>
            </a:pPr>
            <a:r>
              <a:rPr lang="en-US" sz="2800" dirty="0">
                <a:solidFill>
                  <a:schemeClr val="tx1"/>
                </a:solidFill>
                <a:latin typeface="Calibri" panose="020F0502020204030204" pitchFamily="34" charset="0"/>
                <a:cs typeface="Calibri" panose="020F0502020204030204" pitchFamily="34" charset="0"/>
              </a:rPr>
              <a:t>Contact information:</a:t>
            </a:r>
          </a:p>
          <a:p>
            <a:pPr marL="0" indent="0">
              <a:buNone/>
            </a:pPr>
            <a:r>
              <a:rPr lang="en-US" sz="2800" dirty="0">
                <a:solidFill>
                  <a:schemeClr val="tx1"/>
                </a:solidFill>
                <a:latin typeface="Calibri" panose="020F0502020204030204" pitchFamily="34" charset="0"/>
                <a:cs typeface="Calibri" panose="020F0502020204030204" pitchFamily="34" charset="0"/>
              </a:rPr>
              <a:t>	Rachel </a:t>
            </a:r>
            <a:r>
              <a:rPr lang="en-US" sz="2800" dirty="0" err="1">
                <a:solidFill>
                  <a:schemeClr val="tx1"/>
                </a:solidFill>
                <a:latin typeface="Calibri" panose="020F0502020204030204" pitchFamily="34" charset="0"/>
                <a:cs typeface="Calibri" panose="020F0502020204030204" pitchFamily="34" charset="0"/>
              </a:rPr>
              <a:t>Schles</a:t>
            </a:r>
            <a:r>
              <a:rPr lang="en-US" sz="2800" dirty="0">
                <a:solidFill>
                  <a:schemeClr val="tx1"/>
                </a:solidFill>
                <a:latin typeface="Calibri" panose="020F0502020204030204" pitchFamily="34" charset="0"/>
                <a:cs typeface="Calibri" panose="020F0502020204030204" pitchFamily="34" charset="0"/>
              </a:rPr>
              <a:t>, raschles@gmail.com</a:t>
            </a:r>
          </a:p>
          <a:p>
            <a:pPr marL="0" indent="0">
              <a:buNone/>
            </a:pPr>
            <a:endParaRPr lang="en-US" sz="2800" dirty="0"/>
          </a:p>
        </p:txBody>
      </p:sp>
      <p:sp>
        <p:nvSpPr>
          <p:cNvPr id="4" name="Content Placeholder 3">
            <a:extLst>
              <a:ext uri="{FF2B5EF4-FFF2-40B4-BE49-F238E27FC236}">
                <a16:creationId xmlns:a16="http://schemas.microsoft.com/office/drawing/2014/main" id="{235221BF-2C6F-49BC-98F2-0EEF62E48C42}"/>
              </a:ext>
            </a:extLst>
          </p:cNvPr>
          <p:cNvSpPr>
            <a:spLocks noGrp="1"/>
          </p:cNvSpPr>
          <p:nvPr>
            <p:ph sz="half" idx="1"/>
          </p:nvPr>
        </p:nvSpPr>
        <p:spPr>
          <a:xfrm>
            <a:off x="4671417" y="1994160"/>
            <a:ext cx="3899527" cy="4507124"/>
          </a:xfrm>
        </p:spPr>
        <p:txBody>
          <a:bodyPr>
            <a:noAutofit/>
          </a:bodyPr>
          <a:lstStyle/>
          <a:p>
            <a:r>
              <a:rPr lang="en-US" sz="2000" b="1" dirty="0">
                <a:solidFill>
                  <a:schemeClr val="tx1"/>
                </a:solidFill>
                <a:latin typeface="Calibri" panose="020F0502020204030204" pitchFamily="34" charset="0"/>
                <a:cs typeface="Calibri" panose="020F0502020204030204" pitchFamily="34" charset="0"/>
              </a:rPr>
              <a:t>Handout 1:</a:t>
            </a:r>
          </a:p>
          <a:p>
            <a:pPr lvl="1">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Rationale &amp; Resources for ECC Portfolio Projects</a:t>
            </a:r>
          </a:p>
          <a:p>
            <a:pPr lvl="1">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Sample Text for IEP Goals</a:t>
            </a:r>
          </a:p>
          <a:p>
            <a:pPr lvl="1">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Bank of ECC Activities Resource</a:t>
            </a:r>
          </a:p>
          <a:p>
            <a:pPr>
              <a:buFont typeface="Wingdings" panose="05000000000000000000" pitchFamily="2" charset="2"/>
              <a:buChar char="§"/>
            </a:pPr>
            <a:r>
              <a:rPr lang="en-US" sz="2000" b="1" dirty="0">
                <a:solidFill>
                  <a:schemeClr val="tx1"/>
                </a:solidFill>
                <a:latin typeface="Calibri" panose="020F0502020204030204" pitchFamily="34" charset="0"/>
                <a:cs typeface="Calibri" panose="020F0502020204030204" pitchFamily="34" charset="0"/>
              </a:rPr>
              <a:t>Handout 2</a:t>
            </a:r>
          </a:p>
          <a:p>
            <a:pPr lvl="1">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Example IEP Goal &amp; Rubric for Elementary Student</a:t>
            </a:r>
          </a:p>
          <a:p>
            <a:pPr>
              <a:buFont typeface="Wingdings" panose="05000000000000000000" pitchFamily="2" charset="2"/>
              <a:buChar char="§"/>
            </a:pPr>
            <a:r>
              <a:rPr lang="en-US" sz="2000" b="1" dirty="0">
                <a:solidFill>
                  <a:schemeClr val="tx1"/>
                </a:solidFill>
                <a:latin typeface="Calibri" panose="020F0502020204030204" pitchFamily="34" charset="0"/>
                <a:cs typeface="Calibri" panose="020F0502020204030204" pitchFamily="34" charset="0"/>
              </a:rPr>
              <a:t>Handout 3</a:t>
            </a:r>
          </a:p>
          <a:p>
            <a:pPr lvl="1">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Word Document Templates ready for editing!</a:t>
            </a:r>
          </a:p>
        </p:txBody>
      </p:sp>
    </p:spTree>
    <p:extLst>
      <p:ext uri="{BB962C8B-B14F-4D97-AF65-F5344CB8AC3E}">
        <p14:creationId xmlns:p14="http://schemas.microsoft.com/office/powerpoint/2010/main" val="299544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4C9B-03EE-4654-A4AF-CDE8F546C88E}"/>
              </a:ext>
            </a:extLst>
          </p:cNvPr>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Background:  Why teach the ECC?</a:t>
            </a:r>
          </a:p>
        </p:txBody>
      </p:sp>
      <p:sp>
        <p:nvSpPr>
          <p:cNvPr id="3" name="Content Placeholder 2">
            <a:extLst>
              <a:ext uri="{FF2B5EF4-FFF2-40B4-BE49-F238E27FC236}">
                <a16:creationId xmlns:a16="http://schemas.microsoft.com/office/drawing/2014/main" id="{2819C225-B01F-4908-97D1-FCEF13CF287F}"/>
              </a:ext>
            </a:extLst>
          </p:cNvPr>
          <p:cNvSpPr>
            <a:spLocks noGrp="1"/>
          </p:cNvSpPr>
          <p:nvPr>
            <p:ph idx="1"/>
          </p:nvPr>
        </p:nvSpPr>
        <p:spPr>
          <a:xfrm>
            <a:off x="435894" y="3101088"/>
            <a:ext cx="3211315" cy="1863767"/>
          </a:xfrm>
        </p:spPr>
        <p:txBody>
          <a:bodyPr>
            <a:noAutofit/>
          </a:bodyPr>
          <a:lstStyle/>
          <a:p>
            <a:r>
              <a:rPr lang="en-US" sz="2100" dirty="0">
                <a:solidFill>
                  <a:schemeClr val="tx1"/>
                </a:solidFill>
                <a:latin typeface="Calibri" panose="020F0502020204030204" pitchFamily="34" charset="0"/>
                <a:cs typeface="Calibri" panose="020F0502020204030204" pitchFamily="34" charset="0"/>
              </a:rPr>
              <a:t>The Expanded Core Curriculum (ECC) is comprised of 9 skill sets</a:t>
            </a:r>
          </a:p>
          <a:p>
            <a:r>
              <a:rPr lang="en-US" sz="2100" dirty="0">
                <a:solidFill>
                  <a:schemeClr val="tx1"/>
                </a:solidFill>
                <a:latin typeface="Calibri" panose="020F0502020204030204" pitchFamily="34" charset="0"/>
                <a:cs typeface="Calibri" panose="020F0502020204030204" pitchFamily="34" charset="0"/>
              </a:rPr>
              <a:t>Developed for students with visual impairments, including students with </a:t>
            </a:r>
            <a:r>
              <a:rPr lang="en-US" sz="2100" dirty="0" err="1">
                <a:solidFill>
                  <a:schemeClr val="tx1"/>
                </a:solidFill>
                <a:latin typeface="Calibri" panose="020F0502020204030204" pitchFamily="34" charset="0"/>
                <a:cs typeface="Calibri" panose="020F0502020204030204" pitchFamily="34" charset="0"/>
              </a:rPr>
              <a:t>deafblindness</a:t>
            </a:r>
            <a:r>
              <a:rPr lang="en-US" sz="2100" dirty="0">
                <a:solidFill>
                  <a:schemeClr val="tx1"/>
                </a:solidFill>
                <a:latin typeface="Calibri" panose="020F0502020204030204" pitchFamily="34" charset="0"/>
                <a:cs typeface="Calibri" panose="020F0502020204030204" pitchFamily="34" charset="0"/>
              </a:rPr>
              <a:t> or additional disabilities</a:t>
            </a:r>
          </a:p>
        </p:txBody>
      </p:sp>
      <p:graphicFrame>
        <p:nvGraphicFramePr>
          <p:cNvPr id="4" name="Content Placeholder 3" descr="compensatory &amp; access skills, career education, independent living skills, orientation &amp; mobility skills, recreational &amp; leisure skills, self-determination skills, sensory efficiency skills, social interaction skills, technology/assistive technology" title="9 skill sets of ECC">
            <a:extLst>
              <a:ext uri="{FF2B5EF4-FFF2-40B4-BE49-F238E27FC236}">
                <a16:creationId xmlns:a16="http://schemas.microsoft.com/office/drawing/2014/main" id="{48E63C28-676C-4105-94EA-A641ACBEC19F}"/>
              </a:ext>
            </a:extLst>
          </p:cNvPr>
          <p:cNvGraphicFramePr>
            <a:graphicFrameLocks/>
          </p:cNvGraphicFramePr>
          <p:nvPr>
            <p:extLst>
              <p:ext uri="{D42A27DB-BD31-4B8C-83A1-F6EECF244321}">
                <p14:modId xmlns:p14="http://schemas.microsoft.com/office/powerpoint/2010/main" val="3382769155"/>
              </p:ext>
            </p:extLst>
          </p:nvPr>
        </p:nvGraphicFramePr>
        <p:xfrm>
          <a:off x="1980375" y="1990726"/>
          <a:ext cx="8435340"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462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2474-5D3C-4192-8C88-48F1060CC386}"/>
              </a:ext>
            </a:extLst>
          </p:cNvPr>
          <p:cNvSpPr>
            <a:spLocks noGrp="1"/>
          </p:cNvSpPr>
          <p:nvPr>
            <p:ph type="title"/>
          </p:nvPr>
        </p:nvSpPr>
        <p:spPr/>
        <p:txBody>
          <a:bodyPr>
            <a:noAutofit/>
          </a:bodyPr>
          <a:lstStyle/>
          <a:p>
            <a:r>
              <a:rPr lang="en-US" sz="2625" dirty="0">
                <a:latin typeface="Calibri" panose="020F0502020204030204" pitchFamily="34" charset="0"/>
                <a:cs typeface="Calibri" panose="020F0502020204030204" pitchFamily="34" charset="0"/>
              </a:rPr>
              <a:t>Background:  Why teach the ECC?</a:t>
            </a:r>
            <a:br>
              <a:rPr lang="en-US" sz="2625" dirty="0">
                <a:latin typeface="Calibri" panose="020F0502020204030204" pitchFamily="34" charset="0"/>
                <a:cs typeface="Calibri" panose="020F0502020204030204" pitchFamily="34" charset="0"/>
              </a:rPr>
            </a:br>
            <a:r>
              <a:rPr lang="en-US" sz="2625" dirty="0">
                <a:latin typeface="Calibri" panose="020F0502020204030204" pitchFamily="34" charset="0"/>
                <a:cs typeface="Calibri" panose="020F0502020204030204" pitchFamily="34" charset="0"/>
              </a:rPr>
              <a:t>It’s the law!</a:t>
            </a:r>
          </a:p>
        </p:txBody>
      </p:sp>
      <p:sp>
        <p:nvSpPr>
          <p:cNvPr id="4" name="Content Placeholder 2">
            <a:extLst>
              <a:ext uri="{FF2B5EF4-FFF2-40B4-BE49-F238E27FC236}">
                <a16:creationId xmlns:a16="http://schemas.microsoft.com/office/drawing/2014/main" id="{270154E6-98E6-406A-8D8E-F821F2A29285}"/>
              </a:ext>
            </a:extLst>
          </p:cNvPr>
          <p:cNvSpPr>
            <a:spLocks noGrp="1"/>
          </p:cNvSpPr>
          <p:nvPr>
            <p:ph idx="1"/>
          </p:nvPr>
        </p:nvSpPr>
        <p:spPr>
          <a:xfrm>
            <a:off x="435894" y="2254539"/>
            <a:ext cx="7920706" cy="3416300"/>
          </a:xfrm>
        </p:spPr>
        <p:txBody>
          <a:bodyPr>
            <a:normAutofit fontScale="92500"/>
          </a:bodyPr>
          <a:lstStyle/>
          <a:p>
            <a:pPr marL="0" indent="0">
              <a:spcBef>
                <a:spcPts val="450"/>
              </a:spcBef>
              <a:buNone/>
            </a:pPr>
            <a:r>
              <a:rPr lang="en-US" sz="2775" dirty="0">
                <a:solidFill>
                  <a:schemeClr val="tx1"/>
                </a:solidFill>
                <a:latin typeface="Calibri" panose="020F0502020204030204" pitchFamily="34" charset="0"/>
                <a:cs typeface="Calibri" panose="020F0502020204030204" pitchFamily="34" charset="0"/>
              </a:rPr>
              <a:t>IDEA mandates…</a:t>
            </a:r>
          </a:p>
          <a:p>
            <a:pPr marL="243000" lvl="1" indent="0">
              <a:spcBef>
                <a:spcPts val="450"/>
              </a:spcBef>
              <a:buNone/>
            </a:pPr>
            <a:r>
              <a:rPr lang="en-US" sz="2625" dirty="0">
                <a:solidFill>
                  <a:schemeClr val="tx1"/>
                </a:solidFill>
                <a:latin typeface="Calibri" panose="020F0502020204030204" pitchFamily="34" charset="0"/>
                <a:cs typeface="Calibri" panose="020F0502020204030204" pitchFamily="34" charset="0"/>
              </a:rPr>
              <a:t>Academic and </a:t>
            </a:r>
            <a:r>
              <a:rPr lang="en-US" sz="2625" u="sng" dirty="0">
                <a:solidFill>
                  <a:schemeClr val="tx1"/>
                </a:solidFill>
                <a:latin typeface="Calibri" panose="020F0502020204030204" pitchFamily="34" charset="0"/>
                <a:cs typeface="Calibri" panose="020F0502020204030204" pitchFamily="34" charset="0"/>
              </a:rPr>
              <a:t>functional performance and outcomes </a:t>
            </a:r>
            <a:r>
              <a:rPr lang="en-US" sz="2625" dirty="0">
                <a:solidFill>
                  <a:schemeClr val="tx1"/>
                </a:solidFill>
                <a:latin typeface="Calibri" panose="020F0502020204030204" pitchFamily="34" charset="0"/>
                <a:cs typeface="Calibri" panose="020F0502020204030204" pitchFamily="34" charset="0"/>
              </a:rPr>
              <a:t>must be address in the evaluation for an IEP (IDEA 300.304) and development of an IEP (IDEA 300.320).</a:t>
            </a:r>
          </a:p>
          <a:p>
            <a:pPr marL="0" indent="0">
              <a:spcBef>
                <a:spcPts val="450"/>
              </a:spcBef>
              <a:buNone/>
            </a:pPr>
            <a:r>
              <a:rPr lang="en-US" sz="2625" dirty="0">
                <a:solidFill>
                  <a:schemeClr val="tx1"/>
                </a:solidFill>
                <a:latin typeface="Calibri" panose="020F0502020204030204" pitchFamily="34" charset="0"/>
                <a:cs typeface="Calibri" panose="020F0502020204030204" pitchFamily="34" charset="0"/>
              </a:rPr>
              <a:t>For students with VI:</a:t>
            </a:r>
          </a:p>
          <a:p>
            <a:pPr lvl="1">
              <a:spcBef>
                <a:spcPts val="450"/>
              </a:spcBef>
              <a:buFont typeface="Wingdings" panose="05000000000000000000" pitchFamily="2" charset="2"/>
              <a:buChar char="§"/>
            </a:pPr>
            <a:r>
              <a:rPr lang="en-US" sz="2625" dirty="0">
                <a:solidFill>
                  <a:schemeClr val="tx1"/>
                </a:solidFill>
                <a:latin typeface="Calibri" panose="020F0502020204030204" pitchFamily="34" charset="0"/>
                <a:cs typeface="Calibri" panose="020F0502020204030204" pitchFamily="34" charset="0"/>
              </a:rPr>
              <a:t> Functional Outcomes = Expanded Core Curriculum</a:t>
            </a:r>
          </a:p>
          <a:p>
            <a:pPr marL="0" indent="0">
              <a:spcBef>
                <a:spcPts val="450"/>
              </a:spcBef>
              <a:buNone/>
            </a:pPr>
            <a:r>
              <a:rPr lang="en-US" sz="2625" dirty="0">
                <a:solidFill>
                  <a:schemeClr val="tx1"/>
                </a:solidFill>
                <a:latin typeface="Calibri" panose="020F0502020204030204" pitchFamily="34" charset="0"/>
                <a:cs typeface="Calibri" panose="020F0502020204030204" pitchFamily="34" charset="0"/>
              </a:rPr>
              <a:t>How can we provide engaging &amp; meaningful ECC instruction?</a:t>
            </a:r>
          </a:p>
        </p:txBody>
      </p:sp>
    </p:spTree>
    <p:extLst>
      <p:ext uri="{BB962C8B-B14F-4D97-AF65-F5344CB8AC3E}">
        <p14:creationId xmlns:p14="http://schemas.microsoft.com/office/powerpoint/2010/main" val="75507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0DF2-F0D8-4CE6-9F76-3C7EB289DBA0}"/>
              </a:ext>
            </a:extLst>
          </p:cNvPr>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Project- / Inquiry-Based Learning</a:t>
            </a:r>
          </a:p>
        </p:txBody>
      </p:sp>
      <p:sp>
        <p:nvSpPr>
          <p:cNvPr id="4" name="Content Placeholder 2">
            <a:extLst>
              <a:ext uri="{FF2B5EF4-FFF2-40B4-BE49-F238E27FC236}">
                <a16:creationId xmlns:a16="http://schemas.microsoft.com/office/drawing/2014/main" id="{F871EDC2-F5D7-434A-974F-58B509D0BA31}"/>
              </a:ext>
            </a:extLst>
          </p:cNvPr>
          <p:cNvSpPr>
            <a:spLocks noGrp="1"/>
          </p:cNvSpPr>
          <p:nvPr>
            <p:ph sz="half" idx="1"/>
          </p:nvPr>
        </p:nvSpPr>
        <p:spPr/>
        <p:txBody>
          <a:bodyPr>
            <a:normAutofit fontScale="70000" lnSpcReduction="20000"/>
          </a:bodyPr>
          <a:lstStyle/>
          <a:p>
            <a:pPr marL="0" indent="0">
              <a:lnSpc>
                <a:spcPct val="120000"/>
              </a:lnSpc>
              <a:spcAft>
                <a:spcPts val="900"/>
              </a:spcAft>
              <a:buNone/>
            </a:pPr>
            <a:r>
              <a:rPr lang="en-US" sz="2400" b="1" dirty="0">
                <a:solidFill>
                  <a:schemeClr val="tx1"/>
                </a:solidFill>
                <a:latin typeface="Calibri" panose="020F0502020204030204" pitchFamily="34" charset="0"/>
                <a:cs typeface="Calibri" panose="020F0502020204030204" pitchFamily="34" charset="0"/>
              </a:rPr>
              <a:t>Project Based Learning </a:t>
            </a:r>
            <a:r>
              <a:rPr lang="en-US" sz="2400" dirty="0">
                <a:solidFill>
                  <a:schemeClr val="tx1"/>
                </a:solidFill>
                <a:latin typeface="Calibri" panose="020F0502020204030204" pitchFamily="34" charset="0"/>
                <a:cs typeface="Calibri" panose="020F0502020204030204" pitchFamily="34" charset="0"/>
              </a:rPr>
              <a:t>(PBL) challenges students to solve real-world problems.  </a:t>
            </a:r>
          </a:p>
          <a:p>
            <a:pPr>
              <a:lnSpc>
                <a:spcPct val="120000"/>
              </a:lnSpc>
              <a:spcAft>
                <a:spcPts val="900"/>
              </a:spcAft>
            </a:pPr>
            <a:r>
              <a:rPr lang="en-US" sz="2400" dirty="0">
                <a:solidFill>
                  <a:schemeClr val="tx1"/>
                </a:solidFill>
                <a:latin typeface="Calibri" panose="020F0502020204030204" pitchFamily="34" charset="0"/>
                <a:cs typeface="Calibri" panose="020F0502020204030204" pitchFamily="34" charset="0"/>
              </a:rPr>
              <a:t>Teachers provide mini-lessons throughout the process to guide students on content knowledge and developing a meaningful final product. </a:t>
            </a:r>
            <a:endParaRPr lang="en-US" sz="2400" b="1" dirty="0">
              <a:solidFill>
                <a:schemeClr val="tx1"/>
              </a:solidFill>
              <a:latin typeface="Calibri" panose="020F0502020204030204" pitchFamily="34" charset="0"/>
              <a:cs typeface="Calibri" panose="020F0502020204030204" pitchFamily="34" charset="0"/>
            </a:endParaRPr>
          </a:p>
          <a:p>
            <a:pPr>
              <a:lnSpc>
                <a:spcPct val="120000"/>
              </a:lnSpc>
              <a:spcAft>
                <a:spcPts val="900"/>
              </a:spcAft>
            </a:pPr>
            <a:r>
              <a:rPr lang="en-US" sz="2325" dirty="0">
                <a:solidFill>
                  <a:schemeClr val="tx1"/>
                </a:solidFill>
                <a:latin typeface="Calibri" panose="020F0502020204030204" pitchFamily="34" charset="0"/>
                <a:cs typeface="Calibri" panose="020F0502020204030204" pitchFamily="34" charset="0"/>
              </a:rPr>
              <a:t>Key component for students w/VI—provides an </a:t>
            </a:r>
            <a:r>
              <a:rPr lang="en-US" sz="2325" b="1" dirty="0">
                <a:solidFill>
                  <a:schemeClr val="tx1"/>
                </a:solidFill>
                <a:latin typeface="Calibri" panose="020F0502020204030204" pitchFamily="34" charset="0"/>
                <a:cs typeface="Calibri" panose="020F0502020204030204" pitchFamily="34" charset="0"/>
              </a:rPr>
              <a:t>Authentic Audience</a:t>
            </a:r>
            <a:r>
              <a:rPr lang="en-US" sz="2325" dirty="0">
                <a:solidFill>
                  <a:schemeClr val="tx1"/>
                </a:solidFill>
                <a:latin typeface="Calibri" panose="020F0502020204030204" pitchFamily="34" charset="0"/>
                <a:cs typeface="Calibri" panose="020F0502020204030204" pitchFamily="34" charset="0"/>
              </a:rPr>
              <a:t> outside of themselves to share the results of their lessons w/TVI+COMS.</a:t>
            </a:r>
          </a:p>
        </p:txBody>
      </p:sp>
      <p:grpSp>
        <p:nvGrpSpPr>
          <p:cNvPr id="7" name="Group 6" descr="The 4 C's: Critical Thinking; Collaboration; Communication; Creativity/Innovation">
            <a:extLst>
              <a:ext uri="{FF2B5EF4-FFF2-40B4-BE49-F238E27FC236}">
                <a16:creationId xmlns:a16="http://schemas.microsoft.com/office/drawing/2014/main" id="{A16CB8D2-41AB-4E1B-9CC5-DDA2AA8809BB}"/>
              </a:ext>
            </a:extLst>
          </p:cNvPr>
          <p:cNvGrpSpPr/>
          <p:nvPr/>
        </p:nvGrpSpPr>
        <p:grpSpPr>
          <a:xfrm>
            <a:off x="5432497" y="2680797"/>
            <a:ext cx="2864644" cy="2167588"/>
            <a:chOff x="7077074" y="2714625"/>
            <a:chExt cx="3819525" cy="2890117"/>
          </a:xfrm>
        </p:grpSpPr>
        <p:sp>
          <p:nvSpPr>
            <p:cNvPr id="8" name="Rectangle 7">
              <a:extLst>
                <a:ext uri="{FF2B5EF4-FFF2-40B4-BE49-F238E27FC236}">
                  <a16:creationId xmlns:a16="http://schemas.microsoft.com/office/drawing/2014/main" id="{56636F9D-3B3D-4DA2-BA1D-792E967DCF4D}"/>
                </a:ext>
              </a:extLst>
            </p:cNvPr>
            <p:cNvSpPr/>
            <p:nvPr/>
          </p:nvSpPr>
          <p:spPr>
            <a:xfrm>
              <a:off x="7164917" y="2792627"/>
              <a:ext cx="3653938" cy="2812115"/>
            </a:xfrm>
            <a:prstGeom prst="rect">
              <a:avLst/>
            </a:prstGeom>
            <a:ln w="6350">
              <a:solidFill>
                <a:schemeClr val="accent1">
                  <a:lumMod val="90000"/>
                  <a:lumOff val="10000"/>
                </a:schemeClr>
              </a:solidFill>
              <a:round/>
            </a:ln>
          </p:spPr>
          <p:txBody>
            <a:bodyPr/>
            <a:lstStyle/>
            <a:p>
              <a:endParaRPr lang="en-US"/>
            </a:p>
          </p:txBody>
        </p:sp>
        <p:sp>
          <p:nvSpPr>
            <p:cNvPr id="9" name="Freeform: Shape 8">
              <a:extLst>
                <a:ext uri="{FF2B5EF4-FFF2-40B4-BE49-F238E27FC236}">
                  <a16:creationId xmlns:a16="http://schemas.microsoft.com/office/drawing/2014/main" id="{FABF9F6D-2ACE-4A99-B9A3-4A3356E4F646}"/>
                </a:ext>
              </a:extLst>
            </p:cNvPr>
            <p:cNvSpPr/>
            <p:nvPr/>
          </p:nvSpPr>
          <p:spPr>
            <a:xfrm>
              <a:off x="7077074" y="2714625"/>
              <a:ext cx="3819525" cy="897002"/>
            </a:xfrm>
            <a:custGeom>
              <a:avLst/>
              <a:gdLst>
                <a:gd name="connsiteX0" fmla="*/ 0 w 3653938"/>
                <a:gd name="connsiteY0" fmla="*/ 136503 h 818999"/>
                <a:gd name="connsiteX1" fmla="*/ 136503 w 3653938"/>
                <a:gd name="connsiteY1" fmla="*/ 0 h 818999"/>
                <a:gd name="connsiteX2" fmla="*/ 3517435 w 3653938"/>
                <a:gd name="connsiteY2" fmla="*/ 0 h 818999"/>
                <a:gd name="connsiteX3" fmla="*/ 3653938 w 3653938"/>
                <a:gd name="connsiteY3" fmla="*/ 136503 h 818999"/>
                <a:gd name="connsiteX4" fmla="*/ 3653938 w 3653938"/>
                <a:gd name="connsiteY4" fmla="*/ 682496 h 818999"/>
                <a:gd name="connsiteX5" fmla="*/ 3517435 w 3653938"/>
                <a:gd name="connsiteY5" fmla="*/ 818999 h 818999"/>
                <a:gd name="connsiteX6" fmla="*/ 136503 w 3653938"/>
                <a:gd name="connsiteY6" fmla="*/ 818999 h 818999"/>
                <a:gd name="connsiteX7" fmla="*/ 0 w 3653938"/>
                <a:gd name="connsiteY7" fmla="*/ 682496 h 818999"/>
                <a:gd name="connsiteX8" fmla="*/ 0 w 3653938"/>
                <a:gd name="connsiteY8" fmla="*/ 136503 h 81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3938" h="818999">
                  <a:moveTo>
                    <a:pt x="0" y="136503"/>
                  </a:moveTo>
                  <a:cubicBezTo>
                    <a:pt x="0" y="61114"/>
                    <a:pt x="61114" y="0"/>
                    <a:pt x="136503" y="0"/>
                  </a:cubicBezTo>
                  <a:lnTo>
                    <a:pt x="3517435" y="0"/>
                  </a:lnTo>
                  <a:cubicBezTo>
                    <a:pt x="3592824" y="0"/>
                    <a:pt x="3653938" y="61114"/>
                    <a:pt x="3653938" y="136503"/>
                  </a:cubicBezTo>
                  <a:lnTo>
                    <a:pt x="3653938" y="682496"/>
                  </a:lnTo>
                  <a:cubicBezTo>
                    <a:pt x="3653938" y="757885"/>
                    <a:pt x="3592824" y="818999"/>
                    <a:pt x="3517435" y="818999"/>
                  </a:cubicBezTo>
                  <a:lnTo>
                    <a:pt x="136503" y="818999"/>
                  </a:lnTo>
                  <a:cubicBezTo>
                    <a:pt x="61114" y="818999"/>
                    <a:pt x="0" y="757885"/>
                    <a:pt x="0" y="682496"/>
                  </a:cubicBezTo>
                  <a:lnTo>
                    <a:pt x="0" y="1365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998" tIns="129998" rIns="129998" bIns="129998" numCol="1" spcCol="1270" anchor="ctr" anchorCtr="0">
              <a:noAutofit/>
            </a:bodyPr>
            <a:lstStyle/>
            <a:p>
              <a:pPr algn="ctr" defTabSz="1166813">
                <a:lnSpc>
                  <a:spcPct val="90000"/>
                </a:lnSpc>
                <a:spcBef>
                  <a:spcPct val="0"/>
                </a:spcBef>
                <a:spcAft>
                  <a:spcPct val="35000"/>
                </a:spcAft>
              </a:pPr>
              <a:r>
                <a:rPr lang="en-US" sz="2625" dirty="0">
                  <a:latin typeface="Calibri" panose="020F0502020204030204" pitchFamily="34" charset="0"/>
                  <a:cs typeface="Calibri" panose="020F0502020204030204" pitchFamily="34" charset="0"/>
                </a:rPr>
                <a:t>The 4 C’s</a:t>
              </a:r>
            </a:p>
          </p:txBody>
        </p:sp>
        <p:sp>
          <p:nvSpPr>
            <p:cNvPr id="10" name="Freeform: Shape 9">
              <a:extLst>
                <a:ext uri="{FF2B5EF4-FFF2-40B4-BE49-F238E27FC236}">
                  <a16:creationId xmlns:a16="http://schemas.microsoft.com/office/drawing/2014/main" id="{3031A03A-D39A-41B9-8BB2-A71CE38FD5D9}"/>
                </a:ext>
              </a:extLst>
            </p:cNvPr>
            <p:cNvSpPr/>
            <p:nvPr/>
          </p:nvSpPr>
          <p:spPr>
            <a:xfrm>
              <a:off x="7164917" y="3684446"/>
              <a:ext cx="3653938" cy="1847475"/>
            </a:xfrm>
            <a:custGeom>
              <a:avLst/>
              <a:gdLst>
                <a:gd name="connsiteX0" fmla="*/ 0 w 3653938"/>
                <a:gd name="connsiteY0" fmla="*/ 0 h 1847475"/>
                <a:gd name="connsiteX1" fmla="*/ 3653938 w 3653938"/>
                <a:gd name="connsiteY1" fmla="*/ 0 h 1847475"/>
                <a:gd name="connsiteX2" fmla="*/ 3653938 w 3653938"/>
                <a:gd name="connsiteY2" fmla="*/ 1847475 h 1847475"/>
                <a:gd name="connsiteX3" fmla="*/ 0 w 3653938"/>
                <a:gd name="connsiteY3" fmla="*/ 1847475 h 1847475"/>
                <a:gd name="connsiteX4" fmla="*/ 0 w 3653938"/>
                <a:gd name="connsiteY4" fmla="*/ 0 h 184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938" h="1847475">
                  <a:moveTo>
                    <a:pt x="0" y="0"/>
                  </a:moveTo>
                  <a:lnTo>
                    <a:pt x="3653938" y="0"/>
                  </a:lnTo>
                  <a:lnTo>
                    <a:pt x="3653938" y="1847475"/>
                  </a:lnTo>
                  <a:lnTo>
                    <a:pt x="0" y="1847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010" tIns="33338" rIns="186690" bIns="33338" numCol="1" spcCol="1270" anchor="t" anchorCtr="0">
              <a:noAutofit/>
            </a:bodyPr>
            <a:lstStyle/>
            <a:p>
              <a:pPr marL="171450" lvl="1" indent="-171450" defTabSz="900113">
                <a:lnSpc>
                  <a:spcPct val="90000"/>
                </a:lnSpc>
                <a:spcBef>
                  <a:spcPct val="0"/>
                </a:spcBef>
                <a:spcAft>
                  <a:spcPct val="20000"/>
                </a:spcAft>
                <a:buClr>
                  <a:schemeClr val="accent1"/>
                </a:buClr>
                <a:buChar char="•"/>
              </a:pPr>
              <a:r>
                <a:rPr lang="en-US" sz="2025" dirty="0">
                  <a:latin typeface="Calibri" panose="020F0502020204030204" pitchFamily="34" charset="0"/>
                  <a:cs typeface="Calibri" panose="020F0502020204030204" pitchFamily="34" charset="0"/>
                </a:rPr>
                <a:t>Critical Thinking</a:t>
              </a:r>
            </a:p>
            <a:p>
              <a:pPr marL="171450" lvl="1" indent="-171450" defTabSz="900113">
                <a:lnSpc>
                  <a:spcPct val="90000"/>
                </a:lnSpc>
                <a:spcBef>
                  <a:spcPct val="0"/>
                </a:spcBef>
                <a:spcAft>
                  <a:spcPct val="20000"/>
                </a:spcAft>
                <a:buClr>
                  <a:schemeClr val="accent1"/>
                </a:buClr>
                <a:buChar char="•"/>
              </a:pPr>
              <a:r>
                <a:rPr lang="en-US" sz="2025" dirty="0">
                  <a:latin typeface="Calibri" panose="020F0502020204030204" pitchFamily="34" charset="0"/>
                  <a:cs typeface="Calibri" panose="020F0502020204030204" pitchFamily="34" charset="0"/>
                </a:rPr>
                <a:t>Collaboration</a:t>
              </a:r>
            </a:p>
            <a:p>
              <a:pPr marL="171450" lvl="1" indent="-171450" defTabSz="900113">
                <a:lnSpc>
                  <a:spcPct val="90000"/>
                </a:lnSpc>
                <a:spcBef>
                  <a:spcPct val="0"/>
                </a:spcBef>
                <a:spcAft>
                  <a:spcPct val="20000"/>
                </a:spcAft>
                <a:buClr>
                  <a:schemeClr val="accent1"/>
                </a:buClr>
                <a:buChar char="•"/>
              </a:pPr>
              <a:r>
                <a:rPr lang="en-US" sz="2025" dirty="0">
                  <a:latin typeface="Calibri" panose="020F0502020204030204" pitchFamily="34" charset="0"/>
                  <a:cs typeface="Calibri" panose="020F0502020204030204" pitchFamily="34" charset="0"/>
                </a:rPr>
                <a:t>Communication</a:t>
              </a:r>
            </a:p>
            <a:p>
              <a:pPr marL="171450" lvl="1" indent="-171450" defTabSz="900113">
                <a:lnSpc>
                  <a:spcPct val="90000"/>
                </a:lnSpc>
                <a:spcBef>
                  <a:spcPct val="0"/>
                </a:spcBef>
                <a:spcAft>
                  <a:spcPct val="20000"/>
                </a:spcAft>
                <a:buClr>
                  <a:schemeClr val="accent1"/>
                </a:buClr>
                <a:buChar char="•"/>
              </a:pPr>
              <a:r>
                <a:rPr lang="en-US" sz="2025" dirty="0">
                  <a:latin typeface="Calibri" panose="020F0502020204030204" pitchFamily="34" charset="0"/>
                  <a:cs typeface="Calibri" panose="020F0502020204030204" pitchFamily="34" charset="0"/>
                </a:rPr>
                <a:t>Creativity/Innovation</a:t>
              </a:r>
            </a:p>
          </p:txBody>
        </p:sp>
      </p:grpSp>
      <p:sp>
        <p:nvSpPr>
          <p:cNvPr id="5" name="Content Placeholder 4"/>
          <p:cNvSpPr>
            <a:spLocks noGrp="1"/>
          </p:cNvSpPr>
          <p:nvPr>
            <p:ph sz="half" idx="2"/>
          </p:nvPr>
        </p:nvSpPr>
        <p:spPr>
          <a:xfrm>
            <a:off x="5366667" y="4994031"/>
            <a:ext cx="3204277" cy="341644"/>
          </a:xfrm>
        </p:spPr>
        <p:txBody>
          <a:bodyPr>
            <a:normAutofit fontScale="70000" lnSpcReduction="20000"/>
          </a:bodyPr>
          <a:lstStyle/>
          <a:p>
            <a:pPr marL="0" lvl="2" indent="0">
              <a:buNone/>
            </a:pPr>
            <a:r>
              <a:rPr lang="en-US" sz="1700" dirty="0">
                <a:latin typeface="Calibri" panose="020F0502020204030204" pitchFamily="34" charset="0"/>
                <a:cs typeface="Calibri" panose="020F0502020204030204" pitchFamily="34" charset="0"/>
              </a:rPr>
              <a:t>Resource: Buck Institute for Education: BIE.org</a:t>
            </a:r>
          </a:p>
          <a:p>
            <a:endParaRPr lang="en-US" sz="1200" dirty="0"/>
          </a:p>
        </p:txBody>
      </p:sp>
    </p:spTree>
    <p:extLst>
      <p:ext uri="{BB962C8B-B14F-4D97-AF65-F5344CB8AC3E}">
        <p14:creationId xmlns:p14="http://schemas.microsoft.com/office/powerpoint/2010/main" val="142599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4270-FBB8-49CC-81F6-2ADB3BE33013}"/>
              </a:ext>
            </a:extLst>
          </p:cNvPr>
          <p:cNvSpPr>
            <a:spLocks noGrp="1"/>
          </p:cNvSpPr>
          <p:nvPr>
            <p:ph type="title"/>
          </p:nvPr>
        </p:nvSpPr>
        <p:spPr/>
        <p:txBody>
          <a:bodyPr>
            <a:noAutofit/>
          </a:bodyPr>
          <a:lstStyle/>
          <a:p>
            <a:r>
              <a:rPr lang="en-US" sz="2850" dirty="0">
                <a:latin typeface="Calibri" panose="020F0502020204030204" pitchFamily="34" charset="0"/>
                <a:cs typeface="Calibri" panose="020F0502020204030204" pitchFamily="34" charset="0"/>
              </a:rPr>
              <a:t>ECC &amp; PBL – What does this look like in Action?</a:t>
            </a:r>
          </a:p>
        </p:txBody>
      </p:sp>
      <p:sp>
        <p:nvSpPr>
          <p:cNvPr id="7" name="Content Placeholder 2">
            <a:extLst>
              <a:ext uri="{FF2B5EF4-FFF2-40B4-BE49-F238E27FC236}">
                <a16:creationId xmlns:a16="http://schemas.microsoft.com/office/drawing/2014/main" id="{8E8A2375-5482-41B6-AC81-F1DC16720B54}"/>
              </a:ext>
            </a:extLst>
          </p:cNvPr>
          <p:cNvSpPr>
            <a:spLocks noGrp="1"/>
          </p:cNvSpPr>
          <p:nvPr>
            <p:ph idx="1"/>
          </p:nvPr>
        </p:nvSpPr>
        <p:spPr>
          <a:xfrm>
            <a:off x="435894" y="2330162"/>
            <a:ext cx="8150894" cy="3456276"/>
          </a:xfrm>
        </p:spPr>
        <p:txBody>
          <a:bodyPr>
            <a:normAutofit/>
          </a:bodyPr>
          <a:lstStyle/>
          <a:p>
            <a:pPr marL="0" indent="0">
              <a:buNone/>
            </a:pPr>
            <a:r>
              <a:rPr lang="en-US" sz="2100" dirty="0">
                <a:solidFill>
                  <a:schemeClr val="tx1"/>
                </a:solidFill>
                <a:latin typeface="Calibri" panose="020F0502020204030204" pitchFamily="34" charset="0"/>
                <a:cs typeface="Calibri" panose="020F0502020204030204" pitchFamily="34" charset="0"/>
              </a:rPr>
              <a:t>Sample Question</a:t>
            </a:r>
          </a:p>
          <a:p>
            <a:pPr lvl="1">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You are finally on your own at college!  How can you, as a student with a visual impairment, communicate your needs to your professors and other school personnel while securing the accommodations and tools you need to succeed?</a:t>
            </a:r>
          </a:p>
          <a:p>
            <a:pPr lvl="2">
              <a:buFont typeface="Arial" panose="020B0604020202020204" pitchFamily="34" charset="0"/>
              <a:buChar char="•"/>
            </a:pPr>
            <a:r>
              <a:rPr lang="en-US" sz="1500" dirty="0">
                <a:solidFill>
                  <a:schemeClr val="tx1"/>
                </a:solidFill>
                <a:latin typeface="Calibri" panose="020F0502020204030204" pitchFamily="34" charset="0"/>
                <a:cs typeface="Calibri" panose="020F0502020204030204" pitchFamily="34" charset="0"/>
              </a:rPr>
              <a:t>Lesson/mini projects might include:  ADA &amp; testing accommodations, dorm life/independent living skills, transportation, navigating campus, disability services, securing optical devices/technology, communicating with professors, and identifying social opportunities.</a:t>
            </a:r>
          </a:p>
          <a:p>
            <a:pPr marL="0" indent="0">
              <a:buNone/>
            </a:pPr>
            <a:r>
              <a:rPr lang="en-US" sz="2100" dirty="0">
                <a:solidFill>
                  <a:schemeClr val="tx1"/>
                </a:solidFill>
                <a:latin typeface="Calibri" panose="020F0502020204030204" pitchFamily="34" charset="0"/>
                <a:cs typeface="Calibri" panose="020F0502020204030204" pitchFamily="34" charset="0"/>
              </a:rPr>
              <a:t>Handout 1 </a:t>
            </a:r>
          </a:p>
          <a:p>
            <a:pPr lvl="1">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Page 1: Resources on PBL &amp; ECC</a:t>
            </a:r>
          </a:p>
        </p:txBody>
      </p:sp>
    </p:spTree>
    <p:extLst>
      <p:ext uri="{BB962C8B-B14F-4D97-AF65-F5344CB8AC3E}">
        <p14:creationId xmlns:p14="http://schemas.microsoft.com/office/powerpoint/2010/main" val="133351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7D87-6DB7-4C47-BF89-D4621A62246F}"/>
              </a:ext>
            </a:extLst>
          </p:cNvPr>
          <p:cNvSpPr>
            <a:spLocks noGrp="1"/>
          </p:cNvSpPr>
          <p:nvPr>
            <p:ph type="title"/>
          </p:nvPr>
        </p:nvSpPr>
        <p:spPr/>
        <p:txBody>
          <a:bodyPr>
            <a:noAutofit/>
          </a:bodyPr>
          <a:lstStyle/>
          <a:p>
            <a:r>
              <a:rPr lang="en-US" sz="3000" dirty="0">
                <a:latin typeface="Calibri" panose="020F0502020204030204" pitchFamily="34" charset="0"/>
                <a:cs typeface="Calibri" panose="020F0502020204030204" pitchFamily="34" charset="0"/>
              </a:rPr>
              <a:t>First Comes Data: The Essential Assessments</a:t>
            </a:r>
          </a:p>
        </p:txBody>
      </p:sp>
      <p:sp>
        <p:nvSpPr>
          <p:cNvPr id="4" name="Content Placeholder 2">
            <a:extLst>
              <a:ext uri="{FF2B5EF4-FFF2-40B4-BE49-F238E27FC236}">
                <a16:creationId xmlns:a16="http://schemas.microsoft.com/office/drawing/2014/main" id="{30E1BC43-0E11-448A-B002-801CD2C60AB7}"/>
              </a:ext>
            </a:extLst>
          </p:cNvPr>
          <p:cNvSpPr>
            <a:spLocks noGrp="1"/>
          </p:cNvSpPr>
          <p:nvPr>
            <p:ph sz="half" idx="1"/>
          </p:nvPr>
        </p:nvSpPr>
        <p:spPr/>
        <p:txBody>
          <a:bodyPr>
            <a:normAutofit fontScale="92500" lnSpcReduction="10000"/>
          </a:bodyPr>
          <a:lstStyle/>
          <a:p>
            <a:pPr marL="0" indent="0">
              <a:buNone/>
            </a:pPr>
            <a:r>
              <a:rPr lang="en-US" sz="2400" dirty="0">
                <a:solidFill>
                  <a:schemeClr val="tx1"/>
                </a:solidFill>
                <a:latin typeface="Calibri" panose="020F0502020204030204" pitchFamily="34" charset="0"/>
                <a:cs typeface="Calibri" panose="020F0502020204030204" pitchFamily="34" charset="0"/>
              </a:rPr>
              <a:t>What are the key components of the essential assessment (EA)? </a:t>
            </a:r>
          </a:p>
          <a:p>
            <a:pPr marL="740664" lvl="1" indent="-342900">
              <a:buFont typeface="Wingdings" panose="05000000000000000000" pitchFamily="2" charset="2"/>
              <a:buChar char="§"/>
            </a:pPr>
            <a:r>
              <a:rPr lang="en-US" sz="2400" dirty="0">
                <a:solidFill>
                  <a:schemeClr val="tx1"/>
                </a:solidFill>
                <a:latin typeface="Calibri" panose="020F0502020204030204" pitchFamily="34" charset="0"/>
                <a:cs typeface="Calibri" panose="020F0502020204030204" pitchFamily="34" charset="0"/>
              </a:rPr>
              <a:t>Functional Vision (FVA)</a:t>
            </a:r>
          </a:p>
          <a:p>
            <a:pPr marL="740664" lvl="1" indent="-342900">
              <a:buFont typeface="Wingdings" panose="05000000000000000000" pitchFamily="2" charset="2"/>
              <a:buChar char="§"/>
            </a:pPr>
            <a:r>
              <a:rPr lang="en-US" sz="2400" dirty="0">
                <a:solidFill>
                  <a:schemeClr val="tx1"/>
                </a:solidFill>
                <a:latin typeface="Calibri" panose="020F0502020204030204" pitchFamily="34" charset="0"/>
                <a:cs typeface="Calibri" panose="020F0502020204030204" pitchFamily="34" charset="0"/>
              </a:rPr>
              <a:t>Learning Media (LMA)</a:t>
            </a:r>
          </a:p>
          <a:p>
            <a:pPr marL="740664" lvl="1" indent="-342900">
              <a:buFont typeface="Wingdings" panose="05000000000000000000" pitchFamily="2" charset="2"/>
              <a:buChar char="§"/>
            </a:pPr>
            <a:r>
              <a:rPr lang="en-US" sz="2400" dirty="0">
                <a:solidFill>
                  <a:schemeClr val="tx1"/>
                </a:solidFill>
                <a:latin typeface="Calibri" panose="020F0502020204030204" pitchFamily="34" charset="0"/>
                <a:cs typeface="Calibri" panose="020F0502020204030204" pitchFamily="34" charset="0"/>
              </a:rPr>
              <a:t>Expanded Core Curriculum (ECC)</a:t>
            </a:r>
            <a:endParaRPr lang="en-US" sz="1350"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US" dirty="0">
              <a:solidFill>
                <a:schemeClr val="tx1"/>
              </a:solidFill>
              <a:latin typeface="Calibri" panose="020F0502020204030204" pitchFamily="34" charset="0"/>
              <a:cs typeface="Calibri" panose="020F0502020204030204" pitchFamily="34" charset="0"/>
            </a:endParaRPr>
          </a:p>
          <a:p>
            <a:pPr marL="0" indent="0">
              <a:buNone/>
            </a:pPr>
            <a:r>
              <a:rPr lang="en-US" sz="2400" b="1" dirty="0">
                <a:solidFill>
                  <a:schemeClr val="tx1"/>
                </a:solidFill>
                <a:latin typeface="Calibri" panose="020F0502020204030204" pitchFamily="34" charset="0"/>
                <a:cs typeface="Calibri" panose="020F0502020204030204" pitchFamily="34" charset="0"/>
              </a:rPr>
              <a:t>Important resource:</a:t>
            </a:r>
          </a:p>
          <a:p>
            <a:pPr marL="0" indent="0">
              <a:buNone/>
            </a:pPr>
            <a:r>
              <a:rPr lang="en-US" sz="2400" b="1" dirty="0">
                <a:solidFill>
                  <a:schemeClr val="tx1"/>
                </a:solidFill>
                <a:latin typeface="Calibri" panose="020F0502020204030204" pitchFamily="34" charset="0"/>
                <a:cs typeface="Calibri" panose="020F0502020204030204" pitchFamily="34" charset="0"/>
              </a:rPr>
              <a:t> 	EArubric.com </a:t>
            </a:r>
          </a:p>
        </p:txBody>
      </p:sp>
      <p:graphicFrame>
        <p:nvGraphicFramePr>
          <p:cNvPr id="7" name="Content Placeholder 5" descr="RIOT Model: Record Reviews; Interviews; Observations; Testing">
            <a:extLst>
              <a:ext uri="{FF2B5EF4-FFF2-40B4-BE49-F238E27FC236}">
                <a16:creationId xmlns:a16="http://schemas.microsoft.com/office/drawing/2014/main" id="{7D31309E-4E97-43C2-891D-44F3D01A9546}"/>
              </a:ext>
            </a:extLst>
          </p:cNvPr>
          <p:cNvGraphicFramePr>
            <a:graphicFrameLocks noGrp="1"/>
          </p:cNvGraphicFramePr>
          <p:nvPr>
            <p:ph sz="half" idx="2"/>
            <p:extLst>
              <p:ext uri="{D42A27DB-BD31-4B8C-83A1-F6EECF244321}">
                <p14:modId xmlns:p14="http://schemas.microsoft.com/office/powerpoint/2010/main" val="2837835732"/>
              </p:ext>
            </p:extLst>
          </p:nvPr>
        </p:nvGraphicFramePr>
        <p:xfrm>
          <a:off x="4920916" y="2646947"/>
          <a:ext cx="3332746" cy="2695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6343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B2B7-ED63-4B45-AF7A-360830B37E85}"/>
              </a:ext>
            </a:extLst>
          </p:cNvPr>
          <p:cNvSpPr>
            <a:spLocks noGrp="1"/>
          </p:cNvSpPr>
          <p:nvPr>
            <p:ph type="title"/>
          </p:nvPr>
        </p:nvSpPr>
        <p:spPr>
          <a:solidFill>
            <a:srgbClr val="4D1434"/>
          </a:solidFill>
        </p:spPr>
        <p:txBody>
          <a:bodyPr anchor="ctr">
            <a:normAutofit/>
          </a:bodyPr>
          <a:lstStyle/>
          <a:p>
            <a:pPr algn="ctr"/>
            <a:r>
              <a:rPr lang="en-US" cap="none" dirty="0">
                <a:solidFill>
                  <a:srgbClr val="FFFFFF"/>
                </a:solidFill>
                <a:latin typeface="Calibri" panose="020F0502020204030204" pitchFamily="34" charset="0"/>
                <a:cs typeface="Calibri" panose="020F0502020204030204" pitchFamily="34" charset="0"/>
              </a:rPr>
              <a:t>I finally found the time to conduct an assessment </a:t>
            </a:r>
            <a:br>
              <a:rPr lang="en-US" cap="none" dirty="0">
                <a:solidFill>
                  <a:srgbClr val="FFFFFF"/>
                </a:solidFill>
                <a:latin typeface="Calibri" panose="020F0502020204030204" pitchFamily="34" charset="0"/>
                <a:cs typeface="Calibri" panose="020F0502020204030204" pitchFamily="34" charset="0"/>
              </a:rPr>
            </a:br>
            <a:r>
              <a:rPr lang="en-US" cap="none" dirty="0">
                <a:solidFill>
                  <a:srgbClr val="FFFFFF"/>
                </a:solidFill>
                <a:latin typeface="Calibri" panose="020F0502020204030204" pitchFamily="34" charset="0"/>
                <a:cs typeface="Calibri" panose="020F0502020204030204" pitchFamily="34" charset="0"/>
              </a:rPr>
              <a:t>(&amp; write the report)…</a:t>
            </a:r>
            <a:br>
              <a:rPr lang="en-US" cap="none" dirty="0">
                <a:solidFill>
                  <a:srgbClr val="FFFFFF"/>
                </a:solidFill>
                <a:latin typeface="Calibri" panose="020F0502020204030204" pitchFamily="34" charset="0"/>
                <a:cs typeface="Calibri" panose="020F0502020204030204" pitchFamily="34" charset="0"/>
              </a:rPr>
            </a:br>
            <a:br>
              <a:rPr lang="en-US" sz="2400" cap="none" dirty="0">
                <a:solidFill>
                  <a:srgbClr val="FFFFFF"/>
                </a:solidFill>
                <a:latin typeface="Calibri" panose="020F0502020204030204" pitchFamily="34" charset="0"/>
                <a:cs typeface="Calibri" panose="020F0502020204030204" pitchFamily="34" charset="0"/>
              </a:rPr>
            </a:br>
            <a:r>
              <a:rPr lang="en-US" sz="3000" cap="none" dirty="0">
                <a:solidFill>
                  <a:srgbClr val="FFFFFF"/>
                </a:solidFill>
                <a:latin typeface="Calibri" panose="020F0502020204030204" pitchFamily="34" charset="0"/>
                <a:cs typeface="Calibri" panose="020F0502020204030204" pitchFamily="34" charset="0"/>
              </a:rPr>
              <a:t>Now what?</a:t>
            </a:r>
          </a:p>
        </p:txBody>
      </p:sp>
      <p:sp>
        <p:nvSpPr>
          <p:cNvPr id="7" name="Content Placeholder 6">
            <a:extLst>
              <a:ext uri="{FF2B5EF4-FFF2-40B4-BE49-F238E27FC236}">
                <a16:creationId xmlns:a16="http://schemas.microsoft.com/office/drawing/2014/main" id="{47521319-5C41-49F9-9EAD-85B04958B893}"/>
              </a:ext>
            </a:extLst>
          </p:cNvPr>
          <p:cNvSpPr>
            <a:spLocks noGrp="1"/>
          </p:cNvSpPr>
          <p:nvPr>
            <p:ph idx="1"/>
          </p:nvPr>
        </p:nvSpPr>
        <p:spPr/>
        <p:txBody>
          <a:bodyPr anchor="ctr">
            <a:noAutofit/>
          </a:bodyPr>
          <a:lstStyle/>
          <a:p>
            <a:r>
              <a:rPr lang="en-US" sz="2200" dirty="0">
                <a:solidFill>
                  <a:schemeClr val="tx1"/>
                </a:solidFill>
                <a:latin typeface="Calibri" panose="020F0502020204030204" pitchFamily="34" charset="0"/>
                <a:cs typeface="Calibri" panose="020F0502020204030204" pitchFamily="34" charset="0"/>
              </a:rPr>
              <a:t>Balance immediate &amp; long-term goals</a:t>
            </a:r>
          </a:p>
          <a:p>
            <a:r>
              <a:rPr lang="en-US" sz="2200" dirty="0">
                <a:solidFill>
                  <a:schemeClr val="tx1"/>
                </a:solidFill>
                <a:latin typeface="Calibri" panose="020F0502020204030204" pitchFamily="34" charset="0"/>
                <a:cs typeface="Calibri" panose="020F0502020204030204" pitchFamily="34" charset="0"/>
              </a:rPr>
              <a:t>Review students’ strengths &amp; needs</a:t>
            </a:r>
          </a:p>
          <a:p>
            <a:pPr lvl="1">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Opportunities to collaborate while learning?</a:t>
            </a:r>
          </a:p>
          <a:p>
            <a:pPr lvl="1">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Are there high-interest/motivating topics you can use to work on areas of need?</a:t>
            </a:r>
          </a:p>
          <a:p>
            <a:r>
              <a:rPr lang="en-US" sz="2200" dirty="0">
                <a:solidFill>
                  <a:schemeClr val="tx1"/>
                </a:solidFill>
                <a:latin typeface="Calibri" panose="020F0502020204030204" pitchFamily="34" charset="0"/>
                <a:cs typeface="Calibri" panose="020F0502020204030204" pitchFamily="34" charset="0"/>
              </a:rPr>
              <a:t>Review “Bank of Activities” resource for ideas on activities</a:t>
            </a:r>
          </a:p>
        </p:txBody>
      </p:sp>
    </p:spTree>
    <p:extLst>
      <p:ext uri="{BB962C8B-B14F-4D97-AF65-F5344CB8AC3E}">
        <p14:creationId xmlns:p14="http://schemas.microsoft.com/office/powerpoint/2010/main" val="94954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8B4C-DE8C-430A-A89A-C1A400F7AFEA}"/>
              </a:ext>
            </a:extLst>
          </p:cNvPr>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Case study 1: 4</a:t>
            </a:r>
            <a:r>
              <a:rPr lang="en-US" sz="3000" baseline="30000" dirty="0">
                <a:latin typeface="Calibri" panose="020F0502020204030204" pitchFamily="34" charset="0"/>
                <a:cs typeface="Calibri" panose="020F0502020204030204" pitchFamily="34" charset="0"/>
              </a:rPr>
              <a:t>th</a:t>
            </a:r>
            <a:r>
              <a:rPr lang="en-US" sz="3000" dirty="0">
                <a:latin typeface="Calibri" panose="020F0502020204030204" pitchFamily="34" charset="0"/>
                <a:cs typeface="Calibri" panose="020F0502020204030204" pitchFamily="34" charset="0"/>
              </a:rPr>
              <a:t> grade student</a:t>
            </a:r>
          </a:p>
        </p:txBody>
      </p:sp>
      <p:sp>
        <p:nvSpPr>
          <p:cNvPr id="3" name="Content Placeholder 2">
            <a:extLst>
              <a:ext uri="{FF2B5EF4-FFF2-40B4-BE49-F238E27FC236}">
                <a16:creationId xmlns:a16="http://schemas.microsoft.com/office/drawing/2014/main" id="{51E6002C-3535-4E16-883E-F3902E3F042A}"/>
              </a:ext>
            </a:extLst>
          </p:cNvPr>
          <p:cNvSpPr>
            <a:spLocks noGrp="1"/>
          </p:cNvSpPr>
          <p:nvPr>
            <p:ph idx="1"/>
          </p:nvPr>
        </p:nvSpPr>
        <p:spPr>
          <a:xfrm>
            <a:off x="435895" y="2492621"/>
            <a:ext cx="8272211" cy="3784353"/>
          </a:xfrm>
        </p:spPr>
        <p:txBody>
          <a:bodyPr>
            <a:noAutofit/>
          </a:bodyPr>
          <a:lstStyle/>
          <a:p>
            <a:pPr marL="0" indent="0">
              <a:spcBef>
                <a:spcPts val="0"/>
              </a:spcBef>
              <a:buNone/>
            </a:pPr>
            <a:r>
              <a:rPr lang="en-US" sz="2000" dirty="0">
                <a:solidFill>
                  <a:schemeClr val="tx1"/>
                </a:solidFill>
                <a:latin typeface="Calibri" panose="020F0502020204030204" pitchFamily="34" charset="0"/>
                <a:cs typeface="Calibri" panose="020F0502020204030204" pitchFamily="34" charset="0"/>
              </a:rPr>
              <a:t>4</a:t>
            </a:r>
            <a:r>
              <a:rPr lang="en-US" sz="2000" baseline="30000" dirty="0">
                <a:solidFill>
                  <a:schemeClr val="tx1"/>
                </a:solidFill>
                <a:latin typeface="Calibri" panose="020F0502020204030204" pitchFamily="34" charset="0"/>
                <a:cs typeface="Calibri" panose="020F0502020204030204" pitchFamily="34" charset="0"/>
              </a:rPr>
              <a:t>th</a:t>
            </a:r>
            <a:r>
              <a:rPr lang="en-US" sz="2000" dirty="0">
                <a:solidFill>
                  <a:schemeClr val="tx1"/>
                </a:solidFill>
                <a:latin typeface="Calibri" panose="020F0502020204030204" pitchFamily="34" charset="0"/>
                <a:cs typeface="Calibri" panose="020F0502020204030204" pitchFamily="34" charset="0"/>
              </a:rPr>
              <a:t> grade student “Ginny” with albinism in general education classroom </a:t>
            </a:r>
          </a:p>
          <a:p>
            <a:pPr lvl="1">
              <a:spcBef>
                <a:spcPts val="0"/>
              </a:spcBef>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Acuity - 20/200 </a:t>
            </a:r>
          </a:p>
          <a:p>
            <a:pPr lvl="1">
              <a:spcBef>
                <a:spcPts val="0"/>
              </a:spcBef>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Rarely advocating and not using accommodations &amp; tools</a:t>
            </a:r>
          </a:p>
          <a:p>
            <a:pPr lvl="1">
              <a:spcBef>
                <a:spcPts val="0"/>
              </a:spcBef>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Very upset about having albinism/VI and being different from family/peers</a:t>
            </a:r>
          </a:p>
          <a:p>
            <a:pPr lvl="1">
              <a:spcBef>
                <a:spcPts val="0"/>
              </a:spcBef>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Reluctant to work with TVI</a:t>
            </a:r>
          </a:p>
          <a:p>
            <a:pPr lvl="1">
              <a:spcBef>
                <a:spcPts val="0"/>
              </a:spcBef>
              <a:buFont typeface="Wingdings" panose="05000000000000000000" pitchFamily="2" charset="2"/>
              <a:buChar char="§"/>
            </a:pPr>
            <a:r>
              <a:rPr lang="en-US" sz="1800" dirty="0">
                <a:solidFill>
                  <a:schemeClr val="tx1"/>
                </a:solidFill>
                <a:latin typeface="Calibri" panose="020F0502020204030204" pitchFamily="34" charset="0"/>
                <a:cs typeface="Calibri" panose="020F0502020204030204" pitchFamily="34" charset="0"/>
              </a:rPr>
              <a:t>1 hour/week VI services (pull out)</a:t>
            </a:r>
          </a:p>
          <a:p>
            <a:pPr lvl="1">
              <a:spcBef>
                <a:spcPts val="0"/>
              </a:spcBef>
              <a:buFont typeface="Arial" panose="020B0604020202020204" pitchFamily="34" charset="0"/>
              <a:buChar char="•"/>
            </a:pPr>
            <a:endParaRPr lang="en-US" sz="1050" dirty="0">
              <a:solidFill>
                <a:schemeClr val="tx1"/>
              </a:solidFill>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IEP goals were self-advocacy and typing</a:t>
            </a:r>
          </a:p>
          <a:p>
            <a:pPr>
              <a:spcBef>
                <a:spcPts val="0"/>
              </a:spcBef>
              <a:buFont typeface="Wingdings" panose="05000000000000000000" pitchFamily="2" charset="2"/>
              <a:buChar char="§"/>
            </a:pPr>
            <a:endParaRPr lang="en-US" sz="800" dirty="0">
              <a:solidFill>
                <a:schemeClr val="tx1"/>
              </a:solidFill>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The situation frustrating for both student and teacher.</a:t>
            </a:r>
          </a:p>
          <a:p>
            <a:pPr>
              <a:spcBef>
                <a:spcPts val="0"/>
              </a:spcBef>
              <a:buFont typeface="Wingdings" panose="05000000000000000000" pitchFamily="2" charset="2"/>
              <a:buChar char="§"/>
            </a:pPr>
            <a:endParaRPr lang="en-US" sz="800" dirty="0">
              <a:solidFill>
                <a:schemeClr val="tx1"/>
              </a:solidFill>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Stop, Drop, and Regroup!</a:t>
            </a:r>
          </a:p>
          <a:p>
            <a:endParaRPr lang="en-US" dirty="0">
              <a:solidFill>
                <a:schemeClr val="tx1"/>
              </a:solidFill>
            </a:endParaRPr>
          </a:p>
        </p:txBody>
      </p:sp>
    </p:spTree>
    <p:extLst>
      <p:ext uri="{BB962C8B-B14F-4D97-AF65-F5344CB8AC3E}">
        <p14:creationId xmlns:p14="http://schemas.microsoft.com/office/powerpoint/2010/main" val="199692363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2840</TotalTime>
  <Words>3105</Words>
  <Application>Microsoft Macintosh PowerPoint</Application>
  <PresentationFormat>On-screen Show (4:3)</PresentationFormat>
  <Paragraphs>261</Paragraphs>
  <Slides>26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Gill Sans MT</vt:lpstr>
      <vt:lpstr>Tahoma</vt:lpstr>
      <vt:lpstr>Wingdings</vt:lpstr>
      <vt:lpstr>Wingdings 2</vt:lpstr>
      <vt:lpstr>Dividend</vt:lpstr>
      <vt:lpstr>Individualized Instruction in the  Expanded Core Curriculum:</vt:lpstr>
      <vt:lpstr>Agenda</vt:lpstr>
      <vt:lpstr>Background:  Why teach the ECC?</vt:lpstr>
      <vt:lpstr>Background:  Why teach the ECC? It’s the law!</vt:lpstr>
      <vt:lpstr>Project- / Inquiry-Based Learning</vt:lpstr>
      <vt:lpstr>ECC &amp; PBL – What does this look like in Action?</vt:lpstr>
      <vt:lpstr>First Comes Data: The Essential Assessments</vt:lpstr>
      <vt:lpstr>I finally found the time to conduct an assessment  (&amp; write the report)…  Now what?</vt:lpstr>
      <vt:lpstr>Case study 1: 4th grade student</vt:lpstr>
      <vt:lpstr>Case study 1: Continued</vt:lpstr>
      <vt:lpstr>Case study 1: Developing portfolio</vt:lpstr>
      <vt:lpstr>Student work sample 1: Letter to substitute teachers &amp; Staff</vt:lpstr>
      <vt:lpstr>Case study 1: summary</vt:lpstr>
      <vt:lpstr>Case study 2: 11th grade student</vt:lpstr>
      <vt:lpstr>Case study 2: portfolio activities</vt:lpstr>
      <vt:lpstr>Case study 2: Student work sample 2 Accommodation Preferences / Disability services</vt:lpstr>
      <vt:lpstr>Case study 2: Summary &amp; Next steps</vt:lpstr>
      <vt:lpstr>Student Work Sample 3: Mentoring &amp; Low Vision</vt:lpstr>
      <vt:lpstr>Mentoring Video Transcript</vt:lpstr>
      <vt:lpstr>Student Work Sample 4: IEP Statement &amp; Participation </vt:lpstr>
      <vt:lpstr>Student Work Sample 5: Independent Living skills: Making play-dough</vt:lpstr>
      <vt:lpstr>Portfolio projects for all students</vt:lpstr>
      <vt:lpstr>Bank of Activities Resource</vt:lpstr>
      <vt:lpstr>Portfolio goals &amp; the IEP</vt:lpstr>
      <vt:lpstr>Implementation / service time</vt:lpstr>
      <vt:lpstr>Questions &amp; 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Approach for Implementing Meaningful  Instruction in the Expanded Core Curriculum</dc:title>
  <dc:creator>Schles, Rachel A</dc:creator>
  <cp:lastModifiedBy>Haylee Marcotte</cp:lastModifiedBy>
  <cp:revision>108</cp:revision>
  <dcterms:created xsi:type="dcterms:W3CDTF">2018-01-17T17:20:09Z</dcterms:created>
  <dcterms:modified xsi:type="dcterms:W3CDTF">2020-04-02T18:22:23Z</dcterms:modified>
</cp:coreProperties>
</file>