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3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y="6858000" cx="9144000"/>
  <p:notesSz cx="6858000" cy="9144000"/>
  <p:embeddedFontLst>
    <p:embeddedFont>
      <p:font typeface="Tahoma"/>
      <p:regular r:id="rId26"/>
      <p:bold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Tahoma-regular.fntdata"/><Relationship Id="rId25" Type="http://schemas.openxmlformats.org/officeDocument/2006/relationships/slide" Target="slides/slide21.xml"/><Relationship Id="rId27" Type="http://schemas.openxmlformats.org/officeDocument/2006/relationships/font" Target="fonts/Tahoma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Anticipation: what is going to happen to me, where am I going, who is with me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Motivation: isolation and withdrawal; lack of exploration, interest in environment, and people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Communication: language development, turn-taking, interactions, socialization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Confirmation: this is how things work; when I do this, this thing happens; this thing does this action; this facial expression or this tone of voice means this</a:t>
            </a:r>
            <a:endParaRPr/>
          </a:p>
        </p:txBody>
      </p:sp>
      <p:sp>
        <p:nvSpPr>
          <p:cNvPr id="107" name="Google Shape;107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>
  <p:cSld name="Title Slid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169925" y="157800"/>
            <a:ext cx="8824122" cy="6542621"/>
          </a:xfrm>
          <a:custGeom>
            <a:rect b="b" l="l" r="r" t="t"/>
            <a:pathLst>
              <a:path extrusionOk="0" h="255871" w="349090">
                <a:moveTo>
                  <a:pt x="1456" y="0"/>
                </a:moveTo>
                <a:lnTo>
                  <a:pt x="0" y="254900"/>
                </a:lnTo>
                <a:lnTo>
                  <a:pt x="348119" y="255871"/>
                </a:lnTo>
                <a:lnTo>
                  <a:pt x="349090" y="486"/>
                </a:lnTo>
                <a:close/>
              </a:path>
            </a:pathLst>
          </a:custGeom>
          <a:noFill/>
          <a:ln cap="flat" cmpd="sng" w="76200">
            <a:solidFill>
              <a:srgbClr val="FB8B24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" name="Google Shape;15;p2"/>
          <p:cNvSpPr txBox="1"/>
          <p:nvPr>
            <p:ph type="ctrTitle"/>
          </p:nvPr>
        </p:nvSpPr>
        <p:spPr>
          <a:xfrm>
            <a:off x="1432099" y="1301262"/>
            <a:ext cx="6270900" cy="209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F4C5C"/>
              </a:buClr>
              <a:buSzPts val="4900"/>
              <a:buFont typeface="Verdana"/>
              <a:buNone/>
              <a:defRPr b="1" sz="4900" cap="none">
                <a:solidFill>
                  <a:srgbClr val="0F4C5C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946775" y="4381075"/>
            <a:ext cx="7319400" cy="1736400"/>
          </a:xfrm>
          <a:prstGeom prst="rect">
            <a:avLst/>
          </a:prstGeom>
          <a:solidFill>
            <a:srgbClr val="5F0F40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None/>
              <a:defRPr b="1" sz="2300">
                <a:solidFill>
                  <a:schemeClr val="lt1"/>
                </a:solidFill>
              </a:defRPr>
            </a:lvl1pPr>
            <a:lvl2pPr lvl="1" rtl="0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2pPr>
            <a:lvl3pPr lvl="2" rtl="0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50"/>
              <a:buNone/>
              <a:defRPr sz="1350"/>
            </a:lvl3pPr>
            <a:lvl4pPr lvl="3" rtl="0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4pPr>
            <a:lvl5pPr lvl="4" rtl="0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5pPr>
            <a:lvl6pPr lvl="5" rtl="0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6pPr>
            <a:lvl7pPr lvl="6" rtl="0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7pPr>
            <a:lvl8pPr lvl="7" rtl="0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8pPr>
            <a:lvl9pPr lvl="8" rtl="0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7373012" y="6453386"/>
            <a:ext cx="1197300" cy="40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564825" y="127725"/>
            <a:ext cx="79074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9A031E"/>
              </a:buClr>
              <a:buSzPts val="2400"/>
              <a:buFont typeface="Verdana"/>
              <a:buNone/>
              <a:defRPr b="1" sz="3400">
                <a:solidFill>
                  <a:srgbClr val="9A03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564825" y="1303075"/>
            <a:ext cx="7773900" cy="4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B8B24"/>
              </a:buClr>
              <a:buSzPts val="2200"/>
              <a:buChar char="●"/>
              <a:defRPr sz="2200">
                <a:solidFill>
                  <a:schemeClr val="dk1"/>
                </a:solidFill>
              </a:defRPr>
            </a:lvl1pPr>
            <a:lvl2pPr indent="-355600" lvl="1" marL="91440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rgbClr val="FB8B24"/>
              </a:buClr>
              <a:buSzPts val="2000"/>
              <a:buChar char="○"/>
              <a:defRPr i="0">
                <a:solidFill>
                  <a:schemeClr val="dk1"/>
                </a:solidFill>
              </a:defRPr>
            </a:lvl2pPr>
            <a:lvl3pPr indent="-342900" lvl="2" marL="13716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FB8B24"/>
              </a:buClr>
              <a:buSzPts val="1800"/>
              <a:buChar char="■"/>
              <a:defRPr>
                <a:solidFill>
                  <a:schemeClr val="dk1"/>
                </a:solidFill>
              </a:defRPr>
            </a:lvl3pPr>
            <a:lvl4pPr indent="-330200" lvl="3" marL="18288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i="0">
                <a:solidFill>
                  <a:schemeClr val="dk1"/>
                </a:solidFill>
              </a:defRPr>
            </a:lvl4pPr>
            <a:lvl5pPr indent="-342900" lvl="4" marL="22860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>
                <a:solidFill>
                  <a:schemeClr val="dk1"/>
                </a:solidFill>
              </a:defRPr>
            </a:lvl5pPr>
            <a:lvl6pPr indent="-342900" lvl="5" marL="27432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>
                <a:solidFill>
                  <a:schemeClr val="dk1"/>
                </a:solidFill>
              </a:defRPr>
            </a:lvl6pPr>
            <a:lvl7pPr indent="-342900" lvl="6" marL="32004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7pPr>
            <a:lvl8pPr indent="-342900" lvl="7" marL="36576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>
                <a:solidFill>
                  <a:schemeClr val="dk1"/>
                </a:solidFill>
              </a:defRPr>
            </a:lvl8pPr>
            <a:lvl9pPr indent="-342900" lvl="8" marL="411480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1"/>
              </a:buClr>
              <a:buSzPts val="18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cxnSp>
        <p:nvCxnSpPr>
          <p:cNvPr id="21" name="Google Shape;21;p3"/>
          <p:cNvCxnSpPr/>
          <p:nvPr/>
        </p:nvCxnSpPr>
        <p:spPr>
          <a:xfrm>
            <a:off x="1950" y="6773000"/>
            <a:ext cx="9140100" cy="0"/>
          </a:xfrm>
          <a:prstGeom prst="straightConnector1">
            <a:avLst/>
          </a:prstGeom>
          <a:noFill/>
          <a:ln cap="flat" cmpd="sng" w="228600">
            <a:solidFill>
              <a:srgbClr val="0F4C5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" name="Google Shape;22;p3"/>
          <p:cNvCxnSpPr/>
          <p:nvPr/>
        </p:nvCxnSpPr>
        <p:spPr>
          <a:xfrm>
            <a:off x="894150" y="873925"/>
            <a:ext cx="7355700" cy="0"/>
          </a:xfrm>
          <a:prstGeom prst="straightConnector1">
            <a:avLst/>
          </a:prstGeom>
          <a:noFill/>
          <a:ln cap="flat" cmpd="sng" w="28575">
            <a:solidFill>
              <a:srgbClr val="FB8B2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o">
  <p:cSld name="CUSTOM_1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21500" y="5363625"/>
            <a:ext cx="7662900" cy="763500"/>
          </a:xfrm>
          <a:prstGeom prst="rect">
            <a:avLst/>
          </a:prstGeom>
          <a:solidFill>
            <a:srgbClr val="5F0F40"/>
          </a:solidFill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4"/>
          <p:cNvSpPr/>
          <p:nvPr/>
        </p:nvSpPr>
        <p:spPr>
          <a:xfrm>
            <a:off x="8217450" y="0"/>
            <a:ext cx="788975" cy="1056000"/>
          </a:xfrm>
          <a:prstGeom prst="flowChartOffpageConnector">
            <a:avLst/>
          </a:prstGeom>
          <a:solidFill>
            <a:srgbClr val="FB8B2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type="title"/>
          </p:nvPr>
        </p:nvSpPr>
        <p:spPr>
          <a:xfrm>
            <a:off x="485525" y="116500"/>
            <a:ext cx="81204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9A031E"/>
              </a:buClr>
              <a:buSzPts val="5000"/>
              <a:buFont typeface="Verdana"/>
              <a:buNone/>
              <a:defRPr b="1" sz="3400">
                <a:solidFill>
                  <a:srgbClr val="9A03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797525" y="1284275"/>
            <a:ext cx="33357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B8B24"/>
              </a:buClr>
              <a:buSzPts val="2400"/>
              <a:buChar char="●"/>
              <a:defRPr>
                <a:solidFill>
                  <a:srgbClr val="02152A"/>
                </a:solidFill>
              </a:defRPr>
            </a:lvl1pPr>
            <a:lvl2pPr indent="-355600" lvl="1" marL="9144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FB8B24"/>
              </a:buClr>
              <a:buSzPts val="2000"/>
              <a:buChar char="○"/>
              <a:defRPr i="0">
                <a:solidFill>
                  <a:srgbClr val="02152A"/>
                </a:solidFill>
              </a:defRPr>
            </a:lvl2pPr>
            <a:lvl3pPr indent="-342900" lvl="2" marL="13716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FB8B24"/>
              </a:buClr>
              <a:buSzPts val="1800"/>
              <a:buChar char="■"/>
              <a:defRPr>
                <a:solidFill>
                  <a:srgbClr val="02152A"/>
                </a:solidFill>
              </a:defRPr>
            </a:lvl3pPr>
            <a:lvl4pPr indent="-330200" lvl="3" marL="18288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2152A"/>
              </a:buClr>
              <a:buSzPts val="1600"/>
              <a:buChar char="●"/>
              <a:defRPr i="0">
                <a:solidFill>
                  <a:srgbClr val="02152A"/>
                </a:solidFill>
              </a:defRPr>
            </a:lvl4pPr>
            <a:lvl5pPr indent="-317500" lvl="4" marL="22860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2152A"/>
              </a:buClr>
              <a:buSzPts val="1400"/>
              <a:buChar char="○"/>
              <a:defRPr>
                <a:solidFill>
                  <a:srgbClr val="02152A"/>
                </a:solidFill>
              </a:defRPr>
            </a:lvl5pPr>
            <a:lvl6pPr indent="-342900" lvl="5" marL="27432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2152A"/>
              </a:buClr>
              <a:buSzPts val="1800"/>
              <a:buChar char="■"/>
              <a:defRPr>
                <a:solidFill>
                  <a:srgbClr val="02152A"/>
                </a:solidFill>
              </a:defRPr>
            </a:lvl6pPr>
            <a:lvl7pPr indent="-342900" lvl="6" marL="32004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2152A"/>
              </a:buClr>
              <a:buSzPts val="1800"/>
              <a:buChar char="●"/>
              <a:defRPr>
                <a:solidFill>
                  <a:srgbClr val="02152A"/>
                </a:solidFill>
              </a:defRPr>
            </a:lvl7pPr>
            <a:lvl8pPr indent="-342900" lvl="7" marL="36576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2152A"/>
              </a:buClr>
              <a:buSzPts val="1800"/>
              <a:buChar char="○"/>
              <a:defRPr>
                <a:solidFill>
                  <a:srgbClr val="02152A"/>
                </a:solidFill>
              </a:defRPr>
            </a:lvl8pPr>
            <a:lvl9pPr indent="-342900" lvl="8" marL="411480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rgbClr val="02152A"/>
              </a:buClr>
              <a:buSzPts val="1800"/>
              <a:buChar char="■"/>
              <a:defRPr>
                <a:solidFill>
                  <a:srgbClr val="02152A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82152" y="1284275"/>
            <a:ext cx="33357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B8B24"/>
              </a:buClr>
              <a:buSzPts val="2400"/>
              <a:buChar char="●"/>
              <a:defRPr>
                <a:solidFill>
                  <a:srgbClr val="02152A"/>
                </a:solidFill>
              </a:defRPr>
            </a:lvl1pPr>
            <a:lvl2pPr indent="-355600" lvl="1" marL="9144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FB8B24"/>
              </a:buClr>
              <a:buSzPts val="2000"/>
              <a:buChar char="○"/>
              <a:defRPr i="0">
                <a:solidFill>
                  <a:srgbClr val="02152A"/>
                </a:solidFill>
              </a:defRPr>
            </a:lvl2pPr>
            <a:lvl3pPr indent="-342900" lvl="2" marL="13716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FB8B24"/>
              </a:buClr>
              <a:buSzPts val="1800"/>
              <a:buChar char="■"/>
              <a:defRPr>
                <a:solidFill>
                  <a:srgbClr val="02152A"/>
                </a:solidFill>
              </a:defRPr>
            </a:lvl3pPr>
            <a:lvl4pPr indent="-330200" lvl="3" marL="18288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2152A"/>
              </a:buClr>
              <a:buSzPts val="1600"/>
              <a:buChar char="●"/>
              <a:defRPr i="0">
                <a:solidFill>
                  <a:srgbClr val="02152A"/>
                </a:solidFill>
              </a:defRPr>
            </a:lvl4pPr>
            <a:lvl5pPr indent="-317500" lvl="4" marL="22860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2152A"/>
              </a:buClr>
              <a:buSzPts val="1400"/>
              <a:buChar char="○"/>
              <a:defRPr>
                <a:solidFill>
                  <a:srgbClr val="02152A"/>
                </a:solidFill>
              </a:defRPr>
            </a:lvl5pPr>
            <a:lvl6pPr indent="-342900" lvl="5" marL="27432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2152A"/>
              </a:buClr>
              <a:buSzPts val="1800"/>
              <a:buChar char="■"/>
              <a:defRPr>
                <a:solidFill>
                  <a:srgbClr val="02152A"/>
                </a:solidFill>
              </a:defRPr>
            </a:lvl6pPr>
            <a:lvl7pPr indent="-342900" lvl="6" marL="32004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2152A"/>
              </a:buClr>
              <a:buSzPts val="1800"/>
              <a:buChar char="●"/>
              <a:defRPr>
                <a:solidFill>
                  <a:srgbClr val="02152A"/>
                </a:solidFill>
              </a:defRPr>
            </a:lvl7pPr>
            <a:lvl8pPr indent="-342900" lvl="7" marL="365760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2152A"/>
              </a:buClr>
              <a:buSzPts val="1800"/>
              <a:buChar char="○"/>
              <a:defRPr>
                <a:solidFill>
                  <a:srgbClr val="02152A"/>
                </a:solidFill>
              </a:defRPr>
            </a:lvl8pPr>
            <a:lvl9pPr indent="-342900" lvl="8" marL="411480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rgbClr val="02152A"/>
              </a:buClr>
              <a:buSzPts val="1800"/>
              <a:buChar char="■"/>
              <a:defRPr>
                <a:solidFill>
                  <a:srgbClr val="02152A"/>
                </a:solidFill>
              </a:defRPr>
            </a:lvl9pPr>
          </a:lstStyle>
          <a:p/>
        </p:txBody>
      </p:sp>
      <p:cxnSp>
        <p:nvCxnSpPr>
          <p:cNvPr id="30" name="Google Shape;30;p5"/>
          <p:cNvCxnSpPr/>
          <p:nvPr/>
        </p:nvCxnSpPr>
        <p:spPr>
          <a:xfrm>
            <a:off x="894150" y="873925"/>
            <a:ext cx="7355700" cy="0"/>
          </a:xfrm>
          <a:prstGeom prst="straightConnector1">
            <a:avLst/>
          </a:prstGeom>
          <a:noFill/>
          <a:ln cap="flat" cmpd="sng" w="28575">
            <a:solidFill>
              <a:srgbClr val="FB8B2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1950" y="6773000"/>
            <a:ext cx="9140100" cy="0"/>
          </a:xfrm>
          <a:prstGeom prst="straightConnector1">
            <a:avLst/>
          </a:prstGeom>
          <a:noFill/>
          <a:ln cap="flat" cmpd="sng" w="228600">
            <a:solidFill>
              <a:srgbClr val="0F4C5C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NCDB Logo" id="33" name="Google Shape;33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717025" y="6149975"/>
            <a:ext cx="2919575" cy="5839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/>
          <p:nvPr>
            <p:ph type="title"/>
          </p:nvPr>
        </p:nvSpPr>
        <p:spPr>
          <a:xfrm>
            <a:off x="740550" y="374875"/>
            <a:ext cx="7662900" cy="763500"/>
          </a:xfrm>
          <a:prstGeom prst="rect">
            <a:avLst/>
          </a:prstGeom>
          <a:solidFill>
            <a:srgbClr val="5F0F40"/>
          </a:solidFill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pic>
        <p:nvPicPr>
          <p:cNvPr descr="IDEAS that Work Logo" id="35" name="Google Shape;35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50814" y="6060176"/>
            <a:ext cx="900534" cy="76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designtolearn.com/uploaded/pdf/DeafBlindAssessmentGuide.pdf" TargetMode="External"/><Relationship Id="rId4" Type="http://schemas.openxmlformats.org/officeDocument/2006/relationships/hyperlink" Target="https://www.communicationmatrix.org/" TargetMode="External"/><Relationship Id="rId5" Type="http://schemas.openxmlformats.org/officeDocument/2006/relationships/hyperlink" Target="https://www.nationaldb.org/media/doc/HomeTalk.pdf" TargetMode="External"/><Relationship Id="rId6" Type="http://schemas.openxmlformats.org/officeDocument/2006/relationships/hyperlink" Target="https://www.nationaldb.org/media/doc/HomeTalk.pdf" TargetMode="External"/><Relationship Id="rId7" Type="http://schemas.openxmlformats.org/officeDocument/2006/relationships/hyperlink" Target="https://www.nationaldb.org/info-center/educational-practices/#assessment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4pFf9-id3V4" TargetMode="External"/><Relationship Id="rId4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ctrTitle"/>
          </p:nvPr>
        </p:nvSpPr>
        <p:spPr>
          <a:xfrm>
            <a:off x="1432099" y="1301262"/>
            <a:ext cx="6270900" cy="209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97959"/>
              <a:buFont typeface="Verdana"/>
              <a:buNone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INTRODUCTION </a:t>
            </a:r>
            <a:br>
              <a:rPr lang="en-US">
                <a:latin typeface="Verdana"/>
                <a:ea typeface="Verdana"/>
                <a:cs typeface="Verdana"/>
                <a:sym typeface="Verdana"/>
              </a:rPr>
            </a:br>
            <a:r>
              <a:rPr lang="en-US">
                <a:latin typeface="Verdana"/>
                <a:ea typeface="Verdana"/>
                <a:cs typeface="Verdana"/>
                <a:sym typeface="Verdana"/>
              </a:rPr>
              <a:t>TO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97959"/>
              <a:buFont typeface="Verdana"/>
              <a:buNone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DEAF-BLINDNESS</a:t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1" name="Google Shape;41;p7"/>
          <p:cNvSpPr txBox="1"/>
          <p:nvPr>
            <p:ph idx="1" type="subTitle"/>
          </p:nvPr>
        </p:nvSpPr>
        <p:spPr>
          <a:xfrm>
            <a:off x="946775" y="4381075"/>
            <a:ext cx="7319400" cy="1736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US"/>
              <a:t>[Your State Project Information Here]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/>
          <p:nvPr>
            <p:ph type="title"/>
          </p:nvPr>
        </p:nvSpPr>
        <p:spPr>
          <a:xfrm>
            <a:off x="335525" y="127725"/>
            <a:ext cx="84684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Verdana"/>
              <a:buNone/>
            </a:pPr>
            <a:r>
              <a:rPr lang="en-US" sz="4000"/>
              <a:t>Early Identification and Referral </a:t>
            </a:r>
            <a:endParaRPr sz="4000"/>
          </a:p>
        </p:txBody>
      </p:sp>
      <p:sp>
        <p:nvSpPr>
          <p:cNvPr id="97" name="Google Shape;97;p16"/>
          <p:cNvSpPr txBox="1"/>
          <p:nvPr>
            <p:ph idx="1" type="body"/>
          </p:nvPr>
        </p:nvSpPr>
        <p:spPr>
          <a:xfrm>
            <a:off x="564825" y="1303075"/>
            <a:ext cx="7773900" cy="4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6748" lvl="0" marL="38404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It is recommended that children with one diagnosed sensory impairment (hearing or vision) be evaluated in the other area</a:t>
            </a:r>
            <a:endParaRPr sz="2400"/>
          </a:p>
          <a:p>
            <a:pPr indent="-396748" lvl="0" marL="38404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Referrals to medical and educational services should be made in a timely manner</a:t>
            </a:r>
            <a:endParaRPr sz="2400"/>
          </a:p>
          <a:p>
            <a:pPr indent="-396748" lvl="0" marL="384048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2600"/>
              <a:buChar char="●"/>
            </a:pPr>
            <a:r>
              <a:rPr lang="en-US" sz="2400"/>
              <a:t>DO NOT “wait and see”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/>
          <p:nvPr>
            <p:ph type="title"/>
          </p:nvPr>
        </p:nvSpPr>
        <p:spPr>
          <a:xfrm>
            <a:off x="564825" y="127725"/>
            <a:ext cx="79074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Verdana"/>
              <a:buNone/>
            </a:pPr>
            <a:r>
              <a:rPr lang="en-US" sz="3600"/>
              <a:t>Early Intervention</a:t>
            </a:r>
            <a:endParaRPr sz="3600"/>
          </a:p>
        </p:txBody>
      </p:sp>
      <p:sp>
        <p:nvSpPr>
          <p:cNvPr id="103" name="Google Shape;103;p17"/>
          <p:cNvSpPr txBox="1"/>
          <p:nvPr>
            <p:ph idx="1" type="body"/>
          </p:nvPr>
        </p:nvSpPr>
        <p:spPr>
          <a:xfrm>
            <a:off x="564825" y="1303075"/>
            <a:ext cx="7773900" cy="4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6748" lvl="0" marL="38404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The early years are critical, especially in the areas of social-emotional and communication development</a:t>
            </a:r>
            <a:endParaRPr sz="2400"/>
          </a:p>
          <a:p>
            <a:pPr indent="-396748" lvl="0" marL="384048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2600"/>
              <a:buChar char="●"/>
            </a:pPr>
            <a:r>
              <a:rPr lang="en-US" sz="2400"/>
              <a:t>Early intervention services can help families understand their child’s sensory impairment and learn how they can support their child’s growth and development</a:t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>
            <p:ph type="title"/>
          </p:nvPr>
        </p:nvSpPr>
        <p:spPr>
          <a:xfrm>
            <a:off x="564825" y="127725"/>
            <a:ext cx="79074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Verdana"/>
              <a:buNone/>
            </a:pPr>
            <a:r>
              <a:rPr lang="en-US" sz="4000"/>
              <a:t>Challenges of Deaf-Blindness</a:t>
            </a:r>
            <a:endParaRPr sz="4000"/>
          </a:p>
        </p:txBody>
      </p:sp>
      <p:sp>
        <p:nvSpPr>
          <p:cNvPr id="110" name="Google Shape;110;p18"/>
          <p:cNvSpPr txBox="1"/>
          <p:nvPr>
            <p:ph idx="1" type="body"/>
          </p:nvPr>
        </p:nvSpPr>
        <p:spPr>
          <a:xfrm>
            <a:off x="564825" y="1303075"/>
            <a:ext cx="7773900" cy="4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6748" lvl="0" marL="384048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Anticipation</a:t>
            </a:r>
            <a:endParaRPr sz="2400"/>
          </a:p>
          <a:p>
            <a:pPr indent="-396748" lvl="0" marL="384048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Motivation</a:t>
            </a:r>
            <a:endParaRPr sz="2400"/>
          </a:p>
          <a:p>
            <a:pPr indent="-396748" lvl="0" marL="384048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Communication</a:t>
            </a:r>
            <a:endParaRPr sz="2400"/>
          </a:p>
          <a:p>
            <a:pPr indent="-396748" lvl="0" marL="384048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2600"/>
              <a:buChar char="●"/>
            </a:pPr>
            <a:r>
              <a:rPr lang="en-US" sz="2400"/>
              <a:t>Confirmation</a:t>
            </a: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>
            <p:ph type="title"/>
          </p:nvPr>
        </p:nvSpPr>
        <p:spPr>
          <a:xfrm>
            <a:off x="241575" y="208250"/>
            <a:ext cx="87774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14285"/>
              <a:buFont typeface="Verdana"/>
              <a:buNone/>
            </a:pPr>
            <a:r>
              <a:rPr lang="en-US" sz="3500"/>
              <a:t>Communication &amp; Connection </a:t>
            </a:r>
            <a:r>
              <a:rPr lang="en-US" sz="3388"/>
              <a:t>(1 of 2)</a:t>
            </a:r>
            <a:endParaRPr sz="3388"/>
          </a:p>
        </p:txBody>
      </p:sp>
      <p:sp>
        <p:nvSpPr>
          <p:cNvPr id="116" name="Google Shape;116;p19"/>
          <p:cNvSpPr txBox="1"/>
          <p:nvPr>
            <p:ph idx="1" type="body"/>
          </p:nvPr>
        </p:nvSpPr>
        <p:spPr>
          <a:xfrm>
            <a:off x="564825" y="1303075"/>
            <a:ext cx="7773900" cy="4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Communication is . . .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Exchanging ideas, thoughts, and feelings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The way we connect with people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Often challenging for people with deaf-blindness</a:t>
            </a:r>
            <a:endParaRPr sz="2400"/>
          </a:p>
          <a:p>
            <a:pPr indent="-257048" lvl="1" marL="914400" rtl="0" algn="l">
              <a:lnSpc>
                <a:spcPct val="94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257048" lvl="1" marL="91440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0"/>
          <p:cNvSpPr txBox="1"/>
          <p:nvPr>
            <p:ph type="title"/>
          </p:nvPr>
        </p:nvSpPr>
        <p:spPr>
          <a:xfrm>
            <a:off x="384750" y="221675"/>
            <a:ext cx="83745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21621"/>
              <a:buFont typeface="Verdana"/>
              <a:buNone/>
            </a:pPr>
            <a:r>
              <a:rPr lang="en-US"/>
              <a:t>Communication &amp; Connection </a:t>
            </a:r>
            <a:r>
              <a:rPr lang="en-US" sz="3288"/>
              <a:t>(2 of 2)</a:t>
            </a:r>
            <a:endParaRPr sz="3288"/>
          </a:p>
        </p:txBody>
      </p:sp>
      <p:sp>
        <p:nvSpPr>
          <p:cNvPr id="122" name="Google Shape;122;p20"/>
          <p:cNvSpPr txBox="1"/>
          <p:nvPr>
            <p:ph idx="1" type="body"/>
          </p:nvPr>
        </p:nvSpPr>
        <p:spPr>
          <a:xfrm>
            <a:off x="564825" y="1303075"/>
            <a:ext cx="7773900" cy="4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Individuals with deaf-blindness may use a variety of body movements, gestures, vocalizations, pictures, objects, sign language (visual or tactile), speech, augmentative/alternative systems, and other means to communicate.</a:t>
            </a: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1"/>
          <p:cNvSpPr txBox="1"/>
          <p:nvPr>
            <p:ph type="title"/>
          </p:nvPr>
        </p:nvSpPr>
        <p:spPr>
          <a:xfrm>
            <a:off x="564825" y="127725"/>
            <a:ext cx="79074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Verdana"/>
              <a:buNone/>
            </a:pPr>
            <a:r>
              <a:rPr lang="en-US"/>
              <a:t>Assessment &amp; Planning</a:t>
            </a:r>
            <a:endParaRPr/>
          </a:p>
        </p:txBody>
      </p:sp>
      <p:sp>
        <p:nvSpPr>
          <p:cNvPr id="128" name="Google Shape;128;p21"/>
          <p:cNvSpPr txBox="1"/>
          <p:nvPr>
            <p:ph idx="1" type="body"/>
          </p:nvPr>
        </p:nvSpPr>
        <p:spPr>
          <a:xfrm>
            <a:off x="564825" y="1303075"/>
            <a:ext cx="7773900" cy="4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6748" lvl="0" marL="38404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Accurate assessment of communication skills, concept development, and optimal learning modalities is often challenging</a:t>
            </a:r>
            <a:endParaRPr sz="2400"/>
          </a:p>
          <a:p>
            <a:pPr indent="-396748" lvl="0" marL="38404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Standardized instruments are not typically appropriate</a:t>
            </a:r>
            <a:endParaRPr sz="2400"/>
          </a:p>
          <a:p>
            <a:pPr indent="-396748" lvl="0" marL="384048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2600"/>
              <a:buChar char="●"/>
            </a:pPr>
            <a:r>
              <a:rPr lang="en-US" sz="2400"/>
              <a:t>A team approach, including the family and education professionals, is optimal</a:t>
            </a:r>
            <a:endParaRPr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/>
          <p:nvPr>
            <p:ph type="title"/>
          </p:nvPr>
        </p:nvSpPr>
        <p:spPr>
          <a:xfrm>
            <a:off x="564825" y="127725"/>
            <a:ext cx="79074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Verdana"/>
              <a:buNone/>
            </a:pPr>
            <a:r>
              <a:rPr lang="en-US" sz="3600"/>
              <a:t>Assessment Resources</a:t>
            </a:r>
            <a:endParaRPr sz="3600"/>
          </a:p>
        </p:txBody>
      </p:sp>
      <p:sp>
        <p:nvSpPr>
          <p:cNvPr id="134" name="Google Shape;134;p22"/>
          <p:cNvSpPr txBox="1"/>
          <p:nvPr>
            <p:ph idx="1" type="body"/>
          </p:nvPr>
        </p:nvSpPr>
        <p:spPr>
          <a:xfrm>
            <a:off x="564825" y="1303075"/>
            <a:ext cx="7773900" cy="4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u="sng">
                <a:solidFill>
                  <a:srgbClr val="0F4C5C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Assessing Communication and Learning in Young Children Who are DeafBlind or Who Have Multiple Disabilities </a:t>
            </a:r>
            <a:r>
              <a:rPr lang="en-US"/>
              <a:t>(free, online)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-US" u="sng">
                <a:solidFill>
                  <a:srgbClr val="0F4C5C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The Communication Matrix </a:t>
            </a:r>
            <a:r>
              <a:rPr lang="en-US"/>
              <a:t>(free, online)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-US" u="sng">
                <a:solidFill>
                  <a:srgbClr val="0F4C5C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HomeTalk- A Family Assessment of Children who are Deafblind </a:t>
            </a:r>
            <a:r>
              <a:rPr lang="en-US">
                <a:uFill>
                  <a:noFill/>
                </a:uFill>
                <a:hlinkClick r:id="rId6"/>
              </a:rPr>
              <a:t>(free, online)</a:t>
            </a:r>
            <a:endParaRPr/>
          </a:p>
          <a:p>
            <a:pPr indent="-3713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-US" u="sng">
                <a:solidFill>
                  <a:srgbClr val="0F4C5C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Assessment</a:t>
            </a:r>
            <a:r>
              <a:rPr lang="en-US">
                <a:solidFill>
                  <a:srgbClr val="0F4C5C"/>
                </a:solidFill>
              </a:rPr>
              <a:t> </a:t>
            </a:r>
            <a:r>
              <a:rPr lang="en-US"/>
              <a:t>(National Center on Deaf-Blindness)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3"/>
          <p:cNvSpPr txBox="1"/>
          <p:nvPr>
            <p:ph type="title"/>
          </p:nvPr>
        </p:nvSpPr>
        <p:spPr>
          <a:xfrm>
            <a:off x="257250" y="250725"/>
            <a:ext cx="8629500" cy="7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Verdana"/>
              <a:buNone/>
            </a:pPr>
            <a:r>
              <a:rPr b="1" lang="en-US" sz="3100"/>
              <a:t>Deaf-Blind Children Learn Differently</a:t>
            </a:r>
            <a:endParaRPr b="1" sz="3100"/>
          </a:p>
        </p:txBody>
      </p:sp>
      <p:sp>
        <p:nvSpPr>
          <p:cNvPr id="140" name="Google Shape;140;p23"/>
          <p:cNvSpPr txBox="1"/>
          <p:nvPr>
            <p:ph idx="2" type="body"/>
          </p:nvPr>
        </p:nvSpPr>
        <p:spPr>
          <a:xfrm>
            <a:off x="4682152" y="1284275"/>
            <a:ext cx="3335700" cy="358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400"/>
              <a:t>Deaf-Blind Learners</a:t>
            </a:r>
            <a:endParaRPr b="1" sz="2400"/>
          </a:p>
          <a:p>
            <a:pPr indent="-376428" lvl="0" marL="384048" rtl="0" algn="l">
              <a:spcBef>
                <a:spcPts val="1000"/>
              </a:spcBef>
              <a:spcAft>
                <a:spcPts val="0"/>
              </a:spcAft>
              <a:buSzPts val="2100"/>
              <a:buChar char="●"/>
            </a:pPr>
            <a:r>
              <a:rPr lang="en-US" sz="2100"/>
              <a:t>Incidental learning is difficult or does not occur</a:t>
            </a:r>
            <a:endParaRPr sz="2100"/>
          </a:p>
          <a:p>
            <a:pPr indent="-376428" lvl="0" marL="384048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US" sz="2100"/>
              <a:t>Hands-on experience and systematic instruction is essential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20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3"/>
          <p:cNvSpPr txBox="1"/>
          <p:nvPr>
            <p:ph idx="1" type="body"/>
          </p:nvPr>
        </p:nvSpPr>
        <p:spPr>
          <a:xfrm>
            <a:off x="797525" y="1284275"/>
            <a:ext cx="3335700" cy="358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b="1" lang="en-US" sz="2400"/>
              <a:t>Traditional Learners</a:t>
            </a:r>
            <a:endParaRPr b="1" sz="2400"/>
          </a:p>
          <a:p>
            <a:pPr indent="-371348" lvl="0" marL="384048" rtl="0" algn="l">
              <a:spcBef>
                <a:spcPts val="1000"/>
              </a:spcBef>
              <a:spcAft>
                <a:spcPts val="0"/>
              </a:spcAft>
              <a:buSzPts val="2200"/>
              <a:buChar char="●"/>
            </a:pPr>
            <a:r>
              <a:rPr lang="en-US" sz="2200"/>
              <a:t>Learn most information incidentally by seeing and listening to what goes on around them</a:t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4"/>
          <p:cNvSpPr txBox="1"/>
          <p:nvPr>
            <p:ph type="title"/>
          </p:nvPr>
        </p:nvSpPr>
        <p:spPr>
          <a:xfrm>
            <a:off x="364650" y="0"/>
            <a:ext cx="84147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Verdana"/>
              <a:buNone/>
            </a:pPr>
            <a:r>
              <a:rPr lang="en-US" sz="2940"/>
              <a:t>Learning Needs of Children Who Are Deaf-Blind</a:t>
            </a:r>
            <a:endParaRPr sz="2940"/>
          </a:p>
        </p:txBody>
      </p:sp>
      <p:sp>
        <p:nvSpPr>
          <p:cNvPr id="147" name="Google Shape;147;p24"/>
          <p:cNvSpPr txBox="1"/>
          <p:nvPr>
            <p:ph idx="1" type="body"/>
          </p:nvPr>
        </p:nvSpPr>
        <p:spPr>
          <a:xfrm>
            <a:off x="564825" y="1303075"/>
            <a:ext cx="7773900" cy="4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0398" lvl="0" marL="38404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500"/>
              <a:buChar char="●"/>
            </a:pPr>
            <a:r>
              <a:rPr lang="en-US" sz="2300"/>
              <a:t>Hands-on experiences</a:t>
            </a:r>
            <a:endParaRPr sz="2300"/>
          </a:p>
          <a:p>
            <a:pPr indent="-390398" lvl="0" marL="38404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500"/>
              <a:buChar char="●"/>
            </a:pPr>
            <a:r>
              <a:rPr lang="en-US" sz="2300"/>
              <a:t>Active movement and exploration of their environment</a:t>
            </a:r>
            <a:endParaRPr sz="2300"/>
          </a:p>
          <a:p>
            <a:pPr indent="-390398" lvl="0" marL="38404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500"/>
              <a:buChar char="●"/>
            </a:pPr>
            <a:r>
              <a:rPr lang="en-US" sz="2300"/>
              <a:t>Predictable, accessible schedules, consistency</a:t>
            </a:r>
            <a:endParaRPr sz="2300"/>
          </a:p>
          <a:p>
            <a:pPr indent="-390398" lvl="0" marL="38404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500"/>
              <a:buChar char="●"/>
            </a:pPr>
            <a:r>
              <a:rPr lang="en-US" sz="2300"/>
              <a:t>Use of residual hearing and sight</a:t>
            </a:r>
            <a:endParaRPr sz="2300"/>
          </a:p>
          <a:p>
            <a:pPr indent="-390398" lvl="0" marL="38404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500"/>
              <a:buChar char="●"/>
            </a:pPr>
            <a:r>
              <a:rPr lang="en-US" sz="2300"/>
              <a:t>High expectations</a:t>
            </a:r>
            <a:endParaRPr sz="2300"/>
          </a:p>
          <a:p>
            <a:pPr indent="-390398" lvl="0" marL="38404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500"/>
              <a:buChar char="●"/>
            </a:pPr>
            <a:r>
              <a:rPr lang="en-US" sz="2300"/>
              <a:t>Trusting relationships</a:t>
            </a:r>
            <a:endParaRPr sz="2300"/>
          </a:p>
          <a:p>
            <a:pPr indent="-390398" lvl="0" marL="384048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2500"/>
              <a:buChar char="●"/>
            </a:pPr>
            <a:r>
              <a:rPr lang="en-US" sz="2300"/>
              <a:t>Communication, communication, communication</a:t>
            </a:r>
            <a:endParaRPr sz="23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5"/>
          <p:cNvSpPr txBox="1"/>
          <p:nvPr>
            <p:ph type="title"/>
          </p:nvPr>
        </p:nvSpPr>
        <p:spPr>
          <a:xfrm>
            <a:off x="564825" y="127725"/>
            <a:ext cx="79074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Verdana"/>
              <a:buNone/>
            </a:pPr>
            <a:r>
              <a:rPr lang="en-US" sz="3600"/>
              <a:t>Interveners</a:t>
            </a:r>
            <a:endParaRPr sz="3600"/>
          </a:p>
        </p:txBody>
      </p:sp>
      <p:sp>
        <p:nvSpPr>
          <p:cNvPr id="153" name="Google Shape;153;p25"/>
          <p:cNvSpPr txBox="1"/>
          <p:nvPr>
            <p:ph idx="1" type="body"/>
          </p:nvPr>
        </p:nvSpPr>
        <p:spPr>
          <a:xfrm>
            <a:off x="564825" y="1303075"/>
            <a:ext cx="7773900" cy="4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6748" lvl="0" marL="384048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Provide support for social-emotional well-being</a:t>
            </a:r>
            <a:endParaRPr sz="2400"/>
          </a:p>
          <a:p>
            <a:pPr indent="-396748" lvl="0" marL="384048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Provide support for development and use of communication</a:t>
            </a:r>
            <a:endParaRPr sz="2400"/>
          </a:p>
          <a:p>
            <a:pPr indent="-396748" lvl="0" marL="384048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Provide access to sensory information</a:t>
            </a:r>
            <a:endParaRPr sz="2400"/>
          </a:p>
          <a:p>
            <a:pPr indent="-396748" lvl="0" marL="384048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2600"/>
              <a:buChar char="●"/>
            </a:pPr>
            <a:r>
              <a:rPr lang="en-US" sz="2400"/>
              <a:t>Connect the young learner to the world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564825" y="127725"/>
            <a:ext cx="79074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17647"/>
              <a:buFont typeface="Verdana"/>
              <a:buNone/>
            </a:pPr>
            <a:r>
              <a:rPr lang="en-US">
                <a:solidFill>
                  <a:srgbClr val="9A031E"/>
                </a:solidFill>
              </a:rPr>
              <a:t>[</a:t>
            </a:r>
            <a:r>
              <a:rPr lang="en-US">
                <a:solidFill>
                  <a:srgbClr val="9A031E"/>
                </a:solidFill>
              </a:rPr>
              <a:t>Your State Project Name Here]</a:t>
            </a:r>
            <a:endParaRPr>
              <a:solidFill>
                <a:srgbClr val="9A031E"/>
              </a:solidFill>
            </a:endParaRPr>
          </a:p>
        </p:txBody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564825" y="1303075"/>
            <a:ext cx="7773900" cy="4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6748" lvl="0" marL="384048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Char char="●"/>
            </a:pPr>
            <a:r>
              <a:rPr lang="en-US" sz="2400">
                <a:solidFill>
                  <a:srgbClr val="000000"/>
                </a:solidFill>
              </a:rPr>
              <a:t>Provides technical assistance and training to statewide agencies, families, community partners, teachers, and service providers of children and young adults with deaf-blindness (birth through 21 years of age)</a:t>
            </a:r>
            <a:endParaRPr sz="2400">
              <a:solidFill>
                <a:srgbClr val="000000"/>
              </a:solidFill>
            </a:endParaRPr>
          </a:p>
          <a:p>
            <a:pPr indent="-396748" lvl="0" marL="384048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Char char="●"/>
            </a:pPr>
            <a:r>
              <a:rPr lang="en-US" sz="2400">
                <a:solidFill>
                  <a:srgbClr val="000000"/>
                </a:solidFill>
              </a:rPr>
              <a:t>Part of a network that includes state deaf-blind projects across the country and the National Center on Deaf-Blindness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t/>
            </a:r>
            <a:endParaRPr/>
          </a:p>
          <a:p>
            <a:pPr indent="-2316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6"/>
          <p:cNvSpPr txBox="1"/>
          <p:nvPr>
            <p:ph type="title"/>
          </p:nvPr>
        </p:nvSpPr>
        <p:spPr>
          <a:xfrm>
            <a:off x="564825" y="127725"/>
            <a:ext cx="79074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Verdana"/>
              <a:buNone/>
            </a:pPr>
            <a:r>
              <a:rPr lang="en-US" sz="3600"/>
              <a:t>Families</a:t>
            </a:r>
            <a:endParaRPr sz="3600"/>
          </a:p>
        </p:txBody>
      </p:sp>
      <p:sp>
        <p:nvSpPr>
          <p:cNvPr id="159" name="Google Shape;159;p26"/>
          <p:cNvSpPr txBox="1"/>
          <p:nvPr>
            <p:ph idx="1" type="body"/>
          </p:nvPr>
        </p:nvSpPr>
        <p:spPr>
          <a:xfrm>
            <a:off x="564825" y="1303075"/>
            <a:ext cx="7773900" cy="4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6748" lvl="0" marL="38404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20"/>
              <a:buChar char="●"/>
            </a:pPr>
            <a:r>
              <a:rPr lang="en-US" sz="2420"/>
              <a:t>Family-professional partnerships are essential for promoting optimal outcomes for children with deaf-blindness</a:t>
            </a:r>
            <a:endParaRPr sz="2420"/>
          </a:p>
          <a:p>
            <a:pPr indent="-396748" lvl="0" marL="38404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20"/>
              <a:buChar char="●"/>
            </a:pPr>
            <a:r>
              <a:rPr lang="en-US" sz="2420"/>
              <a:t>Parents should be supported in their role as advocates</a:t>
            </a:r>
            <a:endParaRPr sz="2420"/>
          </a:p>
          <a:p>
            <a:pPr indent="-396748" lvl="0" marL="384048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2420"/>
              <a:buChar char="●"/>
            </a:pPr>
            <a:r>
              <a:rPr lang="en-US" sz="2420"/>
              <a:t>Siblings often experience unique joys and frustrations and may benefit from sibling support programs</a:t>
            </a:r>
            <a:endParaRPr sz="242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7"/>
          <p:cNvSpPr txBox="1"/>
          <p:nvPr>
            <p:ph idx="4294967295" type="body"/>
          </p:nvPr>
        </p:nvSpPr>
        <p:spPr>
          <a:xfrm>
            <a:off x="740550" y="1547925"/>
            <a:ext cx="7200900" cy="284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[Upcoming events]</a:t>
            </a:r>
            <a:endParaRPr>
              <a:solidFill>
                <a:schemeClr val="dk1"/>
              </a:solidFill>
            </a:endParaRPr>
          </a:p>
          <a:p>
            <a:pPr indent="-2316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[Contact Information]</a:t>
            </a:r>
            <a:endParaRPr>
              <a:solidFill>
                <a:schemeClr val="dk1"/>
              </a:solidFill>
            </a:endParaRPr>
          </a:p>
          <a:p>
            <a:pPr indent="-2316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[Your Project’s Website]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7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40"/>
              <a:buFont typeface="Arial"/>
              <a:buNone/>
            </a:pPr>
            <a:r>
              <a:t/>
            </a:r>
            <a:endParaRPr sz="1400"/>
          </a:p>
        </p:txBody>
      </p:sp>
      <p:sp>
        <p:nvSpPr>
          <p:cNvPr id="165" name="Google Shape;165;p27"/>
          <p:cNvSpPr txBox="1"/>
          <p:nvPr>
            <p:ph type="title"/>
          </p:nvPr>
        </p:nvSpPr>
        <p:spPr>
          <a:xfrm>
            <a:off x="740550" y="374875"/>
            <a:ext cx="7662900" cy="7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State Project Information</a:t>
            </a:r>
            <a:endParaRPr/>
          </a:p>
        </p:txBody>
      </p:sp>
      <p:sp>
        <p:nvSpPr>
          <p:cNvPr id="166" name="Google Shape;166;p27"/>
          <p:cNvSpPr txBox="1"/>
          <p:nvPr/>
        </p:nvSpPr>
        <p:spPr>
          <a:xfrm>
            <a:off x="751550" y="6160125"/>
            <a:ext cx="291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highlight>
                  <a:srgbClr val="F6B26B"/>
                </a:highlight>
              </a:rPr>
              <a:t>[Add project logo]</a:t>
            </a:r>
            <a:endParaRPr>
              <a:highlight>
                <a:srgbClr val="F6B26B"/>
              </a:highlight>
            </a:endParaRPr>
          </a:p>
        </p:txBody>
      </p:sp>
      <p:sp>
        <p:nvSpPr>
          <p:cNvPr id="167" name="Google Shape;167;p27"/>
          <p:cNvSpPr txBox="1"/>
          <p:nvPr/>
        </p:nvSpPr>
        <p:spPr>
          <a:xfrm>
            <a:off x="398100" y="4995125"/>
            <a:ext cx="8347800" cy="8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7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434343"/>
                </a:solidFill>
              </a:rPr>
              <a:t>The contents of this presentation were developed under a grant from the U.S. Department of Education, </a:t>
            </a:r>
            <a:r>
              <a:rPr lang="en-US">
                <a:solidFill>
                  <a:srgbClr val="434343"/>
                </a:solidFill>
                <a:highlight>
                  <a:srgbClr val="F6B26B"/>
                </a:highlight>
              </a:rPr>
              <a:t>[enter your project number]</a:t>
            </a:r>
            <a:r>
              <a:rPr lang="en-US">
                <a:solidFill>
                  <a:srgbClr val="434343"/>
                </a:solidFill>
              </a:rPr>
              <a:t>. However, those contents do not necessarily represent the policy of the U.S. Department of Education, and you should not assume endorsement by the Federal Government. Project Officer, </a:t>
            </a:r>
            <a:r>
              <a:rPr lang="en-US">
                <a:solidFill>
                  <a:srgbClr val="434343"/>
                </a:solidFill>
                <a:highlight>
                  <a:srgbClr val="F6B26B"/>
                </a:highlight>
              </a:rPr>
              <a:t>[enter your project officer]</a:t>
            </a:r>
            <a:r>
              <a:rPr lang="en-US">
                <a:solidFill>
                  <a:srgbClr val="434343"/>
                </a:solidFill>
              </a:rPr>
              <a:t>.</a:t>
            </a:r>
            <a:endParaRPr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564825" y="127725"/>
            <a:ext cx="79074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Verdana"/>
              <a:buNone/>
            </a:pPr>
            <a:r>
              <a:rPr lang="en-US" sz="3700"/>
              <a:t>Deaf-Blindness Defined</a:t>
            </a:r>
            <a:endParaRPr sz="3700"/>
          </a:p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564825" y="1303075"/>
            <a:ext cx="7773900" cy="4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67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Deaf-blindness refers to combined hearing and vision loss that significantly limits children’s ability to get information from people and their surroundings</a:t>
            </a:r>
            <a:endParaRPr sz="2400"/>
          </a:p>
          <a:p>
            <a:pPr indent="-3967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These losses can cause developmental delays in areas such as language, social skills, and mobility, but they do not necessarily limit the individual’s learning potential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pen Hands, Open Access modules: http://moodle.nationaldb.org&#10;&#10;For additional information on national efforts to support students who are deaf-blind, please visit: http://www.nationaldb.org&#10;&#10;Through collaboration with state deaf-blind projects, families, teachers, interveners and students who are deaf-blind, the National Center on Deaf-Blindness is creating resources that strengthen the educational infrastructure that serves students who are deaf-blind across the nation." id="59" name="Google Shape;59;p10" title="National Center on Deaf-Blindness (NCDB): Deaf-Blindness Perspective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73325" y="693798"/>
            <a:ext cx="5392925" cy="404467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0"/>
          <p:cNvSpPr txBox="1"/>
          <p:nvPr>
            <p:ph type="title"/>
          </p:nvPr>
        </p:nvSpPr>
        <p:spPr>
          <a:xfrm>
            <a:off x="821500" y="5363625"/>
            <a:ext cx="76629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90"/>
              <a:buFont typeface="Verdana"/>
              <a:buNone/>
            </a:pPr>
            <a:r>
              <a:rPr b="1" lang="en-US" sz="2920">
                <a:latin typeface="Verdana"/>
                <a:ea typeface="Verdana"/>
                <a:cs typeface="Verdana"/>
                <a:sym typeface="Verdana"/>
              </a:rPr>
              <a:t>Video: Deaf-Blind Perspectives</a:t>
            </a:r>
            <a:endParaRPr b="1" sz="292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52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/>
          <p:nvPr>
            <p:ph type="title"/>
          </p:nvPr>
        </p:nvSpPr>
        <p:spPr>
          <a:xfrm>
            <a:off x="344400" y="181400"/>
            <a:ext cx="84552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Verdana"/>
              <a:buNone/>
            </a:pPr>
            <a:r>
              <a:rPr lang="en-US" sz="4000"/>
              <a:t>Major Causes of Deaf-Blindness</a:t>
            </a:r>
            <a:endParaRPr sz="4000"/>
          </a:p>
        </p:txBody>
      </p:sp>
      <p:sp>
        <p:nvSpPr>
          <p:cNvPr id="66" name="Google Shape;66;p11"/>
          <p:cNvSpPr txBox="1"/>
          <p:nvPr>
            <p:ph idx="1" type="body"/>
          </p:nvPr>
        </p:nvSpPr>
        <p:spPr>
          <a:xfrm>
            <a:off x="564825" y="1303075"/>
            <a:ext cx="7773900" cy="4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6748" lvl="0" marL="38404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Hereditary disorders (Usher syndrome, CHARGE syndrome, Down syndrome)</a:t>
            </a:r>
            <a:endParaRPr sz="2400"/>
          </a:p>
          <a:p>
            <a:pPr indent="-396748" lvl="0" marL="38404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Prematurity and birth complications</a:t>
            </a:r>
            <a:endParaRPr sz="2400"/>
          </a:p>
          <a:p>
            <a:pPr indent="-396748" lvl="0" marL="384048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Infections (cytomegalovirus, meningitis, etc.)</a:t>
            </a:r>
            <a:endParaRPr sz="2400"/>
          </a:p>
          <a:p>
            <a:pPr indent="-396748" lvl="0" marL="384048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600"/>
              <a:buChar char="●"/>
            </a:pPr>
            <a:r>
              <a:rPr lang="en-US" sz="2400"/>
              <a:t>Injury or stroke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/>
          <p:nvPr>
            <p:ph type="title"/>
          </p:nvPr>
        </p:nvSpPr>
        <p:spPr>
          <a:xfrm>
            <a:off x="564825" y="127725"/>
            <a:ext cx="79074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Verdana"/>
              <a:buNone/>
            </a:pPr>
            <a:r>
              <a:rPr lang="en-US" sz="4000"/>
              <a:t>Co-Occurring Disabilities </a:t>
            </a:r>
            <a:endParaRPr sz="4000"/>
          </a:p>
        </p:txBody>
      </p:sp>
      <p:sp>
        <p:nvSpPr>
          <p:cNvPr id="72" name="Google Shape;72;p12"/>
          <p:cNvSpPr txBox="1"/>
          <p:nvPr>
            <p:ph idx="1" type="body"/>
          </p:nvPr>
        </p:nvSpPr>
        <p:spPr>
          <a:xfrm>
            <a:off x="564825" y="1303075"/>
            <a:ext cx="7773900" cy="4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Approximately 90% of children with deaf-blindness have one or more additional disabilities or health problems; 75% have two or more; 50% have three or more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For children with complex needs, hearing and vision loss may not yet be recognized or addressed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Classifications other than deaf-blindness are often listed as a child’s primary diagnosis on the Individualized Family Service Plan (IFSP) or Individualized Education Program (IEP)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>
            <p:ph type="title"/>
          </p:nvPr>
        </p:nvSpPr>
        <p:spPr>
          <a:xfrm>
            <a:off x="564825" y="127725"/>
            <a:ext cx="79074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Verdana"/>
              <a:buNone/>
            </a:pPr>
            <a:r>
              <a:rPr lang="en-US" sz="3600"/>
              <a:t>Deaf-Blind Child Count</a:t>
            </a:r>
            <a:endParaRPr sz="3600"/>
          </a:p>
        </p:txBody>
      </p:sp>
      <p:sp>
        <p:nvSpPr>
          <p:cNvPr id="78" name="Google Shape;78;p13"/>
          <p:cNvSpPr txBox="1"/>
          <p:nvPr>
            <p:ph idx="1" type="body"/>
          </p:nvPr>
        </p:nvSpPr>
        <p:spPr>
          <a:xfrm>
            <a:off x="564825" y="1303075"/>
            <a:ext cx="7773900" cy="4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6748" lvl="0" marL="384048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Child Count information (without names or identifying information) is submitted to the U.S. Department of Education</a:t>
            </a:r>
            <a:endParaRPr sz="2400"/>
          </a:p>
          <a:p>
            <a:pPr indent="-396748" lvl="0" marL="384048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Assists with funding and planning technical assistance to meet the needs of children</a:t>
            </a:r>
            <a:endParaRPr sz="2400"/>
          </a:p>
          <a:p>
            <a:pPr indent="-396748" lvl="0" marL="384048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2600"/>
              <a:buChar char="●"/>
            </a:pPr>
            <a:r>
              <a:rPr lang="en-US" sz="2400"/>
              <a:t>Specific state referral information can be included here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 txBox="1"/>
          <p:nvPr>
            <p:ph type="title"/>
          </p:nvPr>
        </p:nvSpPr>
        <p:spPr>
          <a:xfrm>
            <a:off x="564825" y="127725"/>
            <a:ext cx="79074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Verdana"/>
              <a:buNone/>
            </a:pPr>
            <a:r>
              <a:rPr lang="en-US" sz="4000"/>
              <a:t>Prevalence of Deaf-Blindness</a:t>
            </a:r>
            <a:endParaRPr sz="4000"/>
          </a:p>
        </p:txBody>
      </p:sp>
      <p:sp>
        <p:nvSpPr>
          <p:cNvPr id="84" name="Google Shape;84;p14"/>
          <p:cNvSpPr txBox="1"/>
          <p:nvPr>
            <p:ph idx="1" type="body"/>
          </p:nvPr>
        </p:nvSpPr>
        <p:spPr>
          <a:xfrm>
            <a:off x="564825" y="1303075"/>
            <a:ext cx="7773900" cy="4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6748" lvl="0" marL="38404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Deaf-blindness is an extremely low incidence disability</a:t>
            </a:r>
            <a:endParaRPr sz="2400"/>
          </a:p>
          <a:p>
            <a:pPr indent="-396748" lvl="0" marL="384048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600"/>
              <a:buChar char="●"/>
            </a:pPr>
            <a:r>
              <a:rPr lang="en-US" sz="2400"/>
              <a:t>Approximately 10,000 children and youth with deaf-blindness in the U. S.</a:t>
            </a:r>
            <a:endParaRPr sz="2400"/>
          </a:p>
          <a:p>
            <a:pPr indent="-396748" lvl="0" marL="384048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2600"/>
              <a:buChar char="●"/>
            </a:pPr>
            <a:r>
              <a:rPr lang="en-US" sz="2400"/>
              <a:t>There are approximately [##] children and youth with deaf-blindness in [YOUR STATE]</a:t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/>
          <p:nvPr>
            <p:ph type="title"/>
          </p:nvPr>
        </p:nvSpPr>
        <p:spPr>
          <a:xfrm>
            <a:off x="485525" y="116500"/>
            <a:ext cx="81204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Verdana"/>
              <a:buNone/>
            </a:pPr>
            <a:r>
              <a:rPr b="1" lang="en-US" sz="3600"/>
              <a:t>Incidence of Deaf-Blindness </a:t>
            </a:r>
            <a:endParaRPr b="1" sz="3600"/>
          </a:p>
        </p:txBody>
      </p:sp>
      <p:sp>
        <p:nvSpPr>
          <p:cNvPr id="90" name="Google Shape;90;p15"/>
          <p:cNvSpPr txBox="1"/>
          <p:nvPr>
            <p:ph idx="1" type="body"/>
          </p:nvPr>
        </p:nvSpPr>
        <p:spPr>
          <a:xfrm>
            <a:off x="797525" y="1284275"/>
            <a:ext cx="33357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22147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2400">
                <a:solidFill>
                  <a:schemeClr val="dk1"/>
                </a:solidFill>
              </a:rPr>
              <a:t>Children with deaf-blindness are often the ONLY one in their school or community with this diagnosis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91" name="Google Shape;91;p15"/>
          <p:cNvSpPr txBox="1"/>
          <p:nvPr>
            <p:ph idx="2" type="body"/>
          </p:nvPr>
        </p:nvSpPr>
        <p:spPr>
          <a:xfrm>
            <a:off x="4682152" y="1284275"/>
            <a:ext cx="33357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[MAP of your state here]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