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0" r:id="rId4"/>
    <p:sldId id="259" r:id="rId5"/>
    <p:sldId id="261" r:id="rId6"/>
    <p:sldId id="264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9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3A16A-26A7-4612-8874-3AC7FD368794}" type="datetimeFigureOut">
              <a:rPr lang="en-US" smtClean="0"/>
              <a:t>5/15/20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7F900-3F30-4DD2-B209-27B08EB3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8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995CF8E4-5CE6-41B2-9378-D30C6E75B376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7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43105A5B-8DF1-48BF-8E01-2D2BA67CF30A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After this slide, after the words “population of learners” at 2:12 on audio, add KS Eligibility Chart</a:t>
            </a:r>
          </a:p>
        </p:txBody>
      </p:sp>
    </p:spTree>
    <p:extLst>
      <p:ext uri="{BB962C8B-B14F-4D97-AF65-F5344CB8AC3E}">
        <p14:creationId xmlns:p14="http://schemas.microsoft.com/office/powerpoint/2010/main" val="417050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8AD1AB3A-5201-4ECF-8AEB-41929F5880BE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Cut out audio at 4:39 after these words “combination of these 2 things”-5:54 after the words “I hope that makes sense”</a:t>
            </a:r>
          </a:p>
        </p:txBody>
      </p:sp>
    </p:spTree>
    <p:extLst>
      <p:ext uri="{BB962C8B-B14F-4D97-AF65-F5344CB8AC3E}">
        <p14:creationId xmlns:p14="http://schemas.microsoft.com/office/powerpoint/2010/main" val="359406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1B4637E0-1633-4A99-A5B3-DE4120DA3DDD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Cut out audio 3:07 after the words “along those same lines”-3:16 after words “we’re good to go”</a:t>
            </a:r>
          </a:p>
        </p:txBody>
      </p:sp>
    </p:spTree>
    <p:extLst>
      <p:ext uri="{BB962C8B-B14F-4D97-AF65-F5344CB8AC3E}">
        <p14:creationId xmlns:p14="http://schemas.microsoft.com/office/powerpoint/2010/main" val="290192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980AEF33-FD67-4337-B2CF-1321F1E97F29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Cut out audio at 7:46 after words “To gather information”-8:25 after the words “visual and auditory channels do”</a:t>
            </a:r>
          </a:p>
        </p:txBody>
      </p:sp>
    </p:spTree>
    <p:extLst>
      <p:ext uri="{BB962C8B-B14F-4D97-AF65-F5344CB8AC3E}">
        <p14:creationId xmlns:p14="http://schemas.microsoft.com/office/powerpoint/2010/main" val="298003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EC646C88-C673-4BEB-9C84-370B0F01E1F2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Cut out audio at 10:57 after the words “information at a distance, right?”- 11:13 after the words “Disadvantage in that regard”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Cut out audio at 11:40 after the words “join us in the world” – 12:30 after words “levels of connection with her”</a:t>
            </a:r>
          </a:p>
        </p:txBody>
      </p:sp>
    </p:spTree>
    <p:extLst>
      <p:ext uri="{BB962C8B-B14F-4D97-AF65-F5344CB8AC3E}">
        <p14:creationId xmlns:p14="http://schemas.microsoft.com/office/powerpoint/2010/main" val="3731013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1BCB5D8C-40DD-46CC-AA13-EACA04E87638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Cut audio at 8:26 after the words “visual and auditory channels do”- 8:32 after the words “here’s one of them”</a:t>
            </a:r>
          </a:p>
        </p:txBody>
      </p:sp>
    </p:spTree>
    <p:extLst>
      <p:ext uri="{BB962C8B-B14F-4D97-AF65-F5344CB8AC3E}">
        <p14:creationId xmlns:p14="http://schemas.microsoft.com/office/powerpoint/2010/main" val="3382830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2BD8C65D-839C-44A6-BC90-99F59A3C4D95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Cut audio at 9:06 after word “instruction”-9:16 after the word “the direct purpose of learning, ok?”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Cut audio at 9:32 after the word “hot and you don’t like that”-10:01 after word “mess on your hands or overflow”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Cut audio at 10:21 after the words “directly trying to teach you”-10:45 restart with words “typically learners with deaf-blindness…”</a:t>
            </a:r>
          </a:p>
        </p:txBody>
      </p:sp>
    </p:spTree>
    <p:extLst>
      <p:ext uri="{BB962C8B-B14F-4D97-AF65-F5344CB8AC3E}">
        <p14:creationId xmlns:p14="http://schemas.microsoft.com/office/powerpoint/2010/main" val="3997816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78DC4DEA-5E02-4788-A10F-A17451D3D671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Between audio 12:30-14:25 we only want it to say these words, “ These are statistics from the National Deaf-Blind Census from all 50 states for the number of children and youth from birth to 22 years old that experience deaf-blindness and it’s just over 10,000 such kids. Of the 10,000 only 5% experience total deafness and total blindness. Approximately 91% of these 10,000 children and youth experience other disabilities.” please cut out all other words in between here that she says.</a:t>
            </a:r>
          </a:p>
        </p:txBody>
      </p:sp>
    </p:spTree>
    <p:extLst>
      <p:ext uri="{BB962C8B-B14F-4D97-AF65-F5344CB8AC3E}">
        <p14:creationId xmlns:p14="http://schemas.microsoft.com/office/powerpoint/2010/main" val="420013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33" y="3"/>
            <a:ext cx="12196233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>
                  <a:solidFill>
                    <a:srgbClr val="000000"/>
                  </a:solidFill>
                  <a:latin typeface="Trebuchet MS" charset="0"/>
                  <a:cs typeface="ＭＳ Ｐゴシック" charset="0"/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4673602" y="2590800"/>
            <a:ext cx="6523567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1039286" y="1447800"/>
            <a:ext cx="10238316" cy="108108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61517" y="2860678"/>
            <a:ext cx="5916083" cy="3114675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822BB2C-6B41-4A5F-A429-97F89177AF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3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E1A96-36BC-43F7-BE36-9E77523025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5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6035" y="533400"/>
            <a:ext cx="2719917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2053" y="533400"/>
            <a:ext cx="7960783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89319-A80F-4BAB-B22C-D86EB0748D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3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0C682-88CD-44CC-9C56-E3DE21214A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B8E1D-13CA-45CF-ABA6-CBA142260B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2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4652" y="1905000"/>
            <a:ext cx="530648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E0697-E7F4-40A9-BA6E-B1CE50BD3A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4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4B5ED-6FA3-41F5-878B-85B71032F7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0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DAF6-BE02-4EF3-B439-6688D1372E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6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7D1F9-683A-432A-9CE6-7C8BB5DC2E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6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AEDE0-ACE4-4E4B-93C9-468A9D3EE5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9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72DD4-F530-4F30-905B-4B1AC4C8BB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4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" y="3"/>
            <a:ext cx="12196233" cy="6867525"/>
            <a:chOff x="0" y="0"/>
            <a:chExt cx="5762" cy="4326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9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0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1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2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3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4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5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6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7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8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9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0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1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2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3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4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5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6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7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8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9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0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1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2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3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4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5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6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7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8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>
                <a:solidFill>
                  <a:srgbClr val="000000"/>
                </a:solidFill>
                <a:latin typeface="Trebuchet MS" charset="0"/>
                <a:cs typeface="ＭＳ Ｐゴシック" charset="0"/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1162051" y="533403"/>
            <a:ext cx="108839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086" y="1905000"/>
            <a:ext cx="1081404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11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6700" y="62865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7900" y="62865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59900" y="62865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Helvetica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E8275C-0BFF-4354-B9F7-2CEB810EA28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1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.png"/><Relationship Id="rId1" Type="http://schemas.openxmlformats.org/officeDocument/2006/relationships/audio" Target="NULL" TargetMode="External"/><Relationship Id="rId2" Type="http://schemas.microsoft.com/office/2007/relationships/media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.png"/><Relationship Id="rId1" Type="http://schemas.openxmlformats.org/officeDocument/2006/relationships/audio" Target="NULL" TargetMode="External"/><Relationship Id="rId2" Type="http://schemas.microsoft.com/office/2007/relationships/media" Target="../media/media7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INTRODUCTION TO LEARNERS WHO HAVE DEAF-BLINDNESS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2185" y="2860678"/>
            <a:ext cx="7715416" cy="3114675"/>
          </a:xfrm>
        </p:spPr>
        <p:txBody>
          <a:bodyPr/>
          <a:lstStyle/>
          <a:p>
            <a:endParaRPr lang="en-US" dirty="0" smtClean="0"/>
          </a:p>
          <a:p>
            <a:pPr algn="r"/>
            <a:endParaRPr lang="en-US" dirty="0" smtClean="0">
              <a:latin typeface="Trebuchet MS" panose="020B0603020202020204" pitchFamily="34" charset="0"/>
            </a:endParaRPr>
          </a:p>
          <a:p>
            <a:pPr algn="r"/>
            <a:r>
              <a:rPr lang="en-US" dirty="0" smtClean="0">
                <a:latin typeface="Trebuchet MS" panose="020B0603020202020204" pitchFamily="34" charset="0"/>
              </a:rPr>
              <a:t>Susan M. </a:t>
            </a:r>
            <a:r>
              <a:rPr lang="en-US" dirty="0" err="1" smtClean="0">
                <a:latin typeface="Trebuchet MS" panose="020B0603020202020204" pitchFamily="34" charset="0"/>
              </a:rPr>
              <a:t>Bashinski</a:t>
            </a:r>
            <a:endParaRPr lang="en-US" dirty="0" smtClean="0">
              <a:latin typeface="Trebuchet MS" panose="020B0603020202020204" pitchFamily="34" charset="0"/>
            </a:endParaRPr>
          </a:p>
          <a:p>
            <a:pPr algn="r"/>
            <a:r>
              <a:rPr lang="en-US" dirty="0" smtClean="0">
                <a:latin typeface="Trebuchet MS" panose="020B0603020202020204" pitchFamily="34" charset="0"/>
              </a:rPr>
              <a:t>for the Kansas Deaf-Blind Project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2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/>
              <a:t>Developed by the Distance Mentorship Project at the University of Kansas</a:t>
            </a:r>
          </a:p>
          <a:p>
            <a:pPr marL="109537" indent="0">
              <a:buNone/>
            </a:pPr>
            <a:endParaRPr lang="en-US" sz="2800" dirty="0"/>
          </a:p>
          <a:p>
            <a:pPr marL="109537" indent="0">
              <a:spcAft>
                <a:spcPts val="600"/>
              </a:spcAft>
              <a:buNone/>
            </a:pPr>
            <a:r>
              <a:rPr lang="en-US" sz="2800" dirty="0"/>
              <a:t>Content by:</a:t>
            </a:r>
          </a:p>
          <a:p>
            <a:pPr marL="109537" indent="0">
              <a:buNone/>
            </a:pPr>
            <a:r>
              <a:rPr lang="en-US" sz="2800" dirty="0"/>
              <a:t>Susan M. </a:t>
            </a:r>
            <a:r>
              <a:rPr lang="en-US" sz="2800" dirty="0" err="1"/>
              <a:t>Bashinski</a:t>
            </a:r>
            <a:endParaRPr lang="en-US" sz="2800" dirty="0"/>
          </a:p>
          <a:p>
            <a:pPr marL="109537" indent="0">
              <a:buNone/>
            </a:pPr>
            <a:r>
              <a:rPr lang="en-US" sz="2800" dirty="0"/>
              <a:t>Megan Cote</a:t>
            </a:r>
          </a:p>
          <a:p>
            <a:pPr marL="109537" indent="0">
              <a:buNone/>
            </a:pPr>
            <a:r>
              <a:rPr lang="en-US" sz="2800" dirty="0"/>
              <a:t>Rebecca </a:t>
            </a:r>
            <a:r>
              <a:rPr lang="en-US" sz="2800" dirty="0" err="1"/>
              <a:t>Obold</a:t>
            </a:r>
            <a:r>
              <a:rPr lang="en-US" sz="2800" dirty="0"/>
              <a:t>-Geary</a:t>
            </a:r>
          </a:p>
          <a:p>
            <a:pPr marL="109537" indent="0">
              <a:buNone/>
            </a:pPr>
            <a:endParaRPr lang="en-US" sz="2800" dirty="0"/>
          </a:p>
          <a:p>
            <a:pPr marL="109537" indent="0">
              <a:buNone/>
            </a:pPr>
            <a:r>
              <a:rPr lang="en-US" sz="2800" dirty="0" smtClean="0"/>
              <a:t>2011-2013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490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WHAT IS DEAF-BLINDNESS?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A0000"/>
                </a:solidFill>
                <a:latin typeface="Trebuchet MS" panose="020B0603020202020204" pitchFamily="34" charset="0"/>
              </a:rPr>
              <a:t>DEAF-BLINDNESS does NOT imply that an individual sees or hears absolutely nothing</a:t>
            </a:r>
          </a:p>
          <a:p>
            <a:pPr marL="0" indent="0"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rebuchet MS" panose="020B0603020202020204" pitchFamily="34" charset="0"/>
              </a:rPr>
              <a:t>DEAF-BLINDNESS simply means that the individual experiences </a:t>
            </a:r>
            <a:r>
              <a:rPr lang="en-US" sz="3600" i="1" dirty="0" smtClean="0">
                <a:latin typeface="Trebuchet MS" panose="020B0603020202020204" pitchFamily="34" charset="0"/>
              </a:rPr>
              <a:t>both</a:t>
            </a:r>
            <a:r>
              <a:rPr lang="en-US" sz="3600" dirty="0" smtClean="0">
                <a:latin typeface="Trebuchet MS" panose="020B0603020202020204" pitchFamily="34" charset="0"/>
              </a:rPr>
              <a:t> a vision and a hearing loss, </a:t>
            </a:r>
            <a:r>
              <a:rPr lang="en-US" sz="3600" u="sng" dirty="0" smtClean="0">
                <a:latin typeface="Trebuchet MS" panose="020B0603020202020204" pitchFamily="34" charset="0"/>
              </a:rPr>
              <a:t>to some degree.</a:t>
            </a:r>
          </a:p>
          <a:p>
            <a:endParaRPr lang="en-US" dirty="0"/>
          </a:p>
        </p:txBody>
      </p:sp>
      <p:pic>
        <p:nvPicPr>
          <p:cNvPr id="2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0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rebuchet MS" panose="020B0603020202020204" pitchFamily="34" charset="0"/>
              </a:rPr>
              <a:t>DEAF-BLINDNESS IS A DISABILITY …</a:t>
            </a:r>
            <a:endParaRPr lang="en-US" altLang="en-US" dirty="0">
              <a:latin typeface="Trebuchet MS" panose="020B0603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Trebuchet MS" panose="020B0603020202020204" pitchFamily="34" charset="0"/>
              </a:rPr>
              <a:t>about INFORMATION GATHERING</a:t>
            </a:r>
          </a:p>
          <a:p>
            <a:r>
              <a:rPr lang="en-US" altLang="en-US" sz="3600" dirty="0" smtClean="0">
                <a:latin typeface="Trebuchet MS" panose="020B0603020202020204" pitchFamily="34" charset="0"/>
              </a:rPr>
              <a:t>which LIMITS ACCESS</a:t>
            </a:r>
          </a:p>
          <a:p>
            <a:r>
              <a:rPr lang="en-US" altLang="en-US" sz="3600" dirty="0" smtClean="0">
                <a:latin typeface="Trebuchet MS" panose="020B0603020202020204" pitchFamily="34" charset="0"/>
              </a:rPr>
              <a:t>which is EXPONENTIALLY MORE than a hearing loss plus a vision loss</a:t>
            </a:r>
            <a:endParaRPr lang="en-US" altLang="en-US" sz="3600" dirty="0">
              <a:latin typeface="Trebuchet MS" panose="020B0603020202020204" pitchFamily="34" charset="0"/>
            </a:endParaRPr>
          </a:p>
        </p:txBody>
      </p:sp>
      <p:pic>
        <p:nvPicPr>
          <p:cNvPr id="4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HOW DO YOU KNOW IF SOMEONE HAS DEAF-BLINDNESS?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Trebuchet MS" panose="020B0603020202020204" pitchFamily="34" charset="0"/>
              </a:rPr>
              <a:t>Two key questions to ask, when </a:t>
            </a:r>
            <a:r>
              <a:rPr lang="en-US" sz="3600" u="sng" dirty="0" smtClean="0">
                <a:latin typeface="Trebuchet MS" panose="020B0603020202020204" pitchFamily="34" charset="0"/>
              </a:rPr>
              <a:t>assessing whether a learner has DB:</a:t>
            </a:r>
          </a:p>
          <a:p>
            <a:pPr lvl="1"/>
            <a:r>
              <a:rPr lang="en-US" sz="3600" dirty="0" smtClean="0">
                <a:latin typeface="Trebuchet MS" panose="020B0603020202020204" pitchFamily="34" charset="0"/>
              </a:rPr>
              <a:t>Does she have enough vision to compensate for her lack of hearing?</a:t>
            </a:r>
          </a:p>
          <a:p>
            <a:pPr lvl="1"/>
            <a:r>
              <a:rPr lang="en-US" sz="3600" dirty="0" smtClean="0">
                <a:latin typeface="Trebuchet MS" panose="020B0603020202020204" pitchFamily="34" charset="0"/>
              </a:rPr>
              <a:t>Does she have enough hearing to compensate for her lack of vision? (John </a:t>
            </a:r>
            <a:r>
              <a:rPr lang="en-US" sz="3600" dirty="0" err="1" smtClean="0">
                <a:latin typeface="Trebuchet MS" panose="020B0603020202020204" pitchFamily="34" charset="0"/>
              </a:rPr>
              <a:t>McInnes</a:t>
            </a:r>
            <a:r>
              <a:rPr lang="en-US" sz="3600" dirty="0" smtClean="0">
                <a:latin typeface="Trebuchet MS" panose="020B0603020202020204" pitchFamily="34" charset="0"/>
              </a:rPr>
              <a:t>)</a:t>
            </a:r>
          </a:p>
        </p:txBody>
      </p:sp>
      <p:pic>
        <p:nvPicPr>
          <p:cNvPr id="3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9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anose="020B0603020202020204" pitchFamily="34" charset="0"/>
              </a:rPr>
              <a:t>WHAT SENSES DOES DEAF-BLINDNESS AFFECT?</a:t>
            </a:r>
            <a:endParaRPr lang="en-US" sz="4000" dirty="0">
              <a:latin typeface="Trebuchet MS" panose="020B0603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600" dirty="0" smtClean="0">
                <a:latin typeface="Trebuchet MS" panose="020B0603020202020204" pitchFamily="34" charset="0"/>
              </a:rPr>
              <a:t>Deaf-blindness… </a:t>
            </a:r>
          </a:p>
          <a:p>
            <a:r>
              <a:rPr lang="en-US" altLang="en-US" sz="3600" dirty="0" smtClean="0">
                <a:latin typeface="Trebuchet MS" panose="020B0603020202020204" pitchFamily="34" charset="0"/>
              </a:rPr>
              <a:t>affects two of a learner</a:t>
            </a:r>
            <a:r>
              <a:rPr lang="ja-JP" altLang="en-US" sz="3600" dirty="0" smtClean="0">
                <a:latin typeface="Trebuchet MS" panose="020B0603020202020204" pitchFamily="34" charset="0"/>
              </a:rPr>
              <a:t>’</a:t>
            </a:r>
            <a:r>
              <a:rPr lang="en-US" altLang="ja-JP" sz="3600" dirty="0" smtClean="0">
                <a:latin typeface="Trebuchet MS" panose="020B0603020202020204" pitchFamily="34" charset="0"/>
              </a:rPr>
              <a:t>s three </a:t>
            </a:r>
            <a:r>
              <a:rPr lang="en-US" altLang="ja-JP" sz="3600" b="1" dirty="0" smtClean="0">
                <a:latin typeface="Trebuchet MS" panose="020B0603020202020204" pitchFamily="34" charset="0"/>
              </a:rPr>
              <a:t>DISTANCE</a:t>
            </a:r>
            <a:r>
              <a:rPr lang="en-US" altLang="ja-JP" sz="3600" dirty="0" smtClean="0">
                <a:latin typeface="Trebuchet MS" panose="020B0603020202020204" pitchFamily="34" charset="0"/>
              </a:rPr>
              <a:t> SENSES and </a:t>
            </a:r>
          </a:p>
          <a:p>
            <a:r>
              <a:rPr lang="en-US" altLang="en-US" sz="3600" dirty="0" smtClean="0">
                <a:latin typeface="Trebuchet MS" panose="020B0603020202020204" pitchFamily="34" charset="0"/>
              </a:rPr>
              <a:t>necessitates that she use </a:t>
            </a:r>
            <a:r>
              <a:rPr lang="en-US" altLang="en-US" sz="3600" b="1" dirty="0" smtClean="0">
                <a:latin typeface="Trebuchet MS" panose="020B0603020202020204" pitchFamily="34" charset="0"/>
              </a:rPr>
              <a:t>IMPACT</a:t>
            </a:r>
            <a:r>
              <a:rPr lang="en-US" altLang="en-US" sz="3600" dirty="0" smtClean="0">
                <a:latin typeface="Trebuchet MS" panose="020B0603020202020204" pitchFamily="34" charset="0"/>
              </a:rPr>
              <a:t> SENSES (i.e., taste, touch, kinesthetic) to gather information </a:t>
            </a:r>
            <a:endParaRPr lang="en-US" altLang="en-US" sz="3600" dirty="0">
              <a:latin typeface="Trebuchet MS" panose="020B0603020202020204" pitchFamily="34" charset="0"/>
            </a:endParaRPr>
          </a:p>
        </p:txBody>
      </p:sp>
      <p:pic>
        <p:nvPicPr>
          <p:cNvPr id="2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PARTNERING OR TEACHING A LEARNER WITH DEAF-BLINDNESS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Trebuchet MS" panose="020B0603020202020204" pitchFamily="34" charset="0"/>
              </a:rPr>
              <a:t>Partnering with a learner with deaf-blindness involves…</a:t>
            </a:r>
          </a:p>
          <a:p>
            <a:endParaRPr lang="en-US" altLang="en-US" sz="3600" dirty="0" smtClean="0">
              <a:latin typeface="Trebuchet MS" panose="020B0603020202020204" pitchFamily="34" charset="0"/>
            </a:endParaRPr>
          </a:p>
          <a:p>
            <a:r>
              <a:rPr lang="en-US" altLang="en-US" sz="3600" b="1" dirty="0" smtClean="0">
                <a:solidFill>
                  <a:srgbClr val="9A0000"/>
                </a:solidFill>
                <a:latin typeface="Trebuchet MS" panose="020B0603020202020204" pitchFamily="34" charset="0"/>
              </a:rPr>
              <a:t>INVITING THE CHILD (ADOLESCENT) </a:t>
            </a:r>
            <a:r>
              <a:rPr lang="ja-JP" altLang="en-US" sz="3600" b="1" dirty="0" smtClean="0">
                <a:solidFill>
                  <a:srgbClr val="9A0000"/>
                </a:solidFill>
                <a:latin typeface="Trebuchet MS" panose="020B0603020202020204" pitchFamily="34" charset="0"/>
              </a:rPr>
              <a:t>“</a:t>
            </a:r>
            <a:r>
              <a:rPr lang="en-US" altLang="ja-JP" sz="3600" b="1" dirty="0" smtClean="0">
                <a:solidFill>
                  <a:srgbClr val="9A0000"/>
                </a:solidFill>
                <a:latin typeface="Trebuchet MS" panose="020B0603020202020204" pitchFamily="34" charset="0"/>
              </a:rPr>
              <a:t>OUT,</a:t>
            </a:r>
            <a:r>
              <a:rPr lang="ja-JP" altLang="en-US" sz="3600" b="1" dirty="0" smtClean="0">
                <a:solidFill>
                  <a:srgbClr val="9A0000"/>
                </a:solidFill>
                <a:latin typeface="Trebuchet MS" panose="020B0603020202020204" pitchFamily="34" charset="0"/>
              </a:rPr>
              <a:t>”</a:t>
            </a:r>
            <a:r>
              <a:rPr lang="en-US" altLang="ja-JP" sz="3600" b="1" dirty="0" smtClean="0">
                <a:solidFill>
                  <a:srgbClr val="9A0000"/>
                </a:solidFill>
                <a:latin typeface="Trebuchet MS" panose="020B0603020202020204" pitchFamily="34" charset="0"/>
              </a:rPr>
              <a:t> </a:t>
            </a:r>
            <a:r>
              <a:rPr lang="en-US" altLang="ja-JP" sz="3600" dirty="0" smtClean="0">
                <a:latin typeface="Trebuchet MS" panose="020B0603020202020204" pitchFamily="34" charset="0"/>
              </a:rPr>
              <a:t>to join you in the world, and </a:t>
            </a:r>
            <a:r>
              <a:rPr lang="en-US" altLang="en-US" sz="3600" dirty="0" smtClean="0">
                <a:latin typeface="Trebuchet MS" panose="020B0603020202020204" pitchFamily="34" charset="0"/>
              </a:rPr>
              <a:t>to build levels of connections with her</a:t>
            </a:r>
            <a:endParaRPr lang="en-US" altLang="en-US" sz="3600" dirty="0">
              <a:latin typeface="Trebuchet MS" panose="020B0603020202020204" pitchFamily="34" charset="0"/>
            </a:endParaRPr>
          </a:p>
        </p:txBody>
      </p:sp>
      <p:pic>
        <p:nvPicPr>
          <p:cNvPr id="2" name="Slide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REMEMBER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Trebuchet MS" panose="020B0603020202020204" pitchFamily="34" charset="0"/>
              </a:rPr>
              <a:t>Deaf-blindness is a disability about information gathering!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pic>
        <p:nvPicPr>
          <p:cNvPr id="2" name="Slide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630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INFORMATION GATHERING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600" dirty="0" smtClean="0">
                <a:latin typeface="Trebuchet MS" panose="020B0603020202020204" pitchFamily="34" charset="0"/>
              </a:rPr>
              <a:t>Types of </a:t>
            </a:r>
            <a:r>
              <a:rPr lang="ja-JP" altLang="en-US" sz="3600" dirty="0" smtClean="0">
                <a:latin typeface="Trebuchet MS" panose="020B0603020202020204" pitchFamily="34" charset="0"/>
              </a:rPr>
              <a:t>“</a:t>
            </a:r>
            <a:r>
              <a:rPr lang="en-US" altLang="ja-JP" sz="3600" dirty="0" smtClean="0">
                <a:latin typeface="Trebuchet MS" panose="020B0603020202020204" pitchFamily="34" charset="0"/>
              </a:rPr>
              <a:t>Information Gathering</a:t>
            </a:r>
            <a:r>
              <a:rPr lang="ja-JP" altLang="en-US" sz="3600" dirty="0" smtClean="0">
                <a:latin typeface="Trebuchet MS" panose="020B0603020202020204" pitchFamily="34" charset="0"/>
              </a:rPr>
              <a:t>”</a:t>
            </a:r>
            <a:r>
              <a:rPr lang="en-US" altLang="ja-JP" sz="3600" dirty="0" smtClean="0">
                <a:latin typeface="Trebuchet MS" panose="020B0603020202020204" pitchFamily="34" charset="0"/>
              </a:rPr>
              <a:t> (i.e., LEARNING) </a:t>
            </a:r>
          </a:p>
          <a:p>
            <a:pPr lvl="1"/>
            <a:r>
              <a:rPr lang="en-US" altLang="en-US" sz="3600" dirty="0" smtClean="0">
                <a:latin typeface="Trebuchet MS" panose="020B0603020202020204" pitchFamily="34" charset="0"/>
              </a:rPr>
              <a:t>Direct learning</a:t>
            </a:r>
          </a:p>
          <a:p>
            <a:pPr lvl="1"/>
            <a:r>
              <a:rPr lang="en-US" altLang="en-US" sz="3600" dirty="0" smtClean="0">
                <a:latin typeface="Trebuchet MS" panose="020B0603020202020204" pitchFamily="34" charset="0"/>
              </a:rPr>
              <a:t>Secondary learning</a:t>
            </a:r>
          </a:p>
          <a:p>
            <a:pPr lvl="1"/>
            <a:r>
              <a:rPr lang="en-US" altLang="en-US" sz="3600" dirty="0" smtClean="0">
                <a:latin typeface="Trebuchet MS" panose="020B0603020202020204" pitchFamily="34" charset="0"/>
              </a:rPr>
              <a:t>Incidental learning</a:t>
            </a:r>
            <a:endParaRPr lang="en-US" altLang="en-US" sz="3600" dirty="0">
              <a:latin typeface="Trebuchet MS" panose="020B0603020202020204" pitchFamily="34" charset="0"/>
            </a:endParaRPr>
          </a:p>
        </p:txBody>
      </p:sp>
      <p:pic>
        <p:nvPicPr>
          <p:cNvPr id="2" name="Slide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2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DEAF-BLINDNESS STATISTICS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Trebuchet MS" panose="020B0603020202020204" pitchFamily="34" charset="0"/>
              </a:rPr>
              <a:t>In the United States, over 10,000 children and youth (birth - 22 years) experience deaf-blindness.</a:t>
            </a:r>
          </a:p>
          <a:p>
            <a:pPr lvl="1"/>
            <a:r>
              <a:rPr lang="en-US" sz="3200" dirty="0" smtClean="0">
                <a:latin typeface="Trebuchet MS" panose="020B0603020202020204" pitchFamily="34" charset="0"/>
              </a:rPr>
              <a:t>Of this 10,000, approximately 5% experience total deafness and total blindness</a:t>
            </a:r>
          </a:p>
          <a:p>
            <a:pPr lvl="1"/>
            <a:r>
              <a:rPr lang="en-US" sz="3200" dirty="0" smtClean="0">
                <a:latin typeface="Trebuchet MS" panose="020B0603020202020204" pitchFamily="34" charset="0"/>
              </a:rPr>
              <a:t>But approximately 91% of these 10,000 children and youth also experience additional disabilities</a:t>
            </a:r>
          </a:p>
          <a:p>
            <a:endParaRPr lang="en-US" dirty="0"/>
          </a:p>
        </p:txBody>
      </p:sp>
      <p:pic>
        <p:nvPicPr>
          <p:cNvPr id="2" name="Slide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640</Words>
  <Application>Microsoft Macintosh PowerPoint</Application>
  <PresentationFormat>Widescreen</PresentationFormat>
  <Paragraphs>65</Paragraphs>
  <Slides>10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Helvetica</vt:lpstr>
      <vt:lpstr>MS PGothic</vt:lpstr>
      <vt:lpstr>ＭＳ Ｐゴシック</vt:lpstr>
      <vt:lpstr>Trebuchet MS</vt:lpstr>
      <vt:lpstr>Wingdings</vt:lpstr>
      <vt:lpstr>Arial</vt:lpstr>
      <vt:lpstr>Bold Stripes</vt:lpstr>
      <vt:lpstr>INTRODUCTION TO LEARNERS WHO HAVE DEAF-BLINDNESS</vt:lpstr>
      <vt:lpstr>WHAT IS DEAF-BLINDNESS?</vt:lpstr>
      <vt:lpstr>DEAF-BLINDNESS IS A DISABILITY …</vt:lpstr>
      <vt:lpstr>HOW DO YOU KNOW IF SOMEONE HAS DEAF-BLINDNESS?</vt:lpstr>
      <vt:lpstr>WHAT SENSES DOES DEAF-BLINDNESS AFFECT?</vt:lpstr>
      <vt:lpstr>PARTNERING OR TEACHING A LEARNER WITH DEAF-BLINDNESS</vt:lpstr>
      <vt:lpstr>REMEMBER</vt:lpstr>
      <vt:lpstr>INFORMATION GATHERING</vt:lpstr>
      <vt:lpstr>DEAF-BLINDNESS STATISTICS</vt:lpstr>
      <vt:lpstr>Credits</vt:lpstr>
    </vt:vector>
  </TitlesOfParts>
  <Company>WOU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LEARNERS WHO HAVE DEAF-BLINDNESS</dc:title>
  <dc:creator>Jordyn Watanabe</dc:creator>
  <cp:lastModifiedBy>Jordyn Watanabe</cp:lastModifiedBy>
  <cp:revision>10</cp:revision>
  <dcterms:created xsi:type="dcterms:W3CDTF">2018-04-16T19:59:52Z</dcterms:created>
  <dcterms:modified xsi:type="dcterms:W3CDTF">2020-05-15T20:47:35Z</dcterms:modified>
</cp:coreProperties>
</file>