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0" r:id="rId4"/>
    <p:sldId id="259" r:id="rId5"/>
    <p:sldId id="261" r:id="rId6"/>
    <p:sldId id="264" r:id="rId7"/>
    <p:sldId id="262" r:id="rId8"/>
    <p:sldId id="263" r:id="rId9"/>
    <p:sldId id="265" r:id="rId10"/>
    <p:sldId id="266" r:id="rId11"/>
  </p:sldIdLst>
  <p:sldSz cx="12192000" cy="6858000"/>
  <p:notesSz cx="6858000" cy="9144000"/>
  <p:custDataLst>
    <p:tags r:id="rId13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8" autoAdjust="0"/>
    <p:restoredTop sz="94643"/>
  </p:normalViewPr>
  <p:slideViewPr>
    <p:cSldViewPr snapToGrid="0">
      <p:cViewPr varScale="1">
        <p:scale>
          <a:sx n="115" d="100"/>
          <a:sy n="115" d="100"/>
        </p:scale>
        <p:origin x="3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2133A16A-26A7-4612-8874-3AC7FD368794}" type="datetimeFigureOut">
              <a:rPr lang="en-US" smtClean="0">
                <a:effectLst/>
              </a:rPr>
              <a:t>6/11/20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1CF7F900-3F30-4DD2-B209-27B08EB3D36A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248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995CF8E4-5CE6-41B2-9378-D30C6E75B376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effectLst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  <a:effectLst/>
        </p:spPr>
        <p:txBody>
          <a:bodyPr/>
          <a:lstStyle/>
          <a:p>
            <a:pPr eaLnBrk="1" hangingPunct="1"/>
            <a:endParaRPr lang="en-US" altLang="en-US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71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78DC4DEA-5E02-4788-A10F-A17451D3D671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effectLst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  <a:effectLst/>
        </p:spPr>
        <p:txBody>
          <a:bodyPr/>
          <a:lstStyle/>
          <a:p>
            <a:pPr rtl="0" eaLnBrk="1" hangingPunct="1"/>
            <a:endParaRPr lang="es-MX" sz="18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52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43105A5B-8DF1-48BF-8E01-2D2BA67CF30A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effectLst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  <a:effectLst/>
        </p:spPr>
        <p:txBody>
          <a:bodyPr/>
          <a:lstStyle/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After this slide, after the words “population of learners” at 2:12 on audio, add KS Eligibility Chart</a:t>
            </a:r>
          </a:p>
        </p:txBody>
      </p:sp>
    </p:spTree>
    <p:extLst>
      <p:ext uri="{BB962C8B-B14F-4D97-AF65-F5344CB8AC3E}">
        <p14:creationId xmlns:p14="http://schemas.microsoft.com/office/powerpoint/2010/main" val="417050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8AD1AB3A-5201-4ECF-8AEB-41929F5880BE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effectLst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out audio at 4:39 after these words “combination of these 2 things”-5:54 after the words “I hope that makes sense”</a:t>
            </a:r>
          </a:p>
        </p:txBody>
      </p:sp>
    </p:spTree>
    <p:extLst>
      <p:ext uri="{BB962C8B-B14F-4D97-AF65-F5344CB8AC3E}">
        <p14:creationId xmlns:p14="http://schemas.microsoft.com/office/powerpoint/2010/main" val="359406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1B4637E0-1633-4A99-A5B3-DE4120DA3DDD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effectLst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  <a:effectLst/>
        </p:spPr>
        <p:txBody>
          <a:bodyPr/>
          <a:lstStyle/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out audio 3:07 after the words “along those same lines”-3:16 after words “we’re good to go”</a:t>
            </a:r>
          </a:p>
        </p:txBody>
      </p:sp>
    </p:spTree>
    <p:extLst>
      <p:ext uri="{BB962C8B-B14F-4D97-AF65-F5344CB8AC3E}">
        <p14:creationId xmlns:p14="http://schemas.microsoft.com/office/powerpoint/2010/main" val="290192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980AEF33-FD67-4337-B2CF-1321F1E97F29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effectLst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out audio at 7:46 after words “To gather information”-8:25 after the words “visual and auditory channels do”</a:t>
            </a:r>
          </a:p>
        </p:txBody>
      </p:sp>
    </p:spTree>
    <p:extLst>
      <p:ext uri="{BB962C8B-B14F-4D97-AF65-F5344CB8AC3E}">
        <p14:creationId xmlns:p14="http://schemas.microsoft.com/office/powerpoint/2010/main" val="298003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EC646C88-C673-4BEB-9C84-370B0F01E1F2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effectLst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out audio at 10:57 after the words “information at a distance, right?”- 11:13 after the words “Disadvantage in that regard”</a:t>
            </a:r>
          </a:p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out audio at 11:40 after the words “join us in the world” – 12:30 after words “levels of connection with her”</a:t>
            </a:r>
          </a:p>
        </p:txBody>
      </p:sp>
    </p:spTree>
    <p:extLst>
      <p:ext uri="{BB962C8B-B14F-4D97-AF65-F5344CB8AC3E}">
        <p14:creationId xmlns:p14="http://schemas.microsoft.com/office/powerpoint/2010/main" val="373101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1BCB5D8C-40DD-46CC-AA13-EACA04E87638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effectLst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audio at 8:26 after the words “visual and auditory channels do”- 8:32 after the words “here’s one of them”</a:t>
            </a:r>
          </a:p>
        </p:txBody>
      </p:sp>
    </p:spTree>
    <p:extLst>
      <p:ext uri="{BB962C8B-B14F-4D97-AF65-F5344CB8AC3E}">
        <p14:creationId xmlns:p14="http://schemas.microsoft.com/office/powerpoint/2010/main" val="3382830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2BD8C65D-839C-44A6-BC90-99F59A3C4D95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effectLst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  <a:effectLst/>
        </p:spPr>
        <p:txBody>
          <a:bodyPr/>
          <a:lstStyle/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audio at 9:06 after word “instruction”-9:16 after the word “the direct purpose of learning, ok?”</a:t>
            </a:r>
          </a:p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audio at 9:32 after the word “hot and you don’t like that”-10:01 after word “mess on your hands or overflow”</a:t>
            </a:r>
          </a:p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Cut audio at 10:21 after the words “directly trying to teach you”-10:45 restart with words “typically learners with deaf-blindness…”</a:t>
            </a:r>
          </a:p>
        </p:txBody>
      </p:sp>
    </p:spTree>
    <p:extLst>
      <p:ext uri="{BB962C8B-B14F-4D97-AF65-F5344CB8AC3E}">
        <p14:creationId xmlns:p14="http://schemas.microsoft.com/office/powerpoint/2010/main" val="399781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1pPr>
            <a:lvl2pPr marL="742950" indent="-28575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2pPr>
            <a:lvl3pPr marL="11430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3pPr>
            <a:lvl4pPr marL="16002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4pPr>
            <a:lvl5pPr marL="2057400" indent="-228600"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MS PGothic" pitchFamily="34" charset="-128"/>
              </a:defRPr>
            </a:lvl9pPr>
          </a:lstStyle>
          <a:p>
            <a:fld id="{78DC4DEA-5E02-4788-A10F-A17451D3D671}" type="slidenum">
              <a:rPr lang="en-US" altLang="en-US" sz="12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</a:t>
            </a:fld>
            <a:endParaRPr lang="en-US" altLang="en-US" sz="12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effectLst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</a:ln>
          <a:effectLst/>
        </p:spPr>
        <p:txBody>
          <a:bodyPr/>
          <a:lstStyle/>
          <a:p>
            <a:pPr rtl="0" eaLnBrk="1" hangingPunct="1"/>
            <a:r>
              <a:rPr lang="es-MX" sz="18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Arial"/>
              </a:rPr>
              <a:t>Between audio 12:30-14:25 we only want it to say these words, “Estas son las estadísticas del Censo Nacional de Sordoceguera de los 50 estados, que incluyen el número de niños y adolecentes, a partir de su nacimiento y hasta los 22 años de edad, que experimentan la sordoceguera, lo cual asciende a 10,000 niños con esta discapacidad. De los 10,000, sólo el 5% experimenta sordera total y ceguera total. Aproximadamente el 91% de estos 10,000 niños y jóvenes experimentan otras discapacidades".</a:t>
            </a:r>
          </a:p>
        </p:txBody>
      </p:sp>
    </p:spTree>
    <p:extLst>
      <p:ext uri="{BB962C8B-B14F-4D97-AF65-F5344CB8AC3E}">
        <p14:creationId xmlns:p14="http://schemas.microsoft.com/office/powerpoint/2010/main" val="420013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4" name="Group 2"/>
          <p:cNvGrpSpPr/>
          <p:nvPr/>
        </p:nvGrpSpPr>
        <p:grpSpPr>
          <a:xfrm>
            <a:off x="-4233" y="3"/>
            <a:ext cx="12196233" cy="6867525"/>
            <a:chOff x="-2" y="0"/>
            <a:chExt cx="5762" cy="4326"/>
          </a:xfrm>
          <a:effectLst/>
        </p:grpSpPr>
        <p:grpSp>
          <p:nvGrpSpPr>
            <p:cNvPr id="5" name="Group 3"/>
            <p:cNvGrpSpPr/>
            <p:nvPr userDrawn="1"/>
          </p:nvGrpSpPr>
          <p:grpSpPr>
            <a:xfrm>
              <a:off x="-2" y="0"/>
              <a:ext cx="5712" cy="4326"/>
              <a:chOff x="-2" y="0"/>
              <a:chExt cx="5712" cy="4326"/>
            </a:xfrm>
            <a:effectLst/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effectLst/>
                  </a:defRPr>
                </a:pPr>
                <a:endParaRPr lang="en-US" sz="3600" b="1">
                  <a:solidFill>
                    <a:srgbClr val="000000"/>
                  </a:solidFill>
                  <a:effectLst/>
                  <a:latin typeface="Trebuchet MS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>
          <a:xfrm>
            <a:off x="4673602" y="2590800"/>
            <a:ext cx="6523567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kumimoji="1" lang="en-US" sz="2400">
              <a:solidFill>
                <a:srgbClr val="000000"/>
              </a:solidFill>
              <a:effectLst/>
              <a:cs typeface="ＭＳ Ｐゴシック" charset="0"/>
            </a:endParaRP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039286" y="1447800"/>
            <a:ext cx="10238316" cy="1081088"/>
          </a:xfrm>
          <a:effectLst/>
        </p:spPr>
        <p:txBody>
          <a:bodyPr/>
          <a:lstStyle>
            <a:lvl1pPr algn="r">
              <a:defRPr>
                <a:effectLst/>
              </a:defRPr>
            </a:lvl1pPr>
          </a:lstStyle>
          <a:p>
            <a:pPr lvl="0"/>
            <a:r>
              <a:rPr lang="en-US" noProof="0">
                <a:effectLst/>
              </a:rPr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61517" y="2860678"/>
            <a:ext cx="5916083" cy="3114675"/>
          </a:xfrm>
          <a:effectLst/>
        </p:spPr>
        <p:txBody>
          <a:bodyPr/>
          <a:lstStyle>
            <a:lvl1pPr marL="0" indent="0">
              <a:buFont typeface="Wingdings" charset="0"/>
              <a:buNone/>
              <a:defRPr>
                <a:effectLst/>
              </a:defRPr>
            </a:lvl1pPr>
          </a:lstStyle>
          <a:p>
            <a:pPr lvl="0"/>
            <a:r>
              <a:rPr lang="en-US" noProof="0">
                <a:effectLst/>
              </a:rPr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248400"/>
            <a:ext cx="2540000" cy="4572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9822BB2C-6B41-4A5F-A429-97F89177AF24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44326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9F7E1A96-36BC-43F7-BE36-9E7752302513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87572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6035" y="533400"/>
            <a:ext cx="2719917" cy="5562600"/>
          </a:xfrm>
          <a:effectLst/>
        </p:spPr>
        <p:txBody>
          <a:bodyPr vert="eaVert"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053" y="533400"/>
            <a:ext cx="7960783" cy="5562600"/>
          </a:xfr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61C89319-A80F-4BAB-B22C-D86EB0748D9B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30337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C480C682-88CD-44CC-9C56-E3DE21214A31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009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effectLst/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effectLst/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400">
                <a:effectLst/>
              </a:defRPr>
            </a:lvl4pPr>
            <a:lvl5pPr marL="1828800" indent="0">
              <a:buNone/>
              <a:defRPr sz="1400">
                <a:effectLst/>
              </a:defRPr>
            </a:lvl5pPr>
            <a:lvl6pPr marL="2286000" indent="0">
              <a:buNone/>
              <a:defRPr sz="1400">
                <a:effectLst/>
              </a:defRPr>
            </a:lvl6pPr>
            <a:lvl7pPr marL="2743200" indent="0">
              <a:buNone/>
              <a:defRPr sz="1400">
                <a:effectLst/>
              </a:defRPr>
            </a:lvl7pPr>
            <a:lvl8pPr marL="3200400" indent="0">
              <a:buNone/>
              <a:defRPr sz="1400">
                <a:effectLst/>
              </a:defRPr>
            </a:lvl8pPr>
            <a:lvl9pPr marL="3657600" indent="0">
              <a:buNone/>
              <a:defRPr sz="14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293B8E1D-13CA-45CF-ABA6-CBA142260B3E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76248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4" y="1905000"/>
            <a:ext cx="5304367" cy="41910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2" y="1905000"/>
            <a:ext cx="5306483" cy="4191000"/>
          </a:xfrm>
          <a:effectLst/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>
                <a:effectLst/>
              </a:defRPr>
            </a:lvl6pPr>
            <a:lvl7pPr>
              <a:defRPr sz="1800">
                <a:effectLst/>
              </a:defRPr>
            </a:lvl7pPr>
            <a:lvl8pPr>
              <a:defRPr sz="1800">
                <a:effectLst/>
              </a:defRPr>
            </a:lvl8pPr>
            <a:lvl9pPr>
              <a:defRPr sz="18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2F2E0697-E7F4-40A9-BA6E-B1CE50BD3AE7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2943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effectLst/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>
                <a:effectLst/>
              </a:defRPr>
            </a:lvl6pPr>
            <a:lvl7pPr>
              <a:defRPr sz="1600">
                <a:effectLst/>
              </a:defRPr>
            </a:lvl7pPr>
            <a:lvl8pPr>
              <a:defRPr sz="1600">
                <a:effectLst/>
              </a:defRPr>
            </a:lvl8pPr>
            <a:lvl9pPr>
              <a:defRPr sz="16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344B5ED-6FA3-41F5-878B-85B71032F7E7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64016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989CDAF6-BE02-4EF3-B439-6688D1372EA2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57646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277D1F9-683A-432A-9CE6-7C8BB5DC2E35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47633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effectLst/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FC5AEDE0-ACE4-4E4B-93C9-468A9D3EE58E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41922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effectLst/>
        </p:spPr>
        <p:txBody>
          <a:bodyPr/>
          <a:lstStyle>
            <a:lvl1pPr algn="l">
              <a:defRPr sz="2000" b="1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pPr lvl="0"/>
            <a:endParaRPr lang="en-US" noProof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effectLst/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fld id="{7ED72DD4-F530-4F30-905B-4B1AC4C8BBCD}" type="slidenum">
              <a:rPr lang="en-US" altLang="en-US">
                <a:solidFill>
                  <a:srgbClr val="000000"/>
                </a:solidFill>
                <a:effectLst/>
              </a:r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02480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grpSp>
        <p:nvGrpSpPr>
          <p:cNvPr id="1026" name="Group 2"/>
          <p:cNvGrpSpPr/>
          <p:nvPr/>
        </p:nvGrpSpPr>
        <p:grpSpPr>
          <a:xfrm>
            <a:off x="2" y="3"/>
            <a:ext cx="12196233" cy="6867525"/>
            <a:chOff x="0" y="0"/>
            <a:chExt cx="5762" cy="4326"/>
          </a:xfrm>
          <a:effectLst/>
        </p:grpSpPr>
        <p:sp>
          <p:nvSpPr>
            <p:cNvPr id="6147" name="Rectangle 3"/>
            <p:cNvSpPr>
              <a:spLocks noChangeArrowheads="1"/>
            </p:cNvSpPr>
            <p:nvPr/>
          </p:nvSpPr>
          <p:spPr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1" name="Rectangle 37"/>
            <p:cNvSpPr>
              <a:spLocks noChangeArrowheads="1"/>
            </p:cNvSpPr>
            <p:nvPr/>
          </p:nvSpPr>
          <p:spPr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2" name="Rectangle 38"/>
            <p:cNvSpPr>
              <a:spLocks noChangeArrowheads="1"/>
            </p:cNvSpPr>
            <p:nvPr/>
          </p:nvSpPr>
          <p:spPr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5" name="Rectangle 41"/>
            <p:cNvSpPr>
              <a:spLocks noChangeArrowheads="1"/>
            </p:cNvSpPr>
            <p:nvPr/>
          </p:nvSpPr>
          <p:spPr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8" name="Rectangle 44"/>
            <p:cNvSpPr>
              <a:spLocks noChangeArrowheads="1"/>
            </p:cNvSpPr>
            <p:nvPr/>
          </p:nvSpPr>
          <p:spPr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0" name="Rectangle 46"/>
            <p:cNvSpPr>
              <a:spLocks noChangeArrowheads="1"/>
            </p:cNvSpPr>
            <p:nvPr/>
          </p:nvSpPr>
          <p:spPr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1" name="Rectangle 47"/>
            <p:cNvSpPr>
              <a:spLocks noChangeArrowheads="1"/>
            </p:cNvSpPr>
            <p:nvPr/>
          </p:nvSpPr>
          <p:spPr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3" name="Rectangle 49"/>
            <p:cNvSpPr>
              <a:spLocks noChangeArrowheads="1"/>
            </p:cNvSpPr>
            <p:nvPr/>
          </p:nvSpPr>
          <p:spPr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1" name="Rectangle 57"/>
            <p:cNvSpPr>
              <a:spLocks noChangeArrowheads="1"/>
            </p:cNvSpPr>
            <p:nvPr/>
          </p:nvSpPr>
          <p:spPr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2" name="Rectangle 58"/>
            <p:cNvSpPr>
              <a:spLocks noChangeArrowheads="1"/>
            </p:cNvSpPr>
            <p:nvPr/>
          </p:nvSpPr>
          <p:spPr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3" name="Rectangle 59"/>
            <p:cNvSpPr>
              <a:spLocks noChangeArrowheads="1"/>
            </p:cNvSpPr>
            <p:nvPr/>
          </p:nvSpPr>
          <p:spPr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4" name="Rectangle 60"/>
            <p:cNvSpPr>
              <a:spLocks noChangeArrowheads="1"/>
            </p:cNvSpPr>
            <p:nvPr/>
          </p:nvSpPr>
          <p:spPr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5" name="Rectangle 61"/>
            <p:cNvSpPr>
              <a:spLocks noChangeArrowheads="1"/>
            </p:cNvSpPr>
            <p:nvPr/>
          </p:nvSpPr>
          <p:spPr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6" name="Rectangle 62"/>
            <p:cNvSpPr>
              <a:spLocks noChangeArrowheads="1"/>
            </p:cNvSpPr>
            <p:nvPr/>
          </p:nvSpPr>
          <p:spPr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7" name="Rectangle 63"/>
            <p:cNvSpPr>
              <a:spLocks noChangeArrowheads="1"/>
            </p:cNvSpPr>
            <p:nvPr/>
          </p:nvSpPr>
          <p:spPr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ffectLst/>
                </a:defRPr>
              </a:pPr>
              <a:endParaRPr lang="en-US" sz="3600" b="1">
                <a:solidFill>
                  <a:srgbClr val="000000"/>
                </a:solidFill>
                <a:effectLst/>
                <a:latin typeface="Trebuchet MS" charset="0"/>
                <a:cs typeface="ＭＳ Ｐゴシック" charset="0"/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>
          <a:xfrm>
            <a:off x="1162051" y="533403"/>
            <a:ext cx="108839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effectLst/>
              </a:rPr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>
          <a:xfrm>
            <a:off x="1217086" y="1905000"/>
            <a:ext cx="1081404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effectLst/>
              </a:rPr>
              <a:t>Click to edit Master text styles</a:t>
            </a:r>
          </a:p>
          <a:p>
            <a:pPr lvl="1"/>
            <a:r>
              <a:rPr lang="en-US" altLang="en-US">
                <a:effectLst/>
              </a:rPr>
              <a:t>Second level</a:t>
            </a:r>
          </a:p>
          <a:p>
            <a:pPr lvl="2"/>
            <a:r>
              <a:rPr lang="en-US" altLang="en-US">
                <a:effectLst/>
              </a:rPr>
              <a:t>Third level</a:t>
            </a:r>
          </a:p>
          <a:p>
            <a:pPr lvl="3"/>
            <a:r>
              <a:rPr lang="en-US" altLang="en-US">
                <a:effectLst/>
              </a:rPr>
              <a:t>Fourth level</a:t>
            </a:r>
          </a:p>
          <a:p>
            <a:pPr lvl="4"/>
            <a:r>
              <a:rPr lang="en-US" altLang="en-US">
                <a:effectLst/>
              </a:rPr>
              <a:t>Fifth level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dt" sz="half" idx="2"/>
          </p:nvPr>
        </p:nvSpPr>
        <p:spPr>
          <a:xfrm>
            <a:off x="15367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/>
                <a:latin typeface="+mn-lt"/>
                <a:ea typeface="ＭＳ Ｐゴシック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ftr" sz="quarter" idx="3"/>
          </p:nvPr>
        </p:nvSpPr>
        <p:spPr>
          <a:xfrm>
            <a:off x="4787900" y="62865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/>
                <a:latin typeface="+mn-lt"/>
                <a:ea typeface="ＭＳ Ｐゴシック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>
                <a:effectLst/>
              </a:defRPr>
            </a:pPr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599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/>
                <a:latin typeface="Helvetica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E8275C-0BFF-4354-B9F7-2CEB810EA28A}" type="slidenum">
              <a:rPr lang="en-US" altLang="en-US">
                <a:solidFill>
                  <a:srgbClr val="000000"/>
                </a:solidFill>
                <a:effectLst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321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Helvetica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Helvetica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Helvetica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Helvetica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Helvetica"/>
          <a:ea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Helvetica"/>
          <a:ea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Helvetica"/>
          <a:ea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/>
          <a:latin typeface="Helvetica"/>
          <a:ea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/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/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/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/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effectLst/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effectLst/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effectLst/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effectLst/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effectLst/>
          <a:latin typeface="+mn-lt"/>
          <a:ea typeface="+mn-ea"/>
        </a:defRPr>
      </a:lvl9pPr>
    </p:bodyStyle>
    <p:otherStyle>
      <a:defPPr>
        <a:defRPr lang="en-US">
          <a:effectLst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pPr rtl="0"/>
            <a:r>
              <a:rPr lang="es-MX" sz="4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INTRODUCCIÓN ACERCA DE LOS ESTUDIANTES SORDO-CIEGOS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62185" y="2860678"/>
            <a:ext cx="7715416" cy="3114675"/>
          </a:xfrm>
          <a:effectLst/>
        </p:spPr>
        <p:txBody>
          <a:bodyPr/>
          <a:lstStyle/>
          <a:p>
            <a:endParaRPr lang="en-US">
              <a:effectLst/>
            </a:endParaRPr>
          </a:p>
          <a:p>
            <a:pPr algn="r"/>
            <a:endParaRPr lang="en-US">
              <a:effectLst/>
              <a:latin typeface="Trebuchet MS" panose="020B0603020202020204" pitchFamily="34" charset="0"/>
            </a:endParaRPr>
          </a:p>
          <a:p>
            <a:pPr algn="r" rtl="0"/>
            <a:r>
              <a:rPr lang="es-MX" sz="3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Susan M. Bashinski</a:t>
            </a:r>
          </a:p>
          <a:p>
            <a:pPr algn="r" rtl="0"/>
            <a:r>
              <a:rPr lang="es-MX" sz="32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para el Proyecto de Sordoceguera de Kansas</a:t>
            </a:r>
          </a:p>
        </p:txBody>
      </p:sp>
      <p:pic>
        <p:nvPicPr>
          <p:cNvPr id="3" name="KS1P1 Slide 1">
            <a:hlinkClick r:id="" action="ppaction://media"/>
            <a:extLst>
              <a:ext uri="{FF2B5EF4-FFF2-40B4-BE49-F238E27FC236}">
                <a16:creationId xmlns:a16="http://schemas.microsoft.com/office/drawing/2014/main" id="{138EF59D-0395-49B6-9788-D8EC147EB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49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6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s-ES" dirty="0">
                <a:highlight>
                  <a:srgbClr val="000000">
                    <a:alpha val="0"/>
                  </a:srgbClr>
                </a:highlight>
              </a:rPr>
              <a:t>Créditos</a:t>
            </a:r>
            <a:endParaRPr lang="es-MX" sz="4400" b="0" i="0" u="none" strike="noStrike" dirty="0">
              <a:effectLst/>
              <a:highlight>
                <a:srgbClr val="000000">
                  <a:alpha val="0"/>
                </a:srgbClr>
              </a:highlight>
              <a:latin typeface="Trebuchet MS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indent="0">
              <a:buNone/>
            </a:pPr>
            <a:r>
              <a:rPr lang="es-ES" sz="2800" dirty="0">
                <a:highlight>
                  <a:srgbClr val="000000">
                    <a:alpha val="0"/>
                  </a:srgbClr>
                </a:highlight>
              </a:rPr>
              <a:t>Desarrollado por el Proyecto de </a:t>
            </a:r>
            <a:r>
              <a:rPr lang="es-ES" sz="2800" dirty="0" err="1">
                <a:highlight>
                  <a:srgbClr val="000000">
                    <a:alpha val="0"/>
                  </a:srgbClr>
                </a:highlight>
              </a:rPr>
              <a:t>Mentoría</a:t>
            </a:r>
            <a:r>
              <a:rPr lang="es-ES" sz="2800" dirty="0">
                <a:highlight>
                  <a:srgbClr val="000000">
                    <a:alpha val="0"/>
                  </a:srgbClr>
                </a:highlight>
              </a:rPr>
              <a:t> a Distancia en la Universidad de Kansas</a:t>
            </a:r>
          </a:p>
          <a:p>
            <a:pPr marL="0" indent="0">
              <a:buNone/>
            </a:pPr>
            <a:endParaRPr lang="en-US" sz="2800" dirty="0">
              <a:highlight>
                <a:srgbClr val="000000">
                  <a:alpha val="0"/>
                </a:srgbClr>
              </a:highlight>
            </a:endParaRPr>
          </a:p>
          <a:p>
            <a:pPr marL="0" indent="0">
              <a:buNone/>
            </a:pPr>
            <a:r>
              <a:rPr lang="es-ES" sz="2800" dirty="0">
                <a:highlight>
                  <a:srgbClr val="000000">
                    <a:alpha val="0"/>
                  </a:srgbClr>
                </a:highlight>
              </a:rPr>
              <a:t>Contenido por:</a:t>
            </a:r>
            <a:endParaRPr lang="en-US" sz="2800" dirty="0">
              <a:highlight>
                <a:srgbClr val="000000">
                  <a:alpha val="0"/>
                </a:srgbClr>
              </a:highlight>
            </a:endParaRPr>
          </a:p>
          <a:p>
            <a:pPr lvl="0"/>
            <a:r>
              <a:rPr lang="es-ES" sz="2800" dirty="0" err="1">
                <a:highlight>
                  <a:srgbClr val="000000">
                    <a:alpha val="0"/>
                  </a:srgbClr>
                </a:highlight>
              </a:rPr>
              <a:t>Susan</a:t>
            </a:r>
            <a:r>
              <a:rPr lang="es-ES" sz="2800" dirty="0">
                <a:highlight>
                  <a:srgbClr val="000000">
                    <a:alpha val="0"/>
                  </a:srgbClr>
                </a:highlight>
              </a:rPr>
              <a:t> M. </a:t>
            </a:r>
            <a:r>
              <a:rPr lang="es-ES" sz="2800" dirty="0" err="1">
                <a:highlight>
                  <a:srgbClr val="000000">
                    <a:alpha val="0"/>
                  </a:srgbClr>
                </a:highlight>
              </a:rPr>
              <a:t>Bashinski</a:t>
            </a:r>
            <a:endParaRPr lang="en-US" sz="2800" dirty="0">
              <a:highlight>
                <a:srgbClr val="000000">
                  <a:alpha val="0"/>
                </a:srgbClr>
              </a:highlight>
            </a:endParaRPr>
          </a:p>
          <a:p>
            <a:pPr lvl="0"/>
            <a:r>
              <a:rPr lang="es-ES" sz="2800" dirty="0">
                <a:highlight>
                  <a:srgbClr val="000000">
                    <a:alpha val="0"/>
                  </a:srgbClr>
                </a:highlight>
              </a:rPr>
              <a:t>Megan Cote</a:t>
            </a:r>
            <a:endParaRPr lang="en-US" sz="2800" dirty="0">
              <a:highlight>
                <a:srgbClr val="000000">
                  <a:alpha val="0"/>
                </a:srgbClr>
              </a:highlight>
            </a:endParaRPr>
          </a:p>
          <a:p>
            <a:pPr lvl="0"/>
            <a:r>
              <a:rPr lang="es-ES" sz="2800" dirty="0">
                <a:highlight>
                  <a:srgbClr val="000000">
                    <a:alpha val="0"/>
                  </a:srgbClr>
                </a:highlight>
              </a:rPr>
              <a:t>Rebecca </a:t>
            </a:r>
            <a:r>
              <a:rPr lang="es-ES" sz="2800" dirty="0" err="1">
                <a:highlight>
                  <a:srgbClr val="000000">
                    <a:alpha val="0"/>
                  </a:srgbClr>
                </a:highlight>
              </a:rPr>
              <a:t>Obold-Geary</a:t>
            </a:r>
            <a:br>
              <a:rPr lang="es-ES" sz="2800" dirty="0">
                <a:highlight>
                  <a:srgbClr val="000000">
                    <a:alpha val="0"/>
                  </a:srgbClr>
                </a:highlight>
              </a:rPr>
            </a:br>
            <a:endParaRPr lang="es-ES" sz="2800" dirty="0">
              <a:highlight>
                <a:srgbClr val="000000">
                  <a:alpha val="0"/>
                </a:srgbClr>
              </a:highlight>
            </a:endParaRPr>
          </a:p>
          <a:p>
            <a:pPr marL="0" lvl="0" indent="0">
              <a:buNone/>
            </a:pPr>
            <a:r>
              <a:rPr lang="en-US" sz="2800" dirty="0">
                <a:highlight>
                  <a:srgbClr val="000000">
                    <a:alpha val="0"/>
                  </a:srgbClr>
                </a:highlight>
              </a:rPr>
              <a:t>2011-2013</a:t>
            </a:r>
            <a:endParaRPr lang="es-ES" sz="2800" dirty="0">
              <a:highlight>
                <a:srgbClr val="000000">
                  <a:alpha val="0"/>
                </a:srgbClr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71777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s-MX" sz="4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¿QUÉ ES LA SORDOCEGUERA?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es-MX" sz="3600" b="1" i="0" u="none" strike="noStrike" dirty="0">
                <a:solidFill>
                  <a:srgbClr val="9A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La sordoceguera NO implica que un individuo no vea, ni escuche absolutamente nada</a:t>
            </a:r>
          </a:p>
          <a:p>
            <a:pPr marL="0" indent="0">
              <a:buNone/>
            </a:pPr>
            <a:endParaRPr lang="en-US" dirty="0">
              <a:effectLst/>
              <a:latin typeface="Trebuchet MS" panose="020B0603020202020204" pitchFamily="34" charset="0"/>
            </a:endParaRPr>
          </a:p>
          <a:p>
            <a:pPr marL="0" indent="0" rtl="0">
              <a:buNone/>
            </a:pPr>
            <a: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La sordoceguera simplemente significa que el individuo </a:t>
            </a:r>
            <a:r>
              <a:rPr lang="es-MX" sz="3600" b="0" i="1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experimenta tanto</a:t>
            </a:r>
            <a: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 una pérdida visual, como una pérdida auditiva, </a:t>
            </a:r>
            <a:r>
              <a:rPr lang="es-MX" sz="3600" b="0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hasta cierto grado.</a:t>
            </a:r>
          </a:p>
          <a:p>
            <a:endParaRPr lang="en-US" dirty="0">
              <a:effectLst/>
            </a:endParaRPr>
          </a:p>
        </p:txBody>
      </p:sp>
      <p:pic>
        <p:nvPicPr>
          <p:cNvPr id="3" name="KS1P1Slide 2">
            <a:hlinkClick r:id="" action="ppaction://media"/>
            <a:extLst>
              <a:ext uri="{FF2B5EF4-FFF2-40B4-BE49-F238E27FC236}">
                <a16:creationId xmlns:a16="http://schemas.microsoft.com/office/drawing/2014/main" id="{8A48B30B-8E83-49FF-AB06-58C8B48681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4" y="62971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9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s-MX" sz="4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LA SORDOCEGUERA ES UNA DISCAPACIDAD...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que afecta la RECOPILACIÓN DE INFORMACIÓN</a:t>
            </a:r>
          </a:p>
          <a:p>
            <a:pPr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que LIMITA EL ACCESO</a:t>
            </a:r>
          </a:p>
          <a:p>
            <a:pPr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que es EXPONENCIALMENTE MÁS que una pérdida auditiva añadida a una pérdida visual</a:t>
            </a:r>
          </a:p>
        </p:txBody>
      </p:sp>
      <p:pic>
        <p:nvPicPr>
          <p:cNvPr id="2" name="KS1P1Slide 3">
            <a:hlinkClick r:id="" action="ppaction://media"/>
            <a:extLst>
              <a:ext uri="{FF2B5EF4-FFF2-40B4-BE49-F238E27FC236}">
                <a16:creationId xmlns:a16="http://schemas.microsoft.com/office/drawing/2014/main" id="{F253F73B-6586-4748-A21E-3F208B0E0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82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8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¿CÓMO SABER SI ALGUIEN TIENE SORDOCEGUERA?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Dos preguntas clave que se deben hacer al </a:t>
            </a:r>
            <a:r>
              <a:rPr lang="es-MX" sz="3600" b="0" i="0" u="sng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evaluar si un estudiante tiene sordoceguera:</a:t>
            </a:r>
          </a:p>
          <a:p>
            <a:pPr lvl="1" rtl="0"/>
            <a: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¿Tiene suficiente visión para compensar su falta de audición?</a:t>
            </a:r>
          </a:p>
          <a:p>
            <a:pPr lvl="1" rtl="0"/>
            <a: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¿Tiene suficiente audición para compensar su falta de visión? (John </a:t>
            </a:r>
            <a:r>
              <a:rPr lang="es-MX" sz="3600" b="0" i="0" u="none" strike="noStrike" dirty="0" err="1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McInnes</a:t>
            </a:r>
            <a: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)</a:t>
            </a:r>
          </a:p>
        </p:txBody>
      </p:sp>
      <p:pic>
        <p:nvPicPr>
          <p:cNvPr id="2" name="KS1P1Slide 4">
            <a:hlinkClick r:id="" action="ppaction://media"/>
            <a:extLst>
              <a:ext uri="{FF2B5EF4-FFF2-40B4-BE49-F238E27FC236}">
                <a16:creationId xmlns:a16="http://schemas.microsoft.com/office/drawing/2014/main" id="{EC305D7E-628B-4A65-B8DD-892E0517B7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93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s-MX" sz="40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¿A CUÁLES SENTIDOS AFECTA LA SORDOCEGUERA?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La sordoceguera... </a:t>
            </a:r>
          </a:p>
          <a:p>
            <a:pPr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afecta a dos de los tres SENTIDOS DE </a:t>
            </a:r>
            <a:r>
              <a:rPr lang="es-MX" sz="3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DISTANCIA</a:t>
            </a:r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 de un estudiante, por lo que es </a:t>
            </a:r>
          </a:p>
          <a:p>
            <a:pPr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necesario utilizar los SENTIDOS DE </a:t>
            </a:r>
            <a:r>
              <a:rPr lang="es-MX" sz="3600" b="1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IMPACTO</a:t>
            </a:r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 (es decir: el gusto, el tacto, la kinestésica) para recopilar información </a:t>
            </a:r>
          </a:p>
        </p:txBody>
      </p:sp>
      <p:pic>
        <p:nvPicPr>
          <p:cNvPr id="3" name="KS1P1Slide 5">
            <a:hlinkClick r:id="" action="ppaction://media"/>
            <a:extLst>
              <a:ext uri="{FF2B5EF4-FFF2-40B4-BE49-F238E27FC236}">
                <a16:creationId xmlns:a16="http://schemas.microsoft.com/office/drawing/2014/main" id="{E1091FE1-7870-4407-BCC6-28F177D35F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46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PARA COLABORAR O ENSEÑAR A UN ESTUDIANTE SORDO-CIEGO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Colaborar con un estudiante sordo-ciego implica...</a:t>
            </a:r>
          </a:p>
          <a:p>
            <a:endParaRPr lang="en-US" altLang="en-US" sz="3600">
              <a:effectLst/>
              <a:latin typeface="Trebuchet MS" panose="020B0603020202020204" pitchFamily="34" charset="0"/>
            </a:endParaRPr>
          </a:p>
          <a:p>
            <a:pPr rtl="0"/>
            <a:r>
              <a:rPr lang="es-MX" sz="3600" b="1" i="0" u="none" strike="noStrike">
                <a:solidFill>
                  <a:srgbClr val="9A0000"/>
                </a:solidFill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INVITANR AL NIÑO (ADOLESCENTE) "A SALIR"</a:t>
            </a:r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, para que se una a usted en el mundo y para construir  niveles de conexiones con el estudiante</a:t>
            </a:r>
          </a:p>
        </p:txBody>
      </p:sp>
      <p:pic>
        <p:nvPicPr>
          <p:cNvPr id="3" name="KS1P1Slide 6">
            <a:hlinkClick r:id="" action="ppaction://media"/>
            <a:extLst>
              <a:ext uri="{FF2B5EF4-FFF2-40B4-BE49-F238E27FC236}">
                <a16:creationId xmlns:a16="http://schemas.microsoft.com/office/drawing/2014/main" id="{6F181F3E-9BD9-4709-899E-AE70BC8C2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32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s-MX" sz="4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RECUERDE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¡La sordoceguera es una discapacidad que </a:t>
            </a:r>
            <a:b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</a:br>
            <a:r>
              <a:rPr lang="es-MX" sz="36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afecta la habilidad para recopilar información!</a:t>
            </a:r>
          </a:p>
        </p:txBody>
      </p:sp>
      <p:pic>
        <p:nvPicPr>
          <p:cNvPr id="3" name="KS1P1Slide 7">
            <a:hlinkClick r:id="" action="ppaction://media"/>
            <a:extLst>
              <a:ext uri="{FF2B5EF4-FFF2-40B4-BE49-F238E27FC236}">
                <a16:creationId xmlns:a16="http://schemas.microsoft.com/office/drawing/2014/main" id="{655DFE50-9D5C-4976-8C67-C589E055D6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360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0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s-MX" sz="4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RECOPILACIÓN DE INFORMACIÓN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Tipos de "Recopilación de Información" (es decir, APRENDIZAJE) </a:t>
            </a:r>
          </a:p>
          <a:p>
            <a:pPr lvl="1"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Aprendizaje directo</a:t>
            </a:r>
          </a:p>
          <a:p>
            <a:pPr lvl="1"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Aprendizaje secundario</a:t>
            </a:r>
          </a:p>
          <a:p>
            <a:pPr lvl="1" rtl="0"/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Aprendizaje incidental</a:t>
            </a:r>
          </a:p>
        </p:txBody>
      </p:sp>
      <p:pic>
        <p:nvPicPr>
          <p:cNvPr id="3" name="KS1P1Slide 8">
            <a:hlinkClick r:id="" action="ppaction://media"/>
            <a:extLst>
              <a:ext uri="{FF2B5EF4-FFF2-40B4-BE49-F238E27FC236}">
                <a16:creationId xmlns:a16="http://schemas.microsoft.com/office/drawing/2014/main" id="{A2BCC0ED-8C08-499C-B9C8-EA7820EA86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rtl="0"/>
            <a:r>
              <a:rPr lang="es-MX" sz="44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ESTADÍSTICAS DE LA SORDOCEGUERA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pPr marL="0" indent="0" rtl="0">
              <a:buNone/>
            </a:pPr>
            <a:r>
              <a:rPr lang="es-MX" sz="3600" b="0" i="0" u="none" strike="noStrike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En los Estados Unidos, más de 10,000 niños y jóvenes (desde el nacimiento hasta los 22 años) experimentan la sordoceguera.</a:t>
            </a:r>
          </a:p>
          <a:p>
            <a:pPr lvl="1" rtl="0"/>
            <a:r>
              <a:rPr lang="es-MX" sz="3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De estos 10,000, aproximadamente el 5% experimentan sordera y ceguera totales.</a:t>
            </a:r>
          </a:p>
          <a:p>
            <a:pPr lvl="1" rtl="0"/>
            <a:r>
              <a:rPr lang="es-MX" sz="3200" b="0" i="0" u="none" strike="noStrike" dirty="0">
                <a:effectLst/>
                <a:highlight>
                  <a:srgbClr val="000000">
                    <a:alpha val="0"/>
                  </a:srgbClr>
                </a:highlight>
                <a:latin typeface="Trebuchet MS" charset="0"/>
              </a:rPr>
              <a:t>Pero aproximadamente el 91% de estos 10,000 niños y jóvenes también experimentan discapacidades adicionales.</a:t>
            </a:r>
          </a:p>
          <a:p>
            <a:endParaRPr lang="en-US" dirty="0">
              <a:effectLst/>
            </a:endParaRPr>
          </a:p>
        </p:txBody>
      </p:sp>
      <p:pic>
        <p:nvPicPr>
          <p:cNvPr id="3" name="KS1P1Slide 9">
            <a:hlinkClick r:id="" action="ppaction://media"/>
            <a:extLst>
              <a:ext uri="{FF2B5EF4-FFF2-40B4-BE49-F238E27FC236}">
                <a16:creationId xmlns:a16="http://schemas.microsoft.com/office/drawing/2014/main" id="{97DDE343-F019-45D4-ACA4-F63F95504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09" y="62971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04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ＭＳ Ｐゴシック"/>
        <a:cs typeface="Arial"/>
      </a:majorFont>
      <a:minorFont>
        <a:latin typeface="Helvetic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r="http://schemas.openxmlformats.org/officeDocument/2006/relationships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r="http://schemas.openxmlformats.org/officeDocument/2006/relationships"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696</Words>
  <Application>Microsoft Macintosh PowerPoint</Application>
  <PresentationFormat>Widescreen</PresentationFormat>
  <Paragraphs>65</Paragraphs>
  <Slides>10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Helvetica</vt:lpstr>
      <vt:lpstr>Trebuchet MS</vt:lpstr>
      <vt:lpstr>Wingdings</vt:lpstr>
      <vt:lpstr>Bold Stripes</vt:lpstr>
      <vt:lpstr>INTRODUCCIÓN ACERCA DE LOS ESTUDIANTES SORDO-CIEGOS</vt:lpstr>
      <vt:lpstr>¿QUÉ ES LA SORDOCEGUERA?</vt:lpstr>
      <vt:lpstr>LA SORDOCEGUERA ES UNA DISCAPACIDAD...</vt:lpstr>
      <vt:lpstr>¿CÓMO SABER SI ALGUIEN TIENE SORDOCEGUERA?</vt:lpstr>
      <vt:lpstr>¿A CUÁLES SENTIDOS AFECTA LA SORDOCEGUERA?</vt:lpstr>
      <vt:lpstr>PARA COLABORAR O ENSEÑAR A UN ESTUDIANTE SORDO-CIEGO</vt:lpstr>
      <vt:lpstr>RECUERDE</vt:lpstr>
      <vt:lpstr>RECOPILACIÓN DE INFORMACIÓN</vt:lpstr>
      <vt:lpstr>ESTADÍSTICAS DE LA SORDOCEGUERA</vt:lpstr>
      <vt:lpstr>Créditos</vt:lpstr>
    </vt:vector>
  </TitlesOfParts>
  <Manager/>
  <Company>WOU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LEARNERS WHO HAVE DEAF-BLINDNESS</dc:title>
  <dc:creator>Jordyn Watanabe</dc:creator>
  <cp:lastModifiedBy>Microsoft Office User</cp:lastModifiedBy>
  <cp:revision>13</cp:revision>
  <dcterms:created xsi:type="dcterms:W3CDTF">2018-04-16T19:59:52Z</dcterms:created>
  <dcterms:modified xsi:type="dcterms:W3CDTF">2020-06-11T15:30:23Z</dcterms:modified>
</cp:coreProperties>
</file>