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custDataLst>
    <p:tags r:id="rId21"/>
  </p:custDataLst>
  <p:defaultTextStyle>
    <a:defPPr>
      <a:defRPr lang="en-US">
        <a:effectLst/>
      </a:defRPr>
    </a:defPPr>
    <a:lvl1pPr marL="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43" autoAdjust="0"/>
  </p:normalViewPr>
  <p:slideViewPr>
    <p:cSldViewPr snapToGrid="0">
      <p:cViewPr varScale="1">
        <p:scale>
          <a:sx n="112" d="100"/>
          <a:sy n="112" d="100"/>
        </p:scale>
        <p:origin x="232" y="2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B96B1CBE-A79C-4502-864A-3F5196AAD83C}" type="datetimeFigureOut">
              <a:rPr lang="en-US" smtClean="0">
                <a:effectLst/>
              </a:rPr>
              <a:t>6/11/20</a:t>
            </a:fld>
            <a:endParaRPr lang="en-US">
              <a:effectLst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7DA79631-6B71-480E-BAF2-6395FEBEF6F3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9993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B9FDA247-24F7-447B-8E7C-861BE3E83DAC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855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B960193B-3ED9-4D1F-BA09-1EA5E6E9FBF8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27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2A7C535A-C73E-449D-9222-B0B07BF93720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51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CF4CDC2A-8A9D-4DF0-B55D-4CCC1881526C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65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71476D13-1CC6-4A9C-9784-BCC8F460DF0E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13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611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B16F9903-CD40-492B-B185-5CA85A233E69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14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26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324272E3-F30B-49BE-8BF4-794A92F5E413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15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8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E6A2A8C8-DCEA-4AC6-BDDE-5B640AA281CC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16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24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139FEF77-6CE1-4407-BA36-27ADC9334470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17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Con esto finaliza el seminario en línea acerca de la categorización </a:t>
            </a:r>
          </a:p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End with audio at </a:t>
            </a:r>
          </a:p>
        </p:txBody>
      </p:sp>
    </p:spTree>
    <p:extLst>
      <p:ext uri="{BB962C8B-B14F-4D97-AF65-F5344CB8AC3E}">
        <p14:creationId xmlns:p14="http://schemas.microsoft.com/office/powerpoint/2010/main" val="1010417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78DC4DEA-5E02-4788-A10F-A17451D3D671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18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effectLst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endParaRPr lang="es-MX" sz="18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233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301120C1-DF23-4DB4-9B17-7451145A9D5A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Cut out slides 10-25 totally for a separate webinar. Also, audio starting at 14:25 cut out all words until 38:07</a:t>
            </a:r>
          </a:p>
        </p:txBody>
      </p:sp>
    </p:spTree>
    <p:extLst>
      <p:ext uri="{BB962C8B-B14F-4D97-AF65-F5344CB8AC3E}">
        <p14:creationId xmlns:p14="http://schemas.microsoft.com/office/powerpoint/2010/main" val="501796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8CDD8D84-C471-48C3-8844-F37DC824B953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134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FF8284FF-FF76-430C-A936-758F8D271425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64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95A3183D-2810-4EE5-AF18-F9061276D9D7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62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F7D0DA88-BB96-41B8-8134-40B444F7097E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Desarrollo individualizado de las habilidades visuales y auditivas</a:t>
            </a:r>
          </a:p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255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6FD55C38-1E41-4E84-9287-929FDCF3A49D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Desarrollo individualizado de las habilidades visuales y auditivas</a:t>
            </a:r>
          </a:p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48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72106C57-504A-4295-B986-1383DECD1734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Desarrollo individualizado de las habilidades visuales y auditivas</a:t>
            </a:r>
          </a:p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Las publicaciones especializadas indican que esto ocurre a los 3 años aproximadamente; el Consejo de Administración Escolar (SMB, por sus siglas en inglés),  considera que sucede cuando los niños están más pequeños, quizá a los 18 meses de edad, debido al desarrollo de:</a:t>
            </a:r>
          </a:p>
          <a:p>
            <a:pPr rtl="0" eaLnBrk="1" hangingPunct="1">
              <a:buFontTx/>
              <a:buAutoNum type="arabicPeriod"/>
            </a:pPr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La búsqueda visual, a consecuencia de la conciencia acerca del mundo exterior.</a:t>
            </a:r>
          </a:p>
          <a:p>
            <a:pPr rtl="0" eaLnBrk="1" hangingPunct="1">
              <a:buFontTx/>
              <a:buAutoNum type="arabicPeriod"/>
            </a:pPr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La capacidad de colocarse en "posición vertical" - a consecuencia de la conciencia espacial</a:t>
            </a:r>
          </a:p>
          <a:p>
            <a:pPr rtl="0" eaLnBrk="1" hangingPunct="1">
              <a:buFontTx/>
              <a:buAutoNum type="arabicPeriod"/>
            </a:pPr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Información sobre las relaciones obtenida a través de la interacción diádica (por ejemplo: la vinculación, expresiones faciales, etc.)</a:t>
            </a:r>
          </a:p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604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64166984-A5BD-4FBC-B232-21541EA5F8C0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2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4" name="Group 2"/>
          <p:cNvGrpSpPr/>
          <p:nvPr/>
        </p:nvGrpSpPr>
        <p:grpSpPr>
          <a:xfrm>
            <a:off x="-4233" y="1"/>
            <a:ext cx="12196233" cy="6867525"/>
            <a:chOff x="-2" y="0"/>
            <a:chExt cx="5762" cy="4326"/>
          </a:xfrm>
          <a:effectLst/>
        </p:grpSpPr>
        <p:grpSp>
          <p:nvGrpSpPr>
            <p:cNvPr id="5" name="Group 3"/>
            <p:cNvGrpSpPr/>
            <p:nvPr userDrawn="1"/>
          </p:nvGrpSpPr>
          <p:grpSpPr>
            <a:xfrm>
              <a:off x="-2" y="0"/>
              <a:ext cx="5712" cy="4326"/>
              <a:chOff x="-2" y="0"/>
              <a:chExt cx="5712" cy="4326"/>
            </a:xfrm>
            <a:effectLst/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kumimoji="1" lang="en-US" sz="2400">
              <a:solidFill>
                <a:srgbClr val="000000"/>
              </a:solidFill>
              <a:effectLst/>
              <a:cs typeface="ＭＳ Ｐゴシック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  <a:effectLst/>
        </p:spPr>
        <p:txBody>
          <a:bodyPr/>
          <a:lstStyle>
            <a:lvl1pPr algn="r">
              <a:defRPr>
                <a:effectLst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  <a:effectLst/>
        </p:spPr>
        <p:txBody>
          <a:bodyPr/>
          <a:lstStyle>
            <a:lvl1pPr marL="0" indent="0">
              <a:buFont typeface="Wingdings" charset="0"/>
              <a:buNone/>
              <a:defRPr>
                <a:effectLst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48A13F57-95CE-4507-8451-7074DB6E04E0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111537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3C193245-63BB-4026-AC45-B704036C5780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94367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  <a:effectLst/>
        </p:spPr>
        <p:txBody>
          <a:bodyPr vert="eaVert"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8F33CD36-E95D-4F6F-BCE7-D449FFED542D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7653936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6A0F4EF1-10B0-4CF5-AF38-0478651F504B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796511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effectLst/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effectLst/>
        </p:spPr>
        <p:txBody>
          <a:bodyPr anchor="b"/>
          <a:lstStyle>
            <a:lvl1pPr marL="0" indent="0">
              <a:buNone/>
              <a:defRPr sz="2000">
                <a:effectLst/>
              </a:defRPr>
            </a:lvl1pPr>
            <a:lvl2pPr marL="457200" indent="0">
              <a:buNone/>
              <a:defRPr sz="1800">
                <a:effectLst/>
              </a:defRPr>
            </a:lvl2pPr>
            <a:lvl3pPr marL="914400" indent="0">
              <a:buNone/>
              <a:defRPr sz="1600">
                <a:effectLst/>
              </a:defRPr>
            </a:lvl3pPr>
            <a:lvl4pPr marL="1371600" indent="0">
              <a:buNone/>
              <a:defRPr sz="1400">
                <a:effectLst/>
              </a:defRPr>
            </a:lvl4pPr>
            <a:lvl5pPr marL="1828800" indent="0">
              <a:buNone/>
              <a:defRPr sz="1400">
                <a:effectLst/>
              </a:defRPr>
            </a:lvl5pPr>
            <a:lvl6pPr marL="2286000" indent="0">
              <a:buNone/>
              <a:defRPr sz="1400">
                <a:effectLst/>
              </a:defRPr>
            </a:lvl6pPr>
            <a:lvl7pPr marL="2743200" indent="0">
              <a:buNone/>
              <a:defRPr sz="1400">
                <a:effectLst/>
              </a:defRPr>
            </a:lvl7pPr>
            <a:lvl8pPr marL="3200400" indent="0">
              <a:buNone/>
              <a:defRPr sz="1400">
                <a:effectLst/>
              </a:defRPr>
            </a:lvl8pPr>
            <a:lvl9pPr marL="3657600" indent="0">
              <a:buNone/>
              <a:defRPr sz="14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1F798081-8D36-44D4-8A05-FC7FD8D50089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94117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06CAE2AB-94A7-4680-857D-F7A52ECCE514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48958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1FFF458A-F384-4183-A9B8-09BD0128C497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381696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02769782-EFBB-43AD-9B26-1711E202E890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86071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437D0A21-469D-4699-9B48-C789F4DB1593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279640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7DA7C276-63A8-4811-B6B2-A82CEBB7447D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828553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effectLst/>
        </p:spPr>
        <p:txBody>
          <a:bodyPr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pPr lvl="0"/>
            <a:endParaRPr lang="en-US" noProof="0">
              <a:effectLst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8448D297-B8D2-49F9-9FAD-6F1C10FABF59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667244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1026" name="Group 2"/>
          <p:cNvGrpSpPr/>
          <p:nvPr/>
        </p:nvGrpSpPr>
        <p:grpSpPr>
          <a:xfrm>
            <a:off x="1" y="1"/>
            <a:ext cx="12196233" cy="6867525"/>
            <a:chOff x="0" y="0"/>
            <a:chExt cx="5762" cy="4326"/>
          </a:xfrm>
          <a:effectLst/>
        </p:grpSpPr>
        <p:sp>
          <p:nvSpPr>
            <p:cNvPr id="6147" name="Rectangle 3"/>
            <p:cNvSpPr>
              <a:spLocks noChangeArrowheads="1"/>
            </p:cNvSpPr>
            <p:nvPr/>
          </p:nvSpPr>
          <p:spPr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4" name="Rectangle 40"/>
            <p:cNvSpPr>
              <a:spLocks noChangeArrowheads="1"/>
            </p:cNvSpPr>
            <p:nvPr/>
          </p:nvSpPr>
          <p:spPr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5" name="Rectangle 41"/>
            <p:cNvSpPr>
              <a:spLocks noChangeArrowheads="1"/>
            </p:cNvSpPr>
            <p:nvPr/>
          </p:nvSpPr>
          <p:spPr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8" name="Rectangle 44"/>
            <p:cNvSpPr>
              <a:spLocks noChangeArrowheads="1"/>
            </p:cNvSpPr>
            <p:nvPr/>
          </p:nvSpPr>
          <p:spPr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9" name="Rectangle 45"/>
            <p:cNvSpPr>
              <a:spLocks noChangeArrowheads="1"/>
            </p:cNvSpPr>
            <p:nvPr/>
          </p:nvSpPr>
          <p:spPr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5" name="Rectangle 61"/>
            <p:cNvSpPr>
              <a:spLocks noChangeArrowheads="1"/>
            </p:cNvSpPr>
            <p:nvPr/>
          </p:nvSpPr>
          <p:spPr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6" name="Rectangle 62"/>
            <p:cNvSpPr>
              <a:spLocks noChangeArrowheads="1"/>
            </p:cNvSpPr>
            <p:nvPr/>
          </p:nvSpPr>
          <p:spPr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7" name="Rectangle 63"/>
            <p:cNvSpPr>
              <a:spLocks noChangeArrowheads="1"/>
            </p:cNvSpPr>
            <p:nvPr/>
          </p:nvSpPr>
          <p:spPr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</p:grpSp>
      <p:sp>
        <p:nvSpPr>
          <p:cNvPr id="1027" name="Rectangle 65"/>
          <p:cNvSpPr>
            <a:spLocks noGrp="1" noChangeArrowheads="1"/>
          </p:cNvSpPr>
          <p:nvPr>
            <p:ph type="title"/>
          </p:nvPr>
        </p:nvSpPr>
        <p:spPr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effectLst/>
              </a:rPr>
              <a:t>Click to edit Master title style</a:t>
            </a:r>
          </a:p>
        </p:txBody>
      </p:sp>
      <p:sp>
        <p:nvSpPr>
          <p:cNvPr id="1028" name="Rectangle 66"/>
          <p:cNvSpPr>
            <a:spLocks noGrp="1" noChangeArrowheads="1"/>
          </p:cNvSpPr>
          <p:nvPr>
            <p:ph type="body" idx="1"/>
          </p:nvPr>
        </p:nvSpPr>
        <p:spPr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effectLst/>
              </a:rPr>
              <a:t>Click to edit Master text styles</a:t>
            </a:r>
          </a:p>
          <a:p>
            <a:pPr lvl="1"/>
            <a:r>
              <a:rPr lang="en-US" altLang="en-US">
                <a:effectLst/>
              </a:rPr>
              <a:t>Second level</a:t>
            </a:r>
          </a:p>
          <a:p>
            <a:pPr lvl="2"/>
            <a:r>
              <a:rPr lang="en-US" altLang="en-US">
                <a:effectLst/>
              </a:rPr>
              <a:t>Third level</a:t>
            </a:r>
          </a:p>
          <a:p>
            <a:pPr lvl="3"/>
            <a:r>
              <a:rPr lang="en-US" altLang="en-US">
                <a:effectLst/>
              </a:rPr>
              <a:t>Fourth level</a:t>
            </a:r>
          </a:p>
          <a:p>
            <a:pPr lvl="4"/>
            <a:r>
              <a:rPr lang="en-US" altLang="en-US">
                <a:effectLst/>
              </a:rPr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>
          <a:xfrm>
            <a:off x="15367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/>
                <a:latin typeface="+mn-lt"/>
                <a:ea typeface="ＭＳ Ｐゴシック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>
          <a:xfrm>
            <a:off x="4787900" y="62865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/>
                <a:latin typeface="+mn-lt"/>
                <a:ea typeface="ＭＳ Ｐゴシック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599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/>
                <a:latin typeface="Helvetica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61DC79-F825-4641-9F7F-BD674FDBB4E8}" type="slidenum">
              <a:rPr lang="en-US" altLang="en-US">
                <a:solidFill>
                  <a:srgbClr val="000000"/>
                </a:solidFill>
                <a:effectLst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440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/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/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/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/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9pPr>
    </p:bodyStyle>
    <p:otherStyle>
      <a:defPPr>
        <a:defRPr lang="en-US">
          <a:effectLst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685800"/>
            <a:ext cx="8915400" cy="1752600"/>
          </a:xfrm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3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PARA CATEGORIZAR A LOS ESTUDIANTES CON SORDOCEGUERA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9200" y="2860676"/>
            <a:ext cx="5257800" cy="3616325"/>
          </a:xfrm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/>
          <a:p>
            <a:pPr algn="r" eaLnBrk="1" hangingPunct="1">
              <a:defRPr>
                <a:effectLst/>
              </a:defRPr>
            </a:pPr>
            <a:endParaRPr lang="en-US" sz="2400">
              <a:effectLst/>
              <a:ea typeface="+mn-ea"/>
              <a:cs typeface="Trebuchet MS"/>
            </a:endParaRPr>
          </a:p>
          <a:p>
            <a:pPr algn="ctr" rtl="0" eaLnBrk="1" hangingPunct="1">
              <a:defRPr>
                <a:effectLst/>
              </a:defRP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cs typeface="Trebuchet MS"/>
              </a:rPr>
              <a:t>Susan M. Bashinski</a:t>
            </a:r>
          </a:p>
          <a:p>
            <a:pPr algn="ctr" rtl="0" eaLnBrk="1" hangingPunct="1">
              <a:defRPr>
                <a:effectLst/>
              </a:defRP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cs typeface="Trebuchet MS"/>
              </a:rPr>
              <a:t>para el </a:t>
            </a:r>
          </a:p>
          <a:p>
            <a:pPr algn="ctr" rtl="0" eaLnBrk="1" hangingPunct="1">
              <a:defRPr>
                <a:effectLst/>
              </a:defRP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cs typeface="Trebuchet MS"/>
              </a:rPr>
              <a:t>Proyecto de Sordoceguera de Kansas</a:t>
            </a:r>
          </a:p>
        </p:txBody>
      </p:sp>
    </p:spTree>
    <p:extLst>
      <p:ext uri="{BB962C8B-B14F-4D97-AF65-F5344CB8AC3E}">
        <p14:creationId xmlns:p14="http://schemas.microsoft.com/office/powerpoint/2010/main" val="3120687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0051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CATEGORÍA #3 - CRONOLOGÍA DEL INICIO Y GRADOS/TIPOS</a:t>
            </a:r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34532" y="1905000"/>
            <a:ext cx="9144000" cy="4608922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s-MX" sz="36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3 - Por la CRONOLOGÍA DEL INICIO </a:t>
            </a:r>
            <a:r>
              <a:rPr lang="es-MX" sz="3600" b="1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y</a:t>
            </a:r>
          </a:p>
          <a:p>
            <a:pPr rtl="0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s-MX" sz="36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     GRADOS/TIPOS de la pérdida sensorial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endParaRPr lang="en-US" sz="1400" b="1" dirty="0">
              <a:effectLst/>
              <a:latin typeface="Trebuchet MS" charset="0"/>
              <a:ea typeface="+mn-ea"/>
              <a:cs typeface="+mn-cs"/>
            </a:endParaRPr>
          </a:p>
          <a:p>
            <a:pPr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Sordera </a:t>
            </a:r>
            <a:r>
              <a:rPr lang="es-MX" sz="36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y</a:t>
            </a: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 ceguera congénitas</a:t>
            </a:r>
          </a:p>
          <a:p>
            <a:pPr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Sordera </a:t>
            </a:r>
            <a:r>
              <a:rPr lang="es-MX" sz="36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y</a:t>
            </a: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 ceguera adventicias</a:t>
            </a:r>
          </a:p>
          <a:p>
            <a:pPr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Sordera congénita y ceguera adventicia</a:t>
            </a:r>
          </a:p>
          <a:p>
            <a:pPr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Ceguera congénita y sordera adventicia</a:t>
            </a:r>
          </a:p>
        </p:txBody>
      </p:sp>
      <p:pic>
        <p:nvPicPr>
          <p:cNvPr id="3" name="KS1P2Slide 10">
            <a:hlinkClick r:id="" action="ppaction://media"/>
            <a:extLst>
              <a:ext uri="{FF2B5EF4-FFF2-40B4-BE49-F238E27FC236}">
                <a16:creationId xmlns:a16="http://schemas.microsoft.com/office/drawing/2014/main" id="{D0BC945F-EC5C-441E-9BAE-91DB02D16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45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99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2099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CATEGORIZACIÓN DE</a:t>
            </a: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 </a:t>
            </a: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LA SORDOCEGUERA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3600">
              <a:effectLst/>
              <a:latin typeface="Trebuchet MS" panose="020B0603020202020204" pitchFamily="34" charset="0"/>
            </a:endParaRPr>
          </a:p>
          <a:p>
            <a:pPr algn="ctr" rtl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¡Incluso en este modelo dual, </a:t>
            </a:r>
          </a:p>
          <a:p>
            <a:pPr algn="ctr" rtl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los grados/tipos de un</a:t>
            </a:r>
          </a:p>
          <a:p>
            <a:pPr algn="ctr" rtl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estudiante individual</a:t>
            </a:r>
          </a:p>
          <a:p>
            <a:pPr algn="ctr" rtl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relativos a las pérdidas auditivas y visuales </a:t>
            </a:r>
          </a:p>
          <a:p>
            <a:pPr algn="ctr" rtl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deben ser considerados de forma individual!</a:t>
            </a:r>
          </a:p>
        </p:txBody>
      </p:sp>
      <p:pic>
        <p:nvPicPr>
          <p:cNvPr id="3" name="KS1P2Slide 11">
            <a:hlinkClick r:id="" action="ppaction://media"/>
            <a:extLst>
              <a:ext uri="{FF2B5EF4-FFF2-40B4-BE49-F238E27FC236}">
                <a16:creationId xmlns:a16="http://schemas.microsoft.com/office/drawing/2014/main" id="{036E7D1F-6E09-4576-82AC-00A06A1A0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02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4147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>
              <a:buFont typeface="Wingdings" charset="0"/>
              <a:buNone/>
              <a:defRPr>
                <a:effectLst/>
              </a:defRPr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r>
              <a:rPr lang="es-MX" sz="4800" b="1" i="0" u="sng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Recuerde</a:t>
            </a:r>
            <a:r>
              <a:rPr lang="es-MX" sz="4800" b="0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: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algn="ctr" rtl="0" eaLnBrk="1" hangingPunct="1">
              <a:buFont typeface="Wingdings" charset="0"/>
              <a:buNone/>
              <a:defRPr>
                <a:effectLst/>
              </a:defRPr>
            </a:pP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¡Los estudiantes sordo-ciegos son un grupo increíblemente heterogéneo!</a:t>
            </a:r>
          </a:p>
        </p:txBody>
      </p:sp>
      <p:pic>
        <p:nvPicPr>
          <p:cNvPr id="3" name="KS1P2Slide 12">
            <a:hlinkClick r:id="" action="ppaction://media"/>
            <a:extLst>
              <a:ext uri="{FF2B5EF4-FFF2-40B4-BE49-F238E27FC236}">
                <a16:creationId xmlns:a16="http://schemas.microsoft.com/office/drawing/2014/main" id="{E6D12579-29CC-4280-B28B-63231D136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40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21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8409" y="533401"/>
            <a:ext cx="10865795" cy="1090613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s-MX" sz="48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Sordera </a:t>
            </a:r>
            <a:r>
              <a:rPr lang="es-MX" sz="3600" b="0" i="1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y</a:t>
            </a:r>
            <a:r>
              <a:rPr lang="es-MX" sz="48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ceguera congénitas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19400" y="1905000"/>
            <a:ext cx="7727950" cy="49530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Rubéola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Citomegalovirus (CMV)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Toxoplasmosis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Traumatismo al nacer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Toxinas (ambientales, ingeridas)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Herpes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Sífilis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None/>
              <a:defRPr>
                <a:effectLst/>
              </a:defRPr>
            </a:pPr>
            <a:endParaRPr lang="en-US" sz="2800">
              <a:effectLst/>
              <a:latin typeface="Trebuchet MS" charset="0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>
                <a:effectLst/>
              </a:defRPr>
            </a:pPr>
            <a:endParaRPr lang="en-US" sz="2800">
              <a:effectLst/>
              <a:latin typeface="Trebuchet MS" charset="0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>
                <a:effectLst/>
              </a:defRPr>
            </a:pPr>
            <a:endParaRPr lang="en-US">
              <a:solidFill>
                <a:schemeClr val="folHlink"/>
              </a:solidFill>
              <a:effectLst/>
              <a:latin typeface="Trebuchet MS" charset="0"/>
              <a:ea typeface="+mn-ea"/>
              <a:cs typeface="+mn-cs"/>
            </a:endParaRPr>
          </a:p>
        </p:txBody>
      </p:sp>
      <p:pic>
        <p:nvPicPr>
          <p:cNvPr id="3" name="KS1P2Slide 13">
            <a:hlinkClick r:id="" action="ppaction://media"/>
            <a:extLst>
              <a:ext uri="{FF2B5EF4-FFF2-40B4-BE49-F238E27FC236}">
                <a16:creationId xmlns:a16="http://schemas.microsoft.com/office/drawing/2014/main" id="{670C2C13-D6CA-4D04-B389-DF073BCCD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425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98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50531" name="Rectangle 3"/>
          <p:cNvSpPr>
            <a:spLocks noGrp="1" noChangeArrowheads="1"/>
          </p:cNvSpPr>
          <p:nvPr>
            <p:ph type="title"/>
          </p:nvPr>
        </p:nvSpPr>
        <p:spPr>
          <a:xfrm>
            <a:off x="906379" y="533401"/>
            <a:ext cx="11058642" cy="1090613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MX" sz="44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Sordera </a:t>
            </a:r>
            <a:r>
              <a:rPr lang="es-MX" sz="4400" b="1" i="1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y</a:t>
            </a:r>
            <a:r>
              <a:rPr lang="es-MX" sz="44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ceguera congénitas </a:t>
            </a:r>
            <a:r>
              <a:rPr lang="es-MX" sz="40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(cont.)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19400" y="1905000"/>
            <a:ext cx="7727950" cy="49530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Clr>
                <a:schemeClr val="tx2"/>
              </a:buCl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Parto prematuro 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 (Retinopatía de Prematuridad — ROP)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Parálisis cerebral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Síndrome de Leber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Síndrome CHARGE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endParaRPr lang="en-US" altLang="en-US" sz="2800">
              <a:effectLst/>
              <a:latin typeface="Trebuchet MS" panose="020B0603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en-US" sz="2800">
              <a:effectLst/>
              <a:latin typeface="Trebuchet MS" panose="020B0603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endParaRPr lang="en-US" altLang="en-US" sz="2800">
              <a:effectLst/>
              <a:latin typeface="Trebuchet MS" panose="020B0603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endParaRPr lang="en-US" altLang="en-US">
              <a:solidFill>
                <a:schemeClr val="folHlink"/>
              </a:solidFill>
              <a:effectLst/>
              <a:latin typeface="Trebuchet MS" panose="020B0603020202020204" pitchFamily="34" charset="0"/>
            </a:endParaRPr>
          </a:p>
        </p:txBody>
      </p:sp>
      <p:pic>
        <p:nvPicPr>
          <p:cNvPr id="3" name="KS1P2Slide 14">
            <a:hlinkClick r:id="" action="ppaction://media"/>
            <a:extLst>
              <a:ext uri="{FF2B5EF4-FFF2-40B4-BE49-F238E27FC236}">
                <a16:creationId xmlns:a16="http://schemas.microsoft.com/office/drawing/2014/main" id="{DD1F6323-FEA6-47A2-BEEC-D4783F222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682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42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47459" name="Rectangle 3"/>
          <p:cNvSpPr>
            <a:spLocks noGrp="1" noChangeArrowheads="1"/>
          </p:cNvSpPr>
          <p:nvPr>
            <p:ph type="title"/>
          </p:nvPr>
        </p:nvSpPr>
        <p:spPr>
          <a:xfrm>
            <a:off x="1128410" y="457201"/>
            <a:ext cx="10826884" cy="1166813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MX" sz="48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Sordera </a:t>
            </a:r>
            <a:r>
              <a:rPr lang="es-MX" sz="3600" b="0" i="1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y</a:t>
            </a:r>
            <a:r>
              <a:rPr lang="es-MX" sz="48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ceguera adventicias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90800" y="1752600"/>
            <a:ext cx="8077200" cy="51054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Clr>
                <a:schemeClr val="tx2"/>
              </a:buCl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Traumatismo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Meningitis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Encefalitis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Toxinas (ambientales, ingeridas)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Síndrome de Usher, tipo III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Ataxia de Friedrich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Neurofibromatosis</a:t>
            </a:r>
          </a:p>
        </p:txBody>
      </p:sp>
      <p:pic>
        <p:nvPicPr>
          <p:cNvPr id="3" name="KS1P2Slide 15">
            <a:hlinkClick r:id="" action="ppaction://media"/>
            <a:extLst>
              <a:ext uri="{FF2B5EF4-FFF2-40B4-BE49-F238E27FC236}">
                <a16:creationId xmlns:a16="http://schemas.microsoft.com/office/drawing/2014/main" id="{FA8B6B24-1BB7-4DD6-9A3C-6E64F8F4D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65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98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>
          <a:xfrm>
            <a:off x="922421" y="457201"/>
            <a:ext cx="11052328" cy="1166813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MX" sz="40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Sordera congénita — ceguera adventicia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0" y="1905000"/>
            <a:ext cx="7499350" cy="41910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Clr>
                <a:schemeClr val="tx2"/>
              </a:buCl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Síndrome del bebé sacudido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Retinopatía diabética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Síndrome de Usher, tipo II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Degeneración macular </a:t>
            </a:r>
            <a:r>
              <a:rPr lang="es-MX" sz="2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(generalmente a personas de edad más avanzada)</a:t>
            </a:r>
          </a:p>
        </p:txBody>
      </p:sp>
      <p:pic>
        <p:nvPicPr>
          <p:cNvPr id="3" name="KS1P2Slide 16">
            <a:hlinkClick r:id="" action="ppaction://media"/>
            <a:extLst>
              <a:ext uri="{FF2B5EF4-FFF2-40B4-BE49-F238E27FC236}">
                <a16:creationId xmlns:a16="http://schemas.microsoft.com/office/drawing/2014/main" id="{27FF4638-2E67-460C-B15D-954C1EC08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33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922421" y="533401"/>
            <a:ext cx="11042600" cy="1090613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s-MX" sz="40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Ceguera congénita - sordera adventicia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124200" y="1905000"/>
            <a:ext cx="7423150" cy="49530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Trisomía 13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Traumatismo 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Lesión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Meningitis</a:t>
            </a:r>
          </a:p>
          <a:p>
            <a:pPr rtl="0"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Encefalitis</a:t>
            </a:r>
          </a:p>
        </p:txBody>
      </p:sp>
      <p:pic>
        <p:nvPicPr>
          <p:cNvPr id="3" name="KS1P2Slide 17">
            <a:hlinkClick r:id="" action="ppaction://media"/>
            <a:extLst>
              <a:ext uri="{FF2B5EF4-FFF2-40B4-BE49-F238E27FC236}">
                <a16:creationId xmlns:a16="http://schemas.microsoft.com/office/drawing/2014/main" id="{C6A59ABB-82A6-411E-8D84-84B7E18FE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11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75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 dirty="0">
                <a:highlight>
                  <a:srgbClr val="000000">
                    <a:alpha val="0"/>
                  </a:srgbClr>
                </a:highlight>
              </a:rPr>
              <a:t>Créditos</a:t>
            </a:r>
            <a:endParaRPr lang="es-MX" sz="44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Desarrollado por el Proyecto de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Mentoría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a Distancia en la Universidad de Kansas</a:t>
            </a:r>
          </a:p>
          <a:p>
            <a:pPr marL="0" indent="0">
              <a:buNone/>
            </a:pP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Contenido por: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Susan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M.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Bashinski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Megan Cote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Rebecca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Obold-Geary</a:t>
            </a:r>
            <a:br>
              <a:rPr lang="es-ES" sz="2800" dirty="0">
                <a:highlight>
                  <a:srgbClr val="000000">
                    <a:alpha val="0"/>
                  </a:srgbClr>
                </a:highlight>
              </a:rPr>
            </a:b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  <a:p>
            <a:pPr marL="0" lvl="0" indent="0">
              <a:buNone/>
            </a:pPr>
            <a:r>
              <a:rPr lang="en-US" sz="2800" dirty="0">
                <a:highlight>
                  <a:srgbClr val="000000">
                    <a:alpha val="0"/>
                  </a:srgbClr>
                </a:highlight>
              </a:rPr>
              <a:t>2011-2013</a:t>
            </a: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5774605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95588" name="Rectangle 4"/>
          <p:cNvSpPr>
            <a:spLocks noGrp="1" noChangeArrowheads="1"/>
          </p:cNvSpPr>
          <p:nvPr>
            <p:ph type="title"/>
          </p:nvPr>
        </p:nvSpPr>
        <p:spPr>
          <a:xfrm>
            <a:off x="1162051" y="194034"/>
            <a:ext cx="10883900" cy="10906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ETIOLOGÍAS de la SORDOCEGUERA</a:t>
            </a:r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162052" y="1744740"/>
            <a:ext cx="9385300" cy="5113259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s-MX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Helvetica"/>
                <a:ea typeface="+mn-ea"/>
                <a:cs typeface="+mn-cs"/>
              </a:rPr>
              <a:t>   </a:t>
            </a: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Helvetica"/>
                <a:ea typeface="+mn-ea"/>
                <a:cs typeface="+mn-cs"/>
              </a:rPr>
              <a:t>En general, los niños podrían estar en riesgo de tener pérdidas visuales y auditivas combinadas, debido a un</a:t>
            </a: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Helvetica"/>
                <a:ea typeface="+mn-ea"/>
                <a:cs typeface="+mn-cs"/>
              </a:rPr>
              <a:t>:</a:t>
            </a:r>
          </a:p>
          <a:p>
            <a:pPr lvl="1"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Helvetica"/>
                <a:ea typeface="+mn-ea"/>
              </a:rPr>
              <a:t>síndrome o trastorno hereditario.</a:t>
            </a:r>
          </a:p>
          <a:p>
            <a:pPr lvl="1"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Helvetica"/>
                <a:ea typeface="+mn-ea"/>
              </a:rPr>
              <a:t>condición prenatal</a:t>
            </a:r>
          </a:p>
          <a:p>
            <a:pPr lvl="1"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Helvetica"/>
                <a:ea typeface="+mn-ea"/>
              </a:rPr>
              <a:t>condición postnatal</a:t>
            </a:r>
          </a:p>
          <a:p>
            <a:pPr lvl="1"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Helvetica"/>
                <a:ea typeface="+mn-ea"/>
              </a:rPr>
              <a:t>antecedentes familiares</a:t>
            </a:r>
          </a:p>
          <a:p>
            <a:pPr lvl="1"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Helvetica"/>
                <a:ea typeface="+mn-ea"/>
              </a:rPr>
              <a:t>traumatismo craneal o una lesión directa en el oído/ojo</a:t>
            </a:r>
          </a:p>
          <a:p>
            <a:pPr lvl="1"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Helvetica"/>
                <a:ea typeface="+mn-ea"/>
              </a:rPr>
              <a:t>parto prematuro</a:t>
            </a:r>
          </a:p>
        </p:txBody>
      </p:sp>
      <p:pic>
        <p:nvPicPr>
          <p:cNvPr id="3" name="KS1P2Slide 2">
            <a:hlinkClick r:id="" action="ppaction://media"/>
            <a:extLst>
              <a:ext uri="{FF2B5EF4-FFF2-40B4-BE49-F238E27FC236}">
                <a16:creationId xmlns:a16="http://schemas.microsoft.com/office/drawing/2014/main" id="{59D5FD48-54E2-477E-A75F-69A60B75A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33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CATEGORÍAS DE LA SORDOCEGUERA</a:t>
            </a:r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609600" indent="-609600" rtl="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por </a:t>
            </a:r>
            <a:r>
              <a:rPr lang="es-MX" sz="36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cronología del inicio de la 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pérdida sensorial</a:t>
            </a:r>
          </a:p>
          <a:p>
            <a:pPr marL="609600" indent="-609600" rtl="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por </a:t>
            </a:r>
            <a:r>
              <a:rPr lang="es-MX" sz="36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grados/tipos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de la pérdida sensorial</a:t>
            </a:r>
          </a:p>
          <a:p>
            <a:pPr marL="609600" indent="-609600" rtl="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s-MX" sz="36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AMBOS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por cronología del inicio </a:t>
            </a:r>
            <a:r>
              <a:rPr lang="es-MX" sz="36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y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por los grados de la pérdida sensorial</a:t>
            </a:r>
          </a:p>
          <a:p>
            <a:pPr marL="609600" indent="-609600" algn="ctr" rtl="0" eaLnBrk="1" hangingPunct="1">
              <a:lnSpc>
                <a:spcPct val="90000"/>
              </a:lnSpc>
              <a:buNone/>
            </a:pPr>
            <a:r>
              <a:rPr lang="es-MX" sz="3600" b="1" i="0" u="none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Por mucho, el mejor indicador de las necesidades/habilidades de un estudiante en particular es el modelo #3 de categorización</a:t>
            </a:r>
            <a:r>
              <a:rPr lang="es-MX" sz="3600" b="0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.</a:t>
            </a:r>
          </a:p>
        </p:txBody>
      </p:sp>
      <p:pic>
        <p:nvPicPr>
          <p:cNvPr id="3" name="KS1P2Slide 3">
            <a:hlinkClick r:id="" action="ppaction://media"/>
            <a:extLst>
              <a:ext uri="{FF2B5EF4-FFF2-40B4-BE49-F238E27FC236}">
                <a16:creationId xmlns:a16="http://schemas.microsoft.com/office/drawing/2014/main" id="{A90C3733-AE10-4593-878F-FC70C0981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7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25955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CATEGORÍA #1 - CRONOLOGÍA DEL INICIO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0" y="1752600"/>
            <a:ext cx="8382000" cy="51054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MX" sz="36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#1 - Por la CRONOLOGÍA DEL INICIO de la pérdida sensorial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400" b="1" dirty="0">
              <a:effectLst/>
              <a:latin typeface="Trebuchet MS" panose="020B0603020202020204" pitchFamily="34" charset="0"/>
            </a:endParaRPr>
          </a:p>
          <a:p>
            <a:pPr rtl="0" eaLnBrk="1" hangingPunct="1">
              <a:lnSpc>
                <a:spcPct val="90000"/>
              </a:lnSpc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congénito - presente al nacer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adventicio - en algún momento después del nacimiento, debido a una enfermedad o lesión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100" b="1" dirty="0">
              <a:effectLst/>
              <a:latin typeface="Trebuchet MS" panose="020B0603020202020204" pitchFamily="34" charset="0"/>
            </a:endParaRPr>
          </a:p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MX" sz="3200" b="1" i="0" u="none" strike="noStrike" dirty="0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 Debemos considerar la cronología del inicio con respecto a </a:t>
            </a:r>
            <a:r>
              <a:rPr lang="es-MX" sz="3200" b="1" i="1" u="none" strike="noStrike" dirty="0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ambos:</a:t>
            </a:r>
            <a:r>
              <a:rPr lang="es-MX" sz="3200" b="1" i="0" u="none" strike="noStrike" dirty="0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la visión y la audición.</a:t>
            </a:r>
          </a:p>
        </p:txBody>
      </p:sp>
      <p:pic>
        <p:nvPicPr>
          <p:cNvPr id="3" name="KS1P2Slide 4">
            <a:hlinkClick r:id="" action="ppaction://media"/>
            <a:extLst>
              <a:ext uri="{FF2B5EF4-FFF2-40B4-BE49-F238E27FC236}">
                <a16:creationId xmlns:a16="http://schemas.microsoft.com/office/drawing/2014/main" id="{B7FEB87D-AE8C-4A7B-AA05-6ED82A0C5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1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>
          <a:xfrm>
            <a:off x="1039502" y="118622"/>
            <a:ext cx="10883900" cy="10906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CRONOLOGÍA DEL INICIO (1 DE 4)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21410" y="1752600"/>
            <a:ext cx="9445658" cy="51054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La </a:t>
            </a:r>
            <a:r>
              <a:rPr lang="es-MX" sz="36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CRONOLOGÍA DEL INICIO</a:t>
            </a: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 de la pérdida sensorial es importante, porque un niño que ha experimentado:</a:t>
            </a:r>
          </a:p>
          <a:p>
            <a:pPr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la audición, ya que </a:t>
            </a:r>
            <a:r>
              <a:rPr lang="es-MX" sz="36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podría </a:t>
            </a: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tener algún recuerdo del sonido o de las propiedades de sonido</a:t>
            </a:r>
          </a:p>
          <a:p>
            <a:pPr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la visión, ya que </a:t>
            </a:r>
            <a:r>
              <a:rPr lang="es-MX" sz="36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podría</a:t>
            </a: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 tener alguna imagen visual residual (de los límites, de las personas)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endParaRPr lang="en-US" sz="2000" dirty="0">
              <a:effectLst/>
              <a:latin typeface="Trebuchet MS" charset="0"/>
              <a:ea typeface="+mn-ea"/>
              <a:cs typeface="+mn-cs"/>
            </a:endParaRPr>
          </a:p>
        </p:txBody>
      </p:sp>
      <p:pic>
        <p:nvPicPr>
          <p:cNvPr id="3" name="KS1P2Slide 5">
            <a:hlinkClick r:id="" action="ppaction://media"/>
            <a:extLst>
              <a:ext uri="{FF2B5EF4-FFF2-40B4-BE49-F238E27FC236}">
                <a16:creationId xmlns:a16="http://schemas.microsoft.com/office/drawing/2014/main" id="{EE0243B3-A381-4ECB-B310-32D5B1950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48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CRONOLOGÍA DEL INICIO (2 DE 4)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0" y="1752600"/>
            <a:ext cx="8261350" cy="5105400"/>
          </a:xfrm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600">
                <a:effectLst/>
                <a:latin typeface="Trebuchet MS" panose="020B0603020202020204" pitchFamily="34" charset="0"/>
              </a:rPr>
              <a:t>  </a:t>
            </a:r>
          </a:p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 La neurociencia actualmente no es lo suficientemente sofisticada como para descartar el </a:t>
            </a:r>
            <a:r>
              <a:rPr lang="es-MX" sz="3600" b="0" i="1" u="none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posible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beneficio de que un niño tenga visión o audición, aunque solo sea por un periodo relativamente corto después del nacimiento....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000">
              <a:effectLst/>
              <a:latin typeface="Trebuchet MS" panose="020B0603020202020204" pitchFamily="34" charset="0"/>
            </a:endParaRPr>
          </a:p>
        </p:txBody>
      </p:sp>
      <p:pic>
        <p:nvPicPr>
          <p:cNvPr id="3" name="KS1P2Slide 6">
            <a:hlinkClick r:id="" action="ppaction://media"/>
            <a:extLst>
              <a:ext uri="{FF2B5EF4-FFF2-40B4-BE49-F238E27FC236}">
                <a16:creationId xmlns:a16="http://schemas.microsoft.com/office/drawing/2014/main" id="{EB892A24-B369-4998-92AC-4620176D5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23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1" y="533401"/>
            <a:ext cx="8348663" cy="10906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CRONOLOGÍA DEL INICIO (3 DE 4)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0" y="1981200"/>
            <a:ext cx="8261350" cy="48768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 La </a:t>
            </a:r>
            <a:r>
              <a:rPr lang="es-MX" sz="4000" b="1" i="0" u="none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CLAVE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, en relación con el beneficio de las aportaciones auditivas tempranas, es si el niño ha desarrollado o no el lenguaje</a:t>
            </a:r>
            <a:r>
              <a:rPr lang="es-MX" sz="36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antes de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su pérdida de la capacidad auditiva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3600" i="1">
              <a:effectLst/>
              <a:latin typeface="Trebuchet MS" panose="020B0603020202020204" pitchFamily="34" charset="0"/>
            </a:endParaRPr>
          </a:p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MX" sz="36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	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(es decir, cronología </a:t>
            </a:r>
            <a:r>
              <a:rPr lang="es-MX" sz="36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"prelingual" 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</a:t>
            </a:r>
            <a:r>
              <a:rPr lang="es-MX" sz="36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"postlingual".</a:t>
            </a:r>
          </a:p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MX" sz="36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           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 la sordera)</a:t>
            </a:r>
            <a:r>
              <a:rPr lang="es-MX" sz="36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000">
              <a:effectLst/>
              <a:latin typeface="Trebuchet MS" panose="020B0603020202020204" pitchFamily="34" charset="0"/>
            </a:endParaRPr>
          </a:p>
        </p:txBody>
      </p:sp>
      <p:pic>
        <p:nvPicPr>
          <p:cNvPr id="3" name="KS1P2Slide 7">
            <a:hlinkClick r:id="" action="ppaction://media"/>
            <a:extLst>
              <a:ext uri="{FF2B5EF4-FFF2-40B4-BE49-F238E27FC236}">
                <a16:creationId xmlns:a16="http://schemas.microsoft.com/office/drawing/2014/main" id="{A2DE5667-8894-465D-B3E5-E11C446DF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2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66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1" y="533401"/>
            <a:ext cx="8348663" cy="10906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CRONOLOGÍA DEL INICIO (4 DE 4)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0" y="2209800"/>
            <a:ext cx="8261350" cy="46482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  La </a:t>
            </a:r>
            <a:r>
              <a:rPr lang="es-MX" sz="4000" b="1" i="0" u="none" strike="noStrike" dirty="0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CLAVE</a:t>
            </a: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, en relación con el beneficio de las aportaciones visuales tempranas, es si el niño ha desarrollado o no la memoria visual </a:t>
            </a:r>
            <a:r>
              <a:rPr lang="es-MX" sz="36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antes de</a:t>
            </a: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 su pérdida visual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endParaRPr lang="en-US" sz="3600" i="1" dirty="0">
              <a:effectLst/>
              <a:latin typeface="Trebuchet MS" charset="0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n-US" sz="3600" i="1" dirty="0">
                <a:effectLst/>
                <a:latin typeface="Trebuchet MS" charset="0"/>
                <a:ea typeface="+mn-ea"/>
                <a:cs typeface="+mn-cs"/>
              </a:rPr>
              <a:t>	</a:t>
            </a:r>
            <a:endParaRPr lang="en-US" sz="2000" dirty="0">
              <a:effectLst/>
              <a:latin typeface="Trebuchet MS" charset="0"/>
              <a:ea typeface="+mn-ea"/>
              <a:cs typeface="+mn-cs"/>
            </a:endParaRPr>
          </a:p>
        </p:txBody>
      </p:sp>
      <p:pic>
        <p:nvPicPr>
          <p:cNvPr id="3" name="KS1P2Slide 8">
            <a:hlinkClick r:id="" action="ppaction://media"/>
            <a:extLst>
              <a:ext uri="{FF2B5EF4-FFF2-40B4-BE49-F238E27FC236}">
                <a16:creationId xmlns:a16="http://schemas.microsoft.com/office/drawing/2014/main" id="{C21E7621-C3AC-4375-974B-DE55F3C05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5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46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28003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CATEGORÍA #2 - GRADO/TIPOS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17715" y="1752600"/>
            <a:ext cx="10143242" cy="51054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s-MX" sz="36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#2 - Por GRADOS/TIPOS de pérdida sensorial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endParaRPr lang="en-US" sz="1400" b="1" dirty="0">
              <a:effectLst/>
              <a:latin typeface="Trebuchet MS" charset="0"/>
              <a:ea typeface="+mn-ea"/>
              <a:cs typeface="+mn-cs"/>
            </a:endParaRPr>
          </a:p>
          <a:p>
            <a:pPr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parcial - se mantienen algunas habilidades funcionales </a:t>
            </a:r>
          </a:p>
          <a:p>
            <a:pPr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total - esencialmente, ninguna funcionalidad se puede adquirir a través de este canal sensorial</a:t>
            </a:r>
          </a:p>
          <a:p>
            <a:pPr rtl="0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s-MX" sz="3200" b="1" i="0" u="none" strike="noStrike" dirty="0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	</a:t>
            </a:r>
          </a:p>
          <a:p>
            <a:pPr rtl="0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s-MX" sz="3200" b="1" i="0" u="none" strike="noStrike" dirty="0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El grado de pérdida sensorial debe considerarse con respecto a </a:t>
            </a:r>
            <a:r>
              <a:rPr lang="es-MX" sz="3200" b="1" i="1" u="none" strike="noStrike" dirty="0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ambas</a:t>
            </a:r>
            <a:r>
              <a:rPr lang="es-MX" sz="3200" b="1" i="0" u="none" strike="noStrike" dirty="0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 la visión y la audición.</a:t>
            </a:r>
          </a:p>
        </p:txBody>
      </p:sp>
      <p:pic>
        <p:nvPicPr>
          <p:cNvPr id="3" name="KS1P2Slide 9">
            <a:hlinkClick r:id="" action="ppaction://media"/>
            <a:extLst>
              <a:ext uri="{FF2B5EF4-FFF2-40B4-BE49-F238E27FC236}">
                <a16:creationId xmlns:a16="http://schemas.microsoft.com/office/drawing/2014/main" id="{AF33E641-2549-45DE-BBE8-6FAFAB969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92" y="6340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Arial"/>
      </a:majorFont>
      <a:minorFont>
        <a:latin typeface="Helvetica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extrusionClr>
              <a:prstClr val="black"/>
            </a:extrusionClr>
            <a:contourClr>
              <a:prstClr val="black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r="http://schemas.openxmlformats.org/officeDocument/2006/relationships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rebuchet M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r="http://schemas.openxmlformats.org/officeDocument/2006/relationships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rebuchet M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856</Words>
  <Application>Microsoft Macintosh PowerPoint</Application>
  <PresentationFormat>Widescreen</PresentationFormat>
  <Paragraphs>138</Paragraphs>
  <Slides>18</Slides>
  <Notes>18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ＭＳ Ｐゴシック</vt:lpstr>
      <vt:lpstr>ＭＳ Ｐゴシック</vt:lpstr>
      <vt:lpstr>Arial</vt:lpstr>
      <vt:lpstr>Calibri</vt:lpstr>
      <vt:lpstr>Helvetica</vt:lpstr>
      <vt:lpstr>Trebuchet MS</vt:lpstr>
      <vt:lpstr>Wingdings</vt:lpstr>
      <vt:lpstr>Bold Stripes</vt:lpstr>
      <vt:lpstr>PARA CATEGORIZAR A LOS ESTUDIANTES CON SORDOCEGUERA</vt:lpstr>
      <vt:lpstr>ETIOLOGÍAS de la SORDOCEGUERA</vt:lpstr>
      <vt:lpstr>CATEGORÍAS DE LA SORDOCEGUERA</vt:lpstr>
      <vt:lpstr>CATEGORÍA #1 - CRONOLOGÍA DEL INICIO</vt:lpstr>
      <vt:lpstr>CRONOLOGÍA DEL INICIO (1 DE 4)</vt:lpstr>
      <vt:lpstr>CRONOLOGÍA DEL INICIO (2 DE 4)</vt:lpstr>
      <vt:lpstr>CRONOLOGÍA DEL INICIO (3 DE 4)</vt:lpstr>
      <vt:lpstr>CRONOLOGÍA DEL INICIO (4 DE 4)</vt:lpstr>
      <vt:lpstr>CATEGORÍA #2 - GRADO/TIPOS</vt:lpstr>
      <vt:lpstr>CATEGORÍA #3 - CRONOLOGÍA DEL INICIO Y GRADOS/TIPOS</vt:lpstr>
      <vt:lpstr>CATEGORIZACIÓN DE LA SORDOCEGUERA</vt:lpstr>
      <vt:lpstr> Recuerde:</vt:lpstr>
      <vt:lpstr>Sordera y ceguera congénitas</vt:lpstr>
      <vt:lpstr>Sordera y ceguera congénitas (cont.)</vt:lpstr>
      <vt:lpstr>Sordera y ceguera adventicias</vt:lpstr>
      <vt:lpstr>Sordera congénita — ceguera adventicia</vt:lpstr>
      <vt:lpstr>Ceguera congénita - sordera adventicia</vt:lpstr>
      <vt:lpstr>Créditos</vt:lpstr>
    </vt:vector>
  </TitlesOfParts>
  <Manager/>
  <Company>WOU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CATERGORIZING LEARNERS WHO HAVE DEAF-BLINDNESS</dc:title>
  <dc:creator>Jordyn Watanabe</dc:creator>
  <cp:lastModifiedBy>Microsoft Office User</cp:lastModifiedBy>
  <cp:revision>10</cp:revision>
  <dcterms:created xsi:type="dcterms:W3CDTF">2018-05-10T22:23:27Z</dcterms:created>
  <dcterms:modified xsi:type="dcterms:W3CDTF">2020-06-11T15:30:14Z</dcterms:modified>
</cp:coreProperties>
</file>