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14DD-FC7C-4804-8B4D-1370841AAB32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5A8D-8520-4AA4-A590-0E9038A0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DBC74D2-6260-4F30-AD6D-18D002EBFE7D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0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C47B454A-D6F3-485B-8C94-DF25E33346C0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2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03A7A57A-C653-426E-9ECB-42F8E7858B60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9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AA25BA7-584F-435E-91BB-EFF4342311B0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1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92010E3-BFDE-43D2-A146-14C6BDD41CE9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This is the last slide of webinar #3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audio ends at 56:26 with the words, “and needs and abilities are like.”</a:t>
            </a:r>
          </a:p>
        </p:txBody>
      </p:sp>
    </p:spTree>
    <p:extLst>
      <p:ext uri="{BB962C8B-B14F-4D97-AF65-F5344CB8AC3E}">
        <p14:creationId xmlns:p14="http://schemas.microsoft.com/office/powerpoint/2010/main" val="410626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88BF9214-C678-4238-B069-4A32E91DDF59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This starts webinar #3 entitled, “Unique Learning Needs of Individuals with Deaf-Blindness”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Start audio at 38:08 with the words “a learner with deaf-blindness needs to”  </a:t>
            </a:r>
          </a:p>
        </p:txBody>
      </p:sp>
    </p:spTree>
    <p:extLst>
      <p:ext uri="{BB962C8B-B14F-4D97-AF65-F5344CB8AC3E}">
        <p14:creationId xmlns:p14="http://schemas.microsoft.com/office/powerpoint/2010/main" val="84104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43E1A7DF-2572-447E-A0E8-79818EB93D64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5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4642B8B2-8776-4497-BE6F-A6AFC82DFC80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out audio 43:07-43:10 and just leave out the words, “and so so, ha jeez” then continue with the word “Naturally.”  Therefore the whole sentence should read, “use the words, see, and hear naturally.” </a:t>
            </a:r>
          </a:p>
        </p:txBody>
      </p:sp>
    </p:spTree>
    <p:extLst>
      <p:ext uri="{BB962C8B-B14F-4D97-AF65-F5344CB8AC3E}">
        <p14:creationId xmlns:p14="http://schemas.microsoft.com/office/powerpoint/2010/main" val="392816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97C90A7-4DF7-4CD1-ACEB-FC347C5A1929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Stop audio after this slide on 45:12 after the words, “control over her environment”</a:t>
            </a:r>
          </a:p>
        </p:txBody>
      </p:sp>
    </p:spTree>
    <p:extLst>
      <p:ext uri="{BB962C8B-B14F-4D97-AF65-F5344CB8AC3E}">
        <p14:creationId xmlns:p14="http://schemas.microsoft.com/office/powerpoint/2010/main" val="352962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313D374F-ADE3-4CEB-B94A-5BAFF1316335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Restart audio at 45:30 with the words, “every learner with a deaf-blind label”</a:t>
            </a:r>
          </a:p>
        </p:txBody>
      </p:sp>
    </p:spTree>
    <p:extLst>
      <p:ext uri="{BB962C8B-B14F-4D97-AF65-F5344CB8AC3E}">
        <p14:creationId xmlns:p14="http://schemas.microsoft.com/office/powerpoint/2010/main" val="423538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27400D79-091E-4073-80CC-83C4C709DBB5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6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58050BBB-2F40-4539-9839-FBD11EA01D9F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3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102DBB2-4C6A-487E-BA55-1BFD5C2768E7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2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1"/>
            <a:ext cx="12196233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4673601" y="2590800"/>
            <a:ext cx="6523567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039285" y="1447800"/>
            <a:ext cx="10238316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1517" y="2860676"/>
            <a:ext cx="5916083" cy="3114675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2193BD8-FA62-443F-8B03-EDE2A55D82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64F3B-9FE9-4568-B364-876A5FEB2A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6034" y="533400"/>
            <a:ext cx="2719917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051" y="533400"/>
            <a:ext cx="796078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F06C7-0A64-475B-9887-CE2180882E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7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504A4-7C9E-4C32-93A0-DB71CB694A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5D4DB-58E0-4A83-BAFE-AAED8C17E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ED0B3-F75C-4339-B2B9-99EB9FD510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5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00373-4BC6-4288-B7E7-CFC8E8EE30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0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4427B-DD63-4C7D-B5CA-03545EBD33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8A97F-AA3A-4CF9-B308-313A632A81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8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07298-C604-4F7B-A89D-64334AD637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EDAE1-6E46-4153-9731-B7FC7F605A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4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"/>
            <a:ext cx="12196233" cy="6867525"/>
            <a:chOff x="0" y="0"/>
            <a:chExt cx="5762" cy="4326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1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2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8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3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1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2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3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4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5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6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7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162051" y="533401"/>
            <a:ext cx="10883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5" y="1905000"/>
            <a:ext cx="108140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865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93826-FCED-4158-B6C9-3AFD11B26E1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685800"/>
            <a:ext cx="9144000" cy="16764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3800" dirty="0">
                <a:latin typeface="Trebuchet MS" charset="0"/>
                <a:ea typeface="+mj-ea"/>
                <a:cs typeface="+mj-cs"/>
              </a:rPr>
              <a:t>UNIQUE LEARNING NEEDS OF INDIVIDUALS WHO HAVE DEAF-BLINDNESS</a:t>
            </a:r>
            <a:endParaRPr lang="en-US" sz="3800" dirty="0">
              <a:solidFill>
                <a:schemeClr val="tx1"/>
              </a:solidFill>
              <a:latin typeface="Trebuchet MS" charset="0"/>
              <a:ea typeface="+mj-ea"/>
              <a:cs typeface="+mj-cs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953000" y="3657600"/>
            <a:ext cx="541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</a:rPr>
              <a:t>Susan M. Bashinski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</a:rPr>
              <a:t>for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</a:rPr>
              <a:t>Kansas Deaf-Blind Project</a:t>
            </a:r>
          </a:p>
        </p:txBody>
      </p:sp>
    </p:spTree>
    <p:extLst>
      <p:ext uri="{BB962C8B-B14F-4D97-AF65-F5344CB8AC3E}">
        <p14:creationId xmlns:p14="http://schemas.microsoft.com/office/powerpoint/2010/main" val="24301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Trebuchet MS" charset="0"/>
                <a:ea typeface="+mj-ea"/>
                <a:cs typeface="+mj-cs"/>
              </a:rPr>
              <a:t>Learners with DB</a:t>
            </a:r>
            <a:endParaRPr lang="en-US" sz="48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84137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latin typeface="Trebuchet MS" panose="020B0603020202020204" pitchFamily="34" charset="0"/>
              </a:rPr>
              <a:t>  </a:t>
            </a:r>
            <a:r>
              <a:rPr lang="en-US" altLang="en-US" sz="3600" b="1" u="sng">
                <a:latin typeface="Trebuchet MS" panose="020B0603020202020204" pitchFamily="34" charset="0"/>
              </a:rPr>
              <a:t>Almost always experience</a:t>
            </a:r>
            <a:r>
              <a:rPr lang="en-US" altLang="en-US" sz="3600" b="1">
                <a:latin typeface="Trebuchet MS" panose="020B0603020202020204" pitchFamily="34" charset="0"/>
              </a:rPr>
              <a:t>…</a:t>
            </a:r>
          </a:p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feelings of vulnerability</a:t>
            </a:r>
          </a:p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more security / safety in a seated position</a:t>
            </a:r>
          </a:p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lengthier periods of time, learning to trust others / the world</a:t>
            </a:r>
          </a:p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challenges counteracting boredom</a:t>
            </a:r>
          </a:p>
        </p:txBody>
      </p:sp>
      <p:pic>
        <p:nvPicPr>
          <p:cNvPr id="2" name="KS1P3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dirty="0" smtClean="0">
                <a:latin typeface="Trebuchet MS" panose="020B0603020202020204" pitchFamily="34" charset="0"/>
              </a:rPr>
              <a:t>Learners with DB (cont.)</a:t>
            </a:r>
            <a:endParaRPr lang="en-US" altLang="en-US" sz="4800" dirty="0">
              <a:latin typeface="Trebuchet MS" panose="020B0603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05000"/>
            <a:ext cx="81851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u="sng" smtClean="0">
                <a:latin typeface="Trebuchet MS" panose="020B0603020202020204" pitchFamily="34" charset="0"/>
              </a:rPr>
              <a:t>And</a:t>
            </a:r>
            <a:r>
              <a:rPr lang="en-US" altLang="en-US" b="1" smtClean="0">
                <a:latin typeface="Trebuchet MS" panose="020B0603020202020204" pitchFamily="34" charset="0"/>
              </a:rPr>
              <a:t>…</a:t>
            </a:r>
            <a:endParaRPr lang="en-US" altLang="en-US" sz="280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perceive time very differently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respond positively to enhanced textures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find it difficult to interpret movement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fatigue more rapidly than same-aged peers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demonstrate increased tactile sensitivity, particularly around the face</a:t>
            </a:r>
            <a:endParaRPr lang="en-US" altLang="en-US" sz="280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>
              <a:latin typeface="Trebuchet MS" panose="020B0603020202020204" pitchFamily="34" charset="0"/>
            </a:endParaRPr>
          </a:p>
        </p:txBody>
      </p:sp>
      <p:pic>
        <p:nvPicPr>
          <p:cNvPr id="2" name="KS1P3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latin typeface="Trebuchet MS" charset="0"/>
                <a:ea typeface="+mj-ea"/>
                <a:cs typeface="+mj-cs"/>
              </a:rPr>
              <a:t>Summary</a:t>
            </a:r>
            <a:endParaRPr lang="en-US" sz="54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84137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latin typeface="Trebuchet MS" panose="020B0603020202020204" pitchFamily="34" charset="0"/>
              </a:rPr>
              <a:t>  A child with deaf-blindness is </a:t>
            </a:r>
            <a:r>
              <a:rPr lang="en-US" altLang="en-US" sz="3600" b="1" u="sng">
                <a:solidFill>
                  <a:schemeClr val="folHlink"/>
                </a:solidFill>
                <a:latin typeface="Trebuchet MS" panose="020B0603020202020204" pitchFamily="34" charset="0"/>
              </a:rPr>
              <a:t>NOT</a:t>
            </a:r>
            <a:r>
              <a:rPr lang="en-US" altLang="en-US" sz="3600" b="1" u="sng">
                <a:latin typeface="Trebuchet MS" panose="020B0603020202020204" pitchFamily="34" charset="0"/>
              </a:rPr>
              <a:t> </a:t>
            </a:r>
          </a:p>
          <a:p>
            <a:pPr lvl="1" eaLnBrk="1" hangingPunct="1"/>
            <a:r>
              <a:rPr lang="en-US" altLang="en-US" sz="3200">
                <a:latin typeface="Trebuchet MS" panose="020B0603020202020204" pitchFamily="34" charset="0"/>
              </a:rPr>
              <a:t>a </a:t>
            </a:r>
            <a:r>
              <a:rPr lang="ja-JP" altLang="en-US" sz="3200">
                <a:latin typeface="Trebuchet MS" panose="020B0603020202020204" pitchFamily="34" charset="0"/>
              </a:rPr>
              <a:t>“</a:t>
            </a:r>
            <a:r>
              <a:rPr lang="en-US" altLang="ja-JP" sz="3200">
                <a:latin typeface="Trebuchet MS" panose="020B0603020202020204" pitchFamily="34" charset="0"/>
              </a:rPr>
              <a:t>deaf child</a:t>
            </a:r>
            <a:r>
              <a:rPr lang="ja-JP" altLang="en-US" sz="3200">
                <a:latin typeface="Trebuchet MS" panose="020B0603020202020204" pitchFamily="34" charset="0"/>
              </a:rPr>
              <a:t>”</a:t>
            </a:r>
            <a:r>
              <a:rPr lang="en-US" altLang="ja-JP" sz="3200">
                <a:latin typeface="Trebuchet MS" panose="020B0603020202020204" pitchFamily="34" charset="0"/>
              </a:rPr>
              <a:t> who cannot see </a:t>
            </a:r>
            <a:r>
              <a:rPr lang="en-US" altLang="ja-JP" sz="3200" i="1" u="sng">
                <a:latin typeface="Trebuchet MS" panose="020B0603020202020204" pitchFamily="34" charset="0"/>
              </a:rPr>
              <a:t>or</a:t>
            </a:r>
            <a:endParaRPr lang="en-US" altLang="ja-JP" sz="3200" u="sng">
              <a:latin typeface="Trebuchet MS" panose="020B0603020202020204" pitchFamily="34" charset="0"/>
            </a:endParaRPr>
          </a:p>
          <a:p>
            <a:pPr lvl="1" eaLnBrk="1" hangingPunct="1"/>
            <a:r>
              <a:rPr lang="en-US" altLang="en-US" sz="3200">
                <a:latin typeface="Trebuchet MS" panose="020B0603020202020204" pitchFamily="34" charset="0"/>
              </a:rPr>
              <a:t>a </a:t>
            </a:r>
            <a:r>
              <a:rPr lang="ja-JP" altLang="en-US" sz="3200">
                <a:latin typeface="Trebuchet MS" panose="020B0603020202020204" pitchFamily="34" charset="0"/>
              </a:rPr>
              <a:t>“</a:t>
            </a:r>
            <a:r>
              <a:rPr lang="en-US" altLang="ja-JP" sz="3200">
                <a:latin typeface="Trebuchet MS" panose="020B0603020202020204" pitchFamily="34" charset="0"/>
              </a:rPr>
              <a:t>blind child</a:t>
            </a:r>
            <a:r>
              <a:rPr lang="ja-JP" altLang="en-US" sz="3200">
                <a:latin typeface="Trebuchet MS" panose="020B0603020202020204" pitchFamily="34" charset="0"/>
              </a:rPr>
              <a:t>”</a:t>
            </a:r>
            <a:r>
              <a:rPr lang="en-US" altLang="ja-JP" sz="3200">
                <a:latin typeface="Trebuchet MS" panose="020B0603020202020204" pitchFamily="34" charset="0"/>
              </a:rPr>
              <a:t> who cannot hear</a:t>
            </a:r>
            <a:endParaRPr lang="en-US" altLang="ja-JP" sz="3200">
              <a:solidFill>
                <a:schemeClr val="folHlink"/>
              </a:solidFill>
              <a:latin typeface="Trebuchet MS" panose="020B0603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200" b="1">
              <a:latin typeface="Trebuchet MS" panose="020B0603020202020204" pitchFamily="34" charset="0"/>
            </a:endParaRPr>
          </a:p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chemeClr val="folHlink"/>
                </a:solidFill>
                <a:latin typeface="Trebuchet MS" panose="020B0603020202020204" pitchFamily="34" charset="0"/>
              </a:rPr>
              <a:t>Deaf-blindness is a unique </a:t>
            </a:r>
          </a:p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chemeClr val="folHlink"/>
                </a:solidFill>
                <a:latin typeface="Trebuchet MS" panose="020B0603020202020204" pitchFamily="34" charset="0"/>
              </a:rPr>
              <a:t>and complex disability!</a:t>
            </a:r>
            <a:endParaRPr lang="en-US" altLang="en-US" sz="4000" b="1">
              <a:latin typeface="Trebuchet MS" panose="020B0603020202020204" pitchFamily="34" charset="0"/>
            </a:endParaRPr>
          </a:p>
        </p:txBody>
      </p:sp>
      <p:pic>
        <p:nvPicPr>
          <p:cNvPr id="2" name="KS1P3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latin typeface="Trebuchet MS" charset="0"/>
                <a:ea typeface="+mj-ea"/>
                <a:cs typeface="+mj-cs"/>
              </a:rPr>
              <a:t>Summary </a:t>
            </a:r>
            <a:r>
              <a:rPr lang="en-US" sz="5400" smtClean="0">
                <a:latin typeface="Trebuchet MS" charset="0"/>
                <a:ea typeface="+mj-ea"/>
                <a:cs typeface="+mj-cs"/>
              </a:rPr>
              <a:t>(cont.)</a:t>
            </a:r>
            <a:endParaRPr lang="en-US" sz="54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667000"/>
            <a:ext cx="8413750" cy="34290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4800" dirty="0">
                <a:latin typeface="Trebuchet MS" charset="0"/>
                <a:ea typeface="+mn-ea"/>
                <a:cs typeface="+mn-cs"/>
              </a:rPr>
              <a:t>Learners who have deaf-blindness are an incredibly </a:t>
            </a:r>
            <a:r>
              <a:rPr lang="en-US" sz="4800" dirty="0">
                <a:solidFill>
                  <a:schemeClr val="folHlink"/>
                </a:solidFill>
                <a:latin typeface="Trebuchet MS" charset="0"/>
                <a:ea typeface="+mn-ea"/>
                <a:cs typeface="+mn-cs"/>
              </a:rPr>
              <a:t>heterogeneous</a:t>
            </a:r>
            <a:r>
              <a:rPr lang="en-US" sz="4800" dirty="0">
                <a:latin typeface="Trebuchet MS" charset="0"/>
                <a:ea typeface="+mn-ea"/>
                <a:cs typeface="+mn-cs"/>
              </a:rPr>
              <a:t> group!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en-US" sz="3600" dirty="0">
              <a:latin typeface="Trebuchet MS" charset="0"/>
              <a:ea typeface="+mn-ea"/>
              <a:cs typeface="+mn-cs"/>
            </a:endParaRPr>
          </a:p>
        </p:txBody>
      </p:sp>
      <p:pic>
        <p:nvPicPr>
          <p:cNvPr id="2" name="KS1P3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Developed by the Distance Mentorship Project at the University of Kansas</a:t>
            </a:r>
          </a:p>
          <a:p>
            <a:pPr marL="109537" indent="0">
              <a:buNone/>
            </a:pPr>
            <a:endParaRPr lang="en-US" sz="2800" dirty="0">
              <a:latin typeface="Trebuchet MS" charset="0"/>
              <a:ea typeface="Trebuchet MS" charset="0"/>
              <a:cs typeface="Trebuchet MS" charset="0"/>
            </a:endParaRPr>
          </a:p>
          <a:p>
            <a:pPr marL="109537" indent="0">
              <a:spcAft>
                <a:spcPts val="600"/>
              </a:spcAft>
              <a:buNone/>
            </a:pP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Content by:</a:t>
            </a:r>
          </a:p>
          <a:p>
            <a:pPr marL="109537" indent="0">
              <a:buNone/>
            </a:pP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Susan M. </a:t>
            </a:r>
            <a:r>
              <a:rPr lang="en-US" sz="2800" dirty="0" err="1">
                <a:latin typeface="Trebuchet MS" charset="0"/>
                <a:ea typeface="Trebuchet MS" charset="0"/>
                <a:cs typeface="Trebuchet MS" charset="0"/>
              </a:rPr>
              <a:t>Bashinski</a:t>
            </a:r>
            <a:endParaRPr lang="en-US" sz="2800" dirty="0">
              <a:latin typeface="Trebuchet MS" charset="0"/>
              <a:ea typeface="Trebuchet MS" charset="0"/>
              <a:cs typeface="Trebuchet MS" charset="0"/>
            </a:endParaRPr>
          </a:p>
          <a:p>
            <a:pPr marL="109537" indent="0">
              <a:buNone/>
            </a:pP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Megan Cote</a:t>
            </a:r>
          </a:p>
          <a:p>
            <a:pPr marL="109537" indent="0">
              <a:buNone/>
            </a:pP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Rebecca </a:t>
            </a:r>
            <a:r>
              <a:rPr lang="en-US" sz="2800" dirty="0" err="1">
                <a:latin typeface="Trebuchet MS" charset="0"/>
                <a:ea typeface="Trebuchet MS" charset="0"/>
                <a:cs typeface="Trebuchet MS" charset="0"/>
              </a:rPr>
              <a:t>Obold</a:t>
            </a: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-Geary</a:t>
            </a:r>
          </a:p>
          <a:p>
            <a:pPr marL="109537" indent="0">
              <a:buNone/>
            </a:pPr>
            <a:endParaRPr lang="en-US" sz="2800" dirty="0">
              <a:latin typeface="Trebuchet MS" charset="0"/>
              <a:ea typeface="Trebuchet MS" charset="0"/>
              <a:cs typeface="Trebuchet MS" charset="0"/>
            </a:endParaRPr>
          </a:p>
          <a:p>
            <a:pPr marL="109537" indent="0">
              <a:buNone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2011-2013</a:t>
            </a:r>
            <a:endParaRPr lang="en-US" sz="28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800" dirty="0">
                <a:latin typeface="Trebuchet MS" panose="020B0603020202020204" pitchFamily="34" charset="0"/>
              </a:rPr>
              <a:t> A learner who has deaf-blindness needs to…</a:t>
            </a:r>
            <a:endParaRPr lang="en-US" sz="48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83375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Trebuchet MS" panose="020B0603020202020204" pitchFamily="34" charset="0"/>
              </a:rPr>
              <a:t>understand </a:t>
            </a:r>
            <a:r>
              <a:rPr lang="en-US" altLang="en-US" sz="3600" dirty="0">
                <a:latin typeface="Trebuchet MS" panose="020B0603020202020204" pitchFamily="34" charset="0"/>
              </a:rPr>
              <a:t>CONCEPTS through MORE THAN ONE sensory /communicative mode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Trebuchet MS" panose="020B0603020202020204" pitchFamily="34" charset="0"/>
              </a:rPr>
              <a:t>have the opportunity to learn and interact in an ENHANCED CONTEXT, in order to know what is going on around her</a:t>
            </a:r>
          </a:p>
        </p:txBody>
      </p:sp>
      <p:pic>
        <p:nvPicPr>
          <p:cNvPr id="2" name="KS1P3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800" dirty="0">
                <a:latin typeface="Trebuchet MS" panose="020B0603020202020204" pitchFamily="34" charset="0"/>
              </a:rPr>
              <a:t> Deaf-blindness requires a learner</a:t>
            </a:r>
            <a:r>
              <a:rPr lang="ja-JP" altLang="en-US" sz="4800" dirty="0">
                <a:latin typeface="Trebuchet MS" panose="020B0603020202020204" pitchFamily="34" charset="0"/>
              </a:rPr>
              <a:t>’</a:t>
            </a:r>
            <a:r>
              <a:rPr lang="en-US" altLang="ja-JP" sz="4800" dirty="0">
                <a:latin typeface="Trebuchet MS" panose="020B0603020202020204" pitchFamily="34" charset="0"/>
              </a:rPr>
              <a:t>s  partners to take time to…</a:t>
            </a:r>
            <a:endParaRPr lang="en-US" sz="48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3375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Trebuchet MS" panose="020B0603020202020204" pitchFamily="34" charset="0"/>
              </a:rPr>
              <a:t>plan </a:t>
            </a:r>
            <a:r>
              <a:rPr lang="en-US" altLang="en-US" sz="3600" dirty="0">
                <a:latin typeface="Trebuchet MS" panose="020B0603020202020204" pitchFamily="34" charset="0"/>
              </a:rPr>
              <a:t>how a learner will RECEIVE information in every activity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Trebuchet MS" panose="020B0603020202020204" pitchFamily="34" charset="0"/>
              </a:rPr>
              <a:t>plan what a learner will DO in every activity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Trebuchet MS" panose="020B0603020202020204" pitchFamily="34" charset="0"/>
              </a:rPr>
              <a:t>consider the IMMEDIATE physical, visual, and auditory ENVIRONMENTAL CONTEXTS of every activity</a:t>
            </a:r>
          </a:p>
        </p:txBody>
      </p:sp>
      <p:pic>
        <p:nvPicPr>
          <p:cNvPr id="2" name="KS1P3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Trebuchet MS" panose="020B0603020202020204" pitchFamily="34" charset="0"/>
              </a:rPr>
              <a:t>When you meet a person who has DB…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752600"/>
            <a:ext cx="853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rebuchet MS" panose="020B0603020202020204" pitchFamily="34" charset="0"/>
              </a:rPr>
              <a:t>treat </a:t>
            </a:r>
            <a:r>
              <a:rPr lang="en-US" altLang="en-US" sz="2800" dirty="0">
                <a:latin typeface="Trebuchet MS" panose="020B0603020202020204" pitchFamily="34" charset="0"/>
              </a:rPr>
              <a:t>her as you would anyone else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rebuchet MS" panose="020B0603020202020204" pitchFamily="34" charset="0"/>
              </a:rPr>
              <a:t>address her directly, not through an interpreter, intervener, or anyone else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rebuchet MS" panose="020B0603020202020204" pitchFamily="34" charset="0"/>
              </a:rPr>
              <a:t>let her know who you are, and when you enter / leave the room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rebuchet MS" panose="020B0603020202020204" pitchFamily="34" charset="0"/>
              </a:rPr>
              <a:t>use the words, </a:t>
            </a:r>
            <a:r>
              <a:rPr lang="ja-JP" altLang="en-US" sz="2800" dirty="0">
                <a:latin typeface="Trebuchet MS" panose="020B0603020202020204" pitchFamily="34" charset="0"/>
              </a:rPr>
              <a:t>“</a:t>
            </a:r>
            <a:r>
              <a:rPr lang="en-US" altLang="ja-JP" sz="2800" dirty="0">
                <a:latin typeface="Trebuchet MS" panose="020B0603020202020204" pitchFamily="34" charset="0"/>
              </a:rPr>
              <a:t>see</a:t>
            </a:r>
            <a:r>
              <a:rPr lang="ja-JP" altLang="en-US" sz="2800" dirty="0">
                <a:latin typeface="Trebuchet MS" panose="020B0603020202020204" pitchFamily="34" charset="0"/>
              </a:rPr>
              <a:t>”</a:t>
            </a:r>
            <a:r>
              <a:rPr lang="en-US" altLang="ja-JP" sz="2800" dirty="0">
                <a:latin typeface="Trebuchet MS" panose="020B0603020202020204" pitchFamily="34" charset="0"/>
              </a:rPr>
              <a:t> and </a:t>
            </a:r>
            <a:r>
              <a:rPr lang="ja-JP" altLang="en-US" sz="2800" dirty="0">
                <a:latin typeface="Trebuchet MS" panose="020B0603020202020204" pitchFamily="34" charset="0"/>
              </a:rPr>
              <a:t>“</a:t>
            </a:r>
            <a:r>
              <a:rPr lang="en-US" altLang="ja-JP" sz="2800" dirty="0">
                <a:latin typeface="Trebuchet MS" panose="020B0603020202020204" pitchFamily="34" charset="0"/>
              </a:rPr>
              <a:t>hear</a:t>
            </a:r>
            <a:r>
              <a:rPr lang="ja-JP" altLang="en-US" sz="2800" dirty="0">
                <a:latin typeface="Trebuchet MS" panose="020B0603020202020204" pitchFamily="34" charset="0"/>
              </a:rPr>
              <a:t>”</a:t>
            </a:r>
            <a:r>
              <a:rPr lang="en-US" altLang="ja-JP" sz="2800" dirty="0">
                <a:latin typeface="Trebuchet MS" panose="020B0603020202020204" pitchFamily="34" charset="0"/>
              </a:rPr>
              <a:t> naturally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rebuchet MS" panose="020B0603020202020204" pitchFamily="34" charset="0"/>
              </a:rPr>
              <a:t>describe things that are happening, or are about to happen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AD0000"/>
                </a:solidFill>
                <a:latin typeface="Trebuchet MS" panose="020B0603020202020204" pitchFamily="34" charset="0"/>
              </a:rPr>
              <a:t>remember that behaviors affect attitudes!</a:t>
            </a:r>
            <a:endParaRPr lang="en-US" altLang="en-US" b="1" dirty="0" smtClean="0">
              <a:solidFill>
                <a:srgbClr val="AD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KS1P3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800" dirty="0">
                <a:latin typeface="Trebuchet MS" panose="020B0603020202020204" pitchFamily="34" charset="0"/>
              </a:rPr>
              <a:t> When communicating with a person who has DB…</a:t>
            </a:r>
            <a:endParaRPr lang="en-US" sz="48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752600"/>
            <a:ext cx="8610600" cy="5105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rebuchet MS" panose="020B0603020202020204" pitchFamily="34" charset="0"/>
              </a:rPr>
              <a:t>be in close proximity to her (yet respectful)</a:t>
            </a:r>
          </a:p>
          <a:p>
            <a:pPr eaLnBrk="1" hangingPunct="1"/>
            <a:r>
              <a:rPr lang="en-US" altLang="en-US" dirty="0" smtClean="0">
                <a:latin typeface="Trebuchet MS" panose="020B0603020202020204" pitchFamily="34" charset="0"/>
              </a:rPr>
              <a:t>alert her that a communicative interaction is about to begin or end</a:t>
            </a:r>
          </a:p>
          <a:p>
            <a:pPr eaLnBrk="1" hangingPunct="1"/>
            <a:r>
              <a:rPr lang="en-US" altLang="en-US" dirty="0" smtClean="0">
                <a:latin typeface="Trebuchet MS" panose="020B0603020202020204" pitchFamily="34" charset="0"/>
              </a:rPr>
              <a:t>use multi-modal communication</a:t>
            </a:r>
          </a:p>
          <a:p>
            <a:pPr eaLnBrk="1" hangingPunct="1"/>
            <a:r>
              <a:rPr lang="en-US" altLang="en-US" dirty="0" smtClean="0">
                <a:latin typeface="Trebuchet MS" panose="020B0603020202020204" pitchFamily="34" charset="0"/>
              </a:rPr>
              <a:t>wait for her to respond </a:t>
            </a:r>
          </a:p>
          <a:p>
            <a:pPr eaLnBrk="1" hangingPunct="1"/>
            <a:r>
              <a:rPr lang="en-US" altLang="en-US" dirty="0" smtClean="0">
                <a:latin typeface="Trebuchet MS" panose="020B0603020202020204" pitchFamily="34" charset="0"/>
              </a:rPr>
              <a:t>provide choices, in order to allow her some control  </a:t>
            </a:r>
          </a:p>
        </p:txBody>
      </p:sp>
      <p:pic>
        <p:nvPicPr>
          <p:cNvPr id="2" name="KS1P3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>
                <a:latin typeface="Trebuchet MS" charset="0"/>
              </a:rPr>
              <a:t> Learners with DB </a:t>
            </a:r>
            <a:r>
              <a:rPr lang="en-US" sz="4800" i="1" dirty="0">
                <a:latin typeface="Trebuchet MS" charset="0"/>
              </a:rPr>
              <a:t>often</a:t>
            </a:r>
            <a:r>
              <a:rPr lang="en-US" sz="4800" dirty="0">
                <a:latin typeface="Trebuchet MS" charset="0"/>
              </a:rPr>
              <a:t> demonstrate:</a:t>
            </a:r>
            <a:endParaRPr lang="en-US" sz="36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5650" y="1752600"/>
            <a:ext cx="8642350" cy="5105400"/>
          </a:xfrm>
        </p:spPr>
        <p:txBody>
          <a:bodyPr/>
          <a:lstStyle/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ea typeface="+mn-ea"/>
              </a:rPr>
              <a:t>inconsistent responses to sounds or visual images (i.e., use of remaining skills)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Trebuchet MS" charset="0"/>
                <a:ea typeface="+mn-ea"/>
              </a:rPr>
              <a:t>a</a:t>
            </a:r>
            <a:r>
              <a:rPr lang="en-US" dirty="0" smtClean="0">
                <a:latin typeface="Trebuchet MS" charset="0"/>
                <a:ea typeface="+mn-ea"/>
              </a:rPr>
              <a:t> distorted perception of the world, due to lack of non-distorted information from the distance senses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ea typeface="+mn-ea"/>
              </a:rPr>
              <a:t>balance problems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ea typeface="+mn-ea"/>
              </a:rPr>
              <a:t>delays in motor development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ea typeface="+mn-ea"/>
              </a:rPr>
              <a:t>tactile sensitivity or defensiveness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ea typeface="+mn-ea"/>
              </a:rPr>
              <a:t>an overactive startle response</a:t>
            </a:r>
          </a:p>
        </p:txBody>
      </p:sp>
      <p:pic>
        <p:nvPicPr>
          <p:cNvPr id="2" name="KS1P3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698" y="620486"/>
            <a:ext cx="10883900" cy="1090613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>
                <a:latin typeface="Trebuchet MS" panose="020B0603020202020204" pitchFamily="34" charset="0"/>
              </a:rPr>
              <a:t>General Characteristics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7464" y="1905000"/>
            <a:ext cx="8110537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>
                <a:latin typeface="Trebuchet MS" charset="0"/>
                <a:ea typeface="+mn-ea"/>
                <a:cs typeface="+mn-cs"/>
              </a:rPr>
              <a:t>difficulty interacting with things in the environment in a meaningful way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>
                <a:latin typeface="Trebuchet MS" charset="0"/>
                <a:ea typeface="+mn-ea"/>
                <a:cs typeface="+mn-cs"/>
              </a:rPr>
              <a:t>difficulty in communicating with people in a meaningful way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>
                <a:latin typeface="Trebuchet MS" charset="0"/>
                <a:ea typeface="+mn-ea"/>
                <a:cs typeface="+mn-cs"/>
              </a:rPr>
              <a:t>difficulty in establishing / maintaining inter-personal relationships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>
                <a:latin typeface="Trebuchet MS" charset="0"/>
                <a:ea typeface="+mn-ea"/>
                <a:cs typeface="+mn-cs"/>
              </a:rPr>
              <a:t>difficulty in generalizing information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>
                <a:latin typeface="Trebuchet MS" charset="0"/>
                <a:ea typeface="+mn-ea"/>
                <a:cs typeface="+mn-cs"/>
              </a:rPr>
              <a:t>light gazing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>
                <a:latin typeface="Trebuchet MS" charset="0"/>
                <a:ea typeface="+mn-ea"/>
                <a:cs typeface="+mn-cs"/>
              </a:rPr>
              <a:t>stereotypy </a:t>
            </a:r>
            <a:r>
              <a:rPr lang="en-US" sz="2400">
                <a:latin typeface="Trebuchet MS" charset="0"/>
                <a:ea typeface="+mn-ea"/>
                <a:cs typeface="+mn-cs"/>
              </a:rPr>
              <a:t>(fear, confusion, sensory deprivation)</a:t>
            </a:r>
            <a:endParaRPr lang="en-US" smtClean="0">
              <a:latin typeface="Trebuchet MS" charset="0"/>
              <a:ea typeface="+mn-ea"/>
              <a:cs typeface="+mn-cs"/>
            </a:endParaRPr>
          </a:p>
        </p:txBody>
      </p:sp>
      <p:pic>
        <p:nvPicPr>
          <p:cNvPr id="2" name="KS1P3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Trebuchet MS" charset="0"/>
                <a:ea typeface="+mj-ea"/>
                <a:cs typeface="+mj-cs"/>
              </a:rPr>
              <a:t>Characteristics Relevant to Learning</a:t>
            </a:r>
            <a:endParaRPr lang="en-US" sz="4800" dirty="0">
              <a:latin typeface="Trebuchet MS" charset="0"/>
              <a:ea typeface="+mj-ea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566150" cy="5181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3600" dirty="0">
                <a:latin typeface="Trebuchet MS" charset="0"/>
                <a:ea typeface="+mn-ea"/>
                <a:cs typeface="+mn-cs"/>
              </a:rPr>
              <a:t>  </a:t>
            </a:r>
            <a:r>
              <a:rPr lang="en-US" b="1" dirty="0" smtClean="0">
                <a:latin typeface="Trebuchet MS" charset="0"/>
                <a:ea typeface="+mn-ea"/>
                <a:cs typeface="+mn-cs"/>
              </a:rPr>
              <a:t>It is important to remember that learners who have DB often</a:t>
            </a:r>
            <a:r>
              <a:rPr lang="en-US" dirty="0" smtClean="0">
                <a:latin typeface="Trebuchet MS" charset="0"/>
                <a:ea typeface="+mn-ea"/>
                <a:cs typeface="+mn-cs"/>
              </a:rPr>
              <a:t>: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ea typeface="+mn-ea"/>
              </a:rPr>
              <a:t>lack the ability to anticipate events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ea typeface="+mn-ea"/>
              </a:rPr>
              <a:t>are deprived of many of the most basic extrinsic motivations (i.e., curiosity); sensory info is so distorted it is ineffective as a source of motivation to explore and interact with people and the environment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>
                <a:latin typeface="Trebuchet MS" charset="0"/>
                <a:ea typeface="+mn-ea"/>
              </a:rPr>
              <a:t>w</a:t>
            </a:r>
            <a:r>
              <a:rPr lang="en-US" dirty="0" smtClean="0">
                <a:latin typeface="Trebuchet MS" charset="0"/>
                <a:ea typeface="+mn-ea"/>
              </a:rPr>
              <a:t>ill not benefit from being left alone, for long periods of time, with toys / materials</a:t>
            </a:r>
          </a:p>
        </p:txBody>
      </p:sp>
      <p:pic>
        <p:nvPicPr>
          <p:cNvPr id="2" name="KS1P3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>
                <a:latin typeface="Trebuchet MS" charset="0"/>
              </a:rPr>
              <a:t>Characteristics Relevant to </a:t>
            </a:r>
            <a:r>
              <a:rPr lang="en-US" sz="4800" dirty="0" smtClean="0">
                <a:latin typeface="Trebuchet MS" charset="0"/>
              </a:rPr>
              <a:t>Learning (cont.)</a:t>
            </a:r>
            <a:endParaRPr lang="en-US" altLang="en-US" sz="4800" dirty="0">
              <a:latin typeface="Trebuchet MS" panose="020B0603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8566150" cy="5105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cannot benefit from incidental or secondary learning, but must be taught through direct instruction</a:t>
            </a:r>
          </a:p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cannot independently learn from mistakes, because she is unable to correctly understand the results of her actions</a:t>
            </a:r>
          </a:p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may not benefit from group instruction, alone, because she cannot learn from watching and listening to others</a:t>
            </a:r>
          </a:p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The best way to informally gauge cognitive skills is by observing the way she </a:t>
            </a:r>
            <a:r>
              <a:rPr lang="ja-JP" altLang="en-US" sz="2800" dirty="0">
                <a:latin typeface="Trebuchet MS" panose="020B0603020202020204" pitchFamily="34" charset="0"/>
              </a:rPr>
              <a:t>“</a:t>
            </a:r>
            <a:r>
              <a:rPr lang="en-US" altLang="ja-JP" sz="2800" dirty="0">
                <a:latin typeface="Trebuchet MS" panose="020B0603020202020204" pitchFamily="34" charset="0"/>
              </a:rPr>
              <a:t>remembers</a:t>
            </a:r>
            <a:r>
              <a:rPr lang="ja-JP" altLang="en-US" sz="2800" dirty="0">
                <a:latin typeface="Trebuchet MS" panose="020B0603020202020204" pitchFamily="34" charset="0"/>
              </a:rPr>
              <a:t>”</a:t>
            </a:r>
            <a:endParaRPr lang="en-US" altLang="en-US" sz="2800" dirty="0">
              <a:latin typeface="Trebuchet MS" panose="020B0603020202020204" pitchFamily="34" charset="0"/>
            </a:endParaRPr>
          </a:p>
        </p:txBody>
      </p:sp>
      <p:pic>
        <p:nvPicPr>
          <p:cNvPr id="2" name="KS1P3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770</Words>
  <Application>Microsoft Macintosh PowerPoint</Application>
  <PresentationFormat>Widescreen</PresentationFormat>
  <Paragraphs>99</Paragraphs>
  <Slides>14</Slides>
  <Notes>13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Helvetica</vt:lpstr>
      <vt:lpstr>MS PGothic</vt:lpstr>
      <vt:lpstr>ＭＳ Ｐゴシック</vt:lpstr>
      <vt:lpstr>Trebuchet MS</vt:lpstr>
      <vt:lpstr>Wingdings</vt:lpstr>
      <vt:lpstr>Arial</vt:lpstr>
      <vt:lpstr>Bold Stripes</vt:lpstr>
      <vt:lpstr>UNIQUE LEARNING NEEDS OF INDIVIDUALS WHO HAVE DEAF-BLINDNESS</vt:lpstr>
      <vt:lpstr> A learner who has deaf-blindness needs to…</vt:lpstr>
      <vt:lpstr> Deaf-blindness requires a learner’s  partners to take time to…</vt:lpstr>
      <vt:lpstr>When you meet a person who has DB…</vt:lpstr>
      <vt:lpstr> When communicating with a person who has DB…</vt:lpstr>
      <vt:lpstr> Learners with DB often demonstrate:</vt:lpstr>
      <vt:lpstr>General Characteristics</vt:lpstr>
      <vt:lpstr>Characteristics Relevant to Learning</vt:lpstr>
      <vt:lpstr>Characteristics Relevant to Learning (cont.)</vt:lpstr>
      <vt:lpstr>Learners with DB</vt:lpstr>
      <vt:lpstr>Learners with DB (cont.)</vt:lpstr>
      <vt:lpstr>Summary</vt:lpstr>
      <vt:lpstr>Summary (cont.)</vt:lpstr>
      <vt:lpstr>Credits</vt:lpstr>
    </vt:vector>
  </TitlesOfParts>
  <Company>WOU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LEARNING NEEDS OF INDIVIDUALS WHO HAVE DEAF-BLINDNESS</dc:title>
  <dc:creator>Jordyn Watanabe</dc:creator>
  <cp:lastModifiedBy>Jordyn Watanabe</cp:lastModifiedBy>
  <cp:revision>5</cp:revision>
  <dcterms:created xsi:type="dcterms:W3CDTF">2018-05-10T22:31:03Z</dcterms:created>
  <dcterms:modified xsi:type="dcterms:W3CDTF">2020-05-15T20:41:04Z</dcterms:modified>
</cp:coreProperties>
</file>