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9" autoAdjust="0"/>
    <p:restoredTop sz="94686" autoAdjust="0"/>
  </p:normalViewPr>
  <p:slideViewPr>
    <p:cSldViewPr snapToGrid="0">
      <p:cViewPr varScale="1">
        <p:scale>
          <a:sx n="60" d="100"/>
          <a:sy n="60" d="100"/>
        </p:scale>
        <p:origin x="18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95AE2-3F9D-4BCA-9C41-D974BCB46A97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6C2-4096-42E0-97C1-2A2A0433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7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NOT appropriate for teaching NEW behaviors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4490D72-C8FD-4DB5-AB8E-8E4863B31C0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110D7CA-5AC2-43B4-89C8-5F961E056C4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076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FB9F886-F7EF-4B7F-A2D3-0AEC75BCDAF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40707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37DD556-DE7D-45FA-A71E-0B555FED5A5C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1917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781CEC6-511B-4957-B28E-236615916A94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213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289ABBA-CACD-4BB7-AA18-3CA4ED3DC0E5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9576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790EFB3-DADF-4BFE-A86D-2E7CADEDFE8C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smtClean="0"/>
              <a:t>30 minutes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372449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FF3E217-ED59-45D0-99D4-029FD87D68D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smtClean="0"/>
              <a:t>30 minutes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384195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Reciprocal turn-taking conversations – ALWAYS PLAY THE SAME WAY!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CCCAC6D-B489-4E7A-BF1C-CBB8690CC7A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0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Reciprocal turn-taking conversations – ALWAYS PLAY THE SAME WAY!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2B9FA61-62BA-4B15-B5AF-DE1DB755CC30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chemeClr val="tx2"/>
                </a:solidFill>
              </a:rPr>
              <a:t>(e.g., check personal schedule, ringing bell)</a:t>
            </a:r>
          </a:p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FD13280-3664-43DE-9937-EBA2BAE9EC2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6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chemeClr val="tx2"/>
                </a:solidFill>
              </a:rPr>
              <a:t>(e.g., gather certain materials)</a:t>
            </a:r>
          </a:p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539D6F2-AC62-4556-9FED-DACF69A95B7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7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chemeClr val="tx2"/>
                </a:solidFill>
              </a:rPr>
              <a:t>(e.g., check personal schedule, ringing bell)</a:t>
            </a:r>
          </a:p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1A9AA11-EDF7-4A63-A689-459F356BAFD3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06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chemeClr val="tx2"/>
                </a:solidFill>
              </a:rPr>
              <a:t>(e.g., check personal schedule, ringing bell)</a:t>
            </a:r>
          </a:p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BBD119B-3FFF-454F-830A-F4E08CD36BE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2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BE32152-7EE9-43EF-8B6E-3B62998D319D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264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067FA4-0660-4A1D-AA3E-A58EC3722C77}" type="datetime1">
              <a:rPr lang="en-US"/>
              <a:pPr>
                <a:defRPr/>
              </a:pPr>
              <a:t>5/15/20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B07F0C-247B-46D1-B8B7-698A458717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B097-E29D-4A19-9885-4E3EE82BEC1D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AECAF-F686-436A-B6EB-25CA537ADA7C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BDA2E-BEE3-4915-8B97-DD9524FABD45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4F3DE-D68E-498F-96D7-08CF0169F44A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78E14-B7CA-4DA4-8514-526A856B568C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C2E07-E9D8-498E-B0AB-62998A86C81C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9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>
            <a:spLocks noChangeArrowheads="1"/>
          </p:cNvSpPr>
          <p:nvPr/>
        </p:nvSpPr>
        <p:spPr bwMode="auto"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Chevron 4"/>
          <p:cNvSpPr>
            <a:spLocks noChangeArrowheads="1"/>
          </p:cNvSpPr>
          <p:nvPr/>
        </p:nvSpPr>
        <p:spPr bwMode="auto"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39BD9-3179-48B9-8EC2-6EF92B200102}" type="datetime1">
              <a:rPr lang="en-US">
                <a:solidFill>
                  <a:prstClr val="white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85668-8D07-490A-8245-D9F60CA9972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34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A665B0-E8C4-4C5A-85CE-744A22F9F299}" type="datetime1">
              <a:rPr lang="en-US">
                <a:solidFill>
                  <a:prstClr val="white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BAA8D-0101-426C-B33A-3B6BCF85F9B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72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38916-C560-493B-B1EA-BAD77CC85DE2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FFF51-6DDE-4C3F-8037-9ECDE2D4394A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4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03A4B2-2E68-4117-AD8B-51DB37A483E0}" type="datetime1">
              <a:rPr lang="en-US">
                <a:solidFill>
                  <a:prstClr val="white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B6E5B-38F6-4ECD-AA47-60ED9D8BD68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EBA46-BB17-4D89-8723-2BE91FEAB1B4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A772C-2328-4709-9E95-74972791F7B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68494C-6A1B-43F2-9E2D-BF32E1486BD7}" type="datetime1">
              <a:rPr lang="en-US">
                <a:solidFill>
                  <a:prstClr val="black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33AB9-3FF4-40D4-980C-9C4070D662CC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26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 bwMode="auto"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A98388-18BE-4912-B54B-0EA009E90306}" type="datetime1">
              <a:rPr lang="en-US">
                <a:solidFill>
                  <a:prstClr val="white"/>
                </a:solidFill>
              </a:rPr>
              <a:pPr>
                <a:defRPr/>
              </a:pPr>
              <a:t>5/15/20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D016C-9CB0-4AAF-AC5B-77FBA1609C1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98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ea typeface="ＭＳ Ｐゴシック" pitchFamily="34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F106D68-126E-4F1A-95C8-C6DAF8A4E679}" type="datetime1"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5/15/20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0D87C3C-79C8-4D5B-9790-98594071ACF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anose="020B0600070205080204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MS PGothic" panose="020B0600070205080204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MS PGothic" panose="020B0600070205080204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MS PGothic" panose="020B0600070205080204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MS PGothic" panose="020B0600070205080204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-52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5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5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5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5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5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77250" cy="2697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UTILIZING ROUTINES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82296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sz="3200" dirty="0"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/>
            </a:pPr>
            <a:r>
              <a:rPr lang="en-US" sz="3200" dirty="0"/>
              <a:t>		</a:t>
            </a:r>
            <a:endParaRPr lang="en-US" sz="2800" dirty="0"/>
          </a:p>
        </p:txBody>
      </p:sp>
      <p:pic>
        <p:nvPicPr>
          <p:cNvPr id="9220" name="Picture 3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9972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11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8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r>
              <a:rPr lang="en-US" altLang="en-US" sz="3200" u="sng" dirty="0"/>
              <a:t>Defining the Primary Components</a:t>
            </a:r>
          </a:p>
          <a:p>
            <a:pPr marL="107950" indent="0">
              <a:spcBef>
                <a:spcPct val="0"/>
              </a:spcBef>
            </a:pPr>
            <a:r>
              <a:rPr lang="en-US" altLang="en-US" sz="3200" b="1" dirty="0">
                <a:solidFill>
                  <a:schemeClr val="tx2"/>
                </a:solidFill>
              </a:rPr>
              <a:t>Initiate</a:t>
            </a:r>
          </a:p>
          <a:p>
            <a:pPr marL="10795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tx2"/>
              </a:solidFill>
            </a:endParaRPr>
          </a:p>
          <a:p>
            <a:pPr marL="107950" indent="0"/>
            <a:r>
              <a:rPr lang="en-US" altLang="en-US" sz="3200" b="1" u="sng" dirty="0">
                <a:solidFill>
                  <a:schemeClr val="accent1"/>
                </a:solidFill>
              </a:rPr>
              <a:t>Prepare</a:t>
            </a:r>
            <a:r>
              <a:rPr lang="en-US" altLang="en-US" sz="3200" b="1" dirty="0">
                <a:solidFill>
                  <a:schemeClr val="accent1"/>
                </a:solidFill>
              </a:rPr>
              <a:t> – What does the learner need to do in order to be ready for this activity?</a:t>
            </a:r>
          </a:p>
          <a:p>
            <a:pPr marL="107950" indent="0">
              <a:buNone/>
            </a:pPr>
            <a:endParaRPr lang="en-US" altLang="en-US" sz="1800" b="1" dirty="0">
              <a:solidFill>
                <a:schemeClr val="accent1"/>
              </a:solidFill>
            </a:endParaRPr>
          </a:p>
          <a:p>
            <a:pPr marL="107950" indent="0"/>
            <a:r>
              <a:rPr lang="en-US" altLang="en-US" sz="3200" dirty="0"/>
              <a:t>Perform Core</a:t>
            </a:r>
          </a:p>
          <a:p>
            <a:pPr marL="107950" indent="0"/>
            <a:r>
              <a:rPr lang="en-US" altLang="en-US" sz="3200" dirty="0"/>
              <a:t>Terminate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</a:p>
        </p:txBody>
      </p:sp>
      <p:pic>
        <p:nvPicPr>
          <p:cNvPr id="2" name="KS11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r>
              <a:rPr lang="en-US" altLang="en-US" sz="3200" u="sng"/>
              <a:t>Defining the Primary Components</a:t>
            </a:r>
          </a:p>
          <a:p>
            <a:pPr marL="107950" indent="0">
              <a:spcBef>
                <a:spcPct val="0"/>
              </a:spcBef>
            </a:pPr>
            <a:r>
              <a:rPr lang="en-US" altLang="en-US" sz="3200" b="1">
                <a:solidFill>
                  <a:schemeClr val="tx2"/>
                </a:solidFill>
              </a:rPr>
              <a:t>Initiate</a:t>
            </a:r>
          </a:p>
          <a:p>
            <a:pPr marL="107950" indent="0"/>
            <a:r>
              <a:rPr lang="en-US" altLang="en-US" sz="3200">
                <a:solidFill>
                  <a:schemeClr val="tx2"/>
                </a:solidFill>
              </a:rPr>
              <a:t>Prepare</a:t>
            </a:r>
          </a:p>
          <a:p>
            <a:pPr marL="107950" indent="0">
              <a:buNone/>
            </a:pPr>
            <a:endParaRPr lang="en-US" altLang="en-US" sz="1800">
              <a:solidFill>
                <a:schemeClr val="tx2"/>
              </a:solidFill>
            </a:endParaRPr>
          </a:p>
          <a:p>
            <a:pPr marL="107950" indent="0"/>
            <a:r>
              <a:rPr lang="en-US" altLang="en-US" sz="3200" b="1">
                <a:solidFill>
                  <a:schemeClr val="accent1"/>
                </a:solidFill>
              </a:rPr>
              <a:t>Perform Core – What will the learner actually </a:t>
            </a:r>
            <a:r>
              <a:rPr lang="en-US" altLang="en-US" sz="3200" b="1" i="1">
                <a:solidFill>
                  <a:schemeClr val="accent1"/>
                </a:solidFill>
              </a:rPr>
              <a:t>do</a:t>
            </a:r>
            <a:r>
              <a:rPr lang="en-US" altLang="en-US" sz="3200" b="1">
                <a:solidFill>
                  <a:schemeClr val="accent1"/>
                </a:solidFill>
              </a:rPr>
              <a:t> to participate in this activity?</a:t>
            </a:r>
          </a:p>
          <a:p>
            <a:pPr marL="107950" indent="0">
              <a:buNone/>
            </a:pPr>
            <a:endParaRPr lang="en-US" altLang="en-US" sz="1800" b="1">
              <a:solidFill>
                <a:schemeClr val="accent1"/>
              </a:solidFill>
            </a:endParaRPr>
          </a:p>
          <a:p>
            <a:pPr marL="107950" indent="0"/>
            <a:r>
              <a:rPr lang="en-US" altLang="en-US" sz="3200">
                <a:solidFill>
                  <a:schemeClr val="tx2"/>
                </a:solidFill>
              </a:rPr>
              <a:t>Terminate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</a:p>
        </p:txBody>
      </p:sp>
      <p:pic>
        <p:nvPicPr>
          <p:cNvPr id="2" name="KS11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r>
              <a:rPr lang="en-US" altLang="en-US" sz="3200" u="sng" dirty="0"/>
              <a:t>Defining the Primary Components</a:t>
            </a:r>
          </a:p>
          <a:p>
            <a:pPr marL="107950" indent="0">
              <a:spcBef>
                <a:spcPct val="0"/>
              </a:spcBef>
            </a:pPr>
            <a:r>
              <a:rPr lang="en-US" altLang="en-US" sz="3200" b="1" dirty="0">
                <a:solidFill>
                  <a:schemeClr val="tx2"/>
                </a:solidFill>
              </a:rPr>
              <a:t>Initiate </a:t>
            </a:r>
          </a:p>
          <a:p>
            <a:pPr marL="107950" indent="0">
              <a:spcBef>
                <a:spcPct val="0"/>
              </a:spcBef>
            </a:pPr>
            <a:r>
              <a:rPr lang="en-US" altLang="en-US" sz="3200" dirty="0">
                <a:solidFill>
                  <a:schemeClr val="tx2"/>
                </a:solidFill>
              </a:rPr>
              <a:t>Prepare</a:t>
            </a:r>
          </a:p>
          <a:p>
            <a:pPr marL="107950" indent="0"/>
            <a:r>
              <a:rPr lang="en-US" altLang="en-US" sz="3200" dirty="0">
                <a:solidFill>
                  <a:schemeClr val="tx2"/>
                </a:solidFill>
              </a:rPr>
              <a:t>Perform Core</a:t>
            </a:r>
          </a:p>
          <a:p>
            <a:pPr marL="107950" indent="0">
              <a:buNone/>
            </a:pPr>
            <a:endParaRPr lang="en-US" altLang="en-US" sz="1800" dirty="0">
              <a:solidFill>
                <a:schemeClr val="tx2"/>
              </a:solidFill>
            </a:endParaRPr>
          </a:p>
          <a:p>
            <a:pPr marL="107950" indent="0"/>
            <a:r>
              <a:rPr lang="en-US" altLang="en-US" sz="3200" b="1" dirty="0">
                <a:solidFill>
                  <a:schemeClr val="accent1"/>
                </a:solidFill>
              </a:rPr>
              <a:t>Terminate – How will the learner know when this activity is over?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</a:p>
        </p:txBody>
      </p:sp>
      <p:pic>
        <p:nvPicPr>
          <p:cNvPr id="2" name="KS11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1752600" y="1481138"/>
            <a:ext cx="8610600" cy="4995862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600" u="sng"/>
              <a:t>What is a “</a:t>
            </a:r>
            <a:r>
              <a:rPr lang="en-US" altLang="ja-JP" sz="3600" b="1" u="sng"/>
              <a:t>scripted</a:t>
            </a:r>
            <a:r>
              <a:rPr lang="en-US" altLang="ja-JP" sz="3600" u="sng"/>
              <a:t> routine</a:t>
            </a:r>
            <a:r>
              <a:rPr lang="en-US" altLang="en-US" sz="3600" u="sng"/>
              <a:t>”</a:t>
            </a:r>
            <a:r>
              <a:rPr lang="en-US" altLang="ja-JP" sz="3600"/>
              <a:t>?</a:t>
            </a:r>
          </a:p>
          <a:p>
            <a:pPr eaLnBrk="1" hangingPunct="1"/>
            <a:r>
              <a:rPr lang="en-US" altLang="en-US" sz="3600"/>
              <a:t>Occurs in the natural context</a:t>
            </a:r>
          </a:p>
          <a:p>
            <a:pPr eaLnBrk="1" hangingPunct="1"/>
            <a:r>
              <a:rPr lang="en-US" altLang="en-US" sz="3600"/>
              <a:t>Incorporates reciprocal roles</a:t>
            </a:r>
          </a:p>
          <a:p>
            <a:pPr eaLnBrk="1" hangingPunct="1"/>
            <a:endParaRPr lang="en-US" altLang="en-US" sz="360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+mj-ea"/>
                <a:cs typeface="+mj-cs"/>
              </a:rPr>
              <a:t>UTILIZING ROUTINES</a:t>
            </a:r>
          </a:p>
        </p:txBody>
      </p:sp>
      <p:pic>
        <p:nvPicPr>
          <p:cNvPr id="2" name="KS11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828800"/>
            <a:ext cx="8382000" cy="5029200"/>
          </a:xfrm>
        </p:spPr>
        <p:txBody>
          <a:bodyPr/>
          <a:lstStyle/>
          <a:p>
            <a:pPr eaLnBrk="1" hangingPunct="1"/>
            <a:r>
              <a:rPr lang="en-US" altLang="en-US" sz="3600"/>
              <a:t>Touch or object cue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/>
          </a:p>
          <a:p>
            <a:pPr eaLnBrk="1" hangingPunct="1"/>
            <a:r>
              <a:rPr lang="en-US" altLang="en-US" sz="3600"/>
              <a:t>Verbal cue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/>
          </a:p>
          <a:p>
            <a:pPr eaLnBrk="1" hangingPunct="1"/>
            <a:r>
              <a:rPr lang="en-US" altLang="en-US" sz="3600"/>
              <a:t>Time delay (pause)   </a:t>
            </a:r>
            <a:r>
              <a:rPr lang="en-US" altLang="en-US" sz="3600" b="1" u="sng"/>
              <a:t>AND</a:t>
            </a:r>
            <a:endParaRPr lang="en-US" altLang="en-US" sz="3600" b="1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1100"/>
              <a:t>	</a:t>
            </a:r>
            <a:r>
              <a:rPr lang="en-US" altLang="en-US" sz="3600"/>
              <a:t>Learner</a:t>
            </a:r>
            <a:r>
              <a:rPr lang="ja-JP" altLang="en-US" sz="3600"/>
              <a:t>’</a:t>
            </a:r>
            <a:r>
              <a:rPr lang="en-US" altLang="ja-JP" sz="3600"/>
              <a:t>s anticipated response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/>
          </a:p>
          <a:p>
            <a:pPr eaLnBrk="1" hangingPunct="1"/>
            <a:r>
              <a:rPr lang="en-US" altLang="en-US" sz="3600"/>
              <a:t>Action</a:t>
            </a:r>
          </a:p>
          <a:p>
            <a:pPr algn="ctr" eaLnBrk="1" hangingPunct="1"/>
            <a:endParaRPr lang="en-US" altLang="en-US" sz="36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a typeface="ＭＳ Ｐゴシック" charset="-128"/>
              </a:rPr>
              <a:t>ELEMENTS OF A </a:t>
            </a:r>
            <a:br>
              <a:rPr lang="en-US" sz="4000" dirty="0">
                <a:ea typeface="ＭＳ Ｐゴシック" charset="-128"/>
              </a:rPr>
            </a:br>
            <a:r>
              <a:rPr lang="en-US" sz="4000" dirty="0">
                <a:ea typeface="ＭＳ Ｐゴシック" charset="-128"/>
              </a:rPr>
              <a:t>SCRIPTED ROUTINE</a:t>
            </a:r>
            <a:endParaRPr lang="en-US" sz="3900" dirty="0">
              <a:solidFill>
                <a:srgbClr val="1FAECD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KS11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24806" y="1371600"/>
            <a:ext cx="8940800" cy="5029200"/>
          </a:xfrm>
        </p:spPr>
        <p:txBody>
          <a:bodyPr/>
          <a:lstStyle/>
          <a:p>
            <a:pPr marL="109537" indent="0">
              <a:buNone/>
              <a:defRPr/>
            </a:pPr>
            <a:r>
              <a:rPr lang="en-US" sz="3400" u="sng" dirty="0">
                <a:ea typeface="ＭＳ Ｐゴシック" charset="-128"/>
              </a:rPr>
              <a:t>Definition of time delay</a:t>
            </a:r>
            <a:r>
              <a:rPr lang="en-US" sz="3400" dirty="0">
                <a:ea typeface="ＭＳ Ｐゴシック" charset="-128"/>
              </a:rPr>
              <a:t>:</a:t>
            </a:r>
          </a:p>
          <a:p>
            <a:pPr>
              <a:buFont typeface="Wingdings 3" charset="0"/>
              <a:buChar char=""/>
              <a:defRPr/>
            </a:pPr>
            <a:r>
              <a:rPr lang="en-US" sz="2800" dirty="0">
                <a:ea typeface="ＭＳ Ｐゴシック" charset="-128"/>
              </a:rPr>
              <a:t>Involves the use of </a:t>
            </a:r>
            <a:r>
              <a:rPr lang="en-US" sz="2800" b="1" dirty="0">
                <a:solidFill>
                  <a:schemeClr val="accent1"/>
                </a:solidFill>
                <a:ea typeface="ＭＳ Ｐゴシック" charset="-128"/>
              </a:rPr>
              <a:t>wait time </a:t>
            </a:r>
            <a:r>
              <a:rPr lang="en-US" sz="2800" dirty="0">
                <a:ea typeface="ＭＳ Ｐゴシック" charset="-128"/>
              </a:rPr>
              <a:t>to encourage a learner to </a:t>
            </a:r>
            <a:r>
              <a:rPr lang="en-US" sz="2800" i="1" dirty="0">
                <a:ea typeface="ＭＳ Ｐゴシック" charset="-128"/>
              </a:rPr>
              <a:t>initiate</a:t>
            </a:r>
            <a:r>
              <a:rPr lang="en-US" sz="2800" dirty="0">
                <a:ea typeface="ＭＳ Ｐゴシック" charset="-128"/>
              </a:rPr>
              <a:t> communication / action</a:t>
            </a:r>
          </a:p>
          <a:p>
            <a:pPr marL="109537" indent="0">
              <a:buNone/>
              <a:defRPr/>
            </a:pPr>
            <a:endParaRPr lang="en-US" sz="1200" dirty="0">
              <a:ea typeface="ＭＳ Ｐゴシック" charset="-128"/>
            </a:endParaRPr>
          </a:p>
          <a:p>
            <a:pPr>
              <a:buFont typeface="Wingdings 3" charset="0"/>
              <a:buChar char=""/>
              <a:defRPr/>
            </a:pPr>
            <a:r>
              <a:rPr lang="en-US" sz="2800" dirty="0">
                <a:ea typeface="ＭＳ Ｐゴシック" charset="-128"/>
              </a:rPr>
              <a:t>Requires the interaction partner to use the least amount of prompt possible</a:t>
            </a:r>
          </a:p>
          <a:p>
            <a:pPr marL="109537" indent="0">
              <a:buNone/>
              <a:defRPr/>
            </a:pPr>
            <a:endParaRPr lang="en-US" sz="1200" dirty="0">
              <a:ea typeface="ＭＳ Ｐゴシック" charset="-128"/>
            </a:endParaRPr>
          </a:p>
          <a:p>
            <a:pPr>
              <a:buFont typeface="Wingdings 3" charset="0"/>
              <a:buChar char=""/>
              <a:defRPr/>
            </a:pPr>
            <a:r>
              <a:rPr lang="en-US" sz="2800" dirty="0">
                <a:ea typeface="ＭＳ Ｐゴシック" charset="-128"/>
              </a:rPr>
              <a:t>Allows as many pauses as necessary, of any length required</a:t>
            </a:r>
          </a:p>
          <a:p>
            <a:pPr marL="109537" indent="0">
              <a:buNone/>
              <a:defRPr/>
            </a:pPr>
            <a:endParaRPr lang="en-US" sz="1200" dirty="0">
              <a:ea typeface="ＭＳ Ｐゴシック" charset="-128"/>
            </a:endParaRPr>
          </a:p>
          <a:p>
            <a:pPr>
              <a:buFont typeface="Wingdings 3" charset="0"/>
              <a:buChar char=""/>
              <a:defRPr/>
            </a:pPr>
            <a:r>
              <a:rPr lang="en-US" sz="2800" dirty="0">
                <a:ea typeface="ＭＳ Ｐゴシック" charset="-128"/>
              </a:rPr>
              <a:t>Offers opportunity for a learner to use behaviors already existing in repertoire</a:t>
            </a:r>
          </a:p>
          <a:p>
            <a:pPr>
              <a:buFont typeface="Wingdings 3" charset="0"/>
              <a:buChar char=""/>
              <a:defRPr/>
            </a:pPr>
            <a:endParaRPr lang="en-US" sz="3200" dirty="0">
              <a:ea typeface="ＭＳ Ｐゴシック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ELEMENTS OF A </a:t>
            </a:r>
            <a:br>
              <a:rPr lang="en-US" sz="4400" dirty="0">
                <a:ea typeface="ＭＳ Ｐゴシック" charset="-128"/>
              </a:rPr>
            </a:br>
            <a:r>
              <a:rPr lang="en-US" sz="4400" dirty="0">
                <a:ea typeface="ＭＳ Ｐゴシック" charset="-128"/>
              </a:rPr>
              <a:t>SCRIPTED ROUTINE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4" name="KS11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0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descr="Table organizing elements of a scripted routine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348119"/>
              </p:ext>
            </p:extLst>
          </p:nvPr>
        </p:nvGraphicFramePr>
        <p:xfrm>
          <a:off x="1752600" y="2133600"/>
          <a:ext cx="8686800" cy="3962400"/>
        </p:xfrm>
        <a:graphic>
          <a:graphicData uri="http://schemas.openxmlformats.org/drawingml/2006/table">
            <a:tbl>
              <a:tblPr/>
              <a:tblGrid>
                <a:gridCol w="2171700"/>
                <a:gridCol w="2171700"/>
                <a:gridCol w="2171700"/>
                <a:gridCol w="2171700"/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TOUCH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OBJECT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Cue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Verbal Cue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Time Delay _______</a:t>
                      </a:r>
                      <a:r>
                        <a:rPr kumimoji="0" lang="ja-JP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’</a:t>
                      </a:r>
                      <a:r>
                        <a:rPr kumimoji="0" lang="en-US" altLang="ja-JP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(anticipated)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Response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Action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98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630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a typeface="ＭＳ Ｐゴシック" charset="-128"/>
              </a:rPr>
              <a:t>ELEMENTS OF A </a:t>
            </a:r>
            <a:br>
              <a:rPr lang="en-US" sz="4000" dirty="0">
                <a:ea typeface="ＭＳ Ｐゴシック" charset="-128"/>
              </a:rPr>
            </a:br>
            <a:r>
              <a:rPr lang="en-US" sz="4000" dirty="0">
                <a:ea typeface="ＭＳ Ｐゴシック" charset="-128"/>
              </a:rPr>
              <a:t>SCRIPTED ROUTINE</a:t>
            </a:r>
            <a:endParaRPr lang="en-US" sz="4000" dirty="0">
              <a:solidFill>
                <a:srgbClr val="1FAECD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KS11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273188"/>
              </p:ext>
            </p:extLst>
          </p:nvPr>
        </p:nvGraphicFramePr>
        <p:xfrm>
          <a:off x="1981200" y="1524000"/>
          <a:ext cx="8229600" cy="5164138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2072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TOUCH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OBJECT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Cue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Verbal Cue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Time Delay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Linda</a:t>
                      </a:r>
                      <a:r>
                        <a:rPr kumimoji="0" lang="ja-JP" alt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’</a:t>
                      </a:r>
                      <a:r>
                        <a:rPr kumimoji="0" lang="en-US" altLang="ja-JP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s</a:t>
                      </a:r>
                      <a:r>
                        <a:rPr kumimoji="0" lang="en-US" altLang="ja-JP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(anticipated)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Response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Action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1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Place Linda</a:t>
                      </a: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s hand on top of dryer (while tumbling) to feel vibrations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Tap on Linda</a:t>
                      </a:r>
                      <a:r>
                        <a:rPr kumimoji="0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s right hand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Dryer stopped.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”</a:t>
                      </a: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Open dryer door.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”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Wait 20 seconds.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(Does Linda attempt to feel the dryer again?)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Wait 20 seconds.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(Does L. try to find latch and open it?)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Assist to tactually search dryer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Assist, as needed, to open latch on door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a typeface="ＭＳ Ｐゴシック" charset="-128"/>
              </a:rPr>
              <a:t>ELEMENTS OF A </a:t>
            </a:r>
            <a:br>
              <a:rPr lang="en-US" sz="4000" dirty="0">
                <a:ea typeface="ＭＳ Ｐゴシック" charset="-128"/>
              </a:rPr>
            </a:br>
            <a:r>
              <a:rPr lang="en-US" sz="4000" dirty="0">
                <a:ea typeface="ＭＳ Ｐゴシック" charset="-128"/>
              </a:rPr>
              <a:t>SCRIPTED ROUTINE</a:t>
            </a:r>
            <a:endParaRPr lang="en-US" sz="4000" dirty="0">
              <a:solidFill>
                <a:srgbClr val="1FAECD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KS11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330700"/>
          </a:xfrm>
        </p:spPr>
        <p:txBody>
          <a:bodyPr/>
          <a:lstStyle/>
          <a:p>
            <a:r>
              <a:rPr lang="en-US" altLang="en-US" sz="2800">
                <a:solidFill>
                  <a:schemeClr val="tx2"/>
                </a:solidFill>
              </a:rPr>
              <a:t>Data should be collected regarding the learner’s performance of each step of a scripted routine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chemeClr val="tx2"/>
                </a:solidFill>
              </a:rPr>
              <a:t>	 A.  Record data on a separate sheet</a:t>
            </a:r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2800" u="sng">
                <a:solidFill>
                  <a:schemeClr val="tx2"/>
                </a:solidFill>
              </a:rPr>
              <a:t>or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chemeClr val="tx2"/>
                </a:solidFill>
              </a:rPr>
              <a:t>      B.  Add data collection capacity to scripted routine form (see next example)</a:t>
            </a:r>
          </a:p>
          <a:p>
            <a:pPr algn="ctr">
              <a:buFont typeface="Wingdings 3" panose="05040102010807070707" pitchFamily="18" charset="2"/>
              <a:buNone/>
            </a:pPr>
            <a:endParaRPr lang="en-US" altLang="en-US" sz="28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065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DATA COLLECTION:</a:t>
            </a:r>
            <a:br>
              <a:rPr lang="en-US" sz="4400" dirty="0">
                <a:ea typeface="ＭＳ Ｐゴシック" charset="-128"/>
              </a:rPr>
            </a:br>
            <a:r>
              <a:rPr lang="en-US" sz="4400" dirty="0">
                <a:ea typeface="ＭＳ Ｐゴシック" charset="-128"/>
              </a:rPr>
              <a:t>SCRIPTED ROUTINE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2" name="KS11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218306"/>
              </p:ext>
            </p:extLst>
          </p:nvPr>
        </p:nvGraphicFramePr>
        <p:xfrm>
          <a:off x="2000287" y="1402116"/>
          <a:ext cx="8229600" cy="545588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19316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TOUCH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OBJECT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Cue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Verbal Cue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Time Delay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Linda</a:t>
                      </a:r>
                      <a:r>
                        <a:rPr kumimoji="0" lang="ja-JP" alt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’</a:t>
                      </a:r>
                      <a:r>
                        <a:rPr kumimoji="0" lang="en-US" altLang="ja-JP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s</a:t>
                      </a:r>
                      <a:r>
                        <a:rPr kumimoji="0" lang="en-US" altLang="ja-JP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(anticipated)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Response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  <a:cs typeface="Times New Roman" pitchFamily="18" charset="0"/>
                        </a:rPr>
                        <a:t>Action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53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Place Linda</a:t>
                      </a:r>
                      <a:r>
                        <a:rPr kumimoji="0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s hand on top of dryer (while tumbling) to feel vibrations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Dryer stopped.</a:t>
                      </a: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”</a:t>
                      </a: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Wait 20 seconds.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(Does Linda attempt to feel the dryer again?)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Date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 + /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ＭＳ Ｐゴシック" pitchFamily="34" charset="-128"/>
                        </a:rPr>
                        <a:t>Assist to tactually search dryer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87" y="0"/>
            <a:ext cx="8229600" cy="1676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a typeface="ＭＳ Ｐゴシック" charset="-128"/>
              </a:rPr>
              <a:t>ELEMENTS OF A </a:t>
            </a:r>
            <a:br>
              <a:rPr lang="en-US" sz="4000" dirty="0">
                <a:ea typeface="ＭＳ Ｐゴシック" charset="-128"/>
              </a:rPr>
            </a:br>
            <a:r>
              <a:rPr lang="en-US" sz="4000" dirty="0">
                <a:ea typeface="ＭＳ Ｐゴシック" charset="-128"/>
              </a:rPr>
              <a:t>SCRIPTED ROUTINE</a:t>
            </a:r>
            <a:endParaRPr lang="en-US" sz="4000" dirty="0">
              <a:solidFill>
                <a:srgbClr val="1FAECD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6199188" y="5278438"/>
            <a:ext cx="1954212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6172200" y="5715000"/>
            <a:ext cx="1981200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172200" y="6303963"/>
            <a:ext cx="1981200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6172200" y="5278438"/>
            <a:ext cx="0" cy="1046162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1534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67818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>
            <a:off x="72390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76962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KS11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34925" eaLnBrk="1" hangingPunct="1">
              <a:buNone/>
            </a:pPr>
            <a:endParaRPr lang="en-US" altLang="en-US" sz="3600"/>
          </a:p>
          <a:p>
            <a:pPr indent="34925" eaLnBrk="1" hangingPunct="1">
              <a:buNone/>
            </a:pPr>
            <a:r>
              <a:rPr lang="en-US" altLang="en-US" sz="3600"/>
              <a:t>A </a:t>
            </a:r>
            <a:r>
              <a:rPr lang="en-US" altLang="en-US" sz="3600" u="sng"/>
              <a:t>routine</a:t>
            </a:r>
            <a:r>
              <a:rPr lang="en-US" altLang="en-US" sz="3600"/>
              <a:t> that is structured and targeted for instruction provides a learner with necessary </a:t>
            </a:r>
            <a:r>
              <a:rPr lang="en-US" altLang="en-US" sz="3600" u="sng"/>
              <a:t>supports</a:t>
            </a:r>
            <a:r>
              <a:rPr lang="en-US" altLang="en-US" sz="3600"/>
              <a:t> for learning.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  <a:endParaRPr lang="en-US" sz="4400" dirty="0">
              <a:solidFill>
                <a:srgbClr val="1FAECD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KS11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9530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tx2"/>
                </a:solidFill>
              </a:rPr>
              <a:t>To assist family members with increasing their child’s participation in routines </a:t>
            </a:r>
            <a:r>
              <a:rPr lang="en-US" altLang="en-US" sz="2800" i="1" dirty="0">
                <a:solidFill>
                  <a:schemeClr val="tx2"/>
                </a:solidFill>
              </a:rPr>
              <a:t>at home:</a:t>
            </a:r>
          </a:p>
          <a:p>
            <a:pPr>
              <a:buFont typeface="Lucida Sans Unicode" panose="020B0602030504020204" pitchFamily="34" charset="0"/>
              <a:buAutoNum type="arabicPeriod"/>
            </a:pPr>
            <a:r>
              <a:rPr lang="en-US" altLang="en-US" sz="2800" dirty="0" smtClean="0">
                <a:solidFill>
                  <a:schemeClr val="tx2"/>
                </a:solidFill>
              </a:rPr>
              <a:t>Ask </a:t>
            </a:r>
            <a:r>
              <a:rPr lang="en-US" altLang="en-US" sz="2800" dirty="0">
                <a:solidFill>
                  <a:schemeClr val="tx2"/>
                </a:solidFill>
              </a:rPr>
              <a:t>the family to rate the child’s participation </a:t>
            </a:r>
            <a:r>
              <a:rPr lang="en-US" altLang="en-US" sz="2800" u="sng" dirty="0">
                <a:solidFill>
                  <a:schemeClr val="tx2"/>
                </a:solidFill>
              </a:rPr>
              <a:t>in terms of their own expectations</a:t>
            </a:r>
            <a:r>
              <a:rPr lang="en-US" altLang="en-US" sz="2800" dirty="0">
                <a:solidFill>
                  <a:schemeClr val="tx2"/>
                </a:solidFill>
              </a:rPr>
              <a:t>:	</a:t>
            </a:r>
            <a:r>
              <a:rPr lang="en-US" altLang="en-US" sz="2400" b="1" dirty="0">
                <a:solidFill>
                  <a:schemeClr val="accent1"/>
                </a:solidFill>
              </a:rPr>
              <a:t>exceeds,</a:t>
            </a:r>
          </a:p>
          <a:p>
            <a:pPr marL="603250" lvl="2" indent="0">
              <a:buNone/>
            </a:pPr>
            <a:r>
              <a:rPr lang="en-US" altLang="en-US" sz="2400" b="1" dirty="0">
                <a:solidFill>
                  <a:schemeClr val="accent1"/>
                </a:solidFill>
              </a:rPr>
              <a:t>	meets,</a:t>
            </a:r>
          </a:p>
          <a:p>
            <a:pPr marL="603250" lvl="2" indent="0">
              <a:buNone/>
            </a:pPr>
            <a:r>
              <a:rPr lang="en-US" altLang="en-US" sz="2400" b="1" dirty="0">
                <a:solidFill>
                  <a:schemeClr val="accent1"/>
                </a:solidFill>
              </a:rPr>
              <a:t>	occasionally meets,</a:t>
            </a:r>
          </a:p>
          <a:p>
            <a:pPr marL="603250" lvl="2" indent="0">
              <a:buNone/>
            </a:pPr>
            <a:r>
              <a:rPr lang="en-US" altLang="en-US" sz="2400" b="1" dirty="0">
                <a:solidFill>
                  <a:schemeClr val="accent1"/>
                </a:solidFill>
              </a:rPr>
              <a:t>	does not </a:t>
            </a:r>
            <a:r>
              <a:rPr lang="en-US" altLang="en-US" sz="2400" b="1" dirty="0" smtClean="0">
                <a:solidFill>
                  <a:schemeClr val="accent1"/>
                </a:solidFill>
              </a:rPr>
              <a:t>meet</a:t>
            </a:r>
          </a:p>
          <a:p>
            <a:pPr marL="603250" lvl="2" indent="0">
              <a:buNone/>
            </a:pPr>
            <a:r>
              <a:rPr lang="en-US" altLang="en-US" sz="2000" b="1" dirty="0" smtClean="0">
                <a:solidFill>
                  <a:schemeClr val="accent1"/>
                </a:solidFill>
              </a:rPr>
              <a:t>2.	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Ask the family about their “satisfaction”   </a:t>
            </a:r>
          </a:p>
          <a:p>
            <a:pPr marL="603250" lvl="2" indent="0">
              <a:buNone/>
            </a:pPr>
            <a:r>
              <a:rPr lang="en-US" altLang="en-US" sz="2800" b="1" dirty="0" smtClean="0">
                <a:solidFill>
                  <a:schemeClr val="tx2"/>
                </a:solidFill>
              </a:rPr>
              <a:t>                   </a:t>
            </a:r>
            <a:r>
              <a:rPr lang="en-US" altLang="en-US" sz="2800" b="1" dirty="0">
                <a:solidFill>
                  <a:schemeClr val="tx2"/>
                </a:solidFill>
              </a:rPr>
              <a:t>with how the routine is going.</a:t>
            </a:r>
            <a:endParaRPr lang="en-US" altLang="en-US" sz="2000" b="1" dirty="0">
              <a:solidFill>
                <a:schemeClr val="tx2"/>
              </a:solidFill>
            </a:endParaRPr>
          </a:p>
          <a:p>
            <a:pPr marL="1114425" lvl="4" indent="0">
              <a:buNone/>
            </a:pPr>
            <a:r>
              <a:rPr lang="en-US" altLang="en-US" dirty="0" smtClean="0">
                <a:solidFill>
                  <a:schemeClr val="tx2"/>
                </a:solidFill>
              </a:rPr>
              <a:t>		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065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DATA COLLECTION:</a:t>
            </a:r>
            <a:br>
              <a:rPr lang="en-US" sz="4400" dirty="0">
                <a:ea typeface="ＭＳ Ｐゴシック" charset="-128"/>
              </a:rPr>
            </a:br>
            <a:r>
              <a:rPr lang="en-US" sz="4400" dirty="0">
                <a:ea typeface="ＭＳ Ｐゴシック" charset="-128"/>
              </a:rPr>
              <a:t>SCRIPTED ROUTINE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2" name="KS11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17638"/>
            <a:ext cx="8458200" cy="54403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sz="3600" dirty="0">
                <a:ea typeface="ＭＳ Ｐゴシック" pitchFamily="34" charset="-128"/>
              </a:rPr>
              <a:t>	</a:t>
            </a:r>
            <a:r>
              <a:rPr lang="en-US" sz="3200" u="sng" dirty="0">
                <a:ea typeface="ＭＳ Ｐゴシック" pitchFamily="34" charset="-128"/>
              </a:rPr>
              <a:t>Process steps for building a scripted routine for a learner</a:t>
            </a:r>
            <a:r>
              <a:rPr lang="en-US" sz="3200" dirty="0">
                <a:ea typeface="ＭＳ Ｐゴシック" pitchFamily="34" charset="-128"/>
              </a:rPr>
              <a:t>:</a:t>
            </a:r>
          </a:p>
          <a:p>
            <a:pPr marL="109537" indent="0" eaLnBrk="1" hangingPunct="1">
              <a:buNone/>
              <a:defRPr/>
            </a:pPr>
            <a:r>
              <a:rPr lang="en-US" sz="2800" dirty="0">
                <a:ea typeface="ＭＳ Ｐゴシック" pitchFamily="34" charset="-128"/>
              </a:rPr>
              <a:t>	</a:t>
            </a:r>
            <a:r>
              <a:rPr lang="en-US" sz="2800" dirty="0">
                <a:solidFill>
                  <a:schemeClr val="accent1"/>
                </a:solidFill>
                <a:ea typeface="ＭＳ Ｐゴシック" pitchFamily="34" charset="-128"/>
              </a:rPr>
              <a:t>1. </a:t>
            </a:r>
            <a:r>
              <a:rPr lang="en-US" sz="2800" dirty="0">
                <a:ea typeface="ＭＳ Ｐゴシック" pitchFamily="34" charset="-128"/>
              </a:rPr>
              <a:t>Identify activities a partner predictably 	completes with the learner every day</a:t>
            </a:r>
          </a:p>
          <a:p>
            <a:pPr eaLnBrk="1" hangingPunct="1">
              <a:buFont typeface="Wingdings 3" panose="05040102010807070707" pitchFamily="18" charset="2"/>
              <a:buNone/>
              <a:defRPr/>
            </a:pPr>
            <a:endParaRPr lang="en-US" sz="1000" dirty="0">
              <a:ea typeface="ＭＳ Ｐゴシック" pitchFamily="34" charset="-128"/>
            </a:endParaRPr>
          </a:p>
          <a:p>
            <a:pPr marL="109537" indent="0" eaLnBrk="1" hangingPunct="1">
              <a:buNone/>
              <a:defRPr/>
            </a:pPr>
            <a:r>
              <a:rPr lang="en-US" sz="2800" dirty="0">
                <a:ea typeface="ＭＳ Ｐゴシック" pitchFamily="34" charset="-128"/>
              </a:rPr>
              <a:t>	</a:t>
            </a:r>
            <a:r>
              <a:rPr lang="en-US" sz="2800" dirty="0">
                <a:solidFill>
                  <a:schemeClr val="accent1"/>
                </a:solidFill>
                <a:ea typeface="ＭＳ Ｐゴシック" pitchFamily="34" charset="-128"/>
              </a:rPr>
              <a:t>2. </a:t>
            </a:r>
            <a:r>
              <a:rPr lang="en-US" sz="2800" dirty="0">
                <a:ea typeface="ＭＳ Ｐゴシック" pitchFamily="34" charset="-128"/>
              </a:rPr>
              <a:t>Choose one of these activities</a:t>
            </a:r>
          </a:p>
          <a:p>
            <a:pPr eaLnBrk="1" hangingPunct="1">
              <a:buFont typeface="Wingdings 3" panose="05040102010807070707" pitchFamily="18" charset="2"/>
              <a:buNone/>
              <a:defRPr/>
            </a:pPr>
            <a:endParaRPr lang="en-US" sz="1000" dirty="0">
              <a:ea typeface="ＭＳ Ｐゴシック" pitchFamily="34" charset="-128"/>
            </a:endParaRPr>
          </a:p>
          <a:p>
            <a:pPr marL="109537" indent="0" eaLnBrk="1" hangingPunct="1">
              <a:buNone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en-US" sz="2800" dirty="0">
                <a:solidFill>
                  <a:schemeClr val="accent1"/>
                </a:solidFill>
                <a:ea typeface="ＭＳ Ｐゴシック" pitchFamily="34" charset="-128"/>
              </a:rPr>
              <a:t>3. </a:t>
            </a: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Write out each step of the selected 	activity</a:t>
            </a:r>
          </a:p>
          <a:p>
            <a:pPr eaLnBrk="1" hangingPunct="1">
              <a:buFont typeface="Lucida Sans Unicode" pitchFamily="34" charset="0"/>
              <a:buAutoNum type="arabicPeriod"/>
              <a:defRPr/>
            </a:pPr>
            <a:endParaRPr lang="en-US" sz="10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109537" indent="0" eaLnBrk="1" hangingPunct="1">
              <a:buNone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en-US" sz="2800" dirty="0">
                <a:solidFill>
                  <a:schemeClr val="accent1"/>
                </a:solidFill>
                <a:ea typeface="ＭＳ Ｐゴシック" pitchFamily="34" charset="-128"/>
              </a:rPr>
              <a:t>4. </a:t>
            </a: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Incorporate object / touch cues (from 	the learner</a:t>
            </a:r>
            <a:r>
              <a:rPr lang="ja-JP" altLang="en-US" sz="2800" dirty="0">
                <a:solidFill>
                  <a:srgbClr val="000000"/>
                </a:solidFill>
                <a:ea typeface="ＭＳ Ｐゴシック" pitchFamily="34" charset="-128"/>
              </a:rPr>
              <a:t>’</a:t>
            </a:r>
            <a:r>
              <a:rPr lang="en-US" altLang="ja-JP" sz="2800" dirty="0">
                <a:solidFill>
                  <a:srgbClr val="000000"/>
                </a:solidFill>
                <a:ea typeface="ＭＳ Ｐゴシック" pitchFamily="34" charset="-128"/>
              </a:rPr>
              <a:t>s augmented input dictionary)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sz="3600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ＭＳ Ｐゴシック" charset="-128"/>
              </a:rPr>
              <a:t>SCRIPTED ROUTINE</a:t>
            </a:r>
            <a:r>
              <a:rPr lang="en-US" sz="4400" dirty="0">
                <a:solidFill>
                  <a:srgbClr val="4C5F9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30" charset="-128"/>
                <a:cs typeface="ＭＳ Ｐゴシック" pitchFamily="30" charset="-128"/>
              </a:rPr>
              <a:t>	</a:t>
            </a:r>
          </a:p>
        </p:txBody>
      </p:sp>
      <p:pic>
        <p:nvPicPr>
          <p:cNvPr id="2" name="KS11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19200"/>
            <a:ext cx="8534400" cy="56388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200" u="sng"/>
              <a:t>Process steps for building a signal dictionary for a learner</a:t>
            </a:r>
            <a:r>
              <a:rPr lang="en-US" altLang="en-US" sz="3200"/>
              <a:t>: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800">
                <a:solidFill>
                  <a:schemeClr val="bg1"/>
                </a:solidFill>
              </a:rPr>
              <a:t>Select a few of these as core signals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2400">
                <a:solidFill>
                  <a:schemeClr val="accent1"/>
                </a:solidFill>
              </a:rPr>
              <a:t>5</a:t>
            </a:r>
            <a:r>
              <a:rPr lang="en-US" altLang="en-US" sz="1800">
                <a:solidFill>
                  <a:schemeClr val="accent1"/>
                </a:solidFill>
              </a:rPr>
              <a:t>. </a:t>
            </a:r>
            <a:r>
              <a:rPr lang="en-US" altLang="en-US" sz="2600"/>
              <a:t>Identify the response the learner will be expected to make </a:t>
            </a:r>
            <a:r>
              <a:rPr lang="en-US" altLang="en-US" sz="2600" i="1"/>
              <a:t>at each step of the routine</a:t>
            </a:r>
            <a:r>
              <a:rPr lang="en-US" altLang="en-US" sz="2600"/>
              <a:t>, to actively participate—</a:t>
            </a:r>
            <a:r>
              <a:rPr lang="en-US" altLang="en-US" sz="2600" i="1"/>
              <a:t>at least </a:t>
            </a:r>
            <a:r>
              <a:rPr lang="en-US" altLang="en-US" sz="2600"/>
              <a:t>partially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80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2400">
                <a:solidFill>
                  <a:schemeClr val="accent1"/>
                </a:solidFill>
              </a:rPr>
              <a:t>6</a:t>
            </a:r>
            <a:r>
              <a:rPr lang="en-US" altLang="en-US" sz="1800">
                <a:solidFill>
                  <a:schemeClr val="accent1"/>
                </a:solidFill>
              </a:rPr>
              <a:t>.  </a:t>
            </a:r>
            <a:r>
              <a:rPr lang="en-US" altLang="en-US" sz="2600"/>
              <a:t>Anticipate the amount of time the learner will need to make each response; set time delay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/>
          </a:p>
          <a:p>
            <a:pPr eaLnBrk="1" hangingPunct="1">
              <a:buFont typeface="Wingdings 3" panose="05040102010807070707" pitchFamily="18" charset="2"/>
              <a:buAutoNum type="arabicPeriod" startAt="7"/>
            </a:pPr>
            <a:r>
              <a:rPr lang="en-US" altLang="en-US" sz="2600"/>
              <a:t>Determine corresponding partner behavior—what the partner will SAY and DO, </a:t>
            </a:r>
            <a:r>
              <a:rPr lang="en-US" altLang="en-US" sz="2600" i="1"/>
              <a:t>at each step                                           of the routine</a:t>
            </a:r>
            <a:endParaRPr lang="en-US" altLang="en-US" sz="26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ＭＳ Ｐゴシック" charset="-128"/>
              </a:rPr>
              <a:t>SCRIPTED ROUTINE</a:t>
            </a:r>
            <a:r>
              <a:rPr lang="en-US" sz="4400" dirty="0">
                <a:solidFill>
                  <a:srgbClr val="4C5F9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30" charset="-128"/>
                <a:cs typeface="ＭＳ Ｐゴシック" pitchFamily="30" charset="-128"/>
              </a:rPr>
              <a:t>	</a:t>
            </a:r>
            <a:r>
              <a:rPr lang="en-US" sz="3900" dirty="0">
                <a:solidFill>
                  <a:srgbClr val="4C5F9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30" charset="-128"/>
                <a:cs typeface="ＭＳ Ｐゴシック" pitchFamily="30" charset="-128"/>
              </a:rPr>
              <a:t>	</a:t>
            </a:r>
          </a:p>
        </p:txBody>
      </p:sp>
      <p:pic>
        <p:nvPicPr>
          <p:cNvPr id="2" name="KS11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1138"/>
            <a:ext cx="8229600" cy="5148262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endParaRPr lang="en-US" altLang="en-US" sz="1200" u="sng"/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600" b="1" u="sng">
                <a:solidFill>
                  <a:srgbClr val="1FAECD"/>
                </a:solidFill>
              </a:rPr>
              <a:t>KEY</a:t>
            </a:r>
            <a:r>
              <a:rPr lang="en-US" altLang="en-US" sz="3600">
                <a:solidFill>
                  <a:srgbClr val="1FAECD"/>
                </a:solidFill>
              </a:rPr>
              <a:t>:  Create predictability for the learner!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n-US" altLang="en-US" sz="2000">
              <a:solidFill>
                <a:srgbClr val="4B1A5D"/>
              </a:solidFill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  </a:t>
            </a:r>
            <a:r>
              <a:rPr lang="en-US" altLang="en-US" sz="3600" b="1" u="sng">
                <a:solidFill>
                  <a:srgbClr val="FF0000"/>
                </a:solidFill>
              </a:rPr>
              <a:t>MUST</a:t>
            </a:r>
            <a:r>
              <a:rPr lang="en-US" altLang="en-US" sz="3600" b="1">
                <a:solidFill>
                  <a:srgbClr val="FF0000"/>
                </a:solidFill>
              </a:rPr>
              <a:t> have a clear: beginning,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					       middle, and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					       end!</a:t>
            </a:r>
            <a:endParaRPr lang="en-US" altLang="en-US" sz="3600" b="1" u="sng">
              <a:solidFill>
                <a:srgbClr val="FF0000"/>
              </a:solidFill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400" b="0" dirty="0">
                <a:ea typeface="ＭＳ Ｐゴシック" charset="0"/>
                <a:cs typeface="ＭＳ Ｐゴシック" charset="0"/>
              </a:rPr>
              <a:t>UTILIZING ROUTINES</a:t>
            </a:r>
          </a:p>
        </p:txBody>
      </p:sp>
      <p:pic>
        <p:nvPicPr>
          <p:cNvPr id="2" name="KS11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8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dirty="0" smtClean="0"/>
          </a:p>
          <a:p>
            <a:pPr marL="109537" indent="0">
              <a:spcAft>
                <a:spcPts val="600"/>
              </a:spcAft>
              <a:buNone/>
            </a:pPr>
            <a:r>
              <a:rPr lang="en-US" dirty="0" smtClean="0"/>
              <a:t>Content </a:t>
            </a:r>
            <a:r>
              <a:rPr lang="en-US" dirty="0"/>
              <a:t>by</a:t>
            </a:r>
            <a:r>
              <a:rPr lang="en-US" dirty="0" smtClean="0"/>
              <a:t>:</a:t>
            </a:r>
            <a:endParaRPr lang="en-US" dirty="0"/>
          </a:p>
          <a:p>
            <a:pPr marL="109537" indent="0">
              <a:buNone/>
            </a:pPr>
            <a:r>
              <a:rPr lang="en-US" dirty="0"/>
              <a:t>Susan M. </a:t>
            </a:r>
            <a:r>
              <a:rPr lang="en-US" dirty="0" err="1"/>
              <a:t>Bashinski</a:t>
            </a:r>
            <a:endParaRPr lang="en-US" dirty="0"/>
          </a:p>
          <a:p>
            <a:pPr marL="109537" indent="0">
              <a:buNone/>
            </a:pPr>
            <a:r>
              <a:rPr lang="en-US" dirty="0"/>
              <a:t>Megan Cote</a:t>
            </a:r>
          </a:p>
          <a:p>
            <a:pPr marL="109537" indent="0">
              <a:buNone/>
            </a:pPr>
            <a:r>
              <a:rPr lang="en-US" dirty="0"/>
              <a:t>Rebecca </a:t>
            </a:r>
            <a:r>
              <a:rPr lang="en-US" dirty="0" err="1"/>
              <a:t>Obold</a:t>
            </a:r>
            <a:r>
              <a:rPr lang="en-US" dirty="0"/>
              <a:t>-Geary</a:t>
            </a:r>
          </a:p>
          <a:p>
            <a:pPr marL="109537" indent="0">
              <a:buNone/>
            </a:pPr>
            <a:endParaRPr lang="en-US" dirty="0" smtClean="0"/>
          </a:p>
          <a:p>
            <a:pPr marL="109537" indent="0">
              <a:buNone/>
            </a:pPr>
            <a:r>
              <a:rPr lang="en-US" dirty="0" smtClean="0"/>
              <a:t>2011-2013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2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1752600" y="1481138"/>
            <a:ext cx="8610600" cy="4995862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600" u="sng"/>
              <a:t>Definition of “routine”</a:t>
            </a:r>
            <a:r>
              <a:rPr lang="en-US" altLang="ja-JP" sz="3600"/>
              <a:t>:	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200"/>
              <a:t>A related series of activities, organized into a </a:t>
            </a:r>
            <a:r>
              <a:rPr lang="en-US" altLang="en-US" sz="3200" b="1" u="sng">
                <a:solidFill>
                  <a:srgbClr val="1FAECD"/>
                </a:solidFill>
              </a:rPr>
              <a:t>predictable</a:t>
            </a:r>
            <a:r>
              <a:rPr lang="en-US" altLang="en-US" sz="3200" b="1">
                <a:solidFill>
                  <a:srgbClr val="1FAECD"/>
                </a:solidFill>
              </a:rPr>
              <a:t> </a:t>
            </a:r>
            <a:r>
              <a:rPr lang="en-US" altLang="en-US" sz="3200"/>
              <a:t>format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40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200"/>
              <a:t>  Consistent implementation of routines serve to organize a learner</a:t>
            </a:r>
            <a:r>
              <a:rPr lang="ja-JP" altLang="en-US" sz="3200"/>
              <a:t>’</a:t>
            </a:r>
            <a:r>
              <a:rPr lang="en-US" altLang="ja-JP" sz="3200"/>
              <a:t>s activities—and world!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ja-JP" sz="1400"/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en-US" sz="3600">
                <a:solidFill>
                  <a:srgbClr val="1FAECD"/>
                </a:solidFill>
              </a:rPr>
              <a:t>A LEARNER NEEDS TO LEARN 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en-US" altLang="en-US" sz="3600">
                <a:solidFill>
                  <a:srgbClr val="1FAECD"/>
                </a:solidFill>
              </a:rPr>
              <a:t>TO </a:t>
            </a:r>
            <a:r>
              <a:rPr lang="en-US" altLang="en-US" sz="3600" u="sng">
                <a:solidFill>
                  <a:srgbClr val="1FAECD"/>
                </a:solidFill>
              </a:rPr>
              <a:t>ANTICIPATE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en-US" altLang="en-US" sz="3600"/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+mj-ea"/>
                <a:cs typeface="+mj-cs"/>
              </a:rPr>
              <a:t>UTILIZING ROUTINES</a:t>
            </a:r>
          </a:p>
        </p:txBody>
      </p:sp>
      <p:pic>
        <p:nvPicPr>
          <p:cNvPr id="2" name="KS11Slide 3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1752600" y="1481138"/>
            <a:ext cx="8610600" cy="4995862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600" u="sng"/>
              <a:t>Routines may be developed for</a:t>
            </a:r>
            <a:r>
              <a:rPr lang="en-US" altLang="en-US" sz="3600"/>
              <a:t>:</a:t>
            </a:r>
          </a:p>
          <a:p>
            <a:pPr eaLnBrk="1" hangingPunct="1"/>
            <a:r>
              <a:rPr lang="en-US" altLang="en-US" sz="3200"/>
              <a:t>Home chores and responsibilities</a:t>
            </a:r>
          </a:p>
          <a:p>
            <a:pPr eaLnBrk="1" hangingPunct="1"/>
            <a:r>
              <a:rPr lang="en-US" altLang="en-US" sz="3200"/>
              <a:t>Child-care activities</a:t>
            </a:r>
          </a:p>
          <a:p>
            <a:pPr eaLnBrk="1" hangingPunct="1"/>
            <a:r>
              <a:rPr lang="en-US" altLang="en-US" sz="3200"/>
              <a:t>Daily school events / activities</a:t>
            </a:r>
          </a:p>
          <a:p>
            <a:pPr eaLnBrk="1" hangingPunct="1"/>
            <a:r>
              <a:rPr lang="en-US" altLang="en-US" sz="3200"/>
              <a:t>Academic tasks</a:t>
            </a:r>
          </a:p>
          <a:p>
            <a:pPr eaLnBrk="1" hangingPunct="1"/>
            <a:r>
              <a:rPr lang="en-US" altLang="en-US" sz="3200"/>
              <a:t>Specifically targeted IEP goals</a:t>
            </a:r>
          </a:p>
          <a:p>
            <a:pPr eaLnBrk="1" hangingPunct="1"/>
            <a:endParaRPr lang="en-US" altLang="en-US" sz="3200"/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+mj-ea"/>
                <a:cs typeface="+mj-cs"/>
              </a:rPr>
              <a:t>UTILIZING ROUTINES</a:t>
            </a:r>
          </a:p>
        </p:txBody>
      </p:sp>
      <p:pic>
        <p:nvPicPr>
          <p:cNvPr id="2" name="KS11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7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1752600" y="1481138"/>
            <a:ext cx="8763000" cy="5376862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/>
              <a:t>	</a:t>
            </a:r>
            <a:r>
              <a:rPr lang="en-US" altLang="en-US" sz="3600" u="sng"/>
              <a:t>Other types of skills </a:t>
            </a:r>
            <a:r>
              <a:rPr lang="en-US" altLang="en-US" sz="3600" b="1" u="sng">
                <a:solidFill>
                  <a:srgbClr val="2DA2BF"/>
                </a:solidFill>
              </a:rPr>
              <a:t>should be </a:t>
            </a:r>
            <a:r>
              <a:rPr lang="en-US" altLang="en-US" sz="3600" b="1" i="1" u="sng">
                <a:solidFill>
                  <a:srgbClr val="2DA2BF"/>
                </a:solidFill>
              </a:rPr>
              <a:t>embedded</a:t>
            </a:r>
            <a:r>
              <a:rPr lang="en-US" altLang="en-US" sz="3600" b="1" u="sng">
                <a:solidFill>
                  <a:srgbClr val="2DA2BF"/>
                </a:solidFill>
              </a:rPr>
              <a:t> within routines</a:t>
            </a:r>
            <a:r>
              <a:rPr lang="en-US" altLang="en-US" sz="3600"/>
              <a:t>: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Communicating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Socializing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Utilizing sensory skills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Getting around (i.e., mobility)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Using hands and arms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r>
              <a:rPr lang="en-US" altLang="en-US" sz="3200"/>
              <a:t>Problem solving </a:t>
            </a:r>
          </a:p>
          <a:p>
            <a:pPr algn="r" eaLnBrk="1" hangingPunct="1">
              <a:buFont typeface="Wingdings 3" panose="05040102010807070707" pitchFamily="18" charset="2"/>
              <a:buNone/>
            </a:pPr>
            <a:endParaRPr lang="en-US" altLang="en-US" sz="1000"/>
          </a:p>
          <a:p>
            <a:pPr algn="r" eaLnBrk="1" hangingPunct="1">
              <a:buFont typeface="Wingdings 3" panose="05040102010807070707" pitchFamily="18" charset="2"/>
              <a:buNone/>
            </a:pPr>
            <a:r>
              <a:rPr lang="en-US" altLang="en-US" sz="1800" u="sng"/>
              <a:t>(Adapted </a:t>
            </a:r>
            <a:r>
              <a:rPr lang="en-US" altLang="en-US" sz="1800"/>
              <a:t>from: </a:t>
            </a:r>
            <a:r>
              <a:rPr lang="en-US" altLang="en-US" sz="1800" i="1"/>
              <a:t>Cara’s Kit for Toddlers, </a:t>
            </a:r>
            <a:r>
              <a:rPr lang="en-US" altLang="en-US" sz="1800"/>
              <a:t>Campbell, 2012)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endParaRPr lang="en-US" altLang="en-US" sz="3200"/>
          </a:p>
          <a:p>
            <a:pPr eaLnBrk="1" hangingPunct="1"/>
            <a:endParaRPr lang="en-US" altLang="en-US" sz="3200"/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a typeface="+mj-ea"/>
                <a:cs typeface="+mj-cs"/>
              </a:rPr>
              <a:t>UTILIZING ROUTINES</a:t>
            </a:r>
          </a:p>
        </p:txBody>
      </p:sp>
      <p:pic>
        <p:nvPicPr>
          <p:cNvPr id="2" name="KS11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981200" y="1219200"/>
            <a:ext cx="8458200" cy="52578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z="3200"/>
              <a:t>	</a:t>
            </a:r>
            <a:r>
              <a:rPr lang="en-US" altLang="en-US" sz="3600" u="sng"/>
              <a:t>A given routine NEEDS to include</a:t>
            </a:r>
            <a:r>
              <a:rPr lang="en-US" altLang="en-US" sz="3200"/>
              <a:t>:</a:t>
            </a:r>
          </a:p>
          <a:p>
            <a:r>
              <a:rPr lang="en-US" altLang="en-US" sz="3200"/>
              <a:t>The same number of </a:t>
            </a:r>
            <a:r>
              <a:rPr lang="en-US" altLang="en-US" sz="3200" b="1">
                <a:solidFill>
                  <a:schemeClr val="accent1"/>
                </a:solidFill>
              </a:rPr>
              <a:t>steps</a:t>
            </a:r>
          </a:p>
          <a:p>
            <a:r>
              <a:rPr lang="en-US" altLang="en-US" sz="3200"/>
              <a:t>Implemented in the same </a:t>
            </a:r>
            <a:r>
              <a:rPr lang="en-US" altLang="en-US" sz="3200" b="1">
                <a:solidFill>
                  <a:srgbClr val="2DA2BF"/>
                </a:solidFill>
              </a:rPr>
              <a:t>order</a:t>
            </a:r>
          </a:p>
          <a:p>
            <a:r>
              <a:rPr lang="en-US" altLang="en-US" sz="3200"/>
              <a:t>Implemented </a:t>
            </a:r>
            <a:r>
              <a:rPr lang="en-US" altLang="en-US" sz="3200" b="1">
                <a:solidFill>
                  <a:srgbClr val="2DA2BF"/>
                </a:solidFill>
              </a:rPr>
              <a:t>consistently, each and every time</a:t>
            </a:r>
            <a:r>
              <a:rPr lang="en-US" altLang="en-US" sz="3200"/>
              <a:t> a learner is engaged in the activity</a:t>
            </a:r>
          </a:p>
          <a:p>
            <a:endParaRPr lang="en-US" altLang="en-US"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WHAT MAKES UP A ROUTINE?</a:t>
            </a:r>
          </a:p>
        </p:txBody>
      </p:sp>
      <p:pic>
        <p:nvPicPr>
          <p:cNvPr id="2" name="KS11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2133600" y="1219200"/>
            <a:ext cx="8534400" cy="52578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z="3200"/>
              <a:t>	</a:t>
            </a:r>
            <a:r>
              <a:rPr lang="en-US" altLang="en-US" sz="3600" u="sng"/>
              <a:t>Other features of a routine include</a:t>
            </a:r>
            <a:r>
              <a:rPr lang="en-US" altLang="en-US" sz="3200"/>
              <a:t>:</a:t>
            </a:r>
          </a:p>
          <a:p>
            <a:r>
              <a:rPr lang="en-US" altLang="en-US" sz="2800"/>
              <a:t>Sequence of experiences</a:t>
            </a:r>
          </a:p>
          <a:p>
            <a:r>
              <a:rPr lang="en-US" altLang="en-US" sz="2800"/>
              <a:t>Natural context</a:t>
            </a:r>
          </a:p>
          <a:p>
            <a:r>
              <a:rPr lang="en-US" altLang="en-US" sz="2800"/>
              <a:t>Central (shared) focus</a:t>
            </a:r>
          </a:p>
          <a:p>
            <a:r>
              <a:rPr lang="en-US" altLang="en-US" sz="2800"/>
              <a:t>Turn-taking opportunities</a:t>
            </a:r>
          </a:p>
          <a:p>
            <a:r>
              <a:rPr lang="en-US" altLang="en-US" sz="2800"/>
              <a:t>Reciprocal roles</a:t>
            </a:r>
          </a:p>
          <a:p>
            <a:r>
              <a:rPr lang="en-US" altLang="en-US" sz="2800"/>
              <a:t>Repetition</a:t>
            </a:r>
          </a:p>
          <a:p>
            <a:r>
              <a:rPr lang="en-US" altLang="en-US" sz="2800"/>
              <a:t>Predictability</a:t>
            </a:r>
          </a:p>
          <a:p>
            <a:r>
              <a:rPr lang="en-US" altLang="en-US" sz="2800"/>
              <a:t>Small number of steps</a:t>
            </a:r>
          </a:p>
          <a:p>
            <a:r>
              <a:rPr lang="en-US" altLang="en-US" sz="2800"/>
              <a:t>Clear beginning, middle, and end</a:t>
            </a:r>
          </a:p>
          <a:p>
            <a:endParaRPr lang="en-US" altLang="en-US"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WHAT MAKES UP A ROUTINE?</a:t>
            </a:r>
          </a:p>
        </p:txBody>
      </p:sp>
      <p:pic>
        <p:nvPicPr>
          <p:cNvPr id="5" name="KS11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  <a:defRPr/>
            </a:pPr>
            <a:r>
              <a:rPr lang="en-US" sz="3200" dirty="0">
                <a:ea typeface="ＭＳ Ｐゴシック" charset="-128"/>
              </a:rPr>
              <a:t>What are the primary components of any routine?</a:t>
            </a:r>
          </a:p>
          <a:p>
            <a:pPr marL="1649413">
              <a:buFont typeface="Wingdings 3" charset="0"/>
              <a:buChar char=""/>
              <a:defRPr/>
            </a:pPr>
            <a:r>
              <a:rPr lang="en-US" sz="3200" dirty="0">
                <a:ea typeface="ＭＳ Ｐゴシック" charset="-128"/>
              </a:rPr>
              <a:t>Initiate</a:t>
            </a:r>
          </a:p>
          <a:p>
            <a:pPr marL="1649413">
              <a:buFont typeface="Wingdings 3" charset="0"/>
              <a:buChar char=""/>
              <a:defRPr/>
            </a:pPr>
            <a:r>
              <a:rPr lang="en-US" sz="3200" dirty="0">
                <a:ea typeface="ＭＳ Ｐゴシック" charset="-128"/>
              </a:rPr>
              <a:t>Prepare</a:t>
            </a:r>
          </a:p>
          <a:p>
            <a:pPr marL="1649413">
              <a:buFont typeface="Wingdings 3" charset="0"/>
              <a:buChar char=""/>
              <a:defRPr/>
            </a:pPr>
            <a:r>
              <a:rPr lang="en-US" sz="3200" dirty="0">
                <a:ea typeface="ＭＳ Ｐゴシック" charset="-128"/>
              </a:rPr>
              <a:t>Perform Core</a:t>
            </a:r>
          </a:p>
          <a:p>
            <a:pPr marL="1649413">
              <a:buFont typeface="Wingdings 3" charset="0"/>
              <a:buChar char=""/>
              <a:defRPr/>
            </a:pPr>
            <a:r>
              <a:rPr lang="en-US" sz="3200" dirty="0">
                <a:ea typeface="ＭＳ Ｐゴシック" charset="-128"/>
              </a:rPr>
              <a:t>Terminate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</a:p>
        </p:txBody>
      </p:sp>
      <p:pic>
        <p:nvPicPr>
          <p:cNvPr id="4" name="KS11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r>
              <a:rPr lang="en-US" altLang="en-US" sz="3200" u="sng" dirty="0"/>
              <a:t>Defining the Primary Components</a:t>
            </a:r>
          </a:p>
          <a:p>
            <a:pPr marL="107950" indent="0">
              <a:spcBef>
                <a:spcPct val="0"/>
              </a:spcBef>
            </a:pPr>
            <a:r>
              <a:rPr lang="en-US" altLang="en-US" sz="3200" b="1" u="sng" dirty="0" smtClean="0">
                <a:solidFill>
                  <a:schemeClr val="accent1"/>
                </a:solidFill>
              </a:rPr>
              <a:t>Initiate</a:t>
            </a:r>
            <a:r>
              <a:rPr lang="en-US" altLang="en-US" sz="3200" b="1" dirty="0" smtClean="0">
                <a:solidFill>
                  <a:schemeClr val="accent1"/>
                </a:solidFill>
              </a:rPr>
              <a:t> </a:t>
            </a:r>
            <a:r>
              <a:rPr lang="en-US" altLang="en-US" sz="3200" b="1" dirty="0">
                <a:solidFill>
                  <a:schemeClr val="accent1"/>
                </a:solidFill>
              </a:rPr>
              <a:t>– How does the learner know it is time </a:t>
            </a:r>
            <a:r>
              <a:rPr lang="en-US" altLang="en-US" sz="3200" b="1" dirty="0" smtClean="0">
                <a:solidFill>
                  <a:schemeClr val="accent1"/>
                </a:solidFill>
              </a:rPr>
              <a:t>to begin </a:t>
            </a:r>
            <a:r>
              <a:rPr lang="en-US" altLang="en-US" sz="3200" b="1" dirty="0">
                <a:solidFill>
                  <a:schemeClr val="accent1"/>
                </a:solidFill>
              </a:rPr>
              <a:t>this activity?</a:t>
            </a:r>
          </a:p>
          <a:p>
            <a:pPr marL="10795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accent1"/>
              </a:solidFill>
            </a:endParaRPr>
          </a:p>
          <a:p>
            <a:pPr marL="107950" indent="0"/>
            <a:r>
              <a:rPr lang="en-US" altLang="en-US" sz="3200" dirty="0" smtClean="0"/>
              <a:t>Prepare</a:t>
            </a:r>
            <a:endParaRPr lang="en-US" altLang="en-US" sz="3200" dirty="0"/>
          </a:p>
          <a:p>
            <a:pPr marL="107950" indent="0"/>
            <a:r>
              <a:rPr lang="en-US" altLang="en-US" sz="3200" dirty="0" smtClean="0"/>
              <a:t>Perform </a:t>
            </a:r>
            <a:r>
              <a:rPr lang="en-US" altLang="en-US" sz="3200" dirty="0"/>
              <a:t>Core</a:t>
            </a:r>
          </a:p>
          <a:p>
            <a:pPr marL="107950" indent="0"/>
            <a:r>
              <a:rPr lang="en-US" altLang="en-US" sz="3200" dirty="0" smtClean="0"/>
              <a:t>Terminate</a:t>
            </a:r>
            <a:endParaRPr lang="en-US" alt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ea typeface="ＭＳ Ｐゴシック" charset="-128"/>
              </a:rPr>
              <a:t>UTILIZING ROUTINES</a:t>
            </a:r>
          </a:p>
        </p:txBody>
      </p:sp>
      <p:pic>
        <p:nvPicPr>
          <p:cNvPr id="2" name="KS11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606</Words>
  <Application>Microsoft Macintosh PowerPoint</Application>
  <PresentationFormat>Widescreen</PresentationFormat>
  <Paragraphs>262</Paragraphs>
  <Slides>24</Slides>
  <Notes>16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</vt:lpstr>
      <vt:lpstr>Comic Sans MS</vt:lpstr>
      <vt:lpstr>Gill Sans MT</vt:lpstr>
      <vt:lpstr>Lucida Sans Unicode</vt:lpstr>
      <vt:lpstr>MS PGothic</vt:lpstr>
      <vt:lpstr>ＭＳ Ｐゴシック</vt:lpstr>
      <vt:lpstr>Times New Roman</vt:lpstr>
      <vt:lpstr>Verdana</vt:lpstr>
      <vt:lpstr>Wingdings 2</vt:lpstr>
      <vt:lpstr>Wingdings 3</vt:lpstr>
      <vt:lpstr>Arial</vt:lpstr>
      <vt:lpstr>Concourse</vt:lpstr>
      <vt:lpstr>UTILIZING ROUTINES</vt:lpstr>
      <vt:lpstr>UTILIZING ROUTINES</vt:lpstr>
      <vt:lpstr>UTILIZING ROUTINES</vt:lpstr>
      <vt:lpstr>UTILIZING ROUTINES</vt:lpstr>
      <vt:lpstr>UTILIZING ROUTINES</vt:lpstr>
      <vt:lpstr>WHAT MAKES UP A ROUTINE?</vt:lpstr>
      <vt:lpstr>WHAT MAKES UP A ROUTINE?</vt:lpstr>
      <vt:lpstr>UTILIZING ROUTINES</vt:lpstr>
      <vt:lpstr>UTILIZING ROUTINES</vt:lpstr>
      <vt:lpstr>UTILIZING ROUTINES</vt:lpstr>
      <vt:lpstr>UTILIZING ROUTINES</vt:lpstr>
      <vt:lpstr>UTILIZING ROUTINES</vt:lpstr>
      <vt:lpstr>UTILIZING ROUTINES</vt:lpstr>
      <vt:lpstr>ELEMENTS OF A  SCRIPTED ROUTINE</vt:lpstr>
      <vt:lpstr>ELEMENTS OF A  SCRIPTED ROUTINE</vt:lpstr>
      <vt:lpstr>ELEMENTS OF A  SCRIPTED ROUTINE</vt:lpstr>
      <vt:lpstr>ELEMENTS OF A  SCRIPTED ROUTINE</vt:lpstr>
      <vt:lpstr>DATA COLLECTION: SCRIPTED ROUTINE</vt:lpstr>
      <vt:lpstr>ELEMENTS OF A  SCRIPTED ROUTINE</vt:lpstr>
      <vt:lpstr>DATA COLLECTION: SCRIPTED ROUTINE</vt:lpstr>
      <vt:lpstr>SCRIPTED ROUTINE </vt:lpstr>
      <vt:lpstr>SCRIPTED ROUTINE  </vt:lpstr>
      <vt:lpstr>UTILIZING ROUTINES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ROUTINES</dc:title>
  <dc:creator>Jordyn Watanabe</dc:creator>
  <cp:lastModifiedBy>Jordyn Watanabe</cp:lastModifiedBy>
  <cp:revision>7</cp:revision>
  <dcterms:created xsi:type="dcterms:W3CDTF">2018-04-16T21:39:20Z</dcterms:created>
  <dcterms:modified xsi:type="dcterms:W3CDTF">2020-05-15T20:35:32Z</dcterms:modified>
</cp:coreProperties>
</file>