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</p:sldIdLst>
  <p:sldSz cx="12192000" cy="6858000"/>
  <p:notesSz cx="6858000" cy="9144000"/>
  <p:custDataLst>
    <p:tags r:id="rId27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95192" autoAdjust="0"/>
  </p:normalViewPr>
  <p:slideViewPr>
    <p:cSldViewPr snapToGrid="0">
      <p:cViewPr varScale="1">
        <p:scale>
          <a:sx n="116" d="100"/>
          <a:sy n="116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30895AE2-3F9D-4BCA-9C41-D974BCB46A97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4ADA16C2-4096-42E0-97C1-2A2A0433957B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525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7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No es apropiada para enseñar nuevos comportamientos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A4490D72-C8FD-4DB5-AB8E-8E4863B31C01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2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8110D7CA-5AC2-43B4-89C8-5F961E056C4F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0760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7FB9F886-F7EF-4B7F-A2D3-0AEC75BCDAF8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0707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137DD556-DE7D-45FA-A71E-0B555FED5A5C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1917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8781CEC6-511B-4957-B28E-236615916A94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213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D289ABBA-CACD-4BB7-AA18-3CA4ED3DC0E5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9576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B790EFB3-DADF-4BFE-A86D-2E7CADEDFE8C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>
              <a:spcBef>
                <a:spcPct val="0"/>
              </a:spcBef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30 minutos en TOTAL</a:t>
            </a:r>
          </a:p>
          <a:p>
            <a:pPr eaLnBrk="1" hangingPunct="1">
              <a:spcBef>
                <a:spcPct val="0"/>
              </a:spcBef>
            </a:pPr>
            <a:endParaRPr lang="en-US" altLang="en-US" sz="4400" b="1">
              <a:effectLst/>
            </a:endParaRPr>
          </a:p>
          <a:p>
            <a:pPr rtl="0" eaLnBrk="1" hangingPunct="1">
              <a:spcBef>
                <a:spcPct val="0"/>
              </a:spcBef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T / F   #3</a:t>
            </a:r>
          </a:p>
        </p:txBody>
      </p:sp>
    </p:spTree>
    <p:extLst>
      <p:ext uri="{BB962C8B-B14F-4D97-AF65-F5344CB8AC3E}">
        <p14:creationId xmlns:p14="http://schemas.microsoft.com/office/powerpoint/2010/main" val="3724498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24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08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3FF3E217-ED59-45D0-99D4-029FD87D68DF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>
              <a:spcBef>
                <a:spcPct val="0"/>
              </a:spcBef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30 minutos en TOTAL</a:t>
            </a:r>
          </a:p>
          <a:p>
            <a:pPr eaLnBrk="1" hangingPunct="1">
              <a:spcBef>
                <a:spcPct val="0"/>
              </a:spcBef>
            </a:pPr>
            <a:endParaRPr lang="en-US" altLang="en-US" sz="4400" b="1">
              <a:effectLst/>
            </a:endParaRPr>
          </a:p>
          <a:p>
            <a:pPr rtl="0" eaLnBrk="1" hangingPunct="1">
              <a:spcBef>
                <a:spcPct val="0"/>
              </a:spcBef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T / F   #3</a:t>
            </a:r>
          </a:p>
        </p:txBody>
      </p:sp>
    </p:spTree>
    <p:extLst>
      <p:ext uri="{BB962C8B-B14F-4D97-AF65-F5344CB8AC3E}">
        <p14:creationId xmlns:p14="http://schemas.microsoft.com/office/powerpoint/2010/main" val="384195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Conversaciones recíprocas con toma de turnos — ¡SIEMPRE JUGAR DE LA MISMA MANERA!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DCCCAC6D-B489-4E7A-BF1C-CBB8690CC7AD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0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Conversaciones recíprocas con toma de turnos — ¡SIEMPRE JUGAR DE LA MISMA MANERA!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B2B9FA61-62BA-4B15-B5AF-DE1DB755CC30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ES" sz="1800" b="1" i="0" u="none" strike="noStrike">
                <a:solidFill>
                  <a:srgbClr val="44546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(por ejemplo: verificar el horario personal, hacer replicar una campana)</a:t>
            </a:r>
          </a:p>
          <a:p>
            <a:endParaRPr lang="en-US" altLang="en-US">
              <a:effectLst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5FD13280-3664-43DE-9937-EBA2BAE9EC2D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68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ES" sz="1800" b="1" i="0" u="none" strike="noStrike">
                <a:solidFill>
                  <a:srgbClr val="44546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(por ejemplo: recolectar ciertos materiales)</a:t>
            </a:r>
          </a:p>
          <a:p>
            <a:endParaRPr lang="en-US" altLang="en-US">
              <a:effectLst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F539D6F2-AC62-4556-9FED-DACF69A95B7F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7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ES" sz="1800" b="1" i="0" u="none" strike="noStrike">
                <a:solidFill>
                  <a:srgbClr val="44546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(por ejemplo: verificar el horario personal, hacer replicar una campana)</a:t>
            </a:r>
          </a:p>
          <a:p>
            <a:endParaRPr lang="en-US" altLang="en-US">
              <a:effectLst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D1A9AA11-EDF7-4A63-A689-459F356BAFD3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06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ES" sz="1800" b="1" i="0" u="none" strike="noStrike">
                <a:solidFill>
                  <a:srgbClr val="44546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(por ejemplo: verificar el horario personal, hacer replicar una campana)</a:t>
            </a:r>
          </a:p>
          <a:p>
            <a:endParaRPr lang="en-US" altLang="en-US">
              <a:effectLst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EBBD119B-3FFF-454F-830A-F4E08CD36BE8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2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fld id="{6BE32152-7EE9-43EF-8B6E-3B62998D319D}" type="slidenum">
              <a:rPr lang="en-US" altLang="en-US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solidFill>
                <a:prstClr val="black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264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Right Tri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white"/>
              </a:solidFill>
              <a:effectLst/>
            </a:endParaRPr>
          </a:p>
        </p:txBody>
      </p:sp>
      <p:grpSp>
        <p:nvGrpSpPr>
          <p:cNvPr id="5" name="Group 15"/>
          <p:cNvGrpSpPr/>
          <p:nvPr/>
        </p:nvGrpSpPr>
        <p:grpSpPr>
          <a:xfrm>
            <a:off x="-4233" y="4953000"/>
            <a:ext cx="12196233" cy="1911350"/>
            <a:chOff x="-3765" y="4832896"/>
            <a:chExt cx="9147765" cy="2032192"/>
          </a:xfrm>
          <a:effectLst/>
        </p:grpSpPr>
        <p:sp>
          <p:nvSpPr>
            <p:cNvPr id="6" name="Freeform 5"/>
            <p:cNvSpPr/>
            <p:nvPr/>
          </p:nvSpPr>
          <p:spPr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1800">
                <a:solidFill>
                  <a:prstClr val="black"/>
                </a:solidFill>
                <a:effectLst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7" name="Freeform 18"/>
            <p:cNvSpPr/>
            <p:nvPr/>
          </p:nvSpPr>
          <p:spPr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effectLst/>
                <a:latin typeface="Arial" panose="020B0604020202020204" pitchFamily="34" charset="0"/>
                <a:ea typeface="MS PGothic" pitchFamily="34" charset="-128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1800">
                <a:solidFill>
                  <a:prstClr val="white"/>
                </a:solidFill>
                <a:effectLst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  <a:effectLst/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  <a:effectLst/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>
                <a:effectLst/>
              </a:rPr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 smtClean="0">
                <a:solidFill>
                  <a:srgbClr val="FFFFFF"/>
                </a:solidFill>
                <a:effectLst/>
              </a:defRPr>
            </a:lvl1pPr>
          </a:lstStyle>
          <a:p>
            <a:pPr>
              <a:defRPr>
                <a:effectLst/>
              </a:defRPr>
            </a:pPr>
            <a:fld id="{AE067FA4-0660-4A1D-AA3E-A58EC3722C77}" type="datetime1">
              <a:rPr lang="en-US"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effectLst/>
            </a:endParaRPr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2DA2BF">
                  <a:tint val="20000"/>
                </a:srgbClr>
              </a:solidFill>
              <a:effectLst/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fld id="{D7B07F0C-247B-46D1-B8B7-698A45871753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20810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8BB6B097-E29D-4A19-9885-4E3EE82BEC1D}" type="datetime1">
              <a:rPr lang="en-US">
                <a:solidFill>
                  <a:prstClr val="black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C0AECAF-F686-436A-B6EB-25CA537ADA7C}" type="slidenum">
              <a:rPr lang="en-US" altLang="en-US">
                <a:solidFill>
                  <a:prstClr val="black"/>
                </a:solidFill>
                <a:effectLst/>
              </a:rPr>
              <a:t>‹#›</a:t>
            </a:fld>
            <a:endParaRPr lang="en-US" altLang="en-US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17191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24EBDA2E-BEE3-4915-8B97-DD9524FABD45}" type="datetime1">
              <a:rPr lang="en-US">
                <a:solidFill>
                  <a:prstClr val="black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EC4F3DE-D68E-498F-96D7-08CF0169F44A}" type="slidenum">
              <a:rPr lang="en-US" altLang="en-US">
                <a:solidFill>
                  <a:prstClr val="black"/>
                </a:solidFill>
                <a:effectLst/>
              </a:rPr>
              <a:t>‹#›</a:t>
            </a:fld>
            <a:endParaRPr lang="en-US" altLang="en-US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08885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/>
        </p:spPr>
        <p:txBody>
          <a:bodyPr rtlCol="0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14A78E14-B7CA-4DA4-8514-526A856B568C}" type="datetime1">
              <a:rPr lang="en-US">
                <a:solidFill>
                  <a:prstClr val="black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35C2E07-E9D8-498E-B0AB-62998A86C81C}" type="slidenum">
              <a:rPr lang="en-US" altLang="en-US">
                <a:solidFill>
                  <a:prstClr val="black"/>
                </a:solidFill>
                <a:effectLst/>
              </a:rPr>
              <a:t>‹#›</a:t>
            </a:fld>
            <a:endParaRPr lang="en-US" altLang="en-US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40908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Chevron 3"/>
          <p:cNvSpPr>
            <a:spLocks noChangeArrowheads="1"/>
          </p:cNvSpPr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  <a:tileRect/>
          </a:gradFill>
          <a:ln w="3175" cap="rnd">
            <a:solidFill>
              <a:srgbClr val="1E768C"/>
            </a:solidFill>
            <a:miter lim="800000"/>
          </a:ln>
          <a:effectLst>
            <a:outerShdw blurRad="50800" dist="25400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white"/>
              </a:solidFill>
              <a:effectLst/>
              <a:ea typeface="MS PGothic" pitchFamily="34" charset="-128"/>
            </a:endParaRPr>
          </a:p>
        </p:txBody>
      </p:sp>
      <p:sp>
        <p:nvSpPr>
          <p:cNvPr id="5" name="Chevron 4"/>
          <p:cNvSpPr>
            <a:spLocks noChangeArrowheads="1"/>
          </p:cNvSpPr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  <a:tileRect/>
          </a:gradFill>
          <a:ln w="3175" cap="rnd">
            <a:solidFill>
              <a:srgbClr val="1E768C"/>
            </a:solidFill>
            <a:miter lim="800000"/>
          </a:ln>
          <a:effectLst>
            <a:outerShdw blurRad="50800" dist="25400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white"/>
              </a:solidFill>
              <a:effectLst/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  <a:effectLst/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  <a:effectLst/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>
                <a:effectLst/>
              </a:defRPr>
            </a:pPr>
            <a:fld id="{70639BD9-3179-48B9-8EC2-6EF92B200102}" type="datetime1">
              <a:rPr lang="en-US">
                <a:solidFill>
                  <a:prstClr val="white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white"/>
              </a:solidFill>
              <a:effectLst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white"/>
              </a:solidFill>
              <a:effectLst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1985668-8D07-490A-8245-D9F60CA9972C}" type="slidenum">
              <a:rPr lang="en-US" altLang="en-US">
                <a:solidFill>
                  <a:prstClr val="white"/>
                </a:solidFill>
                <a:effectLst/>
              </a:rPr>
              <a:t>‹#›</a:t>
            </a:fld>
            <a:endParaRPr lang="en-US" altLang="en-US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6134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effectLst/>
        </p:spPr>
        <p:txBody>
          <a:bodyPr rtlCol="0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>
                <a:effectLst/>
              </a:defRPr>
            </a:pPr>
            <a:fld id="{25A665B0-E8C4-4C5A-85CE-744A22F9F299}" type="datetime1">
              <a:rPr lang="en-US">
                <a:solidFill>
                  <a:prstClr val="white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white"/>
              </a:solidFill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white"/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A9DBAA8D-0101-426C-B33A-3B6BCF85F9BC}" type="slidenum">
              <a:rPr lang="en-US" altLang="en-US">
                <a:solidFill>
                  <a:prstClr val="white"/>
                </a:solidFill>
                <a:effectLst/>
              </a:rPr>
              <a:t>‹#›</a:t>
            </a:fld>
            <a:endParaRPr lang="en-US" altLang="en-US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9372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  <a:effectLst/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  <a:effectLst/>
              </a:defRPr>
            </a:lvl1pPr>
            <a:lvl2pPr>
              <a:buNone/>
              <a:defRPr sz="2000" b="1">
                <a:effectLst/>
              </a:defRPr>
            </a:lvl2pPr>
            <a:lvl3pPr>
              <a:buNone/>
              <a:defRPr sz="1800" b="1">
                <a:effectLst/>
              </a:defRPr>
            </a:lvl3pPr>
            <a:lvl4pPr>
              <a:buNone/>
              <a:defRPr sz="1600" b="1">
                <a:effectLst/>
              </a:defRPr>
            </a:lvl4pPr>
            <a:lvl5pPr>
              <a:buNone/>
              <a:defRPr sz="1600" b="1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  <a:effectLst/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  <a:effectLst/>
              </a:defRPr>
            </a:lvl1pPr>
            <a:lvl2pPr>
              <a:buNone/>
              <a:defRPr sz="2000" b="1">
                <a:effectLst/>
              </a:defRPr>
            </a:lvl2pPr>
            <a:lvl3pPr>
              <a:buNone/>
              <a:defRPr sz="1800" b="1">
                <a:effectLst/>
              </a:defRPr>
            </a:lvl3pPr>
            <a:lvl4pPr>
              <a:buNone/>
              <a:defRPr sz="1600" b="1">
                <a:effectLst/>
              </a:defRPr>
            </a:lvl4pPr>
            <a:lvl5pPr>
              <a:buNone/>
              <a:defRPr sz="1600" b="1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  <a:effectLst/>
        </p:spPr>
        <p:txBody>
          <a:bodyPr/>
          <a:lstStyle>
            <a:lvl1pPr>
              <a:spcBef>
                <a:spcPct val="0"/>
              </a:spcBef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>
                <a:effectLst/>
              </a:defRPr>
            </a:pPr>
            <a:fld id="{78038916-C560-493B-B1EA-BAD77CC85DE2}" type="datetime1">
              <a:rPr lang="en-US">
                <a:solidFill>
                  <a:prstClr val="black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A28FFF51-6DDE-4C3F-8037-9ECDE2D4394A}" type="slidenum">
              <a:rPr lang="en-US" altLang="en-US">
                <a:solidFill>
                  <a:prstClr val="black"/>
                </a:solidFill>
                <a:effectLst/>
              </a:rPr>
              <a:t>‹#›</a:t>
            </a:fld>
            <a:endParaRPr lang="en-US" altLang="en-US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5294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effectLst/>
        </p:spPr>
        <p:txBody>
          <a:bodyPr rtlCol="0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>
                <a:effectLst/>
              </a:defRPr>
            </a:pPr>
            <a:fld id="{CE03A4B2-2E68-4117-AD8B-51DB37A483E0}" type="datetime1">
              <a:rPr lang="en-US">
                <a:solidFill>
                  <a:prstClr val="white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white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white"/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E5B6E5B-38F6-4ECD-AA47-60ED9D8BD68A}" type="slidenum">
              <a:rPr lang="en-US" altLang="en-US">
                <a:solidFill>
                  <a:prstClr val="white"/>
                </a:solidFill>
                <a:effectLst/>
              </a:rPr>
              <a:t>‹#›</a:t>
            </a:fld>
            <a:endParaRPr lang="en-US" altLang="en-US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705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C98EBA46-BB17-4D89-8723-2BE91FEAB1B4}" type="datetime1">
              <a:rPr lang="en-US">
                <a:solidFill>
                  <a:prstClr val="black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44A772C-2328-4709-9E95-74972791F7BF}" type="slidenum">
              <a:rPr lang="en-US" altLang="en-US">
                <a:solidFill>
                  <a:prstClr val="black"/>
                </a:solidFill>
                <a:effectLst/>
              </a:rPr>
              <a:t>‹#›</a:t>
            </a:fld>
            <a:endParaRPr lang="en-US" altLang="en-US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11046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  <a:effectLst/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  <a:effectLst/>
        </p:spPr>
        <p:txBody>
          <a:bodyPr/>
          <a:lstStyle>
            <a:lvl1pPr marL="0" indent="0" algn="r">
              <a:buNone/>
              <a:defRPr sz="1600">
                <a:effectLst/>
              </a:defRPr>
            </a:lvl1pPr>
            <a:lvl2pPr>
              <a:buNone/>
              <a:defRPr sz="1200">
                <a:effectLst/>
              </a:defRPr>
            </a:lvl2pPr>
            <a:lvl3pPr>
              <a:buNone/>
              <a:defRPr sz="1000">
                <a:effectLst/>
              </a:defRPr>
            </a:lvl3pPr>
            <a:lvl4pPr>
              <a:buNone/>
              <a:defRPr sz="900">
                <a:effectLst/>
              </a:defRPr>
            </a:lvl4pPr>
            <a:lvl5pPr>
              <a:buNone/>
              <a:defRPr sz="9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>
                <a:effectLst/>
              </a:defRPr>
            </a:pPr>
            <a:fld id="{B268494C-6A1B-43F2-9E2D-BF32E1486BD7}" type="datetime1">
              <a:rPr lang="en-US">
                <a:solidFill>
                  <a:prstClr val="black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2633AB9-3FF4-40D4-980C-9C4070D662CC}" type="slidenum">
              <a:rPr lang="en-US" altLang="en-US">
                <a:solidFill>
                  <a:prstClr val="black"/>
                </a:solidFill>
                <a:effectLst/>
              </a:rPr>
              <a:t>‹#›</a:t>
            </a:fld>
            <a:endParaRPr lang="en-US" altLang="en-US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0626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Freeform 4"/>
          <p:cNvSpPr/>
          <p:nvPr/>
        </p:nvSpPr>
        <p:spPr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white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" name="Freeform 15"/>
          <p:cNvSpPr/>
          <p:nvPr/>
        </p:nvSpPr>
        <p:spPr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effectLst/>
              <a:latin typeface="Arial" panose="020B0604020202020204" pitchFamily="34" charset="0"/>
              <a:ea typeface="MS PGothic" pitchFamily="34" charset="-128"/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-8056" y="5791253"/>
            <a:ext cx="4536419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white"/>
              </a:solidFill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>
            <a:spLocks noChangeArrowheads="1"/>
          </p:cNvSpPr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  <a:tileRect/>
          </a:gradFill>
          <a:ln w="3175" cap="rnd">
            <a:solidFill>
              <a:srgbClr val="1E768C"/>
            </a:solidFill>
            <a:miter lim="800000"/>
          </a:ln>
          <a:effectLst>
            <a:outerShdw blurRad="50800" dist="25400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white"/>
              </a:solidFill>
              <a:effectLst/>
              <a:ea typeface="MS PGothic" pitchFamily="34" charset="-128"/>
            </a:endParaRPr>
          </a:p>
        </p:txBody>
      </p:sp>
      <p:sp>
        <p:nvSpPr>
          <p:cNvPr id="10" name="Chevron 9"/>
          <p:cNvSpPr>
            <a:spLocks noChangeArrowheads="1"/>
          </p:cNvSpPr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  <a:tileRect/>
          </a:gradFill>
          <a:ln w="3175" cap="rnd">
            <a:solidFill>
              <a:srgbClr val="1E768C"/>
            </a:solidFill>
            <a:miter lim="800000"/>
          </a:ln>
          <a:effectLst>
            <a:outerShdw blurRad="50800" dist="25400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white"/>
              </a:solidFill>
              <a:effectLst/>
              <a:ea typeface="MS PGothic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  <a:effectLst/>
        </p:spPr>
        <p:txBody>
          <a:bodyPr tIns="0"/>
          <a:lstStyle>
            <a:lvl1pPr marL="0" marR="18288" indent="0" algn="r">
              <a:buNone/>
              <a:defRPr sz="1400">
                <a:effectLst/>
              </a:defRPr>
            </a:lvl1pPr>
            <a:lvl2pPr>
              <a:defRPr sz="1200">
                <a:effectLst/>
              </a:defRPr>
            </a:lvl2pPr>
            <a:lvl3pPr>
              <a:defRPr sz="1000">
                <a:effectLst/>
              </a:defRPr>
            </a:lvl3pPr>
            <a:lvl4pPr>
              <a:defRPr sz="900">
                <a:effectLst/>
              </a:defRPr>
            </a:lvl4pPr>
            <a:lvl5pPr>
              <a:defRPr sz="9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  <a:effectLst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>
                <a:effectLst/>
              </a:defRPr>
            </a:pPr>
            <a:fld id="{8FA98388-18BE-4912-B54B-0EA009E90306}" type="datetime1">
              <a:rPr lang="en-US">
                <a:solidFill>
                  <a:prstClr val="white"/>
                </a:solidFill>
                <a:effectLst/>
              </a:rPr>
              <a:pPr>
                <a:defRPr>
                  <a:effectLst/>
                </a:defRPr>
              </a:pPr>
              <a:t>6/11/20</a:t>
            </a:fld>
            <a:endParaRPr lang="en-US">
              <a:solidFill>
                <a:prstClr val="white"/>
              </a:solidFill>
              <a:effectLst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prstClr val="white"/>
              </a:solidFill>
              <a:effectLst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713D016C-9CB0-4AAF-AC5B-77FBA1609C12}" type="slidenum">
              <a:rPr lang="en-US" altLang="en-US">
                <a:solidFill>
                  <a:prstClr val="white"/>
                </a:solidFill>
                <a:effectLst/>
              </a:rPr>
              <a:t>‹#›</a:t>
            </a:fld>
            <a:endParaRPr lang="en-US" altLang="en-US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5998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" name="Freeform 12"/>
          <p:cNvSpPr/>
          <p:nvPr/>
        </p:nvSpPr>
        <p:spPr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black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27" name="Freeform 11"/>
          <p:cNvSpPr/>
          <p:nvPr/>
        </p:nvSpPr>
        <p:spPr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effectLst/>
              <a:latin typeface="Arial" panose="020B0604020202020204" pitchFamily="34" charset="0"/>
              <a:ea typeface="MS PGothic" pitchFamily="34" charset="-128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1800">
              <a:solidFill>
                <a:prstClr val="white"/>
              </a:solidFill>
              <a:effectLst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effectLst/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text styles</a:t>
            </a:r>
          </a:p>
          <a:p>
            <a:pPr lvl="1"/>
            <a:r>
              <a:rPr lang="en-US" altLang="en-US">
                <a:effectLst/>
              </a:rPr>
              <a:t>Second level</a:t>
            </a:r>
          </a:p>
          <a:p>
            <a:pPr lvl="2"/>
            <a:r>
              <a:rPr lang="en-US" altLang="en-US">
                <a:effectLst/>
              </a:rPr>
              <a:t>Third level</a:t>
            </a:r>
          </a:p>
          <a:p>
            <a:pPr lvl="3"/>
            <a:r>
              <a:rPr lang="en-US" altLang="en-US">
                <a:effectLst/>
              </a:rPr>
              <a:t>Fourth level</a:t>
            </a:r>
          </a:p>
          <a:p>
            <a:pPr lvl="4"/>
            <a:r>
              <a:rPr lang="en-US" altLang="en-US">
                <a:effectLst/>
              </a:rPr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  <a:effec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>
              <a:defRPr sz="1000" smtClean="0">
                <a:effectLst/>
                <a:ea typeface="ＭＳ Ｐゴシック" pitchFamily="34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fld id="{4F106D68-126E-4F1A-95C8-C6DAF8A4E679}" type="datetime1">
              <a:rPr lang="en-US" smtClean="0">
                <a:solidFill>
                  <a:prstClr val="black"/>
                </a:solidFill>
                <a:effectLst/>
                <a:latin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t>6/11/20</a:t>
            </a:fld>
            <a:endParaRPr lang="en-US">
              <a:solidFill>
                <a:prstClr val="black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  <a:effectLst/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effectLst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prstClr val="black"/>
              </a:solidFill>
              <a:effectLst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  <a:effec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>
              <a:defRPr sz="1000">
                <a:effectLst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0D87C3C-79C8-4D5B-9790-98594071ACF4}" type="slidenum">
              <a:rPr lang="en-US" altLang="en-US" smtClean="0">
                <a:solidFill>
                  <a:prstClr val="black"/>
                </a:solidFill>
                <a:effectLst/>
                <a:latin typeface="Arial" panose="020B0604020202020204" pitchFamily="34" charset="0"/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ffectLst/>
              <a:latin typeface="Arial" panose="020B0604020202020204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9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effectLst/>
          <a:latin typeface="Lucida Sans Unicode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effectLst/>
          <a:latin typeface="Lucida Sans Unicode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effectLst/>
          <a:latin typeface="Lucida Sans Unicode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effectLst/>
          <a:latin typeface="Lucida Sans Unicode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effectLst/>
          <a:latin typeface="Lucida Sans Unicode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effectLst/>
          <a:latin typeface="Lucida Sans Unicode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effectLst/>
          <a:latin typeface="Lucida Sans Unicode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effectLst/>
          <a:latin typeface="Lucida Sans Unicode"/>
          <a:ea typeface="ＭＳ Ｐゴシック" charset="0"/>
          <a:cs typeface="ＭＳ Ｐゴシック" charset="0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effectLst/>
          <a:latin typeface="+mn-lt"/>
          <a:ea typeface="MS PGothic" pitchFamily="34" charset="-128"/>
          <a:cs typeface="ＭＳ Ｐゴシック" charset="0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effectLst/>
          <a:latin typeface="+mn-lt"/>
          <a:ea typeface="MS PGothic" pitchFamily="34" charset="-128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Tx/>
        <a:buFont typeface="Wingdings 2" panose="05020102010507070707" pitchFamily="18" charset="2"/>
        <a:buChar char=""/>
        <a:defRPr sz="2100" kern="1200">
          <a:solidFill>
            <a:schemeClr val="tx1"/>
          </a:solidFill>
          <a:effectLst/>
          <a:latin typeface="+mn-lt"/>
          <a:ea typeface="MS PGothic" pitchFamily="34" charset="-128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effectLst/>
          <a:latin typeface="+mn-lt"/>
          <a:ea typeface="MS PGothic" pitchFamily="34" charset="-128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effectLst/>
          <a:latin typeface="+mn-lt"/>
          <a:ea typeface="MS PGothic" pitchFamily="34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77250" cy="2697162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  <a:cs typeface="ＭＳ Ｐゴシック" charset="0"/>
              </a:rPr>
              <a:t>UTILIZANDO RUTINAS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59608" y="2819400"/>
            <a:ext cx="7498080" cy="3810000"/>
          </a:xfrm>
          <a:ln>
            <a:miter lim="800000"/>
          </a:ln>
          <a:effectLst/>
          <a:extLst/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ct val="0"/>
              </a:spcAft>
              <a:buNone/>
              <a:defRPr>
                <a:effectLst/>
              </a:defRPr>
            </a:pPr>
            <a:endParaRPr lang="en-US">
              <a:effectLst/>
              <a:ea typeface="+mn-ea"/>
              <a:cs typeface="+mn-cs"/>
            </a:endParaRPr>
          </a:p>
          <a:p>
            <a:pPr marL="365760" indent="-283464" algn="ctr" eaLnBrk="1" fontAlgn="auto" hangingPunct="1">
              <a:spcAft>
                <a:spcPct val="0"/>
              </a:spcAft>
              <a:buNone/>
              <a:defRPr>
                <a:effectLst/>
              </a:defRPr>
            </a:pPr>
            <a:endParaRPr lang="en-US">
              <a:effectLst/>
              <a:ea typeface="+mn-ea"/>
              <a:cs typeface="+mn-cs"/>
            </a:endParaRPr>
          </a:p>
          <a:p>
            <a:pPr marL="82296" indent="0" algn="r" rtl="0" eaLnBrk="1" fontAlgn="auto" hangingPunct="1">
              <a:spcAft>
                <a:spcPct val="0"/>
              </a:spcAft>
              <a:buNone/>
              <a:defRPr>
                <a:effectLst/>
              </a:defRPr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+mn-ea"/>
                <a:cs typeface="+mn-cs"/>
              </a:rPr>
              <a:t>Susan M. Bashinski</a:t>
            </a:r>
          </a:p>
          <a:p>
            <a:pPr lvl="8" algn="r">
              <a:buFont typeface="Wingdings 2"/>
              <a:buNone/>
              <a:defRPr>
                <a:effectLst/>
              </a:defRPr>
            </a:pPr>
            <a:r>
              <a:rPr lang="en-US" sz="3200">
                <a:effectLst/>
              </a:rPr>
              <a:t>		</a:t>
            </a:r>
            <a:endParaRPr lang="en-US" sz="2800">
              <a:effectLst/>
            </a:endParaRPr>
          </a:p>
        </p:txBody>
      </p:sp>
      <p:pic>
        <p:nvPicPr>
          <p:cNvPr id="9220" name="Picture 3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2997200"/>
            <a:ext cx="30353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S11Slide 1">
            <a:hlinkClick r:id="" action="ppaction://media"/>
            <a:extLst>
              <a:ext uri="{FF2B5EF4-FFF2-40B4-BE49-F238E27FC236}">
                <a16:creationId xmlns:a16="http://schemas.microsoft.com/office/drawing/2014/main" id="{3D48EBA3-B278-4B84-8A61-ED9B60D3C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61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85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978195" y="1615678"/>
            <a:ext cx="10235609" cy="4525962"/>
          </a:xfrm>
          <a:effectLst/>
        </p:spPr>
        <p:txBody>
          <a:bodyPr/>
          <a:lstStyle/>
          <a:p>
            <a:pPr marL="107950" indent="0" rtl="0">
              <a:buNone/>
            </a:pP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Definición de los componentes principales</a:t>
            </a:r>
          </a:p>
          <a:p>
            <a:pPr marL="107950" indent="0" rtl="0">
              <a:spcBef>
                <a:spcPct val="0"/>
              </a:spcBef>
            </a:pPr>
            <a:r>
              <a:rPr lang="es-ES" sz="3200" b="1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Iniciar</a:t>
            </a:r>
          </a:p>
          <a:p>
            <a:pPr marL="107950" indent="0">
              <a:spcBef>
                <a:spcPct val="0"/>
              </a:spcBef>
              <a:buNone/>
            </a:pPr>
            <a:endParaRPr lang="en-US" altLang="en-US" sz="1800" b="1" dirty="0">
              <a:solidFill>
                <a:schemeClr val="tx2"/>
              </a:solidFill>
              <a:effectLst/>
            </a:endParaRPr>
          </a:p>
          <a:p>
            <a:pPr marL="107950" indent="0" rtl="0"/>
            <a:r>
              <a:rPr lang="es-ES" sz="3200" b="1" i="0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</a:t>
            </a:r>
            <a:r>
              <a:rPr lang="es-ES" sz="3200" b="1" i="0" u="sng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Preparar </a:t>
            </a:r>
            <a:r>
              <a:rPr lang="es-ES" sz="32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– ¿qué necesita hacer el estudiante para prepararse para realizar esta actividad?</a:t>
            </a:r>
          </a:p>
          <a:p>
            <a:pPr marL="107950" indent="0">
              <a:buNone/>
            </a:pPr>
            <a:endParaRPr lang="en-US" altLang="en-US" sz="1800" b="1" dirty="0">
              <a:solidFill>
                <a:schemeClr val="accent1"/>
              </a:solidFill>
              <a:effectLst/>
            </a:endParaRPr>
          </a:p>
          <a:p>
            <a:pPr marL="107950" indent="0"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Realizar actividades básicas</a:t>
            </a:r>
          </a:p>
          <a:p>
            <a:pPr marL="107950" indent="0"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Finalizar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UTILIZANDO RUTINAS</a:t>
            </a:r>
          </a:p>
        </p:txBody>
      </p:sp>
      <p:pic>
        <p:nvPicPr>
          <p:cNvPr id="4" name="KS11Slide 10">
            <a:hlinkClick r:id="" action="ppaction://media"/>
            <a:extLst>
              <a:ext uri="{FF2B5EF4-FFF2-40B4-BE49-F238E27FC236}">
                <a16:creationId xmlns:a16="http://schemas.microsoft.com/office/drawing/2014/main" id="{4327E4FC-B98A-41D2-9AAA-67A9EEECE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6339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4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1244009" y="1417638"/>
            <a:ext cx="9703981" cy="4525962"/>
          </a:xfrm>
          <a:effectLst/>
        </p:spPr>
        <p:txBody>
          <a:bodyPr/>
          <a:lstStyle/>
          <a:p>
            <a:pPr marL="107950" indent="0" rtl="0">
              <a:buNone/>
            </a:pP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Definición de los componentes principales</a:t>
            </a:r>
          </a:p>
          <a:p>
            <a:pPr marL="107950" indent="0" rtl="0">
              <a:spcBef>
                <a:spcPct val="0"/>
              </a:spcBef>
            </a:pPr>
            <a:r>
              <a:rPr lang="es-ES" sz="3200" b="1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Iniciar</a:t>
            </a:r>
          </a:p>
          <a:p>
            <a:pPr marL="107950" indent="0" rtl="0"/>
            <a:r>
              <a:rPr lang="es-ES" sz="32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Preparar</a:t>
            </a:r>
          </a:p>
          <a:p>
            <a:pPr marL="107950" indent="0">
              <a:buNone/>
            </a:pPr>
            <a:endParaRPr lang="en-US" altLang="en-US" sz="1800" dirty="0">
              <a:solidFill>
                <a:schemeClr val="tx2"/>
              </a:solidFill>
              <a:effectLst/>
            </a:endParaRPr>
          </a:p>
          <a:p>
            <a:pPr marL="107950" indent="0" rtl="0"/>
            <a:r>
              <a:rPr lang="es-ES" sz="32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Realizar las actividades básicas — ¿qué acciones realizará el estudiante </a:t>
            </a:r>
            <a:r>
              <a:rPr lang="es-ES" sz="3200" b="1" i="1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para </a:t>
            </a:r>
            <a:r>
              <a:rPr lang="es-ES" sz="32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realmente participar en esta actividad?</a:t>
            </a:r>
          </a:p>
          <a:p>
            <a:pPr marL="107950" indent="0">
              <a:buNone/>
            </a:pPr>
            <a:endParaRPr lang="en-US" altLang="en-US" sz="1800" b="1" dirty="0">
              <a:solidFill>
                <a:schemeClr val="accent1"/>
              </a:solidFill>
              <a:effectLst/>
            </a:endParaRPr>
          </a:p>
          <a:p>
            <a:pPr marL="107950" indent="0" rtl="0"/>
            <a:r>
              <a:rPr lang="es-ES" sz="32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Finalizar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UTILIZANDO RUTINAS</a:t>
            </a:r>
          </a:p>
        </p:txBody>
      </p:sp>
      <p:pic>
        <p:nvPicPr>
          <p:cNvPr id="4" name="KS11Slide 11">
            <a:hlinkClick r:id="" action="ppaction://media"/>
            <a:extLst>
              <a:ext uri="{FF2B5EF4-FFF2-40B4-BE49-F238E27FC236}">
                <a16:creationId xmlns:a16="http://schemas.microsoft.com/office/drawing/2014/main" id="{4685AAC2-47ED-43A2-9B80-DAFEDCC8E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6339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18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1010093" y="1587464"/>
            <a:ext cx="10171814" cy="4525962"/>
          </a:xfrm>
          <a:effectLst/>
        </p:spPr>
        <p:txBody>
          <a:bodyPr/>
          <a:lstStyle/>
          <a:p>
            <a:pPr marL="107950" indent="0" rtl="0">
              <a:buNone/>
            </a:pP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Definición de los componentes principales</a:t>
            </a:r>
            <a:b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</a:br>
            <a:endParaRPr lang="es-ES" sz="3200" b="0" i="0" u="sng" strike="noStrike" dirty="0">
              <a:effectLst/>
              <a:highlight>
                <a:srgbClr val="000000">
                  <a:alpha val="0"/>
                </a:srgbClr>
              </a:highlight>
              <a:latin typeface="Lucida Sans Unicode"/>
            </a:endParaRPr>
          </a:p>
          <a:p>
            <a:pPr marL="107950" indent="0" rtl="0">
              <a:spcBef>
                <a:spcPct val="0"/>
              </a:spcBef>
            </a:pPr>
            <a:r>
              <a:rPr lang="es-ES" sz="3200" b="1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Iniciar </a:t>
            </a:r>
          </a:p>
          <a:p>
            <a:pPr marL="107950" indent="0" rtl="0">
              <a:spcBef>
                <a:spcPct val="0"/>
              </a:spcBef>
            </a:pPr>
            <a:r>
              <a:rPr lang="es-ES" sz="32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Preparar</a:t>
            </a:r>
          </a:p>
          <a:p>
            <a:pPr marL="107950" indent="0" rtl="0"/>
            <a:r>
              <a:rPr lang="es-ES" sz="32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Realizar actividades básicas</a:t>
            </a:r>
          </a:p>
          <a:p>
            <a:pPr marL="107950" indent="0">
              <a:buNone/>
            </a:pPr>
            <a:endParaRPr lang="en-US" altLang="en-US" sz="1800" dirty="0">
              <a:solidFill>
                <a:schemeClr val="tx2"/>
              </a:solidFill>
              <a:effectLst/>
            </a:endParaRPr>
          </a:p>
          <a:p>
            <a:pPr marL="107950" indent="0" rtl="0"/>
            <a:r>
              <a:rPr lang="es-ES" sz="32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Finalizar — ¿cómo sabrá el estudiante cuando esta actividad ya finalizó?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UTILIZANDO RUTINAS</a:t>
            </a:r>
          </a:p>
        </p:txBody>
      </p:sp>
      <p:pic>
        <p:nvPicPr>
          <p:cNvPr id="4" name="KS11Slide 12">
            <a:hlinkClick r:id="" action="ppaction://media"/>
            <a:extLst>
              <a:ext uri="{FF2B5EF4-FFF2-40B4-BE49-F238E27FC236}">
                <a16:creationId xmlns:a16="http://schemas.microsoft.com/office/drawing/2014/main" id="{A1724A25-5CC2-4B0F-8B5B-2358A4AAB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1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8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1790700" y="1568801"/>
            <a:ext cx="8610600" cy="4995862"/>
          </a:xfrm>
          <a:effectLst/>
        </p:spPr>
        <p:txBody>
          <a:bodyPr/>
          <a:lstStyle/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¿Qué es una “</a:t>
            </a:r>
            <a:r>
              <a:rPr lang="es-ES" sz="3600" b="1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rutina</a:t>
            </a:r>
            <a:r>
              <a:rPr lang="es-ES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predefinida”</a:t>
            </a: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?</a:t>
            </a:r>
            <a:b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</a:br>
            <a:endParaRPr lang="es-ES" sz="36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Lucida Sans Unicode"/>
            </a:endParaRPr>
          </a:p>
          <a:p>
            <a:pPr rtl="0" eaLnBrk="1" hangingPunct="1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Ocurre en el contexto natural</a:t>
            </a:r>
          </a:p>
          <a:p>
            <a:pPr rtl="0" eaLnBrk="1" hangingPunct="1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Incorpora roles recíprocos</a:t>
            </a:r>
          </a:p>
          <a:p>
            <a:pPr eaLnBrk="1" hangingPunct="1"/>
            <a:endParaRPr lang="en-US" altLang="en-US" sz="3600" dirty="0">
              <a:effectLst/>
            </a:endParaRP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 dirty="0">
                <a:effectLst/>
              </a:rPr>
              <a:t>	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3600" dirty="0">
                <a:effectLst/>
              </a:rPr>
              <a:t>	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3600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+mj-ea"/>
                <a:cs typeface="+mj-cs"/>
              </a:rPr>
              <a:t>UTILIZANDO RUTINAS</a:t>
            </a:r>
          </a:p>
        </p:txBody>
      </p:sp>
      <p:pic>
        <p:nvPicPr>
          <p:cNvPr id="4" name="KS11Slide 13">
            <a:hlinkClick r:id="" action="ppaction://media"/>
            <a:extLst>
              <a:ext uri="{FF2B5EF4-FFF2-40B4-BE49-F238E27FC236}">
                <a16:creationId xmlns:a16="http://schemas.microsoft.com/office/drawing/2014/main" id="{202338BA-BF32-4701-9042-83C1303E3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0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828800"/>
            <a:ext cx="8382000" cy="5029200"/>
          </a:xfrm>
          <a:effectLst/>
        </p:spPr>
        <p:txBody>
          <a:bodyPr/>
          <a:lstStyle/>
          <a:p>
            <a:pPr rtl="0" eaLnBrk="1" hangingPunct="1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Claves táctiles o de objetos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000" dirty="0">
              <a:effectLst/>
            </a:endParaRPr>
          </a:p>
          <a:p>
            <a:pPr rtl="0" eaLnBrk="1" hangingPunct="1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Claves verbales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000" dirty="0">
              <a:effectLst/>
            </a:endParaRPr>
          </a:p>
          <a:p>
            <a:pPr rtl="0" eaLnBrk="1" hangingPunct="1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Demora temporal (pausa) </a:t>
            </a:r>
            <a:r>
              <a:rPr lang="es-ES" sz="3600" b="1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Y</a:t>
            </a: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11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Respuesta anticipada del estudiante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000" dirty="0">
              <a:effectLst/>
            </a:endParaRPr>
          </a:p>
          <a:p>
            <a:pPr rtl="0" eaLnBrk="1" hangingPunct="1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Acciones</a:t>
            </a:r>
          </a:p>
          <a:p>
            <a:pPr algn="ctr" eaLnBrk="1" hangingPunct="1"/>
            <a:endParaRPr lang="en-US" altLang="en-US" sz="3600" dirty="0">
              <a:effectLst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477962"/>
          </a:xfrm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ELEMENTOS DE UNA </a:t>
            </a:r>
            <a:b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</a:br>
            <a: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</a:p>
        </p:txBody>
      </p:sp>
      <p:pic>
        <p:nvPicPr>
          <p:cNvPr id="3" name="KS11Slide 14">
            <a:hlinkClick r:id="" action="ppaction://media"/>
            <a:extLst>
              <a:ext uri="{FF2B5EF4-FFF2-40B4-BE49-F238E27FC236}">
                <a16:creationId xmlns:a16="http://schemas.microsoft.com/office/drawing/2014/main" id="{26BA9360-E30E-4BF6-A824-4804EF10D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7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46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4257" y="1371600"/>
            <a:ext cx="9523485" cy="5029200"/>
          </a:xfrm>
          <a:effectLst/>
        </p:spPr>
        <p:txBody>
          <a:bodyPr/>
          <a:lstStyle/>
          <a:p>
            <a:pPr marL="109537" indent="0" rtl="0">
              <a:buNone/>
              <a:defRPr>
                <a:effectLst/>
              </a:defRPr>
            </a:pPr>
            <a:r>
              <a:rPr lang="es-ES" sz="34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Definición de una demora temporal</a:t>
            </a:r>
            <a:r>
              <a:rPr lang="es-ES" sz="3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:</a:t>
            </a:r>
          </a:p>
          <a:p>
            <a:pPr rtl="0">
              <a:buFont typeface="Wingdings 3" charset="0"/>
              <a:buChar char=""/>
              <a:defRPr>
                <a:effectLst/>
              </a:defRPr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Implica el uso del </a:t>
            </a:r>
            <a:r>
              <a:rPr lang="es-ES" sz="28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tiempo de espera </a:t>
            </a: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para animar al estudiante a </a:t>
            </a:r>
            <a:r>
              <a:rPr lang="es-ES" sz="28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iniciar</a:t>
            </a: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 la comunicación/acción</a:t>
            </a:r>
          </a:p>
          <a:p>
            <a:pPr marL="109537" indent="0">
              <a:buNone/>
              <a:defRPr>
                <a:effectLst/>
              </a:defRPr>
            </a:pPr>
            <a:endParaRPr lang="en-US" sz="1200" dirty="0">
              <a:effectLst/>
              <a:ea typeface="ＭＳ Ｐゴシック" charset="0"/>
            </a:endParaRPr>
          </a:p>
          <a:p>
            <a:pPr rtl="0">
              <a:buFont typeface="Wingdings 3" charset="0"/>
              <a:buChar char=""/>
              <a:defRPr>
                <a:effectLst/>
              </a:defRPr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Requiere que el compañero de interacción utilice la menor cantidad posible de indicaciones</a:t>
            </a:r>
          </a:p>
          <a:p>
            <a:pPr marL="109537" indent="0">
              <a:buNone/>
              <a:defRPr>
                <a:effectLst/>
              </a:defRPr>
            </a:pPr>
            <a:endParaRPr lang="en-US" sz="1200" dirty="0">
              <a:effectLst/>
              <a:ea typeface="ＭＳ Ｐゴシック" charset="0"/>
            </a:endParaRPr>
          </a:p>
          <a:p>
            <a:pPr rtl="0">
              <a:buFont typeface="Wingdings 3" charset="0"/>
              <a:buChar char=""/>
              <a:defRPr>
                <a:effectLst/>
              </a:defRPr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Permite tantas pausas como sea necesario, de cualquier duración que se requiera</a:t>
            </a:r>
          </a:p>
          <a:p>
            <a:pPr marL="109537" indent="0">
              <a:buNone/>
              <a:defRPr>
                <a:effectLst/>
              </a:defRPr>
            </a:pPr>
            <a:endParaRPr lang="en-US" sz="1200" dirty="0">
              <a:effectLst/>
              <a:ea typeface="ＭＳ Ｐゴシック" charset="0"/>
            </a:endParaRPr>
          </a:p>
          <a:p>
            <a:pPr rtl="0">
              <a:buFont typeface="Wingdings 3" charset="0"/>
              <a:buChar char=""/>
              <a:defRPr>
                <a:effectLst/>
              </a:defRPr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Ofrece al estudiante la oportunidad de utilizar conductas ya existentes en su repertorio</a:t>
            </a:r>
          </a:p>
          <a:p>
            <a:pPr>
              <a:buFont typeface="Wingdings 3" charset="0"/>
              <a:buChar char=""/>
              <a:defRPr>
                <a:effectLst/>
              </a:defRPr>
            </a:pPr>
            <a:endParaRPr lang="en-US" sz="3200" dirty="0">
              <a:effectLst/>
              <a:ea typeface="ＭＳ Ｐゴシック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954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ELEMENTOS DE UNA </a:t>
            </a:r>
            <a:b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</a:b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</a:p>
        </p:txBody>
      </p:sp>
      <p:pic>
        <p:nvPicPr>
          <p:cNvPr id="5" name="KS11Slide 15">
            <a:hlinkClick r:id="" action="ppaction://media"/>
            <a:extLst>
              <a:ext uri="{FF2B5EF4-FFF2-40B4-BE49-F238E27FC236}">
                <a16:creationId xmlns:a16="http://schemas.microsoft.com/office/drawing/2014/main" id="{4D6DB3BB-9847-455C-AD52-E9160D5FE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397" y="6430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07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aphicFrame>
        <p:nvGraphicFramePr>
          <p:cNvPr id="4" name="Content Placeholder 3" descr="Table organizing elements of a scripted routine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621536"/>
              </p:ext>
            </p:extLst>
          </p:nvPr>
        </p:nvGraphicFramePr>
        <p:xfrm>
          <a:off x="1752600" y="1905000"/>
          <a:ext cx="8686800" cy="448056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 dirty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CLAVES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 dirty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TÁCTILES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 dirty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 dirty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DE OBJETOS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Claves verbales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Demora temporal de _______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4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(prevista)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Respuesta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Acciones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630362"/>
          </a:xfrm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ELEMENTOS DE UNA </a:t>
            </a:r>
            <a:b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</a:br>
            <a: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</a:p>
        </p:txBody>
      </p:sp>
      <p:pic>
        <p:nvPicPr>
          <p:cNvPr id="3" name="KS11Slide 16">
            <a:hlinkClick r:id="" action="ppaction://media"/>
            <a:extLst>
              <a:ext uri="{FF2B5EF4-FFF2-40B4-BE49-F238E27FC236}">
                <a16:creationId xmlns:a16="http://schemas.microsoft.com/office/drawing/2014/main" id="{CA516F72-C1AD-4955-82E8-36FF31480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34" y="63704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22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08861"/>
              </p:ext>
            </p:extLst>
          </p:nvPr>
        </p:nvGraphicFramePr>
        <p:xfrm>
          <a:off x="1173018" y="1562986"/>
          <a:ext cx="9845964" cy="518160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461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1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1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2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CLAVES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TÁCTILES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DE OBJETOS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 dirty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Claves verbales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Demora temporal de </a:t>
                      </a:r>
                      <a:r>
                        <a:rPr kumimoji="0" lang="es-ES" sz="1600" b="1" i="0" u="sng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Linda</a:t>
                      </a: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(prevista)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Respuesta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Acciones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Colocar la mano de Linda en la parte superior de la secadora (mientras está en funcionamiento) para que sienta las vibraciones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Tocar la mano derecha de Linda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"La secadora se detuvo”.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"Abrir la puerta de la secadora.”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Esperar 20 segundos.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(¿Linda intenta sentir la secadora otra vez?)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Esperar 20 segundos.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(¿Linda intenta la cerradura y abrir la secadora?)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Ayudar para encontrar la secadora táctilmente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6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Ayudar, según sea necesario, para abrir la cerradura de la puerta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371600"/>
          </a:xfrm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ELEMENTOS DE UNA </a:t>
            </a:r>
            <a:b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</a:br>
            <a: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</a:p>
        </p:txBody>
      </p:sp>
      <p:pic>
        <p:nvPicPr>
          <p:cNvPr id="3" name="KS11Slide 17">
            <a:hlinkClick r:id="" action="ppaction://media"/>
            <a:extLst>
              <a:ext uri="{FF2B5EF4-FFF2-40B4-BE49-F238E27FC236}">
                <a16:creationId xmlns:a16="http://schemas.microsoft.com/office/drawing/2014/main" id="{60AFF187-3AE4-4005-941C-52501E37E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3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330700"/>
          </a:xfrm>
          <a:effectLst/>
        </p:spPr>
        <p:txBody>
          <a:bodyPr/>
          <a:lstStyle/>
          <a:p>
            <a:pPr rtl="0"/>
            <a:r>
              <a:rPr lang="es-ES" sz="28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Se debe recopilar información sobre el desempeño del estudiante en cada paso de una rutina predefinida</a:t>
            </a:r>
          </a:p>
          <a:p>
            <a:pPr rtl="0">
              <a:buFont typeface="Wingdings 3" panose="05040102010807070707" pitchFamily="18" charset="2"/>
              <a:buNone/>
            </a:pPr>
            <a:r>
              <a:rPr lang="es-ES" sz="28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 A. Registre la información en una hoja por separado</a:t>
            </a:r>
          </a:p>
          <a:p>
            <a:pPr algn="ctr" rtl="0">
              <a:buFont typeface="Wingdings 3" panose="05040102010807070707" pitchFamily="18" charset="2"/>
              <a:buNone/>
            </a:pPr>
            <a:r>
              <a:rPr lang="es-ES" sz="2800" b="0" i="0" u="sng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TÁCTILES</a:t>
            </a:r>
          </a:p>
          <a:p>
            <a:pPr rtl="0">
              <a:buFont typeface="Wingdings 3" panose="05040102010807070707" pitchFamily="18" charset="2"/>
              <a:buNone/>
            </a:pPr>
            <a:r>
              <a:rPr lang="es-ES" sz="28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  B. Agregue la capacidad de recolección de información al formulario de la rutina predefinida (consulte el siguiente ejemplo)</a:t>
            </a:r>
          </a:p>
          <a:p>
            <a:pPr algn="ctr">
              <a:buFont typeface="Wingdings 3" panose="05040102010807070707" pitchFamily="18" charset="2"/>
              <a:buNone/>
            </a:pPr>
            <a:endParaRPr lang="en-US" altLang="en-US" sz="2800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6535" y="469900"/>
            <a:ext cx="9338930" cy="12065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RECOPILACIÓN DE INFORMACIÓN:</a:t>
            </a:r>
            <a:b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</a:b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</a:p>
        </p:txBody>
      </p:sp>
      <p:pic>
        <p:nvPicPr>
          <p:cNvPr id="4" name="KS11Slide 18">
            <a:hlinkClick r:id="" action="ppaction://media"/>
            <a:extLst>
              <a:ext uri="{FF2B5EF4-FFF2-40B4-BE49-F238E27FC236}">
                <a16:creationId xmlns:a16="http://schemas.microsoft.com/office/drawing/2014/main" id="{AD7B8240-5BE5-4EC3-8848-3065D28F3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16" y="62509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83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311613"/>
              </p:ext>
            </p:extLst>
          </p:nvPr>
        </p:nvGraphicFramePr>
        <p:xfrm>
          <a:off x="1690254" y="1473200"/>
          <a:ext cx="9227128" cy="527300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306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6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49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CLAVES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TÁCTILES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DE OBJETOS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Claves verbales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Demora temporal de </a:t>
                      </a:r>
                      <a:r>
                        <a:rPr kumimoji="0" lang="es-ES" sz="2800" b="1" i="0" u="sng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Linda</a:t>
                      </a: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4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(prevista)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Respuesta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800" b="1" i="0" u="none" strike="noStrike" cap="none" normalizeH="0" baseline="0" dirty="0">
                          <a:solidFill>
                            <a:srgbClr val="262626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/>
                          <a:ea typeface="ＭＳ Ｐゴシック" charset="0"/>
                          <a:cs typeface="Times New Roman"/>
                        </a:rPr>
                        <a:t>Acciones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0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Colocar la mano de Linda en la parte superior de la secadora (mientras está en funcionamiento) para que sienta las vibraciones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"La secadora se detuvo”.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Esperar 20 segundos.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(¿Linda intenta sentir la secadora otra vez?)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Fecha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 + /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ＭＳ Ｐゴシック" charset="0"/>
                        </a:rPr>
                        <a:t>Ayudar para encontrar la secadora táctilmente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ＭＳ Ｐゴシック" pitchFamily="34" charset="-128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87" y="0"/>
            <a:ext cx="8229600" cy="1676400"/>
          </a:xfrm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ELEMENTOS DE UNA </a:t>
            </a:r>
            <a:b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</a:br>
            <a:r>
              <a:rPr lang="es-ES" sz="4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>
          <a:xfrm>
            <a:off x="6199188" y="5278438"/>
            <a:ext cx="1954212" cy="0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>
          <a:xfrm>
            <a:off x="6172200" y="5715000"/>
            <a:ext cx="1981200" cy="0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>
          <a:xfrm>
            <a:off x="6172200" y="6303963"/>
            <a:ext cx="1981200" cy="0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>
          <a:xfrm>
            <a:off x="6172200" y="5278438"/>
            <a:ext cx="0" cy="1046162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>
          <a:xfrm>
            <a:off x="8153400" y="5257801"/>
            <a:ext cx="0" cy="1046163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>
          <a:xfrm>
            <a:off x="6781800" y="5257801"/>
            <a:ext cx="0" cy="1046163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>
          <a:xfrm>
            <a:off x="7239000" y="5257801"/>
            <a:ext cx="0" cy="1046163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>
          <a:xfrm>
            <a:off x="7696200" y="5257801"/>
            <a:ext cx="0" cy="1046163"/>
          </a:xfrm>
          <a:prstGeom prst="line">
            <a:avLst/>
          </a:prstGeom>
          <a:noFill/>
          <a:ln w="55000" cmpd="thickThin">
            <a:solidFill>
              <a:schemeClr val="accent1"/>
            </a:solidFill>
            <a:rou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KS11Slide 19">
            <a:hlinkClick r:id="" action="ppaction://media"/>
            <a:extLst>
              <a:ext uri="{FF2B5EF4-FFF2-40B4-BE49-F238E27FC236}">
                <a16:creationId xmlns:a16="http://schemas.microsoft.com/office/drawing/2014/main" id="{02A80A5B-53B0-48D6-BEED-1103C0C99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255" y="6303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06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effectLst/>
        </p:spPr>
        <p:txBody>
          <a:bodyPr/>
          <a:lstStyle/>
          <a:p>
            <a:pPr indent="34925" eaLnBrk="1" hangingPunct="1">
              <a:buNone/>
            </a:pPr>
            <a:endParaRPr lang="en-US" altLang="en-US" sz="3600" dirty="0">
              <a:effectLst/>
            </a:endParaRPr>
          </a:p>
          <a:p>
            <a:pPr indent="34925" rtl="0" eaLnBrk="1" hangingPunct="1">
              <a:buNone/>
            </a:pP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Una </a:t>
            </a:r>
            <a:r>
              <a:rPr lang="es-ES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rutina</a:t>
            </a:r>
            <a:r>
              <a:rPr lang="es-ES" sz="3600" b="0" i="0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estructurada</a:t>
            </a: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y orientada a la instrucción proporciona al estudiante los </a:t>
            </a:r>
            <a:r>
              <a:rPr lang="es-ES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apoyos</a:t>
            </a:r>
            <a:r>
              <a:rPr lang="es-ES" sz="3600" b="0" i="0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necesarios</a:t>
            </a: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para el aprendizaje.</a:t>
            </a: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UTILIZANDO RUTINAS</a:t>
            </a:r>
          </a:p>
        </p:txBody>
      </p:sp>
      <p:pic>
        <p:nvPicPr>
          <p:cNvPr id="3" name="KS11Slide 2">
            <a:hlinkClick r:id="" action="ppaction://media"/>
            <a:extLst>
              <a:ext uri="{FF2B5EF4-FFF2-40B4-BE49-F238E27FC236}">
                <a16:creationId xmlns:a16="http://schemas.microsoft.com/office/drawing/2014/main" id="{68DC9CDA-077D-4C3C-9E8B-211B1A9B9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6269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01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8674" name="Content Placeholder 1"/>
          <p:cNvSpPr>
            <a:spLocks noGrp="1"/>
          </p:cNvSpPr>
          <p:nvPr>
            <p:ph idx="1"/>
          </p:nvPr>
        </p:nvSpPr>
        <p:spPr>
          <a:xfrm>
            <a:off x="800936" y="1651379"/>
            <a:ext cx="10554421" cy="4111468"/>
          </a:xfrm>
          <a:effectLst/>
        </p:spPr>
        <p:txBody>
          <a:bodyPr/>
          <a:lstStyle/>
          <a:p>
            <a:pPr rtl="0"/>
            <a:r>
              <a:rPr lang="es-ES" sz="28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Para ayudar a los miembros de la familia a aumentar la participación de su hijo en las rutinas en </a:t>
            </a:r>
            <a:r>
              <a:rPr lang="es-ES" sz="2800" b="0" i="1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el hogar:</a:t>
            </a:r>
          </a:p>
          <a:p>
            <a:pPr marL="630238" lvl="2" indent="0">
              <a:buNone/>
            </a:pPr>
            <a:r>
              <a:rPr lang="es-ES" sz="2800" b="1" dirty="0">
                <a:solidFill>
                  <a:srgbClr val="2DA2BF"/>
                </a:solidFill>
                <a:highlight>
                  <a:srgbClr val="000000">
                    <a:alpha val="0"/>
                  </a:srgbClr>
                </a:highlight>
              </a:rPr>
              <a:t>1. </a:t>
            </a:r>
            <a:r>
              <a:rPr lang="es-ES" sz="2800" b="0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Pida a la familia que evalúe la participación del </a:t>
            </a:r>
            <a:r>
              <a:rPr lang="es-ES" sz="2800" b="0" i="0" u="sng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niño, en función de sus propias expectativas:</a:t>
            </a:r>
            <a:r>
              <a:rPr lang="es-ES" sz="2800" dirty="0">
                <a:solidFill>
                  <a:srgbClr val="464646"/>
                </a:solidFill>
                <a:highlight>
                  <a:srgbClr val="000000">
                    <a:alpha val="0"/>
                  </a:srgbClr>
                </a:highlight>
                <a:latin typeface="Lucida Sans Unicode"/>
              </a:rPr>
              <a:t> </a:t>
            </a:r>
            <a:r>
              <a:rPr lang="es-ES" sz="28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excede, cumple,</a:t>
            </a:r>
            <a:r>
              <a:rPr lang="es-ES" sz="2800" b="1" dirty="0">
                <a:solidFill>
                  <a:srgbClr val="2DA2BF"/>
                </a:solidFill>
                <a:highlight>
                  <a:srgbClr val="000000">
                    <a:alpha val="0"/>
                  </a:srgbClr>
                </a:highlight>
                <a:latin typeface="Lucida Sans Unicode"/>
              </a:rPr>
              <a:t> </a:t>
            </a:r>
            <a:r>
              <a:rPr lang="es-ES" sz="28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ocasionalmente cumple, no cumple</a:t>
            </a:r>
          </a:p>
          <a:p>
            <a:pPr marL="603250" lvl="2" indent="0">
              <a:buNone/>
            </a:pPr>
            <a:r>
              <a:rPr lang="es-ES" sz="2800" b="1" dirty="0">
                <a:solidFill>
                  <a:srgbClr val="2DA2BF"/>
                </a:solidFill>
                <a:highlight>
                  <a:srgbClr val="000000">
                    <a:alpha val="0"/>
                  </a:srgbClr>
                </a:highlight>
              </a:rPr>
              <a:t>2. </a:t>
            </a:r>
            <a:r>
              <a:rPr lang="es-ES" sz="2800" b="1" i="0" u="none" strike="noStrike" dirty="0">
                <a:solidFill>
                  <a:srgbClr val="464646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Pregunte a la familia acerca de su "nivel de satisfacción” con cómo se realiza la rutina.</a:t>
            </a:r>
          </a:p>
          <a:p>
            <a:pPr marL="1114425" lvl="4" indent="0">
              <a:buNone/>
            </a:pPr>
            <a:r>
              <a:rPr lang="en-US" altLang="en-US" dirty="0">
                <a:solidFill>
                  <a:schemeClr val="tx2"/>
                </a:solidFill>
                <a:effectLst/>
              </a:rPr>
              <a:t>		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1481" y="314758"/>
            <a:ext cx="9913088" cy="12065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RECOPILACIÓN DE INFORMACIÓN:</a:t>
            </a:r>
            <a:br>
              <a:rPr lang="es-ES" sz="4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</a:br>
            <a:r>
              <a:rPr lang="es-ES" sz="4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</a:p>
        </p:txBody>
      </p:sp>
      <p:pic>
        <p:nvPicPr>
          <p:cNvPr id="4" name="KS11Slide 20">
            <a:hlinkClick r:id="" action="ppaction://media"/>
            <a:extLst>
              <a:ext uri="{FF2B5EF4-FFF2-40B4-BE49-F238E27FC236}">
                <a16:creationId xmlns:a16="http://schemas.microsoft.com/office/drawing/2014/main" id="{4561A19C-F67A-4FB6-8F28-8E418EDE5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52" y="6297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8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9153" name="Rectangle 3"/>
          <p:cNvSpPr>
            <a:spLocks noGrp="1" noChangeArrowheads="1"/>
          </p:cNvSpPr>
          <p:nvPr>
            <p:ph idx="1"/>
          </p:nvPr>
        </p:nvSpPr>
        <p:spPr>
          <a:xfrm>
            <a:off x="748073" y="1417638"/>
            <a:ext cx="10695854" cy="5181202"/>
          </a:xfrm>
          <a:effectLst/>
        </p:spPr>
        <p:txBody>
          <a:bodyPr/>
          <a:lstStyle/>
          <a:p>
            <a:pPr rtl="0" eaLnBrk="1" hangingPunct="1">
              <a:buFont typeface="Wingdings 2" pitchFamily="18" charset="2"/>
              <a:buNone/>
              <a:defRPr>
                <a:effectLst/>
              </a:defRPr>
            </a:pP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	</a:t>
            </a: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Pasos de proceso para crear una rutina predefinida para un estudiante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:</a:t>
            </a:r>
          </a:p>
          <a:p>
            <a:pPr marL="109537" indent="0" rtl="0" eaLnBrk="1" hangingPunct="1">
              <a:buNone/>
              <a:defRPr>
                <a:effectLst/>
              </a:defRPr>
            </a:pPr>
            <a:r>
              <a:rPr lang="es-ES" sz="2800" b="0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1. </a:t>
            </a: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Identificar actividades de un compañero de forma predecible día a día con el alumno</a:t>
            </a:r>
          </a:p>
          <a:p>
            <a:pPr eaLnBrk="1" hangingPunct="1">
              <a:buFont typeface="Wingdings 3" panose="05040102010807070707" pitchFamily="18" charset="2"/>
              <a:buNone/>
              <a:defRPr>
                <a:effectLst/>
              </a:defRPr>
            </a:pPr>
            <a:endParaRPr lang="en-US" sz="1000" dirty="0">
              <a:effectLst/>
              <a:ea typeface="ＭＳ Ｐゴシック" pitchFamily="34" charset="-128"/>
            </a:endParaRPr>
          </a:p>
          <a:p>
            <a:pPr marL="109537" indent="0" rtl="0" eaLnBrk="1" hangingPunct="1">
              <a:buNone/>
              <a:defRPr>
                <a:effectLst/>
              </a:defRPr>
            </a:pPr>
            <a:r>
              <a:rPr lang="es-ES" sz="2800" b="0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2. </a:t>
            </a: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Elegir una de estas actividades</a:t>
            </a:r>
          </a:p>
          <a:p>
            <a:pPr eaLnBrk="1" hangingPunct="1">
              <a:buFont typeface="Wingdings 3" panose="05040102010807070707" pitchFamily="18" charset="2"/>
              <a:buNone/>
              <a:defRPr>
                <a:effectLst/>
              </a:defRPr>
            </a:pPr>
            <a:endParaRPr lang="en-US" sz="1000" dirty="0">
              <a:effectLst/>
              <a:ea typeface="ＭＳ Ｐゴシック" pitchFamily="34" charset="-128"/>
            </a:endParaRPr>
          </a:p>
          <a:p>
            <a:pPr marL="109537" indent="0" rtl="0" eaLnBrk="1" hangingPunct="1">
              <a:buNone/>
              <a:defRPr>
                <a:effectLst/>
              </a:defRPr>
            </a:pPr>
            <a:r>
              <a:rPr lang="es-ES" sz="2800" b="0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3. </a:t>
            </a:r>
            <a:r>
              <a:rPr lang="es-ES" sz="2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Escribir cada paso de la actividad seleccionada</a:t>
            </a:r>
          </a:p>
          <a:p>
            <a:pPr eaLnBrk="1" hangingPunct="1">
              <a:buFont typeface="Lucida Sans Unicode" pitchFamily="34" charset="0"/>
              <a:buAutoNum type="arabicPeriod"/>
              <a:defRPr>
                <a:effectLst/>
              </a:defRPr>
            </a:pPr>
            <a:endParaRPr lang="en-US" sz="1000" dirty="0">
              <a:solidFill>
                <a:srgbClr val="000000"/>
              </a:solidFill>
              <a:effectLst/>
              <a:ea typeface="ＭＳ Ｐゴシック" pitchFamily="34" charset="-128"/>
            </a:endParaRPr>
          </a:p>
          <a:p>
            <a:pPr marL="109537" indent="0" rtl="0" eaLnBrk="1" hangingPunct="1">
              <a:buNone/>
              <a:defRPr>
                <a:effectLst/>
              </a:defRPr>
            </a:pPr>
            <a:r>
              <a:rPr lang="es-ES" sz="2800" b="0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4. </a:t>
            </a:r>
            <a:r>
              <a:rPr lang="es-ES" sz="2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Incorporar claves de objetos/táctiles (de vocabulario ampliado del estudiante)</a:t>
            </a:r>
          </a:p>
          <a:p>
            <a:pPr eaLnBrk="1" hangingPunct="1">
              <a:buFont typeface="Wingdings 2" pitchFamily="18" charset="2"/>
              <a:buNone/>
              <a:defRPr>
                <a:effectLst/>
              </a:defRPr>
            </a:pPr>
            <a:endParaRPr lang="en-US" sz="3600" dirty="0">
              <a:effectLst/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>
                <a:effectLst/>
              </a:defRPr>
            </a:pPr>
            <a:endParaRPr lang="en-US" sz="3600" dirty="0">
              <a:effectLst/>
              <a:ea typeface="ＭＳ Ｐゴシック" pitchFamily="34" charset="-128"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  <a:r>
              <a:rPr lang="es-ES" sz="4400" b="1" i="0" u="none" strike="noStrike" dirty="0">
                <a:solidFill>
                  <a:srgbClr val="4C5F94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  <a:cs typeface="ＭＳ Ｐゴシック" charset="0"/>
              </a:rPr>
              <a:t>	</a:t>
            </a:r>
          </a:p>
        </p:txBody>
      </p:sp>
      <p:pic>
        <p:nvPicPr>
          <p:cNvPr id="3" name="KS11Slide 21">
            <a:hlinkClick r:id="" action="ppaction://media"/>
            <a:extLst>
              <a:ext uri="{FF2B5EF4-FFF2-40B4-BE49-F238E27FC236}">
                <a16:creationId xmlns:a16="http://schemas.microsoft.com/office/drawing/2014/main" id="{397773C1-1A82-4608-A045-2C9234F51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6339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0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663568" y="959354"/>
            <a:ext cx="11073970" cy="5638800"/>
          </a:xfrm>
          <a:effectLst/>
        </p:spPr>
        <p:txBody>
          <a:bodyPr/>
          <a:lstStyle/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Pasos del proceso para crear un vocabulario de señas para un estudiante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:</a:t>
            </a: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8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Seleccionar algunas de estas señas para funcionar como señas básicas</a:t>
            </a: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2600" b="0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5. 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Identificar la respuesta que se espera que el estudiante proporcione </a:t>
            </a:r>
            <a:r>
              <a:rPr lang="es-ES" sz="26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en cada paso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de la rutina, para participar activamente —</a:t>
            </a:r>
            <a:r>
              <a:rPr lang="es-ES" sz="26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o por lo menos parcialmente</a:t>
            </a:r>
            <a:endParaRPr lang="en-US" altLang="en-US" sz="2600" dirty="0">
              <a:effectLst/>
            </a:endParaRP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2600" b="0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6. 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Anticipar la cantidad de tiempo que el estudiante requerirá para proveer cada respuesta; establecer un periodo de demora temporal</a:t>
            </a:r>
            <a:endParaRPr lang="en-US" sz="2600" dirty="0">
              <a:highlight>
                <a:srgbClr val="000000">
                  <a:alpha val="0"/>
                </a:srgbClr>
              </a:highlight>
            </a:endParaRPr>
          </a:p>
          <a:p>
            <a:pPr eaLnBrk="1" hangingPunct="1">
              <a:buNone/>
            </a:pPr>
            <a:r>
              <a:rPr lang="es-ES" sz="2600" dirty="0">
                <a:solidFill>
                  <a:srgbClr val="2DA2BF"/>
                </a:solidFill>
                <a:highlight>
                  <a:srgbClr val="000000">
                    <a:alpha val="0"/>
                  </a:srgbClr>
                </a:highlight>
              </a:rPr>
              <a:t>7. 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Determinar el comportamiento correspondiente del compañero — lo que la pareja DIRÁ O HARÁ, </a:t>
            </a:r>
            <a:r>
              <a:rPr lang="es-ES" sz="26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en cada paso de la rutina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6381" y="0"/>
            <a:ext cx="7928344" cy="1143000"/>
          </a:xfrm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RUTINA PREDEFINIDA</a:t>
            </a:r>
            <a:r>
              <a:rPr lang="es-ES" sz="3900" b="1" i="0" u="none" strike="noStrike" dirty="0">
                <a:solidFill>
                  <a:srgbClr val="4C5F94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  <a:cs typeface="ＭＳ Ｐゴシック" charset="0"/>
              </a:rPr>
              <a:t>	</a:t>
            </a:r>
          </a:p>
        </p:txBody>
      </p:sp>
      <p:pic>
        <p:nvPicPr>
          <p:cNvPr id="3" name="KS11Slide 22">
            <a:hlinkClick r:id="" action="ppaction://media"/>
            <a:extLst>
              <a:ext uri="{FF2B5EF4-FFF2-40B4-BE49-F238E27FC236}">
                <a16:creationId xmlns:a16="http://schemas.microsoft.com/office/drawing/2014/main" id="{9F4DC430-8C2C-4F46-A309-78ECDC709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365" y="6354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7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877186" y="1417638"/>
            <a:ext cx="10437628" cy="5148262"/>
          </a:xfrm>
          <a:effectLst/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endParaRPr lang="en-US" altLang="en-US" sz="1200" u="sng" dirty="0">
              <a:effectLst/>
            </a:endParaRPr>
          </a:p>
          <a:p>
            <a:pPr algn="ctr" rtl="0" eaLnBrk="1" hangingPunct="1">
              <a:buFont typeface="Wingdings 2" panose="05020102010507070707" pitchFamily="18" charset="2"/>
              <a:buNone/>
            </a:pPr>
            <a:r>
              <a:rPr lang="es-ES" sz="3600" b="1" i="0" u="sng" strike="noStrike" dirty="0">
                <a:solidFill>
                  <a:srgbClr val="1FAECD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CLAVE</a:t>
            </a:r>
            <a:r>
              <a:rPr lang="es-ES" sz="3600" b="0" i="0" u="none" strike="noStrike" dirty="0">
                <a:solidFill>
                  <a:srgbClr val="1FAECD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:  ¡Crear previsibilidad para el estudiante!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4B1A5D"/>
              </a:solidFill>
              <a:effectLst/>
            </a:endParaRPr>
          </a:p>
          <a:p>
            <a:pPr rtl="0">
              <a:buFont typeface="Wingdings 3" panose="05040102010807070707" pitchFamily="18" charset="2"/>
              <a:buNone/>
            </a:pPr>
            <a:r>
              <a:rPr lang="es-ES" sz="3600" b="1" i="0" u="none" strike="noStrike" dirty="0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 </a:t>
            </a:r>
            <a:r>
              <a:rPr lang="es-ES" sz="3600" b="1" i="0" u="sng" strike="noStrike" dirty="0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¡DEBE </a:t>
            </a:r>
            <a:r>
              <a:rPr lang="es-ES" sz="3600" b="1" i="0" u="none" strike="noStrike" dirty="0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tener un claro: inicio, mitad y final!</a:t>
            </a: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  <a:cs typeface="ＭＳ Ｐゴシック" charset="0"/>
              </a:rPr>
              <a:t>UTILIZANDO RUTINAS</a:t>
            </a:r>
          </a:p>
        </p:txBody>
      </p:sp>
      <p:pic>
        <p:nvPicPr>
          <p:cNvPr id="3" name="KS11Slide 23">
            <a:hlinkClick r:id="" action="ppaction://media"/>
            <a:extLst>
              <a:ext uri="{FF2B5EF4-FFF2-40B4-BE49-F238E27FC236}">
                <a16:creationId xmlns:a16="http://schemas.microsoft.com/office/drawing/2014/main" id="{41FFD44C-930A-4E88-9CA3-92D5D7768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6339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829885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>
            <a:off x="1752600" y="1481138"/>
            <a:ext cx="8610600" cy="4995862"/>
          </a:xfrm>
          <a:effectLst/>
        </p:spPr>
        <p:txBody>
          <a:bodyPr/>
          <a:lstStyle/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Definición de "rutina”</a:t>
            </a: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:	</a:t>
            </a: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Una serie de actividades relacionadas, organizadas en un </a:t>
            </a:r>
            <a:r>
              <a:rPr lang="es-ES" sz="3200" b="1" i="0" u="sng" strike="noStrike" dirty="0">
                <a:solidFill>
                  <a:srgbClr val="1FAECD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formato</a:t>
            </a:r>
            <a:r>
              <a:rPr lang="es-ES" sz="3200" b="1" i="0" strike="noStrike" dirty="0">
                <a:solidFill>
                  <a:srgbClr val="1FAECD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</a:t>
            </a:r>
            <a:r>
              <a:rPr lang="es-ES" sz="3200" b="1" i="0" u="none" strike="noStrike" dirty="0">
                <a:solidFill>
                  <a:srgbClr val="1FAECD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predecible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1400" dirty="0">
              <a:effectLst/>
            </a:endParaRP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 La implementación constante de rutinas sirve para organizar las actividades de un estudiante — ¡y su mundo!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ja-JP" sz="1400" dirty="0">
              <a:effectLst/>
            </a:endParaRPr>
          </a:p>
          <a:p>
            <a:pPr algn="ctr" rtl="0" eaLnBrk="1" hangingPunct="1">
              <a:buFont typeface="Wingdings 3" panose="05040102010807070707" pitchFamily="18" charset="2"/>
              <a:buNone/>
            </a:pPr>
            <a:r>
              <a:rPr lang="es-ES" sz="3600" b="0" i="0" u="none" strike="noStrike" dirty="0">
                <a:solidFill>
                  <a:srgbClr val="1FAECD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UN ESTUDIANTE NECESITA APRENDER </a:t>
            </a:r>
          </a:p>
          <a:p>
            <a:pPr algn="ctr" rtl="0" eaLnBrk="1" hangingPunct="1">
              <a:buFont typeface="Wingdings 3" panose="05040102010807070707" pitchFamily="18" charset="2"/>
              <a:buNone/>
            </a:pPr>
            <a:r>
              <a:rPr lang="es-ES" sz="3600" b="0" i="0" u="none" strike="noStrike" dirty="0">
                <a:solidFill>
                  <a:srgbClr val="1FAECD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A </a:t>
            </a:r>
            <a:r>
              <a:rPr lang="es-ES" sz="3600" b="0" i="0" u="sng" strike="noStrike" dirty="0">
                <a:solidFill>
                  <a:srgbClr val="1FAECD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ANTICIPAR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endParaRPr lang="en-US" altLang="en-US" sz="3600" dirty="0">
              <a:effectLst/>
            </a:endParaRP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3600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+mj-ea"/>
                <a:cs typeface="+mj-cs"/>
              </a:rPr>
              <a:t>UTILIZANDO RUTINAS</a:t>
            </a:r>
          </a:p>
        </p:txBody>
      </p:sp>
      <p:pic>
        <p:nvPicPr>
          <p:cNvPr id="4" name="KS11Slide 3">
            <a:hlinkClick r:id="" action="ppaction://media"/>
            <a:extLst>
              <a:ext uri="{FF2B5EF4-FFF2-40B4-BE49-F238E27FC236}">
                <a16:creationId xmlns:a16="http://schemas.microsoft.com/office/drawing/2014/main" id="{53028EFA-63DD-45DD-83C3-20CD42A36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6339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38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1467293" y="1417638"/>
            <a:ext cx="9257414" cy="4995862"/>
          </a:xfrm>
          <a:effectLst/>
        </p:spPr>
        <p:txBody>
          <a:bodyPr/>
          <a:lstStyle/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Las rutinas se pueden desarrollar para</a:t>
            </a: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: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Tareas y responsabilidades en el hogar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Actividades relacionadas con el cuidado infantil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Actividades/eventos escolares cotidianos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Tareas académicas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Objetivos específicos del IEP</a:t>
            </a:r>
          </a:p>
          <a:p>
            <a:pPr eaLnBrk="1" hangingPunct="1"/>
            <a:endParaRPr lang="en-US" altLang="en-US" sz="3200" dirty="0">
              <a:effectLst/>
            </a:endParaRP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3600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+mj-ea"/>
                <a:cs typeface="+mj-cs"/>
              </a:rPr>
              <a:t>UTILIZANDO RUTINAS</a:t>
            </a:r>
          </a:p>
        </p:txBody>
      </p:sp>
      <p:pic>
        <p:nvPicPr>
          <p:cNvPr id="4" name="KS11Slide 4">
            <a:hlinkClick r:id="" action="ppaction://media"/>
            <a:extLst>
              <a:ext uri="{FF2B5EF4-FFF2-40B4-BE49-F238E27FC236}">
                <a16:creationId xmlns:a16="http://schemas.microsoft.com/office/drawing/2014/main" id="{3609B534-F1FC-4881-84A6-86A69BB7F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71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>
          <a:xfrm>
            <a:off x="1143000" y="1417638"/>
            <a:ext cx="9906000" cy="5376862"/>
          </a:xfrm>
          <a:effectLst/>
        </p:spPr>
        <p:txBody>
          <a:bodyPr/>
          <a:lstStyle/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Otros tipos de habilidades </a:t>
            </a:r>
            <a:r>
              <a:rPr lang="es-ES" sz="3600" b="1" i="0" u="sng" strike="noStrike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que deben </a:t>
            </a:r>
            <a:r>
              <a:rPr lang="es-ES" sz="3600" b="1" i="1" u="sng" strike="noStrike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incorporarse</a:t>
            </a:r>
            <a:r>
              <a:rPr lang="es-ES" sz="3600" b="1" i="0" u="sng" strike="noStrike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dentro de las rutinas</a:t>
            </a: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:</a:t>
            </a:r>
          </a:p>
          <a:p>
            <a:pPr rtl="0" eaLnBrk="1" hangingPunct="1">
              <a:buFont typeface="Lucida Sans Unicode" panose="020B0602030504020204" pitchFamily="34" charset="0"/>
              <a:buAutoNum type="arabicPeriod"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Comunicarse</a:t>
            </a:r>
          </a:p>
          <a:p>
            <a:pPr rtl="0" eaLnBrk="1" hangingPunct="1">
              <a:buFont typeface="Lucida Sans Unicode" panose="020B0602030504020204" pitchFamily="34" charset="0"/>
              <a:buAutoNum type="arabicPeriod"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Socializar</a:t>
            </a:r>
          </a:p>
          <a:p>
            <a:pPr rtl="0" eaLnBrk="1" hangingPunct="1">
              <a:buFont typeface="Lucida Sans Unicode" panose="020B0602030504020204" pitchFamily="34" charset="0"/>
              <a:buAutoNum type="arabicPeriod"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Utilizar habilidades sensoriales</a:t>
            </a:r>
          </a:p>
          <a:p>
            <a:pPr rtl="0" eaLnBrk="1" hangingPunct="1">
              <a:buFont typeface="Lucida Sans Unicode" panose="020B0602030504020204" pitchFamily="34" charset="0"/>
              <a:buAutoNum type="arabicPeriod"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Desplazarse (es decir, movilidad)</a:t>
            </a:r>
          </a:p>
          <a:p>
            <a:pPr rtl="0" eaLnBrk="1" hangingPunct="1">
              <a:buFont typeface="Lucida Sans Unicode" panose="020B0602030504020204" pitchFamily="34" charset="0"/>
              <a:buAutoNum type="arabicPeriod"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Usar sus manos y brazos</a:t>
            </a:r>
          </a:p>
          <a:p>
            <a:pPr rtl="0" eaLnBrk="1" hangingPunct="1">
              <a:buFont typeface="Lucida Sans Unicode" panose="020B0602030504020204" pitchFamily="34" charset="0"/>
              <a:buAutoNum type="arabicPeriod"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Resolver problemas </a:t>
            </a:r>
          </a:p>
          <a:p>
            <a:pPr algn="r" eaLnBrk="1" hangingPunct="1">
              <a:buFont typeface="Wingdings 3" panose="05040102010807070707" pitchFamily="18" charset="2"/>
              <a:buNone/>
            </a:pPr>
            <a:endParaRPr lang="en-US" altLang="en-US" sz="1000" dirty="0">
              <a:effectLst/>
            </a:endParaRPr>
          </a:p>
          <a:p>
            <a:pPr algn="r" rtl="0" eaLnBrk="1" hangingPunct="1">
              <a:buFont typeface="Wingdings 3" panose="05040102010807070707" pitchFamily="18" charset="2"/>
              <a:buNone/>
            </a:pPr>
            <a:r>
              <a:rPr lang="es-ES" sz="18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Adaptado </a:t>
            </a:r>
            <a:r>
              <a:rPr lang="es-ES" sz="1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de: </a:t>
            </a:r>
            <a:r>
              <a:rPr lang="es-ES" sz="1800" b="0" i="1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Cara’s</a:t>
            </a:r>
            <a:r>
              <a:rPr lang="es-ES" sz="18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Kit </a:t>
            </a:r>
            <a:r>
              <a:rPr lang="es-ES" sz="1800" b="0" i="1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for</a:t>
            </a:r>
            <a:r>
              <a:rPr lang="es-ES" sz="18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</a:t>
            </a:r>
            <a:r>
              <a:rPr lang="es-ES" sz="1800" b="0" i="1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Toddlers</a:t>
            </a:r>
            <a:r>
              <a:rPr lang="es-ES" sz="18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, </a:t>
            </a:r>
            <a:r>
              <a:rPr lang="es-ES" sz="1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Campbell, 2012)</a:t>
            </a:r>
          </a:p>
          <a:p>
            <a:pPr eaLnBrk="1" hangingPunct="1">
              <a:buFont typeface="Lucida Sans Unicode" panose="020B0602030504020204" pitchFamily="34" charset="0"/>
              <a:buAutoNum type="arabicPeriod"/>
            </a:pPr>
            <a:endParaRPr lang="en-US" altLang="en-US" sz="3200" dirty="0">
              <a:effectLst/>
            </a:endParaRPr>
          </a:p>
          <a:p>
            <a:pPr eaLnBrk="1" hangingPunct="1"/>
            <a:endParaRPr lang="en-US" altLang="en-US" sz="3200" dirty="0">
              <a:effectLst/>
            </a:endParaRP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3600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fontAlgn="auto" hangingPunct="1">
              <a:spcAft>
                <a:spcPct val="0"/>
              </a:spcAft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+mj-ea"/>
                <a:cs typeface="+mj-cs"/>
              </a:rPr>
              <a:t>UTILIZANDO RUTINAS</a:t>
            </a:r>
          </a:p>
        </p:txBody>
      </p:sp>
      <p:pic>
        <p:nvPicPr>
          <p:cNvPr id="4" name="KS11Slide 5">
            <a:hlinkClick r:id="" action="ppaction://media"/>
            <a:extLst>
              <a:ext uri="{FF2B5EF4-FFF2-40B4-BE49-F238E27FC236}">
                <a16:creationId xmlns:a16="http://schemas.microsoft.com/office/drawing/2014/main" id="{2BBB2660-CD38-4A1A-AA54-1536DA08A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6339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2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>
          <a:xfrm>
            <a:off x="1275906" y="1850064"/>
            <a:ext cx="9163493" cy="4626935"/>
          </a:xfrm>
          <a:effectLst/>
        </p:spPr>
        <p:txBody>
          <a:bodyPr/>
          <a:lstStyle/>
          <a:p>
            <a:pPr rtl="0">
              <a:buFont typeface="Wingdings 3" panose="05040102010807070707" pitchFamily="18" charset="2"/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Una rutina en concreto DEBE incluir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: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El mismo número de </a:t>
            </a:r>
            <a:r>
              <a:rPr lang="es-ES" sz="32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pasos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Implementarse en el mismo </a:t>
            </a:r>
            <a:r>
              <a:rPr lang="es-ES" sz="32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orden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Implementarse</a:t>
            </a:r>
            <a:r>
              <a:rPr lang="es-ES" sz="32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consistentemente en todas las ocasiones 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en que el estudiante participa en la actividad</a:t>
            </a:r>
          </a:p>
          <a:p>
            <a:endParaRPr lang="en-US" altLang="en-US" sz="1200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2853" y="384544"/>
            <a:ext cx="8229600" cy="12954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¿QUÉ ASPECTOS CONSTITUYEN UNA RUTINA?</a:t>
            </a:r>
          </a:p>
        </p:txBody>
      </p:sp>
      <p:pic>
        <p:nvPicPr>
          <p:cNvPr id="4" name="KS11Slide 6">
            <a:hlinkClick r:id="" action="ppaction://media"/>
            <a:extLst>
              <a:ext uri="{FF2B5EF4-FFF2-40B4-BE49-F238E27FC236}">
                <a16:creationId xmlns:a16="http://schemas.microsoft.com/office/drawing/2014/main" id="{BDDF94C6-3442-4913-8C49-A1EA7D646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4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0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921488" y="1765004"/>
            <a:ext cx="10349023" cy="4788195"/>
          </a:xfrm>
          <a:effectLst/>
        </p:spPr>
        <p:txBody>
          <a:bodyPr/>
          <a:lstStyle/>
          <a:p>
            <a:pPr rtl="0">
              <a:buFont typeface="Wingdings 3" panose="05040102010807070707" pitchFamily="18" charset="2"/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	</a:t>
            </a: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Otras características que incluye una rutina</a:t>
            </a: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: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Secuencias de experiencias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Contexto natural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Enfoque central (compartido) 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Oportunidades para tomar turnos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Roles recíprocos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Repetición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Previsibilidad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Un número reducido de pasos</a:t>
            </a:r>
          </a:p>
          <a:p>
            <a:pPr rtl="0"/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Inicio, mitad y final claros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199" y="469604"/>
            <a:ext cx="8229600" cy="12954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¿QUÉ ASPECTOS CONSTITUYEN UNA RUTINA?</a:t>
            </a:r>
          </a:p>
        </p:txBody>
      </p:sp>
      <p:pic>
        <p:nvPicPr>
          <p:cNvPr id="2" name="KS11Slide 7">
            <a:hlinkClick r:id="" action="ppaction://media"/>
            <a:extLst>
              <a:ext uri="{FF2B5EF4-FFF2-40B4-BE49-F238E27FC236}">
                <a16:creationId xmlns:a16="http://schemas.microsoft.com/office/drawing/2014/main" id="{4C9D4D06-3F18-4710-ADB5-406E49A12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43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81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109537" indent="0" rtl="0">
              <a:buNone/>
              <a:defRPr>
                <a:effectLst/>
              </a:defRPr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¿Cuáles son los componentes principales de cualquier rutina?</a:t>
            </a:r>
          </a:p>
          <a:p>
            <a:pPr marL="1649413" rtl="0">
              <a:buFont typeface="Wingdings 3" charset="0"/>
              <a:buChar char=""/>
              <a:defRPr>
                <a:effectLst/>
              </a:defRPr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Iniciar</a:t>
            </a:r>
          </a:p>
          <a:p>
            <a:pPr marL="1649413" rtl="0">
              <a:buFont typeface="Wingdings 3" charset="0"/>
              <a:buChar char=""/>
              <a:defRPr>
                <a:effectLst/>
              </a:defRPr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Preparar</a:t>
            </a:r>
          </a:p>
          <a:p>
            <a:pPr marL="1649413" rtl="0">
              <a:buFont typeface="Wingdings 3" charset="0"/>
              <a:buChar char=""/>
              <a:defRPr>
                <a:effectLst/>
              </a:defRPr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Realizar actividades básicas</a:t>
            </a:r>
          </a:p>
          <a:p>
            <a:pPr marL="1649413" rtl="0">
              <a:buFont typeface="Wingdings 3" charset="0"/>
              <a:buChar char=""/>
              <a:defRPr>
                <a:effectLst/>
              </a:defRPr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Finalizar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UTILIZANDO RUTINAS</a:t>
            </a:r>
          </a:p>
        </p:txBody>
      </p:sp>
      <p:pic>
        <p:nvPicPr>
          <p:cNvPr id="5" name="KS11Slide 8">
            <a:hlinkClick r:id="" action="ppaction://media"/>
            <a:extLst>
              <a:ext uri="{FF2B5EF4-FFF2-40B4-BE49-F238E27FC236}">
                <a16:creationId xmlns:a16="http://schemas.microsoft.com/office/drawing/2014/main" id="{CB94DA67-DA0C-4D26-A725-078E43176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6339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45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1435395" y="1631156"/>
            <a:ext cx="9321209" cy="4525962"/>
          </a:xfrm>
          <a:effectLst/>
        </p:spPr>
        <p:txBody>
          <a:bodyPr/>
          <a:lstStyle/>
          <a:p>
            <a:pPr marL="107950" indent="0" rtl="0">
              <a:buNone/>
            </a:pP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Definición de los componentes principales</a:t>
            </a:r>
            <a:b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</a:br>
            <a:endParaRPr lang="es-ES" sz="3200" b="0" i="0" u="sng" strike="noStrike" dirty="0">
              <a:effectLst/>
              <a:highlight>
                <a:srgbClr val="000000">
                  <a:alpha val="0"/>
                </a:srgbClr>
              </a:highlight>
              <a:latin typeface="Lucida Sans Unicode"/>
            </a:endParaRPr>
          </a:p>
          <a:p>
            <a:pPr marL="107950" indent="0" rtl="0">
              <a:spcBef>
                <a:spcPct val="0"/>
              </a:spcBef>
            </a:pPr>
            <a:r>
              <a:rPr lang="es-ES" sz="3200" b="1" dirty="0">
                <a:solidFill>
                  <a:srgbClr val="2DA2BF"/>
                </a:solidFill>
                <a:highlight>
                  <a:srgbClr val="000000">
                    <a:alpha val="0"/>
                  </a:srgbClr>
                </a:highlight>
                <a:latin typeface="Lucida Sans Unicode"/>
              </a:rPr>
              <a:t> </a:t>
            </a:r>
            <a:r>
              <a:rPr lang="es-ES" sz="3200" b="1" i="0" u="sng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Iniciar </a:t>
            </a:r>
            <a:r>
              <a:rPr lang="es-ES" sz="3200" b="1" i="0" u="none" strike="noStrike" dirty="0">
                <a:solidFill>
                  <a:srgbClr val="2DA2BF"/>
                </a:solidFill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— ¿cómo sabe el estudiante que es el momento de iniciar esta actividad?</a:t>
            </a:r>
          </a:p>
          <a:p>
            <a:pPr marL="107950" indent="0">
              <a:spcBef>
                <a:spcPct val="0"/>
              </a:spcBef>
              <a:buNone/>
            </a:pPr>
            <a:endParaRPr lang="en-US" altLang="en-US" sz="1800" b="1" dirty="0">
              <a:solidFill>
                <a:schemeClr val="accent1"/>
              </a:solidFill>
              <a:effectLst/>
            </a:endParaRPr>
          </a:p>
          <a:p>
            <a:pPr marL="107950" indent="0"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Preparar</a:t>
            </a:r>
          </a:p>
          <a:p>
            <a:pPr marL="107950" indent="0"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Realizar actividades básicas</a:t>
            </a:r>
          </a:p>
          <a:p>
            <a:pPr marL="107950" indent="0"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</a:rPr>
              <a:t> Finalizar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Lucida Sans Unicode"/>
                <a:ea typeface="ＭＳ Ｐゴシック" charset="0"/>
              </a:rPr>
              <a:t>UTILIZANDO RUTINAS</a:t>
            </a:r>
          </a:p>
        </p:txBody>
      </p:sp>
      <p:pic>
        <p:nvPicPr>
          <p:cNvPr id="4" name="KS11Slide 9">
            <a:hlinkClick r:id="" action="ppaction://media"/>
            <a:extLst>
              <a:ext uri="{FF2B5EF4-FFF2-40B4-BE49-F238E27FC236}">
                <a16:creationId xmlns:a16="http://schemas.microsoft.com/office/drawing/2014/main" id="{8C9E5F70-7B44-43B0-B691-B91BF7071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87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Arial"/>
        <a:cs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Arial"/>
        <a:cs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  <a:tileRect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extrusionClr>
              <a:prstClr val="black"/>
            </a:extrusionClr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  <a:tileRect/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1183</Words>
  <Application>Microsoft Macintosh PowerPoint</Application>
  <PresentationFormat>Widescreen</PresentationFormat>
  <Paragraphs>254</Paragraphs>
  <Slides>24</Slides>
  <Notes>17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ＭＳ Ｐゴシック</vt:lpstr>
      <vt:lpstr>ＭＳ Ｐゴシック</vt:lpstr>
      <vt:lpstr>Arial</vt:lpstr>
      <vt:lpstr>Calibri</vt:lpstr>
      <vt:lpstr>Comic Sans MS</vt:lpstr>
      <vt:lpstr>Gill Sans MT</vt:lpstr>
      <vt:lpstr>Lucida Sans Unicode</vt:lpstr>
      <vt:lpstr>Times New Roman</vt:lpstr>
      <vt:lpstr>Trebuchet MS</vt:lpstr>
      <vt:lpstr>Verdana</vt:lpstr>
      <vt:lpstr>Wingdings 2</vt:lpstr>
      <vt:lpstr>Wingdings 3</vt:lpstr>
      <vt:lpstr>Concourse</vt:lpstr>
      <vt:lpstr>UTILIZANDO RUTINAS</vt:lpstr>
      <vt:lpstr>UTILIZANDO RUTINAS</vt:lpstr>
      <vt:lpstr>UTILIZANDO RUTINAS</vt:lpstr>
      <vt:lpstr>UTILIZANDO RUTINAS</vt:lpstr>
      <vt:lpstr>UTILIZANDO RUTINAS</vt:lpstr>
      <vt:lpstr>¿QUÉ ASPECTOS CONSTITUYEN UNA RUTINA?</vt:lpstr>
      <vt:lpstr>¿QUÉ ASPECTOS CONSTITUYEN UNA RUTINA?</vt:lpstr>
      <vt:lpstr>UTILIZANDO RUTINAS</vt:lpstr>
      <vt:lpstr>UTILIZANDO RUTINAS</vt:lpstr>
      <vt:lpstr>UTILIZANDO RUTINAS</vt:lpstr>
      <vt:lpstr>UTILIZANDO RUTINAS</vt:lpstr>
      <vt:lpstr>UTILIZANDO RUTINAS</vt:lpstr>
      <vt:lpstr>UTILIZANDO RUTINAS</vt:lpstr>
      <vt:lpstr>ELEMENTOS DE UNA  RUTINA PREDEFINIDA</vt:lpstr>
      <vt:lpstr>ELEMENTOS DE UNA  RUTINA PREDEFINIDA</vt:lpstr>
      <vt:lpstr>ELEMENTOS DE UNA  RUTINA PREDEFINIDA</vt:lpstr>
      <vt:lpstr>ELEMENTOS DE UNA  RUTINA PREDEFINIDA</vt:lpstr>
      <vt:lpstr>RECOPILACIÓN DE INFORMACIÓN: RUTINA PREDEFINIDA</vt:lpstr>
      <vt:lpstr>ELEMENTOS DE UNA  RUTINA PREDEFINIDA</vt:lpstr>
      <vt:lpstr>RECOPILACIÓN DE INFORMACIÓN: RUTINA PREDEFINIDA</vt:lpstr>
      <vt:lpstr>RUTINA PREDEFINIDA </vt:lpstr>
      <vt:lpstr>RUTINA PREDEFINIDA </vt:lpstr>
      <vt:lpstr>UTILIZANDO RUTINAS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ROUTINES</dc:title>
  <dc:creator>Jordyn Watanabe</dc:creator>
  <cp:lastModifiedBy>Microsoft Office User</cp:lastModifiedBy>
  <cp:revision>14</cp:revision>
  <dcterms:created xsi:type="dcterms:W3CDTF">2018-04-16T21:39:20Z</dcterms:created>
  <dcterms:modified xsi:type="dcterms:W3CDTF">2020-06-11T15:26:29Z</dcterms:modified>
</cp:coreProperties>
</file>