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9" r:id="rId12"/>
    <p:sldId id="280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94603" autoAdjust="0"/>
  </p:normalViewPr>
  <p:slideViewPr>
    <p:cSldViewPr snapToGrid="0">
      <p:cViewPr varScale="1">
        <p:scale>
          <a:sx n="60" d="100"/>
          <a:sy n="60" d="100"/>
        </p:scale>
        <p:origin x="192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04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C78A6-2C4B-44EC-99CA-1EA344A0044E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B1660-5E98-4EC3-895B-1E64713E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51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15BDA-8466-41A5-B00F-4B8DC8CFC49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216AE-91FA-4276-ACF0-840D0B36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37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6E9599C-1291-480E-89F4-135A3155E1CB}" type="slidenum">
              <a:rPr lang="en-US" altLang="en-US" sz="1200">
                <a:solidFill>
                  <a:srgbClr val="000000"/>
                </a:solidFill>
              </a:rPr>
              <a:pPr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9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08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216AE-91FA-4276-ACF0-840D0B360A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71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E5DB3CA-9182-4705-BB19-1D59393CF572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16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69EFC9A-5218-4E68-8FCF-32DE3965D1FA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9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FCD9643-9839-4C54-9F86-8CD458169829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00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3677356-0532-4716-8B27-E8DA61543F06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02C0B36-CC68-4624-822C-C0B60848D5AC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SUSAN USE TRANSPARENCIES HERE!!!</a:t>
            </a:r>
          </a:p>
        </p:txBody>
      </p:sp>
    </p:spTree>
    <p:extLst>
      <p:ext uri="{BB962C8B-B14F-4D97-AF65-F5344CB8AC3E}">
        <p14:creationId xmlns:p14="http://schemas.microsoft.com/office/powerpoint/2010/main" val="315650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233" y="1"/>
            <a:ext cx="12196233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</p:spPr>
        <p:txBody>
          <a:bodyPr/>
          <a:lstStyle>
            <a:lvl1pPr algn="r">
              <a:defRPr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</p:spPr>
        <p:txBody>
          <a:bodyPr/>
          <a:lstStyle>
            <a:lvl1pPr marL="0" indent="0">
              <a:buFont typeface="Wingdings" charset="0"/>
              <a:buNone/>
              <a:defRPr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B4E3495-70B2-4D86-B5BD-93205E005D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2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0CE2E-652E-4455-90DA-A7D9B32016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5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30046-E5D6-43A0-B3F9-08F20BDB38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88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1" y="533401"/>
            <a:ext cx="10883900" cy="1090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7085" y="1905000"/>
            <a:ext cx="10814049" cy="41910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CA920-8DAF-4EBC-8525-DFDB4CFBD8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1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06402D-B521-409C-AC1C-71A36AD47D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9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378A9-5B7D-40EC-9C10-C98057FAE2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4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BADF8E-7F5A-4F46-9802-4AF95E7CA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2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A7A0E-D4BB-4F19-B21A-ADA35AF016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8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67736-0324-470D-9A7D-661D720824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6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B38B4-7EF5-4BA8-A3FA-60220FA807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84C0C6-1567-4CA0-9E04-0CE575113F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7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5051EE-725F-47D7-BFD6-37A606E28E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96233" cy="6867525"/>
            <a:chOff x="0" y="0"/>
            <a:chExt cx="5762" cy="4326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</p:grpSp>
      <p:sp>
        <p:nvSpPr>
          <p:cNvPr id="6209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1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dirty="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dirty="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6FDA3A-153F-452E-B1FD-4D47CCC9BED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20.mp3"/><Relationship Id="rId2" Type="http://schemas.openxmlformats.org/officeDocument/2006/relationships/audio" Target="../media/media20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1" Type="http://schemas.microsoft.com/office/2007/relationships/media" Target="../media/media21.mp3"/><Relationship Id="rId2" Type="http://schemas.openxmlformats.org/officeDocument/2006/relationships/audio" Target="../media/media21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hyperlink" Target="MORNING%20SCHEDULE%20(only)" TargetMode="External"/><Relationship Id="rId6" Type="http://schemas.openxmlformats.org/officeDocument/2006/relationships/hyperlink" Target="http://www.unr.edu/ndsip/tipsheets/objectcalendar.pdf" TargetMode="External"/><Relationship Id="rId7" Type="http://schemas.openxmlformats.org/officeDocument/2006/relationships/image" Target="../media/image2.png"/><Relationship Id="rId1" Type="http://schemas.microsoft.com/office/2007/relationships/media" Target="../media/media22.mp3"/><Relationship Id="rId2" Type="http://schemas.openxmlformats.org/officeDocument/2006/relationships/audio" Target="../media/media22.mp3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533400"/>
            <a:ext cx="9144000" cy="1981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latin typeface="Trebuchet MS" charset="0"/>
                <a:ea typeface="+mj-ea"/>
                <a:cs typeface="+mj-cs"/>
              </a:rPr>
              <a:t>CALENDAR SYSTEMS:</a:t>
            </a:r>
            <a:br>
              <a:rPr lang="en-US" sz="4000" dirty="0">
                <a:latin typeface="Trebuchet MS" charset="0"/>
                <a:ea typeface="+mj-ea"/>
                <a:cs typeface="+mj-cs"/>
              </a:rPr>
            </a:br>
            <a:r>
              <a:rPr lang="en-US" sz="4000" dirty="0">
                <a:latin typeface="Trebuchet MS" charset="0"/>
                <a:ea typeface="+mj-ea"/>
                <a:cs typeface="+mj-cs"/>
              </a:rPr>
              <a:t> Important Considerations for Learners with Deaf-Blindness</a:t>
            </a:r>
            <a:endParaRPr lang="en-US" sz="4000" dirty="0">
              <a:solidFill>
                <a:schemeClr val="tx1"/>
              </a:solidFill>
              <a:latin typeface="Trebuchet MS" charset="0"/>
              <a:ea typeface="+mj-ea"/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45138" y="2860676"/>
            <a:ext cx="4741862" cy="3616325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endParaRPr lang="en-US" dirty="0">
              <a:latin typeface="Trebuchet MS"/>
              <a:ea typeface="+mn-ea"/>
              <a:cs typeface="Trebuchet MS"/>
            </a:endParaRPr>
          </a:p>
          <a:p>
            <a:pPr algn="r" eaLnBrk="1" hangingPunct="1">
              <a:defRPr/>
            </a:pPr>
            <a:r>
              <a:rPr lang="en-US" dirty="0" smtClean="0">
                <a:latin typeface="Trebuchet MS"/>
                <a:ea typeface="+mn-ea"/>
                <a:cs typeface="Trebuchet MS"/>
              </a:rPr>
              <a:t>Susan </a:t>
            </a:r>
            <a:r>
              <a:rPr lang="en-US" dirty="0">
                <a:latin typeface="Trebuchet MS"/>
                <a:ea typeface="+mn-ea"/>
                <a:cs typeface="Trebuchet MS"/>
              </a:rPr>
              <a:t>M. Bashinski</a:t>
            </a:r>
          </a:p>
          <a:p>
            <a:pPr algn="r" eaLnBrk="1" hangingPunct="1">
              <a:defRPr/>
            </a:pPr>
            <a:endParaRPr lang="en-US" dirty="0">
              <a:latin typeface="Trebuchet MS"/>
              <a:ea typeface="+mn-ea"/>
              <a:cs typeface="Trebuchet MS"/>
            </a:endParaRPr>
          </a:p>
          <a:p>
            <a:pPr algn="r" eaLnBrk="1" hangingPunct="1">
              <a:defRPr/>
            </a:pPr>
            <a:endParaRPr lang="en-US" sz="2400" dirty="0">
              <a:latin typeface="Trebuchet MS"/>
              <a:ea typeface="+mn-ea"/>
              <a:cs typeface="Trebuchet M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solidFill>
                <a:schemeClr val="tx2"/>
              </a:solidFill>
              <a:latin typeface="Trebuchet MS" charset="0"/>
              <a:ea typeface="+mn-ea"/>
              <a:cs typeface="+mn-cs"/>
            </a:endParaRPr>
          </a:p>
        </p:txBody>
      </p:sp>
      <p:pic>
        <p:nvPicPr>
          <p:cNvPr id="15363" name="Picture 3" descr="Kansas Deaf-Blind Project log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721100"/>
            <a:ext cx="30353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9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FRAMES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Time frames typically used in calendar systems:</a:t>
            </a:r>
          </a:p>
          <a:p>
            <a:r>
              <a:rPr lang="en-US" dirty="0" smtClean="0"/>
              <a:t>Anticipation calendar - next future activity</a:t>
            </a:r>
          </a:p>
          <a:p>
            <a:r>
              <a:rPr lang="en-US" dirty="0" smtClean="0"/>
              <a:t>Daily activity calendar (may be AM and PM)</a:t>
            </a:r>
          </a:p>
          <a:p>
            <a:r>
              <a:rPr lang="en-US" dirty="0" smtClean="0"/>
              <a:t>Full continuum of </a:t>
            </a:r>
            <a:r>
              <a:rPr lang="en-US" u="sng" dirty="0" smtClean="0"/>
              <a:t>expanded calendars</a:t>
            </a:r>
          </a:p>
          <a:p>
            <a:pPr lvl="1"/>
            <a:r>
              <a:rPr lang="en-US" dirty="0" smtClean="0"/>
              <a:t>Weekly</a:t>
            </a:r>
          </a:p>
          <a:p>
            <a:pPr lvl="1"/>
            <a:r>
              <a:rPr lang="en-US" dirty="0" smtClean="0"/>
              <a:t>Monthly</a:t>
            </a:r>
          </a:p>
          <a:p>
            <a:pPr lvl="1"/>
            <a:r>
              <a:rPr lang="en-US" dirty="0" smtClean="0"/>
              <a:t>Annually</a:t>
            </a:r>
            <a:endParaRPr lang="en-US" dirty="0"/>
          </a:p>
        </p:txBody>
      </p:sp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ACTIVITY CALENDAR</a:t>
            </a:r>
            <a:endParaRPr lang="en-US" dirty="0"/>
          </a:p>
        </p:txBody>
      </p:sp>
      <p:graphicFrame>
        <p:nvGraphicFramePr>
          <p:cNvPr id="4" name="Content Placeholder 3" descr="Activity Table; organizing the steps and reprsentations involve din making chocolate milk.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9084572"/>
              </p:ext>
            </p:extLst>
          </p:nvPr>
        </p:nvGraphicFramePr>
        <p:xfrm>
          <a:off x="1470026" y="2636520"/>
          <a:ext cx="10267950" cy="359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3975"/>
                <a:gridCol w="5133975"/>
              </a:tblGrid>
              <a:tr h="59909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STEP</a:t>
                      </a:r>
                      <a:r>
                        <a:rPr lang="en-US" sz="2400" u="none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:</a:t>
                      </a:r>
                      <a:endParaRPr lang="en-US" sz="2400" u="none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REPRESENTATION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: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1. Pour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milk in blender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Milk carton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2. Pour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chocolate syrup in blender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Syrup squeeze bottle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3. Put lid on blender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Lid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4.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Blend for ten seconds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Toggle switch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5. Pour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milk in glass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Plastic sport bottle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05141" y="1893739"/>
            <a:ext cx="5597719" cy="66327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ACTIVITY: Making Chocolate Milk</a:t>
            </a:r>
            <a:endParaRPr lang="en-US" dirty="0"/>
          </a:p>
        </p:txBody>
      </p:sp>
      <p:pic>
        <p:nvPicPr>
          <p:cNvPr id="3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8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DAILY CALENDAR</a:t>
            </a:r>
            <a:endParaRPr lang="en-US" dirty="0"/>
          </a:p>
        </p:txBody>
      </p:sp>
      <p:graphicFrame>
        <p:nvGraphicFramePr>
          <p:cNvPr id="4" name="Content Placeholder 3" descr="Daily calendar table; organizing routines and representations for a morning schedule.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34849294"/>
              </p:ext>
            </p:extLst>
          </p:nvPr>
        </p:nvGraphicFramePr>
        <p:xfrm>
          <a:off x="1433713" y="2521653"/>
          <a:ext cx="10254704" cy="3551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7352"/>
                <a:gridCol w="5127352"/>
              </a:tblGrid>
              <a:tr h="55602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ROUTINE</a:t>
                      </a:r>
                      <a:r>
                        <a:rPr lang="en-US" sz="2400" u="none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:</a:t>
                      </a:r>
                      <a:endParaRPr lang="en-US" sz="2400" u="none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REPRESENTATION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: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Feed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classroom animals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Thermoform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of food pellets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Grooming (clean up for day)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Remnant of wash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cloth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Literacy: Pre-braille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Enlarged model-braille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cell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Literacy: Adapted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books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“Squishy”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book page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Lunch preparation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Plastic rectangle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-cutting board</a:t>
                      </a:r>
                      <a:endParaRPr lang="en-US" sz="24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71068" y="1889100"/>
            <a:ext cx="4978327" cy="559904"/>
          </a:xfrm>
        </p:spPr>
        <p:txBody>
          <a:bodyPr/>
          <a:lstStyle/>
          <a:p>
            <a:pPr marL="0" lvl="0" indent="0">
              <a:buNone/>
            </a:pPr>
            <a:r>
              <a:rPr lang="en-US" altLang="en-US" dirty="0" smtClean="0"/>
              <a:t>MORNING SCHEDULE (only)</a:t>
            </a:r>
            <a:endParaRPr lang="en-US" altLang="en-US" dirty="0"/>
          </a:p>
        </p:txBody>
      </p:sp>
      <p:pic>
        <p:nvPicPr>
          <p:cNvPr id="3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3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DEVELOPING A CALENDAR SYSTEM</a:t>
            </a:r>
            <a:endParaRPr lang="en-US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It is critical to remember that a calendar system mirrors the learner</a:t>
            </a:r>
            <a:r>
              <a:rPr lang="ja-JP" altLang="en-US" smtClean="0"/>
              <a:t>’</a:t>
            </a:r>
            <a:r>
              <a:rPr lang="en-US" altLang="ja-JP" smtClean="0"/>
              <a:t>s individual daily routine.</a:t>
            </a:r>
          </a:p>
          <a:p>
            <a:r>
              <a:rPr lang="en-US" altLang="en-US" smtClean="0"/>
              <a:t>Activity routines must be developed, in order to have something to represent in the calendar.  Routines give meaning to an object</a:t>
            </a:r>
            <a:r>
              <a:rPr lang="ja-JP" altLang="en-US" smtClean="0"/>
              <a:t>’</a:t>
            </a:r>
            <a:r>
              <a:rPr lang="en-US" altLang="ja-JP" smtClean="0"/>
              <a:t>s function.</a:t>
            </a:r>
          </a:p>
          <a:p>
            <a:r>
              <a:rPr lang="en-US" altLang="en-US" smtClean="0"/>
              <a:t>A calendar system must be developed in conjunction with the learner</a:t>
            </a:r>
            <a:r>
              <a:rPr lang="ja-JP" altLang="en-US" smtClean="0"/>
              <a:t>’</a:t>
            </a:r>
            <a:r>
              <a:rPr lang="en-US" altLang="ja-JP" smtClean="0"/>
              <a:t>s communication program.</a:t>
            </a:r>
            <a:endParaRPr lang="en-US" altLang="en-US" smtClean="0"/>
          </a:p>
        </p:txBody>
      </p:sp>
      <p:pic>
        <p:nvPicPr>
          <p:cNvPr id="2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MATERIALS FOR A CALENDAR SYSTEM</a:t>
            </a:r>
            <a:endParaRPr lang="en-US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For a permanent display – woo</a:t>
            </a:r>
          </a:p>
          <a:p>
            <a:r>
              <a:rPr lang="en-US" altLang="en-US" dirty="0" smtClean="0"/>
              <a:t>Numerous “home-made” options are available, however:</a:t>
            </a:r>
          </a:p>
          <a:p>
            <a:pPr lvl="1"/>
            <a:r>
              <a:rPr lang="en-US" altLang="en-US" dirty="0" smtClean="0"/>
              <a:t>plastic baskets (always use same size)</a:t>
            </a:r>
          </a:p>
          <a:p>
            <a:pPr lvl="1"/>
            <a:r>
              <a:rPr lang="en-US" altLang="en-US" dirty="0" smtClean="0"/>
              <a:t>cut-out milk cartons</a:t>
            </a:r>
          </a:p>
          <a:p>
            <a:pPr lvl="1"/>
            <a:r>
              <a:rPr lang="en-US" altLang="en-US" dirty="0" smtClean="0"/>
              <a:t>shoe boxes</a:t>
            </a:r>
          </a:p>
          <a:p>
            <a:pPr lvl="1"/>
            <a:r>
              <a:rPr lang="en-US" altLang="en-US" dirty="0" smtClean="0"/>
              <a:t>plastic magazine holders (these should be secured, side-by-side) </a:t>
            </a:r>
            <a:endParaRPr lang="en-US" altLang="en-US" dirty="0"/>
          </a:p>
        </p:txBody>
      </p:sp>
      <p:pic>
        <p:nvPicPr>
          <p:cNvPr id="2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5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MAKING A CALENDAR SYSTEM</a:t>
            </a:r>
            <a:endParaRPr lang="en-US" dirty="0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5" y="1781092"/>
            <a:ext cx="10814049" cy="431490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Follow these steps: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 smtClean="0"/>
              <a:t>Determine learner</a:t>
            </a:r>
            <a:r>
              <a:rPr lang="ja-JP" altLang="en-US" sz="2800" dirty="0" smtClean="0"/>
              <a:t>’</a:t>
            </a:r>
            <a:r>
              <a:rPr lang="en-US" altLang="ja-JP" sz="2800" dirty="0" smtClean="0"/>
              <a:t>s daily schedule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 smtClean="0"/>
              <a:t>Select representations to be used in calendar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 smtClean="0"/>
              <a:t>Mount representations on card stock, etc. (to help the learner distinguish when the cue is an object and when it is a representation)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 smtClean="0"/>
              <a:t>Construct the schedule box / display unit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 smtClean="0"/>
              <a:t>Prepare a mechanism for handling </a:t>
            </a:r>
            <a:r>
              <a:rPr lang="ja-JP" altLang="en-US" sz="2800" dirty="0" smtClean="0"/>
              <a:t>“</a:t>
            </a:r>
            <a:r>
              <a:rPr lang="en-US" altLang="ja-JP" sz="2800" dirty="0" smtClean="0"/>
              <a:t>completed</a:t>
            </a:r>
            <a:r>
              <a:rPr lang="ja-JP" altLang="en-US" sz="2800" dirty="0" smtClean="0"/>
              <a:t>”</a:t>
            </a:r>
            <a:r>
              <a:rPr lang="en-US" altLang="ja-JP" sz="2800" dirty="0" smtClean="0"/>
              <a:t> elements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 smtClean="0"/>
              <a:t>Include at least three elements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 smtClean="0"/>
              <a:t>Arrange objects sequentially in calendar display. </a:t>
            </a:r>
            <a:endParaRPr lang="en-US" altLang="en-US" sz="2800" dirty="0"/>
          </a:p>
        </p:txBody>
      </p:sp>
      <p:pic>
        <p:nvPicPr>
          <p:cNvPr id="2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CONSIDERATIONS IN USING A CALENDAR SYSTEM</a:t>
            </a:r>
            <a:endParaRPr lang="en-US" dirty="0" smtClean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en-US" sz="3000" dirty="0" smtClean="0"/>
              <a:t>At the beginning of each day, review ALL elements of the calendar system with the learner, proceeding in a left-to-right fashion.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3000" dirty="0" smtClean="0"/>
              <a:t>After experiencing (i.e., “feeling”) each representation and having it named, return to the first unit of the calendar.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3000" dirty="0" smtClean="0"/>
              <a:t>Have the learner remove the first representation (then proceed to complete the activity and, when finished, put the representation in the “finished” box / tub—located at the far right of the entire calendar).</a:t>
            </a:r>
          </a:p>
          <a:p>
            <a:endParaRPr lang="en-US" altLang="en-US" dirty="0"/>
          </a:p>
        </p:txBody>
      </p:sp>
      <p:pic>
        <p:nvPicPr>
          <p:cNvPr id="3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7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CONSIDERATIONS IN USING A CALENDAR SYSTEM (CONT.)</a:t>
            </a:r>
            <a:endParaRPr lang="en-US" dirty="0" smtClean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altLang="en-US" sz="3000" dirty="0" smtClean="0"/>
              <a:t>Have the learner return to the calendar, feel the empty space, and then move on to the next unit (to the right), to select the </a:t>
            </a:r>
            <a:r>
              <a:rPr lang="ja-JP" altLang="en-US" sz="3000" dirty="0" smtClean="0"/>
              <a:t>“</a:t>
            </a:r>
            <a:r>
              <a:rPr lang="en-US" altLang="ja-JP" sz="3000" dirty="0" smtClean="0"/>
              <a:t>next</a:t>
            </a:r>
            <a:r>
              <a:rPr lang="ja-JP" altLang="en-US" sz="3000" dirty="0" smtClean="0"/>
              <a:t>”</a:t>
            </a:r>
            <a:r>
              <a:rPr lang="en-US" altLang="ja-JP" sz="3000" dirty="0" smtClean="0"/>
              <a:t> representation.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altLang="en-US" sz="3000" dirty="0" smtClean="0"/>
              <a:t>Return to the calendar before the beginning of each activity throughout the day.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altLang="en-US" sz="3000" dirty="0" smtClean="0"/>
              <a:t>If necessary, the learner may exchange the representation for the materials he needs in order to complete the designated activity.</a:t>
            </a:r>
          </a:p>
          <a:p>
            <a:endParaRPr lang="en-US" altLang="en-US" dirty="0"/>
          </a:p>
        </p:txBody>
      </p:sp>
      <p:pic>
        <p:nvPicPr>
          <p:cNvPr id="2" name="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0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HELPFUL HINTS FOR USING A CALENDAR SYSTEM</a:t>
            </a:r>
            <a:endParaRPr lang="en-US" dirty="0" smtClean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Develop a unique set of calendar components for each learner.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 Always use the same representation for each given activity.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Secure multiples of each representation.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Choose representations that are linked, in some way, to each activity—or are an actual part of the activity.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Prepare the calendar system by placing representations left-to-right, in each unit.</a:t>
            </a:r>
            <a:endParaRPr lang="en-US" altLang="en-US" dirty="0"/>
          </a:p>
        </p:txBody>
      </p:sp>
      <p:pic>
        <p:nvPicPr>
          <p:cNvPr id="2" name="Slide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HELPFUL HINTS FOR USING A CALENDAR SYSTEM (CONT.)</a:t>
            </a:r>
            <a:endParaRPr lang="en-US" dirty="0" smtClean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Include a cue to represent something akin to </a:t>
            </a:r>
            <a:r>
              <a:rPr lang="ja-JP" altLang="en-US" smtClean="0"/>
              <a:t>“</a:t>
            </a:r>
            <a:r>
              <a:rPr lang="en-US" altLang="ja-JP" smtClean="0"/>
              <a:t>downtime.</a:t>
            </a:r>
            <a:r>
              <a:rPr lang="ja-JP" altLang="en-US" smtClean="0"/>
              <a:t>”</a:t>
            </a:r>
            <a:endParaRPr lang="en-US" altLang="ja-JP" smtClean="0"/>
          </a:p>
          <a:p>
            <a:r>
              <a:rPr lang="en-US" altLang="ja-JP" smtClean="0"/>
              <a:t>Include some sort of representation (a “wild card”) that can be used to denote unusual events  (e.g., school pictures, field day)</a:t>
            </a:r>
          </a:p>
          <a:p>
            <a:r>
              <a:rPr lang="en-US" altLang="en-US" smtClean="0"/>
              <a:t>Never put activities that were only changed into the </a:t>
            </a:r>
            <a:r>
              <a:rPr lang="ja-JP" altLang="en-US" smtClean="0"/>
              <a:t>“</a:t>
            </a:r>
            <a:r>
              <a:rPr lang="en-US" altLang="ja-JP" smtClean="0"/>
              <a:t>finished</a:t>
            </a:r>
            <a:r>
              <a:rPr lang="ja-JP" altLang="en-US" smtClean="0"/>
              <a:t>”</a:t>
            </a:r>
            <a:r>
              <a:rPr lang="en-US" altLang="ja-JP" smtClean="0"/>
              <a:t> bin--they were not </a:t>
            </a:r>
            <a:r>
              <a:rPr lang="ja-JP" altLang="en-US" smtClean="0"/>
              <a:t>“</a:t>
            </a:r>
            <a:r>
              <a:rPr lang="en-US" altLang="ja-JP" smtClean="0"/>
              <a:t>completed</a:t>
            </a:r>
            <a:r>
              <a:rPr lang="ja-JP" altLang="en-US" smtClean="0"/>
              <a:t>”</a:t>
            </a:r>
            <a:r>
              <a:rPr lang="en-US" altLang="ja-JP" smtClean="0"/>
              <a:t>!</a:t>
            </a:r>
          </a:p>
          <a:p>
            <a:r>
              <a:rPr lang="en-US" altLang="en-US" smtClean="0"/>
              <a:t>Keep the calendar system in the same place.</a:t>
            </a:r>
          </a:p>
          <a:p>
            <a:r>
              <a:rPr lang="en-US" altLang="en-US" smtClean="0"/>
              <a:t>Use the calendar for every day, every day!  </a:t>
            </a:r>
            <a:endParaRPr lang="en-US" altLang="en-US"/>
          </a:p>
        </p:txBody>
      </p:sp>
      <p:pic>
        <p:nvPicPr>
          <p:cNvPr id="2" name="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6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CALENDAR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 smtClean="0"/>
              <a:t>Also known as:</a:t>
            </a:r>
          </a:p>
          <a:p>
            <a:r>
              <a:rPr lang="en-US" altLang="en-US" dirty="0" smtClean="0"/>
              <a:t>Anticipation shelf</a:t>
            </a:r>
          </a:p>
          <a:p>
            <a:r>
              <a:rPr lang="en-US" altLang="en-US" dirty="0" smtClean="0"/>
              <a:t>Anticipation calendar</a:t>
            </a:r>
          </a:p>
          <a:p>
            <a:r>
              <a:rPr lang="en-US" altLang="en-US" dirty="0" smtClean="0"/>
              <a:t>Object calendar</a:t>
            </a:r>
          </a:p>
          <a:p>
            <a:r>
              <a:rPr lang="en-US" altLang="en-US" dirty="0" smtClean="0"/>
              <a:t>Tactile schedule</a:t>
            </a:r>
          </a:p>
          <a:p>
            <a:r>
              <a:rPr lang="en-US" altLang="en-US" dirty="0" smtClean="0"/>
              <a:t>Sequence box</a:t>
            </a:r>
          </a:p>
          <a:p>
            <a:pPr marL="0" indent="0" algn="ctr">
              <a:buNone/>
            </a:pPr>
            <a:r>
              <a:rPr lang="en-US" altLang="en-US" dirty="0" smtClean="0"/>
              <a:t>…which uses tangible or tactile representations as a means of documenting a series of activities</a:t>
            </a:r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REINFORCEMENT FOR USING A CALENDAR SYSTEM</a:t>
            </a:r>
            <a:endParaRPr lang="en-US" dirty="0" smtClean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Develop EXPERIENCE BOOKS about the learner’s </a:t>
            </a:r>
            <a:r>
              <a:rPr lang="en-US" altLang="ja-JP" smtClean="0"/>
              <a:t>personal experiences</a:t>
            </a:r>
          </a:p>
          <a:p>
            <a:r>
              <a:rPr lang="en-US" altLang="en-US" smtClean="0"/>
              <a:t>Selecting salient representations from activities in which the learner had engaged</a:t>
            </a:r>
          </a:p>
          <a:p>
            <a:r>
              <a:rPr lang="en-US" altLang="en-US" smtClean="0"/>
              <a:t>Select representations that evoke action</a:t>
            </a:r>
          </a:p>
          <a:p>
            <a:r>
              <a:rPr lang="en-US" altLang="en-US" smtClean="0"/>
              <a:t>Assemble the experience book with the learner</a:t>
            </a:r>
          </a:p>
          <a:p>
            <a:r>
              <a:rPr lang="en-US" altLang="en-US" smtClean="0"/>
              <a:t>Read and re-read (and re-read and re-read!) the book with him</a:t>
            </a:r>
          </a:p>
          <a:p>
            <a:endParaRPr lang="en-US" altLang="en-US"/>
          </a:p>
        </p:txBody>
      </p:sp>
      <p:pic>
        <p:nvPicPr>
          <p:cNvPr id="2" name="Slide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9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REINFORCEMENT FOR USING A CALENDAR SYSTEM (CONT.)</a:t>
            </a:r>
            <a:endParaRPr lang="en-US" dirty="0" smtClean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Develop an INTERACTIVE HOME – SCHOOL JOURNAL to document “events” that occurred in each of these two settings</a:t>
            </a:r>
          </a:p>
          <a:p>
            <a:r>
              <a:rPr lang="en-US" altLang="en-US" smtClean="0"/>
              <a:t>Represent only a few events of the day / evening </a:t>
            </a:r>
          </a:p>
          <a:p>
            <a:r>
              <a:rPr lang="en-US" altLang="en-US" smtClean="0"/>
              <a:t>When using an auditory device, record something the child might say to represents the activity</a:t>
            </a:r>
          </a:p>
          <a:p>
            <a:r>
              <a:rPr lang="en-US" altLang="en-US" smtClean="0"/>
              <a:t>Supports memory-thinking of what happened at school when at home, and vice versa</a:t>
            </a:r>
          </a:p>
          <a:p>
            <a:endParaRPr lang="en-US" altLang="en-US" dirty="0"/>
          </a:p>
        </p:txBody>
      </p:sp>
      <p:pic>
        <p:nvPicPr>
          <p:cNvPr id="2" name="Slide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6" y="1905000"/>
            <a:ext cx="10393668" cy="4191000"/>
          </a:xfrm>
        </p:spPr>
        <p:txBody>
          <a:bodyPr/>
          <a:lstStyle/>
          <a:p>
            <a:r>
              <a:rPr lang="en-US" altLang="en-US" sz="2800" dirty="0" err="1" smtClean="0"/>
              <a:t>Blaha</a:t>
            </a:r>
            <a:r>
              <a:rPr lang="en-US" altLang="en-US" sz="2800" dirty="0" smtClean="0"/>
              <a:t>, R. (2001). Calendars for students with multiple impairments including </a:t>
            </a:r>
            <a:r>
              <a:rPr lang="en-US" altLang="en-US" sz="2800" dirty="0" err="1" smtClean="0"/>
              <a:t>deafblindness</a:t>
            </a:r>
            <a:r>
              <a:rPr lang="en-US" altLang="en-US" sz="2800" dirty="0" smtClean="0"/>
              <a:t>. Austin, TX: Texas School for the Blind and Visually Impaired.</a:t>
            </a:r>
          </a:p>
          <a:p>
            <a:r>
              <a:rPr lang="en-US" altLang="en-US" sz="2800" dirty="0" smtClean="0"/>
              <a:t>National Consortium on Deaf-Blindness,  Let me check my calendar. Retrieved from </a:t>
            </a:r>
            <a:r>
              <a:rPr lang="en-US" altLang="en-US" sz="2800" dirty="0" smtClean="0">
                <a:hlinkClick r:id="rId5" action="ppaction://hlinkfile"/>
              </a:rPr>
              <a:t>aldb.org/ISSelectedTopics.php?topicCatID=14</a:t>
            </a:r>
            <a:r>
              <a:rPr lang="en-US" altLang="en-US" sz="2800" dirty="0" smtClean="0"/>
              <a:t> July 5, 2012. </a:t>
            </a:r>
          </a:p>
          <a:p>
            <a:r>
              <a:rPr lang="en-US" altLang="en-US" sz="2800" dirty="0" smtClean="0"/>
              <a:t>Nevada Dual Sensory Impairment Project. Tips for home or school: Object calendar. Retrieved from </a:t>
            </a:r>
            <a:r>
              <a:rPr lang="en-US" altLang="en-US" sz="2800" dirty="0" smtClean="0">
                <a:hlinkClick r:id="rId6"/>
              </a:rPr>
              <a:t>http://www.unr.edu/ndsip/tipsheets/objectcalendar.pdf</a:t>
            </a:r>
            <a:r>
              <a:rPr lang="en-US" altLang="en-US" sz="2800" dirty="0" smtClean="0"/>
              <a:t> July 3, 2012.</a:t>
            </a:r>
            <a:endParaRPr lang="en-US" altLang="en-US" sz="2800" dirty="0"/>
          </a:p>
        </p:txBody>
      </p:sp>
      <p:pic>
        <p:nvPicPr>
          <p:cNvPr id="2" name="Slide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4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085" y="1828800"/>
            <a:ext cx="10814049" cy="4267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Developed by the Distance Mentorship Project at the University of Kansas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spcBef>
                <a:spcPts val="672"/>
              </a:spcBef>
              <a:spcAft>
                <a:spcPts val="600"/>
              </a:spcAft>
              <a:buNone/>
            </a:pPr>
            <a:r>
              <a:rPr lang="en-US" sz="2800" dirty="0" smtClean="0"/>
              <a:t>Content by:</a:t>
            </a:r>
          </a:p>
          <a:p>
            <a:pPr marL="0" indent="0">
              <a:buNone/>
            </a:pPr>
            <a:r>
              <a:rPr lang="en-US" sz="2800" dirty="0" smtClean="0"/>
              <a:t>Susan M. </a:t>
            </a:r>
            <a:r>
              <a:rPr lang="en-US" sz="2800" dirty="0" err="1" smtClean="0"/>
              <a:t>Bashinski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Megan Cote</a:t>
            </a:r>
          </a:p>
          <a:p>
            <a:pPr marL="0" indent="0">
              <a:buNone/>
            </a:pPr>
            <a:r>
              <a:rPr lang="en-US" sz="2800" dirty="0" smtClean="0"/>
              <a:t>Rebecca </a:t>
            </a:r>
            <a:r>
              <a:rPr lang="en-US" sz="2800" dirty="0" err="1" smtClean="0"/>
              <a:t>Obold</a:t>
            </a:r>
            <a:r>
              <a:rPr lang="en-US" sz="2800" dirty="0" smtClean="0"/>
              <a:t>-Geary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2011-2013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1099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CALENDAR SYSTEM?</a:t>
            </a:r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A calendar system (or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calendar</a:t>
            </a:r>
            <a:r>
              <a:rPr lang="ja-JP" altLang="en-US" dirty="0" smtClean="0"/>
              <a:t>”</a:t>
            </a:r>
            <a:r>
              <a:rPr lang="en-US" altLang="ja-JP" dirty="0" smtClean="0"/>
              <a:t>) is a concrete representation of daily activities in which he will routinely engage.  It is used, in a general sense, to help the learner who is deaf-blind develop a concept of sequence…</a:t>
            </a:r>
          </a:p>
          <a:p>
            <a:pPr marL="0" indent="0" algn="ctr">
              <a:buNone/>
            </a:pPr>
            <a:r>
              <a:rPr lang="en-US" altLang="en-US" dirty="0" smtClean="0">
                <a:solidFill>
                  <a:srgbClr val="9A0000"/>
                </a:solidFill>
              </a:rPr>
              <a:t>…time is passing.</a:t>
            </a:r>
            <a:endParaRPr lang="en-US" altLang="en-US" dirty="0">
              <a:solidFill>
                <a:srgbClr val="9A0000"/>
              </a:solidFill>
            </a:endParaRPr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TANGIBLE REPRESENTATIONS IN CALENDAR SYSTEMS</a:t>
            </a:r>
            <a:endParaRPr lang="en-US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  <a:p>
            <a:r>
              <a:rPr lang="en-US" altLang="en-US" smtClean="0"/>
              <a:t>Calendars involve many elements of emotional attachment…</a:t>
            </a:r>
          </a:p>
          <a:p>
            <a:r>
              <a:rPr lang="en-US" altLang="en-US" smtClean="0"/>
              <a:t>They involve engaging the learner with </a:t>
            </a:r>
            <a:r>
              <a:rPr lang="ja-JP" altLang="en-US" smtClean="0"/>
              <a:t>“</a:t>
            </a:r>
            <a:r>
              <a:rPr lang="en-US" altLang="ja-JP" smtClean="0"/>
              <a:t>things,</a:t>
            </a:r>
            <a:r>
              <a:rPr lang="ja-JP" altLang="en-US" smtClean="0"/>
              <a:t>”</a:t>
            </a:r>
            <a:r>
              <a:rPr lang="en-US" altLang="ja-JP" smtClean="0"/>
              <a:t> to try and entice her to </a:t>
            </a:r>
            <a:r>
              <a:rPr lang="ja-JP" altLang="en-US" smtClean="0"/>
              <a:t>“</a:t>
            </a:r>
            <a:r>
              <a:rPr lang="en-US" altLang="ja-JP" smtClean="0"/>
              <a:t>come out of her body</a:t>
            </a:r>
            <a:r>
              <a:rPr lang="ja-JP" altLang="en-US" smtClean="0"/>
              <a:t>”</a:t>
            </a:r>
            <a:r>
              <a:rPr lang="en-US" altLang="ja-JP" smtClean="0"/>
              <a:t>.</a:t>
            </a:r>
            <a:endParaRPr lang="en-US" altLang="en-US" dirty="0"/>
          </a:p>
        </p:txBody>
      </p:sp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CALENDAR SYSTEM AND DISTANCING</a:t>
            </a:r>
            <a:endParaRPr lang="en-US" dirty="0"/>
          </a:p>
        </p:txBody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May begin very simply, with “NOW” and “LATER” boxes, along with a “finished” box</a:t>
            </a:r>
          </a:p>
          <a:p>
            <a:r>
              <a:rPr lang="en-US" altLang="en-US" dirty="0" smtClean="0"/>
              <a:t>EACH TRIP to the anticipation shelf is a LESSON in ITSELF—and NOT simply a transition)</a:t>
            </a:r>
          </a:p>
          <a:p>
            <a:pPr lvl="1"/>
            <a:r>
              <a:rPr lang="en-US" altLang="en-US" dirty="0" smtClean="0"/>
              <a:t>Take your time</a:t>
            </a:r>
          </a:p>
          <a:p>
            <a:pPr lvl="1"/>
            <a:r>
              <a:rPr lang="en-US" altLang="en-US" dirty="0" smtClean="0"/>
              <a:t>Preview and review</a:t>
            </a:r>
          </a:p>
          <a:p>
            <a:pPr lvl="1"/>
            <a:r>
              <a:rPr lang="en-US" altLang="en-US" dirty="0" smtClean="0"/>
              <a:t>Use of the “finished” box</a:t>
            </a:r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4586"/>
            <a:ext cx="487363" cy="48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A CALENDAR SYSTEM? (1 OF 3)</a:t>
            </a:r>
            <a:endParaRPr lang="en-US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helps the learner understand such concepts as “next,” “finished,” “work,” “break</a:t>
            </a:r>
          </a:p>
          <a:p>
            <a:r>
              <a:rPr lang="en-US" altLang="en-US" dirty="0" smtClean="0"/>
              <a:t>reinforces the practice of working sequentially, from left to right</a:t>
            </a:r>
          </a:p>
          <a:p>
            <a:r>
              <a:rPr lang="en-US" altLang="en-US" dirty="0" smtClean="0"/>
              <a:t>provides the learner with the security of knowing what is going to happen next</a:t>
            </a:r>
          </a:p>
          <a:p>
            <a:endParaRPr lang="en-US" altLang="en-US" dirty="0"/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4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WHY USE A CALENDAR SYSTEM? (2 OF 3)</a:t>
            </a:r>
            <a:endParaRPr lang="en-US" altLang="en-US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helps the learner to begin to perceive the world in an organized, predictable way</a:t>
            </a:r>
          </a:p>
          <a:p>
            <a:r>
              <a:rPr lang="en-US" altLang="en-US" dirty="0" smtClean="0"/>
              <a:t>gives the learner some things to anticipate</a:t>
            </a:r>
          </a:p>
          <a:p>
            <a:r>
              <a:rPr lang="en-US" altLang="en-US" dirty="0" smtClean="0"/>
              <a:t>helps to reduces the learner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resistance to transition / change of activity</a:t>
            </a:r>
            <a:endParaRPr lang="en-US" altLang="en-US" dirty="0" smtClean="0"/>
          </a:p>
          <a:p>
            <a:r>
              <a:rPr lang="en-US" altLang="en-US" dirty="0" smtClean="0"/>
              <a:t>alerts the learner to the fact that an unexpected change in routine might occur</a:t>
            </a:r>
            <a:endParaRPr lang="en-US" altLang="en-US" dirty="0"/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A CALENDAR SYSTEM? (3 OF 3)</a:t>
            </a:r>
            <a:endParaRPr lang="en-US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allows the learner opportunities to communicate</a:t>
            </a:r>
          </a:p>
          <a:p>
            <a:r>
              <a:rPr lang="en-US" altLang="en-US" dirty="0" smtClean="0"/>
              <a:t>sets the stage for the learner to actively engage in decision-making about her day</a:t>
            </a:r>
          </a:p>
          <a:p>
            <a:r>
              <a:rPr lang="en-US" altLang="en-US" dirty="0" smtClean="0"/>
              <a:t>facilitates the development of symbolic skills</a:t>
            </a:r>
          </a:p>
          <a:p>
            <a:r>
              <a:rPr lang="en-US" altLang="en-US" dirty="0" smtClean="0"/>
              <a:t>provides the learner with an “</a:t>
            </a:r>
            <a:r>
              <a:rPr lang="en-US" altLang="ja-JP" dirty="0" smtClean="0"/>
              <a:t>individualized time piece</a:t>
            </a:r>
            <a:r>
              <a:rPr lang="en-US" altLang="en-US" dirty="0" smtClean="0"/>
              <a:t>”</a:t>
            </a:r>
            <a:endParaRPr lang="en-US" altLang="ja-JP" dirty="0" smtClean="0"/>
          </a:p>
          <a:p>
            <a:endParaRPr lang="en-US" altLang="en-US" dirty="0"/>
          </a:p>
        </p:txBody>
      </p:sp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OF CALENDAR SYSTEM</a:t>
            </a:r>
            <a:endParaRPr lang="en-US" dirty="0"/>
          </a:p>
        </p:txBody>
      </p:sp>
      <p:pic>
        <p:nvPicPr>
          <p:cNvPr id="4" name="Content Placeholder 3" descr="Calendar box.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45" y="1835015"/>
            <a:ext cx="5681312" cy="426098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433615" y="6370637"/>
            <a:ext cx="10340771" cy="3154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(image from:  http://www.deafblindontario.com/index.php/deafblindness/calendar-systems)</a:t>
            </a:r>
            <a:endParaRPr lang="en-US" sz="2000" dirty="0"/>
          </a:p>
        </p:txBody>
      </p:sp>
      <p:pic>
        <p:nvPicPr>
          <p:cNvPr id="5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1249</Words>
  <Application>Microsoft Macintosh PowerPoint</Application>
  <PresentationFormat>Widescreen</PresentationFormat>
  <Paragraphs>150</Paragraphs>
  <Slides>23</Slides>
  <Notes>8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Helvetica</vt:lpstr>
      <vt:lpstr>MS PGothic</vt:lpstr>
      <vt:lpstr>ＭＳ Ｐゴシック</vt:lpstr>
      <vt:lpstr>Trebuchet MS</vt:lpstr>
      <vt:lpstr>Wingdings</vt:lpstr>
      <vt:lpstr>Arial</vt:lpstr>
      <vt:lpstr>Bold Stripes</vt:lpstr>
      <vt:lpstr>CALENDAR SYSTEMS:  Important Considerations for Learners with Deaf-Blindness</vt:lpstr>
      <vt:lpstr>CALENDAR SYSTEMS</vt:lpstr>
      <vt:lpstr>WHAT IS A CALENDAR SYSTEM?</vt:lpstr>
      <vt:lpstr>USING TANGIBLE REPRESENTATIONS IN CALENDAR SYSTEMS</vt:lpstr>
      <vt:lpstr>THE CALENDAR SYSTEM AND DISTANCING</vt:lpstr>
      <vt:lpstr>WHY USE A CALENDAR SYSTEM? (1 OF 3)</vt:lpstr>
      <vt:lpstr>WHY USE A CALENDAR SYSTEM? (2 OF 3)</vt:lpstr>
      <vt:lpstr>WHY USE A CALENDAR SYSTEM? (3 OF 3)</vt:lpstr>
      <vt:lpstr>EXAMPLE OF CALENDAR SYSTEM</vt:lpstr>
      <vt:lpstr>TIME FRAMES</vt:lpstr>
      <vt:lpstr>EXAMPLE: ACTIVITY CALENDAR</vt:lpstr>
      <vt:lpstr>EXAMPLE: DAILY CALENDAR</vt:lpstr>
      <vt:lpstr>DEVELOPING A CALENDAR SYSTEM</vt:lpstr>
      <vt:lpstr>MATERIALS FOR A CALENDAR SYSTEM</vt:lpstr>
      <vt:lpstr>MAKING A CALENDAR SYSTEM</vt:lpstr>
      <vt:lpstr>CONSIDERATIONS IN USING A CALENDAR SYSTEM</vt:lpstr>
      <vt:lpstr>CONSIDERATIONS IN USING A CALENDAR SYSTEM (CONT.)</vt:lpstr>
      <vt:lpstr>HELPFUL HINTS FOR USING A CALENDAR SYSTEM</vt:lpstr>
      <vt:lpstr>HELPFUL HINTS FOR USING A CALENDAR SYSTEM (CONT.)</vt:lpstr>
      <vt:lpstr>REINFORCEMENT FOR USING A CALENDAR SYSTEM</vt:lpstr>
      <vt:lpstr>REINFORCEMENT FOR USING A CALENDAR SYSTEM (CONT.)</vt:lpstr>
      <vt:lpstr>REFERENCES</vt:lpstr>
      <vt:lpstr>Credits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Jordyn Watanabe</dc:creator>
  <cp:lastModifiedBy>Jordyn Watanabe</cp:lastModifiedBy>
  <cp:revision>14</cp:revision>
  <dcterms:created xsi:type="dcterms:W3CDTF">2018-04-13T20:16:14Z</dcterms:created>
  <dcterms:modified xsi:type="dcterms:W3CDTF">2020-05-15T20:28:40Z</dcterms:modified>
</cp:coreProperties>
</file>