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custDataLst>
    <p:tags r:id="rId21"/>
  </p:custDataLst>
  <p:defaultTextStyle>
    <a:defPPr>
      <a:defRPr lang="en-US">
        <a:effectLst/>
      </a:defRPr>
    </a:defPPr>
    <a:lvl1pPr marL="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8" autoAdjust="0"/>
    <p:restoredTop sz="94643" autoAdjust="0"/>
  </p:normalViewPr>
  <p:slideViewPr>
    <p:cSldViewPr snapToGrid="0">
      <p:cViewPr varScale="1">
        <p:scale>
          <a:sx n="113" d="100"/>
          <a:sy n="113" d="100"/>
        </p:scale>
        <p:origin x="20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6B295EB7-2204-42D1-8ADC-E6701922F1F0}" type="datetimeFigureOut">
              <a:rPr lang="en-US" smtClean="0">
                <a:effectLst/>
              </a:rPr>
              <a:t>6/11/20</a:t>
            </a:fld>
            <a:endParaRPr lang="en-US">
              <a:effectLst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652D0CF0-235F-4D11-9CB9-2B01003E7D1C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2666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9pPr>
          </a:lstStyle>
          <a:p>
            <a:fld id="{F3900A70-4FE7-4346-8B0F-D4F24330B559}" type="slidenum">
              <a:rPr lang="en-US" altLang="en-US" sz="1200" b="0">
                <a:solidFill>
                  <a:srgbClr val="000000"/>
                </a:solidFill>
                <a:effectLst/>
              </a:rPr>
              <a:t>1</a:t>
            </a:fld>
            <a:endParaRPr lang="en-US" altLang="en-US" sz="1200" b="0">
              <a:solidFill>
                <a:srgbClr val="000000"/>
              </a:solidFill>
              <a:effectLst/>
            </a:endParaRPr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2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9pPr>
          </a:lstStyle>
          <a:p>
            <a:fld id="{C0F77DA0-AFFF-4BA2-9184-FED39B0A43D0}" type="slidenum">
              <a:rPr lang="en-US" altLang="en-US" sz="1200" b="0">
                <a:solidFill>
                  <a:srgbClr val="000000"/>
                </a:solidFill>
                <a:effectLst/>
              </a:rPr>
              <a:t>14</a:t>
            </a:fld>
            <a:endParaRPr lang="en-US" altLang="en-US" sz="1200" b="0">
              <a:solidFill>
                <a:srgbClr val="000000"/>
              </a:solidFill>
              <a:effectLst/>
            </a:endParaRPr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07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9pPr>
          </a:lstStyle>
          <a:p>
            <a:fld id="{2BE434C8-3D66-4F29-A086-BE9B4C835562}" type="slidenum">
              <a:rPr lang="en-US" altLang="en-US" sz="1200" b="0">
                <a:solidFill>
                  <a:srgbClr val="000000"/>
                </a:solidFill>
                <a:effectLst/>
              </a:rPr>
              <a:t>15</a:t>
            </a:fld>
            <a:endParaRPr lang="en-US" altLang="en-US" sz="1200" b="0">
              <a:solidFill>
                <a:srgbClr val="000000"/>
              </a:solidFill>
              <a:effectLst/>
            </a:endParaRPr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Nistagmo común con PC, síndrome de Down, síndrome del cromosoma X frágil, LCT</a:t>
            </a:r>
          </a:p>
          <a:p>
            <a:pPr eaLnBrk="1" hangingPunct="1"/>
            <a:endParaRPr lang="en-US" altLang="en-US">
              <a:effectLst/>
              <a:latin typeface="Trebuchet MS" pitchFamily="34" charset="0"/>
            </a:endParaRPr>
          </a:p>
          <a:p>
            <a:pPr rtl="0" eaLnBrk="1" hangingPunct="1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Estrabismo - ROP (15%); PC (40%); "esotropía" - los ojos giran hacia adentro; "exotropía" - los ojos giran hacia afuera</a:t>
            </a:r>
          </a:p>
        </p:txBody>
      </p:sp>
    </p:spTree>
    <p:extLst>
      <p:ext uri="{BB962C8B-B14F-4D97-AF65-F5344CB8AC3E}">
        <p14:creationId xmlns:p14="http://schemas.microsoft.com/office/powerpoint/2010/main" val="847153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9pPr>
          </a:lstStyle>
          <a:p>
            <a:fld id="{04F50659-3D47-44D1-BA40-3BC6C1AFDC0A}" type="slidenum">
              <a:rPr lang="en-US" altLang="en-US" sz="1200" b="0">
                <a:solidFill>
                  <a:srgbClr val="000000"/>
                </a:solidFill>
                <a:effectLst/>
              </a:rPr>
              <a:t>16</a:t>
            </a:fld>
            <a:endParaRPr lang="en-US" altLang="en-US" sz="1200" b="0">
              <a:solidFill>
                <a:srgbClr val="000000"/>
              </a:solidFill>
              <a:effectLst/>
            </a:endParaRPr>
          </a:p>
        </p:txBody>
      </p:sp>
      <p:sp>
        <p:nvSpPr>
          <p:cNvPr id="178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640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9pPr>
          </a:lstStyle>
          <a:p>
            <a:fld id="{741D6B7E-A4D8-4BF9-A825-1107CCC1B45B}" type="slidenum">
              <a:rPr lang="en-US" altLang="en-US" sz="1200" b="0">
                <a:solidFill>
                  <a:srgbClr val="000000"/>
                </a:solidFill>
                <a:effectLst/>
              </a:rPr>
              <a:t>17</a:t>
            </a:fld>
            <a:endParaRPr lang="en-US" altLang="en-US" sz="1200" b="0">
              <a:solidFill>
                <a:srgbClr val="000000"/>
              </a:solidFill>
              <a:effectLst/>
            </a:endParaRPr>
          </a:p>
        </p:txBody>
      </p:sp>
      <p:sp>
        <p:nvSpPr>
          <p:cNvPr id="178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936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78DC4DEA-5E02-4788-A10F-A17451D3D671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18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effectLst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endParaRPr lang="es-MX" sz="18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358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9pPr>
          </a:lstStyle>
          <a:p>
            <a:fld id="{0FA4C029-77D6-46A5-A1D6-7C8824CB847A}" type="slidenum">
              <a:rPr lang="en-US" altLang="en-US" sz="1200" b="0">
                <a:solidFill>
                  <a:srgbClr val="000000"/>
                </a:solidFill>
                <a:effectLst/>
              </a:rPr>
              <a:t>2</a:t>
            </a:fld>
            <a:endParaRPr lang="en-US" altLang="en-US" sz="1200" b="0">
              <a:solidFill>
                <a:srgbClr val="000000"/>
              </a:solidFill>
              <a:effectLst/>
            </a:endParaRPr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43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Algunas enfermedades (enfermedad del nervio óptico) - AMBOS tipos de agudeza central y periférica disminuyen al mismo tiempo.</a:t>
            </a:r>
          </a:p>
          <a:p>
            <a:endParaRPr lang="en-US" altLang="en-US">
              <a:effectLst/>
              <a:latin typeface="Trebuchet MS" pitchFamily="34" charset="0"/>
            </a:endParaRPr>
          </a:p>
          <a:p>
            <a:pPr rtl="0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Edema macular o cataratas centrales - pérdida de la visión CENTRAL</a:t>
            </a:r>
          </a:p>
          <a:p>
            <a:pPr rtl="0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Retinosis pigmentaria - pérdida de la visión PERIFÉRICA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9pPr>
          </a:lstStyle>
          <a:p>
            <a:fld id="{BC2BC46C-C2F9-4EF6-9DD4-DD6B99653EE4}" type="slidenum">
              <a:rPr lang="en-US" altLang="en-US" sz="1200" b="0">
                <a:solidFill>
                  <a:srgbClr val="000000"/>
                </a:solidFill>
                <a:effectLst/>
              </a:rPr>
              <a:t>3</a:t>
            </a:fld>
            <a:endParaRPr lang="en-US" altLang="en-US" sz="1200" b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9958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9pPr>
          </a:lstStyle>
          <a:p>
            <a:fld id="{FC108AC9-EAFA-4900-A71D-34FBE0968A85}" type="slidenum">
              <a:rPr lang="en-US" altLang="en-US" sz="1200" b="0">
                <a:solidFill>
                  <a:srgbClr val="000000"/>
                </a:solidFill>
                <a:effectLst/>
              </a:rPr>
              <a:t>4</a:t>
            </a:fld>
            <a:endParaRPr lang="en-US" altLang="en-US" sz="1200" b="0">
              <a:solidFill>
                <a:srgbClr val="000000"/>
              </a:solidFill>
              <a:effectLst/>
            </a:endParaRPr>
          </a:p>
        </p:txBody>
      </p:sp>
      <p:sp>
        <p:nvSpPr>
          <p:cNvPr id="165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838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9pPr>
          </a:lstStyle>
          <a:p>
            <a:fld id="{F90061E5-5E00-47CF-8B60-13DD79CC2ABB}" type="slidenum">
              <a:rPr lang="en-US" altLang="en-US" sz="1200" b="0">
                <a:solidFill>
                  <a:srgbClr val="000000"/>
                </a:solidFill>
                <a:effectLst/>
              </a:rPr>
              <a:t>8</a:t>
            </a:fld>
            <a:endParaRPr lang="en-US" altLang="en-US" sz="1200" b="0">
              <a:solidFill>
                <a:srgbClr val="000000"/>
              </a:solidFill>
              <a:effectLst/>
            </a:endParaRPr>
          </a:p>
        </p:txBody>
      </p:sp>
      <p:sp>
        <p:nvSpPr>
          <p:cNvPr id="169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8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Progresivo o estático</a:t>
            </a:r>
          </a:p>
          <a:p>
            <a:endParaRPr lang="en-US" altLang="en-US">
              <a:effectLst/>
              <a:latin typeface="Trebuchet MS" pitchFamily="34" charset="0"/>
            </a:endParaRPr>
          </a:p>
          <a:p>
            <a:pPr rtl="0"/>
            <a:r>
              <a:rPr lang="es-MX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Retinosis pigmentaria central, síndrome de Usher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9pPr>
          </a:lstStyle>
          <a:p>
            <a:fld id="{F6A41B53-1F48-4AA8-8855-69E25BC8AFDA}" type="slidenum">
              <a:rPr lang="en-US" altLang="en-US" sz="1200" b="0">
                <a:solidFill>
                  <a:srgbClr val="000000"/>
                </a:solidFill>
                <a:effectLst/>
              </a:rPr>
              <a:t>9</a:t>
            </a:fld>
            <a:endParaRPr lang="en-US" altLang="en-US" sz="1200" b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8914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9pPr>
          </a:lstStyle>
          <a:p>
            <a:fld id="{425BB236-4E04-46F0-B6E2-939732B8E70E}" type="slidenum">
              <a:rPr lang="en-US" altLang="en-US" sz="1200" b="0">
                <a:solidFill>
                  <a:srgbClr val="000000"/>
                </a:solidFill>
                <a:effectLst/>
              </a:rPr>
              <a:t>10</a:t>
            </a:fld>
            <a:endParaRPr lang="en-US" altLang="en-US" sz="1200" b="0">
              <a:solidFill>
                <a:srgbClr val="000000"/>
              </a:solidFill>
              <a:effectLst/>
            </a:endParaRPr>
          </a:p>
        </p:txBody>
      </p:sp>
      <p:sp>
        <p:nvSpPr>
          <p:cNvPr id="172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658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9pPr>
          </a:lstStyle>
          <a:p>
            <a:fld id="{EC02A08F-F54F-4CA6-BDCD-952ED5328E1E}" type="slidenum">
              <a:rPr lang="en-US" altLang="en-US" sz="1200" b="0">
                <a:solidFill>
                  <a:srgbClr val="000000"/>
                </a:solidFill>
                <a:effectLst/>
              </a:rPr>
              <a:t>11</a:t>
            </a:fld>
            <a:endParaRPr lang="en-US" altLang="en-US" sz="1200" b="0">
              <a:solidFill>
                <a:srgbClr val="000000"/>
              </a:solidFill>
              <a:effectLst/>
            </a:endParaRPr>
          </a:p>
        </p:txBody>
      </p:sp>
      <p:sp>
        <p:nvSpPr>
          <p:cNvPr id="172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05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itchFamily="34" charset="0"/>
                <a:ea typeface="MS PGothic" pitchFamily="34" charset="-128"/>
              </a:defRPr>
            </a:lvl9pPr>
          </a:lstStyle>
          <a:p>
            <a:fld id="{251D5E0D-5438-4CC0-8D08-217BE052B763}" type="slidenum">
              <a:rPr lang="en-US" altLang="en-US" sz="1200" b="0">
                <a:solidFill>
                  <a:srgbClr val="000000"/>
                </a:solidFill>
                <a:effectLst/>
              </a:rPr>
              <a:t>12</a:t>
            </a:fld>
            <a:endParaRPr lang="en-US" altLang="en-US" sz="1200" b="0">
              <a:solidFill>
                <a:srgbClr val="000000"/>
              </a:solidFill>
              <a:effectLst/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1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4" name="Group 2"/>
          <p:cNvGrpSpPr/>
          <p:nvPr/>
        </p:nvGrpSpPr>
        <p:grpSpPr>
          <a:xfrm>
            <a:off x="-4233" y="1"/>
            <a:ext cx="12196233" cy="6867525"/>
            <a:chOff x="-2" y="0"/>
            <a:chExt cx="5762" cy="4326"/>
          </a:xfrm>
          <a:effectLst/>
        </p:grpSpPr>
        <p:grpSp>
          <p:nvGrpSpPr>
            <p:cNvPr id="5" name="Group 3"/>
            <p:cNvGrpSpPr/>
            <p:nvPr userDrawn="1"/>
          </p:nvGrpSpPr>
          <p:grpSpPr>
            <a:xfrm>
              <a:off x="-2" y="0"/>
              <a:ext cx="5712" cy="4326"/>
              <a:chOff x="-2" y="0"/>
              <a:chExt cx="5712" cy="4326"/>
            </a:xfrm>
            <a:effectLst/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p14="http://schemas.microsoft.com/office/powerpoint/2010/main" xmlns:p15="http://schemas.microsoft.com/office/powerpoint/2012/main"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p14="http://schemas.microsoft.com/office/powerpoint/2010/main" xmlns:p15="http://schemas.microsoft.com/office/powerpoint/2012/main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3600" b="1">
                  <a:solidFill>
                    <a:srgbClr val="000000"/>
                  </a:solidFill>
                  <a:effectLst/>
                  <a:latin typeface="Trebuchet MS" charset="0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kumimoji="1" lang="en-US" sz="2400">
              <a:solidFill>
                <a:srgbClr val="000000"/>
              </a:solidFill>
              <a:effectLst/>
              <a:latin typeface="Trebuchet MS" charset="0"/>
              <a:cs typeface="ＭＳ Ｐゴシック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  <a:effectLst/>
        </p:spPr>
        <p:txBody>
          <a:bodyPr/>
          <a:lstStyle>
            <a:lvl1pPr algn="r">
              <a:defRPr>
                <a:effectLst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  <a:effectLst/>
        </p:spPr>
        <p:txBody>
          <a:bodyPr/>
          <a:lstStyle>
            <a:lvl1pPr marL="0" indent="0">
              <a:buFont typeface="Wingdings" charset="0"/>
              <a:buNone/>
              <a:defRPr>
                <a:effectLst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ffectLst/>
              </a:defRPr>
            </a:lvl1pPr>
          </a:lstStyle>
          <a:p>
            <a:fld id="{0489795F-B55F-49F8-A949-77E87DB46E4D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07234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49AC773A-FC6B-41E5-B02F-DAD8485746F8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9532992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  <a:effectLst/>
        </p:spPr>
        <p:txBody>
          <a:bodyPr vert="eaVert"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C95C828F-6D8D-4093-A427-C3C0C9AD5827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80096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E890F6E6-5EAB-482F-BD70-B355E3F809D0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378060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effectLst/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effectLst/>
        </p:spPr>
        <p:txBody>
          <a:bodyPr anchor="b"/>
          <a:lstStyle>
            <a:lvl1pPr marL="0" indent="0">
              <a:buNone/>
              <a:defRPr sz="2000">
                <a:effectLst/>
              </a:defRPr>
            </a:lvl1pPr>
            <a:lvl2pPr marL="457200" indent="0">
              <a:buNone/>
              <a:defRPr sz="1800">
                <a:effectLst/>
              </a:defRPr>
            </a:lvl2pPr>
            <a:lvl3pPr marL="914400" indent="0">
              <a:buNone/>
              <a:defRPr sz="1600">
                <a:effectLst/>
              </a:defRPr>
            </a:lvl3pPr>
            <a:lvl4pPr marL="1371600" indent="0">
              <a:buNone/>
              <a:defRPr sz="1400">
                <a:effectLst/>
              </a:defRPr>
            </a:lvl4pPr>
            <a:lvl5pPr marL="1828800" indent="0">
              <a:buNone/>
              <a:defRPr sz="1400">
                <a:effectLst/>
              </a:defRPr>
            </a:lvl5pPr>
            <a:lvl6pPr marL="2286000" indent="0">
              <a:buNone/>
              <a:defRPr sz="1400">
                <a:effectLst/>
              </a:defRPr>
            </a:lvl6pPr>
            <a:lvl7pPr marL="2743200" indent="0">
              <a:buNone/>
              <a:defRPr sz="1400">
                <a:effectLst/>
              </a:defRPr>
            </a:lvl7pPr>
            <a:lvl8pPr marL="3200400" indent="0">
              <a:buNone/>
              <a:defRPr sz="1400">
                <a:effectLst/>
              </a:defRPr>
            </a:lvl8pPr>
            <a:lvl9pPr marL="3657600" indent="0">
              <a:buNone/>
              <a:defRPr sz="14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0A73F27F-31FF-4B08-A72A-005AFCA550DB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01379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A4CEB53F-FDDE-4811-8A45-A298BFEDE30A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109752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72E4E43D-7D5C-41AE-91F3-384FD5C21C5B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826862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AA50BBF5-4A82-40C1-B54D-06DB809A9D32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448425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4B7C05B4-B625-495F-8C1B-11C96344A03B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89143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316925F2-DFC9-44D9-9361-C1887996A4EC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35626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effectLst/>
        </p:spPr>
        <p:txBody>
          <a:bodyPr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pPr lvl="0"/>
            <a:endParaRPr lang="en-US" noProof="0">
              <a:effectLst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37BF0765-3F6A-4376-BA8E-06B41CF6D696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11353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1026" name="Group 2"/>
          <p:cNvGrpSpPr/>
          <p:nvPr/>
        </p:nvGrpSpPr>
        <p:grpSpPr>
          <a:xfrm>
            <a:off x="1" y="1"/>
            <a:ext cx="12196233" cy="6867525"/>
            <a:chOff x="0" y="0"/>
            <a:chExt cx="5762" cy="4326"/>
          </a:xfrm>
          <a:effectLst/>
        </p:grpSpPr>
        <p:sp>
          <p:nvSpPr>
            <p:cNvPr id="6147" name="Rectangle 3"/>
            <p:cNvSpPr>
              <a:spLocks noChangeArrowheads="1"/>
            </p:cNvSpPr>
            <p:nvPr/>
          </p:nvSpPr>
          <p:spPr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4" name="Rectangle 40"/>
            <p:cNvSpPr>
              <a:spLocks noChangeArrowheads="1"/>
            </p:cNvSpPr>
            <p:nvPr/>
          </p:nvSpPr>
          <p:spPr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5" name="Rectangle 41"/>
            <p:cNvSpPr>
              <a:spLocks noChangeArrowheads="1"/>
            </p:cNvSpPr>
            <p:nvPr/>
          </p:nvSpPr>
          <p:spPr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8" name="Rectangle 44"/>
            <p:cNvSpPr>
              <a:spLocks noChangeArrowheads="1"/>
            </p:cNvSpPr>
            <p:nvPr/>
          </p:nvSpPr>
          <p:spPr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9" name="Rectangle 45"/>
            <p:cNvSpPr>
              <a:spLocks noChangeArrowheads="1"/>
            </p:cNvSpPr>
            <p:nvPr/>
          </p:nvSpPr>
          <p:spPr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5" name="Rectangle 61"/>
            <p:cNvSpPr>
              <a:spLocks noChangeArrowheads="1"/>
            </p:cNvSpPr>
            <p:nvPr/>
          </p:nvSpPr>
          <p:spPr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6" name="Rectangle 62"/>
            <p:cNvSpPr>
              <a:spLocks noChangeArrowheads="1"/>
            </p:cNvSpPr>
            <p:nvPr/>
          </p:nvSpPr>
          <p:spPr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7" name="Rectangle 63"/>
            <p:cNvSpPr>
              <a:spLocks noChangeArrowheads="1"/>
            </p:cNvSpPr>
            <p:nvPr/>
          </p:nvSpPr>
          <p:spPr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p15="http://schemas.microsoft.com/office/powerpoint/2012/main"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p15="http://schemas.microsoft.com/office/powerpoint/2012/main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3600" b="1">
                <a:solidFill>
                  <a:srgbClr val="000000"/>
                </a:solidFill>
                <a:effectLst/>
                <a:latin typeface="Trebuchet MS" charset="0"/>
                <a:cs typeface="ＭＳ Ｐゴシック" charset="0"/>
              </a:endParaRPr>
            </a:p>
          </p:txBody>
        </p:sp>
      </p:grpSp>
      <p:sp>
        <p:nvSpPr>
          <p:cNvPr id="6209" name="Rectangle 65"/>
          <p:cNvSpPr>
            <a:spLocks noGrp="1" noChangeArrowheads="1"/>
          </p:cNvSpPr>
          <p:nvPr>
            <p:ph type="title"/>
          </p:nvPr>
        </p:nvSpPr>
        <p:spPr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6210" name="Rectangle 66"/>
          <p:cNvSpPr>
            <a:spLocks noGrp="1" noChangeArrowheads="1"/>
          </p:cNvSpPr>
          <p:nvPr>
            <p:ph type="body" idx="1"/>
          </p:nvPr>
        </p:nvSpPr>
        <p:spPr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>
          <a:xfrm>
            <a:off x="15367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/>
                <a:latin typeface="Trebuchet MS" charset="0"/>
                <a:ea typeface="ＭＳ Ｐゴシック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>
          <a:xfrm>
            <a:off x="4787900" y="62865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/>
                <a:latin typeface="Trebuchet MS" charset="0"/>
                <a:ea typeface="ＭＳ Ｐゴシック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599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78EB0C-ED81-45D8-9527-5B89EFB1216D}" type="slidenum">
              <a:rPr lang="en-US" altLang="en-US">
                <a:solidFill>
                  <a:srgbClr val="000000"/>
                </a:solidFill>
                <a:effectLst/>
                <a:latin typeface="Trebuchet MS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36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Trebuchet MS" charset="0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Trebuchet MS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Trebuchet MS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Trebuchet MS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Trebuchet MS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/>
          <a:latin typeface="Trebuchet MS" charset="0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/>
          <a:latin typeface="Trebuchet MS" charset="0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/>
          <a:latin typeface="Trebuchet MS" charset="0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/>
          <a:latin typeface="Trebuchet MS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Trebuchet MS" charset="0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9pPr>
    </p:bodyStyle>
    <p:otherStyle>
      <a:defPPr>
        <a:defRPr lang="en-US">
          <a:effectLst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6634" y="1310269"/>
            <a:ext cx="9976625" cy="1143000"/>
          </a:xfrm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INTRODUCCIÓN A LA PÉRDIDA VISUAL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2442" y="2860676"/>
            <a:ext cx="8594558" cy="3616325"/>
          </a:xfrm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>
                <a:effectLst/>
              </a:defRPr>
            </a:pPr>
            <a:endParaRPr lang="en-US" sz="2400" dirty="0">
              <a:effectLst/>
              <a:ea typeface="+mn-ea"/>
            </a:endParaRPr>
          </a:p>
          <a:p>
            <a:pPr algn="r" rtl="0" eaLnBrk="1" hangingPunct="1"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Trebuchet MS"/>
              </a:rPr>
              <a:t>Susan M. </a:t>
            </a:r>
            <a:r>
              <a:rPr lang="es-MX" sz="32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Trebuchet MS"/>
              </a:rPr>
              <a:t>Bashinski</a:t>
            </a:r>
            <a:endParaRPr lang="es-MX" sz="32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  <a:ea typeface="+mn-ea"/>
              <a:cs typeface="Trebuchet MS"/>
            </a:endParaRPr>
          </a:p>
          <a:p>
            <a:pPr algn="r" eaLnBrk="1" hangingPunct="1">
              <a:defRPr>
                <a:effectLst/>
              </a:defRPr>
            </a:pPr>
            <a:endParaRPr lang="en-US" dirty="0">
              <a:effectLst/>
              <a:ea typeface="+mn-ea"/>
              <a:cs typeface="Trebuchet MS"/>
            </a:endParaRPr>
          </a:p>
          <a:p>
            <a:pPr algn="r" rtl="0" eaLnBrk="1" hangingPunct="1">
              <a:defRPr>
                <a:effectLst/>
              </a:defRPr>
            </a:pPr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Trebuchet MS"/>
              </a:rPr>
              <a:t>(para el Proyecto de Sordoceguera del Estado de Kansas)</a:t>
            </a:r>
          </a:p>
          <a:p>
            <a:pPr eaLnBrk="1" hangingPunct="1">
              <a:lnSpc>
                <a:spcPct val="90000"/>
              </a:lnSpc>
              <a:defRPr>
                <a:effectLst/>
              </a:defRPr>
            </a:pPr>
            <a:endParaRPr lang="en-US" sz="2000" dirty="0">
              <a:effectLst/>
              <a:latin typeface="Trebuchet MS" charset="0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defRPr>
                <a:effectLst/>
              </a:defRPr>
            </a:pPr>
            <a:endParaRPr lang="en-US" sz="2400" dirty="0">
              <a:solidFill>
                <a:schemeClr val="tx2"/>
              </a:solidFill>
              <a:effectLst/>
              <a:latin typeface="Trebuchet MS" charset="0"/>
              <a:ea typeface="+mn-ea"/>
              <a:cs typeface="+mn-cs"/>
            </a:endParaRPr>
          </a:p>
        </p:txBody>
      </p:sp>
      <p:pic>
        <p:nvPicPr>
          <p:cNvPr id="3" name="KS2Slide 1">
            <a:hlinkClick r:id="" action="ppaction://media"/>
            <a:extLst>
              <a:ext uri="{FF2B5EF4-FFF2-40B4-BE49-F238E27FC236}">
                <a16:creationId xmlns:a16="http://schemas.microsoft.com/office/drawing/2014/main" id="{062453C8-867A-47D1-9F3D-7D32CE252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6" y="63563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90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1011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SENSIBILIDAD AL CONTRASTE VISUAL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 algn="ctr" rtl="0">
              <a:buNone/>
            </a:pPr>
            <a:r>
              <a:rPr lang="es-MX" sz="36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SENSIBILIDAD AL CONTRASTE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capacidad de detectar objetos y personas a bajo contraste</a:t>
            </a:r>
          </a:p>
          <a:p>
            <a:endParaRPr lang="en-US">
              <a:effectLst/>
            </a:endParaRPr>
          </a:p>
        </p:txBody>
      </p:sp>
      <p:pic>
        <p:nvPicPr>
          <p:cNvPr id="3" name="KS2Slide 10">
            <a:hlinkClick r:id="" action="ppaction://media"/>
            <a:extLst>
              <a:ext uri="{FF2B5EF4-FFF2-40B4-BE49-F238E27FC236}">
                <a16:creationId xmlns:a16="http://schemas.microsoft.com/office/drawing/2014/main" id="{C9D7311F-7CA4-4F24-B0D2-A99A228D3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965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02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1011" name="Rectangle 3"/>
          <p:cNvSpPr>
            <a:spLocks noGrp="1" noChangeArrowheads="1"/>
          </p:cNvSpPr>
          <p:nvPr>
            <p:ph type="title"/>
          </p:nvPr>
        </p:nvSpPr>
        <p:spPr>
          <a:xfrm>
            <a:off x="487363" y="609601"/>
            <a:ext cx="11423651" cy="1090613"/>
          </a:xfrm>
          <a:effectLst/>
        </p:spPr>
        <p:txBody>
          <a:bodyPr/>
          <a:lstStyle/>
          <a:p>
            <a:pPr rtl="0"/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SENSIBILIDAD AL CONTRASTE VISUAL (CONT.)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 algn="ctr" rtl="0">
              <a:buNone/>
            </a:pPr>
            <a:r>
              <a:rPr lang="es-MX" sz="36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FACTORES DE SENSIBILIDAD AL CONTRASTE</a:t>
            </a:r>
          </a:p>
          <a:p>
            <a:pPr marL="0" indent="0" rtl="0">
              <a:buNone/>
            </a:pPr>
            <a:r>
              <a:rPr lang="es-MX" sz="36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Afectados por: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el resplandor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el brillo/tonalidad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el tamaño de los estímulos visuales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la complejidad o la "contaminación" de los estímulos visuales</a:t>
            </a:r>
          </a:p>
          <a:p>
            <a:endParaRPr lang="en-US" altLang="en-US">
              <a:effectLst/>
            </a:endParaRPr>
          </a:p>
          <a:p>
            <a:endParaRPr lang="en-US" altLang="en-US">
              <a:effectLst/>
            </a:endParaRPr>
          </a:p>
        </p:txBody>
      </p:sp>
      <p:pic>
        <p:nvPicPr>
          <p:cNvPr id="3" name="KS2Slide 11">
            <a:hlinkClick r:id="" action="ppaction://media"/>
            <a:extLst>
              <a:ext uri="{FF2B5EF4-FFF2-40B4-BE49-F238E27FC236}">
                <a16:creationId xmlns:a16="http://schemas.microsoft.com/office/drawing/2014/main" id="{1881B4E4-6A0D-4262-B47C-6B1B814E9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31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DISCAPACIDAD VISUAL CORTICAL (CVI)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 algn="ctr" rtl="0">
              <a:buNone/>
            </a:pPr>
            <a:r>
              <a:rPr lang="es-MX" sz="36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PROBLEMAS DE PROCESAMIENTO (CVI)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visión limitada y/o inconsistente, debido a que el cerebro no procesa adecuadamente la información que le es enviada desde los ojos, a través de los nervios ópticos</a:t>
            </a:r>
          </a:p>
        </p:txBody>
      </p:sp>
      <p:pic>
        <p:nvPicPr>
          <p:cNvPr id="3" name="KS2Slide 12">
            <a:hlinkClick r:id="" action="ppaction://media"/>
            <a:extLst>
              <a:ext uri="{FF2B5EF4-FFF2-40B4-BE49-F238E27FC236}">
                <a16:creationId xmlns:a16="http://schemas.microsoft.com/office/drawing/2014/main" id="{25315A85-E33A-4FCC-A9F9-43230E3AE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11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56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DISCAPACIDAD VISUAL CORTICAL (CONT.)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0" indent="0" algn="ctr" rtl="0">
              <a:buNone/>
            </a:pPr>
            <a:r>
              <a:rPr lang="es-MX" sz="36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DISCAPACIDAD VISUAL CORTICAL (CVI)</a:t>
            </a:r>
          </a:p>
          <a:p>
            <a:pPr rtl="0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Trastorno en la corteza visual o en las vías visuales en el cerebro que causa desempeño/habilidades visuales inconsistentes</a:t>
            </a:r>
          </a:p>
          <a:p>
            <a:pPr rtl="0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anatomía del ojo en sí no se ve afectada</a:t>
            </a:r>
          </a:p>
        </p:txBody>
      </p:sp>
      <p:pic>
        <p:nvPicPr>
          <p:cNvPr id="5" name="KS2Slide 13">
            <a:hlinkClick r:id="" action="ppaction://media"/>
            <a:extLst>
              <a:ext uri="{FF2B5EF4-FFF2-40B4-BE49-F238E27FC236}">
                <a16:creationId xmlns:a16="http://schemas.microsoft.com/office/drawing/2014/main" id="{53CE8756-AE49-470F-BD3C-FE28DECAF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69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99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5107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MX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PROBLEMAS DE VISIÓN OCULOMOTORA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 algn="ctr" rtl="0">
              <a:buNone/>
            </a:pPr>
            <a:r>
              <a:rPr lang="es-MX" sz="36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PROBLEMAS OCULOMOTORES</a:t>
            </a:r>
          </a:p>
          <a:p>
            <a:pPr rtl="0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Dificultad para ver y/o seguir el movimiento de objetos y personas. </a:t>
            </a:r>
          </a:p>
          <a:p>
            <a:pPr rtl="0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(es decir, los ojos no trabajan juntos de una manera bien coordinada)</a:t>
            </a:r>
          </a:p>
          <a:p>
            <a:endParaRPr lang="en-US">
              <a:effectLst/>
            </a:endParaRPr>
          </a:p>
        </p:txBody>
      </p:sp>
      <p:pic>
        <p:nvPicPr>
          <p:cNvPr id="3" name="KS2Slide 14">
            <a:hlinkClick r:id="" action="ppaction://media"/>
            <a:extLst>
              <a:ext uri="{FF2B5EF4-FFF2-40B4-BE49-F238E27FC236}">
                <a16:creationId xmlns:a16="http://schemas.microsoft.com/office/drawing/2014/main" id="{624A525F-ABE7-4D90-864E-2ED282918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74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5107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PROBLEMAS DE VISIÓN OCULOMOTORA (CONT.)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 algn="ctr" rtl="0">
              <a:buNone/>
            </a:pPr>
            <a:r>
              <a:rPr lang="es-MX" sz="36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TIPOS DE PROBLEMAS OCULOMOTORES</a:t>
            </a:r>
          </a:p>
          <a:p>
            <a:pPr rtl="0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Nistagmo: movimientos rápidos e involuntarios de los ojos (generalmente, de lado a lado)</a:t>
            </a:r>
          </a:p>
          <a:p>
            <a:pPr rtl="0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Estrabismo - pérdida del movimiento coordinado de los ojos, que resulta en una "desalineación".</a:t>
            </a:r>
          </a:p>
        </p:txBody>
      </p:sp>
      <p:pic>
        <p:nvPicPr>
          <p:cNvPr id="3" name="KS2Slide 15">
            <a:hlinkClick r:id="" action="ppaction://media"/>
            <a:extLst>
              <a:ext uri="{FF2B5EF4-FFF2-40B4-BE49-F238E27FC236}">
                <a16:creationId xmlns:a16="http://schemas.microsoft.com/office/drawing/2014/main" id="{728BBC25-89A4-4EE4-91B2-66D4175EA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80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7155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COMBINACIONES EN LA PÉRDIDA VISUAL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endParaRPr lang="en-US" sz="3600" b="1">
              <a:solidFill>
                <a:schemeClr val="folHlink"/>
              </a:solidFill>
              <a:effectLst/>
              <a:latin typeface="Trebuchet MS" charset="0"/>
              <a:ea typeface="+mn-ea"/>
              <a:cs typeface="+mn-cs"/>
            </a:endParaRP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endParaRPr lang="en-US" sz="3600" b="1">
              <a:solidFill>
                <a:schemeClr val="folHlink"/>
              </a:solidFill>
              <a:effectLst/>
              <a:latin typeface="Trebuchet MS" charset="0"/>
              <a:ea typeface="+mn-ea"/>
              <a:cs typeface="+mn-cs"/>
            </a:endParaRPr>
          </a:p>
          <a:p>
            <a:pPr algn="ctr" rtl="0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s-MX" sz="36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PROBLEMAS EN COMBINACIÓN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n-US" sz="3600">
                <a:effectLst/>
                <a:latin typeface="Trebuchet MS" charset="0"/>
                <a:ea typeface="+mn-ea"/>
                <a:cs typeface="+mn-cs"/>
              </a:rPr>
              <a:t>  </a:t>
            </a:r>
          </a:p>
        </p:txBody>
      </p:sp>
      <p:pic>
        <p:nvPicPr>
          <p:cNvPr id="3" name="KS2Slide 16">
            <a:hlinkClick r:id="" action="ppaction://media"/>
            <a:extLst>
              <a:ext uri="{FF2B5EF4-FFF2-40B4-BE49-F238E27FC236}">
                <a16:creationId xmlns:a16="http://schemas.microsoft.com/office/drawing/2014/main" id="{551C1A2E-6789-4B34-9B4F-BE3FEE3A0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65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7155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 eaLnBrk="1" hangingPunct="1">
              <a:defRPr>
                <a:effectLst/>
              </a:defRPr>
            </a:pPr>
            <a:r>
              <a:rPr lang="es-MX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  <a:cs typeface="+mj-cs"/>
              </a:rPr>
              <a:t>RECURSOS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endParaRPr lang="en-US" sz="1100" b="1">
              <a:solidFill>
                <a:schemeClr val="folHlink"/>
              </a:solidFill>
              <a:effectLst/>
              <a:latin typeface="Trebuchet MS" charset="0"/>
              <a:ea typeface="+mn-ea"/>
              <a:cs typeface="+mn-cs"/>
            </a:endParaRPr>
          </a:p>
          <a:p>
            <a:pPr algn="ctr" rtl="0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s-MX" sz="3600" b="1" i="1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Perspectivas sensoriales</a:t>
            </a: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endParaRPr lang="en-US" sz="1800" b="1" i="1">
              <a:solidFill>
                <a:srgbClr val="000000"/>
              </a:solidFill>
              <a:effectLst/>
              <a:latin typeface="Trebuchet MS" charset="0"/>
              <a:ea typeface="+mn-ea"/>
              <a:cs typeface="+mn-cs"/>
            </a:endParaRPr>
          </a:p>
          <a:p>
            <a:pPr algn="ctr" rtl="0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s-MX" sz="2800" b="0" i="0" u="sng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por</a:t>
            </a:r>
            <a:r>
              <a:rPr lang="es-MX" sz="28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: Instituto SKI-HI</a:t>
            </a:r>
          </a:p>
          <a:p>
            <a:pPr algn="ctr" rtl="0"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s-MX" sz="28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  <a:cs typeface="+mn-cs"/>
              </a:rPr>
              <a:t>Utah State University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>
                <a:effectLst/>
              </a:defRPr>
            </a:pPr>
            <a:r>
              <a:rPr lang="en-US" sz="2800">
                <a:effectLst/>
                <a:latin typeface="Trebuchet MS" charset="0"/>
                <a:ea typeface="+mn-ea"/>
                <a:cs typeface="+mn-cs"/>
              </a:rPr>
              <a:t>  </a:t>
            </a:r>
          </a:p>
        </p:txBody>
      </p:sp>
      <p:pic>
        <p:nvPicPr>
          <p:cNvPr id="3" name="KS2Slide 17">
            <a:hlinkClick r:id="" action="ppaction://media"/>
            <a:extLst>
              <a:ext uri="{FF2B5EF4-FFF2-40B4-BE49-F238E27FC236}">
                <a16:creationId xmlns:a16="http://schemas.microsoft.com/office/drawing/2014/main" id="{F6B6DE10-5736-4879-8BEC-936F83FA6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20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 dirty="0">
                <a:highlight>
                  <a:srgbClr val="000000">
                    <a:alpha val="0"/>
                  </a:srgbClr>
                </a:highlight>
              </a:rPr>
              <a:t>Créditos</a:t>
            </a:r>
            <a:endParaRPr lang="es-MX" sz="44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Desarrollado por el Proyecto de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Mentoría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a Distancia en la Universidad de Kansas</a:t>
            </a:r>
          </a:p>
          <a:p>
            <a:pPr marL="0" indent="0">
              <a:buNone/>
            </a:pP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Contenido por: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Susan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M.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Bashinski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Megan Cote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Rebecca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Obold-Geary</a:t>
            </a:r>
            <a:br>
              <a:rPr lang="es-ES" sz="2800" dirty="0">
                <a:highlight>
                  <a:srgbClr val="000000">
                    <a:alpha val="0"/>
                  </a:srgbClr>
                </a:highlight>
              </a:rPr>
            </a:b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  <a:p>
            <a:pPr marL="0" lvl="0" indent="0">
              <a:buNone/>
            </a:pPr>
            <a:r>
              <a:rPr lang="en-US" sz="2800" dirty="0">
                <a:highlight>
                  <a:srgbClr val="000000">
                    <a:alpha val="0"/>
                  </a:srgbClr>
                </a:highlight>
              </a:rPr>
              <a:t>2011-2013</a:t>
            </a: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7033273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TIPOS DE PÉRDIDA VISUAL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0" indent="0" rtl="0">
              <a:buNone/>
            </a:pPr>
            <a:r>
              <a:rPr lang="es-MX" sz="3200" b="1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Los TIPOS incluyen:</a:t>
            </a:r>
          </a:p>
          <a:p>
            <a:pPr rtl="0"/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pérdida de agudeza</a:t>
            </a:r>
          </a:p>
          <a:p>
            <a:pPr rtl="0"/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pérdida del campo visual</a:t>
            </a:r>
          </a:p>
          <a:p>
            <a:pPr rtl="0"/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sensibilidad al contraste</a:t>
            </a:r>
          </a:p>
          <a:p>
            <a:pPr rtl="0"/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problemas de procesamiento (CVI)</a:t>
            </a:r>
          </a:p>
          <a:p>
            <a:pPr rtl="0"/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problemas oculomotores</a:t>
            </a:r>
          </a:p>
          <a:p>
            <a:pPr rtl="0"/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problemas en combinación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endParaRPr lang="en-US" dirty="0">
              <a:effectLst/>
            </a:endParaRPr>
          </a:p>
        </p:txBody>
      </p:sp>
      <p:pic>
        <p:nvPicPr>
          <p:cNvPr id="2" name="KS2Slide 2">
            <a:hlinkClick r:id="" action="ppaction://media"/>
            <a:extLst>
              <a:ext uri="{FF2B5EF4-FFF2-40B4-BE49-F238E27FC236}">
                <a16:creationId xmlns:a16="http://schemas.microsoft.com/office/drawing/2014/main" id="{8FFFC5D8-5AC0-482B-B40A-158912D47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02" y="63612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82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>
              <a:defRPr>
                <a:effectLst/>
              </a:defRPr>
            </a:pPr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j-ea"/>
              </a:rPr>
              <a:t>PÉRDIDA DE AGUDEZA (1 DE 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0" indent="0" algn="ctr" rtl="0">
              <a:buNone/>
              <a:defRPr>
                <a:effectLst/>
              </a:defRPr>
            </a:pPr>
            <a:r>
              <a:rPr lang="es-MX" sz="36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AGUDEZA VISUAL:</a:t>
            </a:r>
          </a:p>
          <a:p>
            <a:pPr rtl="0">
              <a:buFont typeface="Wingdings" charset="0"/>
              <a:buChar char="n"/>
              <a:defRPr>
                <a:effectLst/>
              </a:defRPr>
            </a:pPr>
            <a:r>
              <a:rPr lang="es-MX" sz="36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Mide la capacidad de los ojos para enfocar con nitidez una imagen </a:t>
            </a:r>
          </a:p>
          <a:p>
            <a:pPr rtl="0">
              <a:buFont typeface="Wingdings" charset="0"/>
              <a:buChar char="n"/>
              <a:defRPr>
                <a:effectLst/>
              </a:defRPr>
            </a:pPr>
            <a:r>
              <a:rPr lang="es-MX" sz="36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Representa la agudeza central, </a:t>
            </a:r>
            <a:r>
              <a:rPr lang="es-MX" sz="3600" b="0" i="1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no</a:t>
            </a:r>
            <a:r>
              <a:rPr lang="es-MX" sz="36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ea typeface="+mn-ea"/>
              </a:rPr>
              <a:t> la periférica</a:t>
            </a:r>
          </a:p>
        </p:txBody>
      </p:sp>
      <p:pic>
        <p:nvPicPr>
          <p:cNvPr id="5" name="KS2Slide 3">
            <a:hlinkClick r:id="" action="ppaction://media"/>
            <a:extLst>
              <a:ext uri="{FF2B5EF4-FFF2-40B4-BE49-F238E27FC236}">
                <a16:creationId xmlns:a16="http://schemas.microsoft.com/office/drawing/2014/main" id="{2370F556-E42B-4320-A030-6080B6CC4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285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PÉRDIDA DE AGUDEZA (2 DE 5)</a:t>
            </a:r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 algn="ctr" rtl="0">
              <a:buNone/>
            </a:pPr>
            <a:r>
              <a:rPr lang="es-MX" sz="36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PÉRDIDA DE LA AGUDEZA VISUAL: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disminución de la capacidad de los ojos para distinguir los detalles y la forma de los objetos (típicamente conocida como "qué tan bien" ve una persona...)</a:t>
            </a:r>
          </a:p>
        </p:txBody>
      </p:sp>
      <p:pic>
        <p:nvPicPr>
          <p:cNvPr id="3" name="KS2Slide 4">
            <a:hlinkClick r:id="" action="ppaction://media"/>
            <a:extLst>
              <a:ext uri="{FF2B5EF4-FFF2-40B4-BE49-F238E27FC236}">
                <a16:creationId xmlns:a16="http://schemas.microsoft.com/office/drawing/2014/main" id="{57618F62-B9AB-45E6-B7FF-BC5167F4E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94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PÉRDIDA DE AGUDEZA (3 DE 5)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Totalmente ciego</a:t>
            </a:r>
          </a:p>
          <a:p>
            <a:pPr lvl="1" rtl="0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No percibe ni siquiera las diferencias claras/oscuras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Solo percibe la luz</a:t>
            </a:r>
          </a:p>
          <a:p>
            <a:pPr lvl="1" rtl="0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Falta de visión funcional, pero percibe la luz</a:t>
            </a:r>
          </a:p>
        </p:txBody>
      </p:sp>
      <p:pic>
        <p:nvPicPr>
          <p:cNvPr id="3" name="KS2Slide 5">
            <a:hlinkClick r:id="" action="ppaction://media"/>
            <a:extLst>
              <a:ext uri="{FF2B5EF4-FFF2-40B4-BE49-F238E27FC236}">
                <a16:creationId xmlns:a16="http://schemas.microsoft.com/office/drawing/2014/main" id="{929B96A3-55DD-4F2D-B777-4581A82B6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18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PÉRDIDA DE AGUDEZA (4 DE 5)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Legalmente ciego</a:t>
            </a:r>
          </a:p>
          <a:p>
            <a:pPr lvl="1" rtl="0"/>
            <a:r>
              <a:rPr lang="es-MX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Agudeza visual de 20/200 (notación de Snellen) o menos en el ojo con mejores condiciones y con la mejor corrección, o un campo visual que no mayor a 20 grados</a:t>
            </a:r>
          </a:p>
          <a:p>
            <a:pPr lvl="1"/>
            <a:endParaRPr lang="en-US">
              <a:effectLst/>
            </a:endParaRPr>
          </a:p>
          <a:p>
            <a:endParaRPr lang="en-US">
              <a:effectLst/>
            </a:endParaRPr>
          </a:p>
        </p:txBody>
      </p:sp>
      <p:pic>
        <p:nvPicPr>
          <p:cNvPr id="5" name="KS2Slide 6">
            <a:hlinkClick r:id="" action="ppaction://media"/>
            <a:extLst>
              <a:ext uri="{FF2B5EF4-FFF2-40B4-BE49-F238E27FC236}">
                <a16:creationId xmlns:a16="http://schemas.microsoft.com/office/drawing/2014/main" id="{082B6BDE-6691-4427-9829-F7589D7B5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38" y="6387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3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PÉRDIDA DE AGUDEZA (5 DE 5)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rtl="0"/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Visión parcial</a:t>
            </a:r>
          </a:p>
          <a:p>
            <a:pPr lvl="1" rtl="0"/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Agudeza visual de 20/200 a 20/70 (notación de Snellen) con la mejor corrección</a:t>
            </a:r>
          </a:p>
          <a:p>
            <a:pPr rtl="0"/>
            <a:r>
              <a:rPr lang="es-MX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Visión reducida</a:t>
            </a:r>
          </a:p>
          <a:p>
            <a:pPr lvl="1" rtl="0"/>
            <a:r>
              <a:rPr lang="es-MX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Deterioro visual severo después de la corrección, pero con un aumento en el funcionamiento visual mediante el uso de ayudas ópticas/no ópticas y modificaciones del entorno.</a:t>
            </a:r>
          </a:p>
          <a:p>
            <a:pPr lvl="1"/>
            <a:endParaRPr lang="en-US" dirty="0">
              <a:effectLst/>
            </a:endParaRPr>
          </a:p>
          <a:p>
            <a:endParaRPr lang="en-US" dirty="0">
              <a:effectLst/>
            </a:endParaRPr>
          </a:p>
        </p:txBody>
      </p:sp>
      <p:pic>
        <p:nvPicPr>
          <p:cNvPr id="5" name="KS2Slide 7">
            <a:hlinkClick r:id="" action="ppaction://media"/>
            <a:extLst>
              <a:ext uri="{FF2B5EF4-FFF2-40B4-BE49-F238E27FC236}">
                <a16:creationId xmlns:a16="http://schemas.microsoft.com/office/drawing/2014/main" id="{4871FA90-E58F-4E84-BE06-641EBA28A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76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68963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PÉRDIDA DEL CAMPO VISUAL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 algn="ctr" rtl="0">
              <a:buNone/>
            </a:pPr>
            <a:r>
              <a:rPr lang="es-MX" sz="36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PÉRDIDA DEL CAMPO VISUAL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reducción del espacio visible para los ojos cuando se fijan en línea recta</a:t>
            </a:r>
          </a:p>
        </p:txBody>
      </p:sp>
      <p:pic>
        <p:nvPicPr>
          <p:cNvPr id="3" name="KS2Slide 8">
            <a:hlinkClick r:id="" action="ppaction://media"/>
            <a:extLst>
              <a:ext uri="{FF2B5EF4-FFF2-40B4-BE49-F238E27FC236}">
                <a16:creationId xmlns:a16="http://schemas.microsoft.com/office/drawing/2014/main" id="{9EFE3C4A-F164-4CA2-9D22-C0B8B4DB6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00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MX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PÉRDIDA DEL CAMPO VISUAL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0" indent="0" algn="ctr" rtl="0">
              <a:buNone/>
            </a:pPr>
            <a:r>
              <a:rPr lang="es-MX" sz="36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TIPOS DE PÉRDIDA DEL CAMPO VISUAL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central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periférica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superior/inferior</a:t>
            </a:r>
          </a:p>
          <a:p>
            <a:pPr rtl="0"/>
            <a:r>
              <a:rPr lang="es-MX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un solo "cuadrante"</a:t>
            </a:r>
          </a:p>
        </p:txBody>
      </p:sp>
      <p:pic>
        <p:nvPicPr>
          <p:cNvPr id="5" name="KS2Slide 9">
            <a:hlinkClick r:id="" action="ppaction://media"/>
            <a:extLst>
              <a:ext uri="{FF2B5EF4-FFF2-40B4-BE49-F238E27FC236}">
                <a16:creationId xmlns:a16="http://schemas.microsoft.com/office/drawing/2014/main" id="{3C1609B6-9508-43C4-9D65-0DCA153DC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06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Arial"/>
      </a:majorFont>
      <a:minorFont>
        <a:latin typeface="Helvetica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extrusionClr>
              <a:prstClr val="black"/>
            </a:extrusionClr>
            <a:contourClr>
              <a:prstClr val="black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r="http://schemas.openxmlformats.org/officeDocument/2006/relationships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rebuchet M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r="http://schemas.openxmlformats.org/officeDocument/2006/relationships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rebuchet M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685</Words>
  <Application>Microsoft Macintosh PowerPoint</Application>
  <PresentationFormat>Widescreen</PresentationFormat>
  <Paragraphs>111</Paragraphs>
  <Slides>18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ＭＳ Ｐゴシック</vt:lpstr>
      <vt:lpstr>ＭＳ Ｐゴシック</vt:lpstr>
      <vt:lpstr>Arial</vt:lpstr>
      <vt:lpstr>Calibri</vt:lpstr>
      <vt:lpstr>Helvetica</vt:lpstr>
      <vt:lpstr>Trebuchet MS</vt:lpstr>
      <vt:lpstr>Wingdings</vt:lpstr>
      <vt:lpstr>Bold Stripes</vt:lpstr>
      <vt:lpstr>INTRODUCCIÓN A LA PÉRDIDA VISUAL</vt:lpstr>
      <vt:lpstr>TIPOS DE PÉRDIDA VISUAL</vt:lpstr>
      <vt:lpstr>PÉRDIDA DE AGUDEZA (1 DE 5)</vt:lpstr>
      <vt:lpstr>PÉRDIDA DE AGUDEZA (2 DE 5)</vt:lpstr>
      <vt:lpstr>PÉRDIDA DE AGUDEZA (3 DE 5)</vt:lpstr>
      <vt:lpstr>PÉRDIDA DE AGUDEZA (4 DE 5)</vt:lpstr>
      <vt:lpstr>PÉRDIDA DE AGUDEZA (5 DE 5)</vt:lpstr>
      <vt:lpstr>PÉRDIDA DEL CAMPO VISUAL</vt:lpstr>
      <vt:lpstr>PÉRDIDA DEL CAMPO VISUAL (CONT.)</vt:lpstr>
      <vt:lpstr>SENSIBILIDAD AL CONTRASTE VISUAL</vt:lpstr>
      <vt:lpstr>SENSIBILIDAD AL CONTRASTE VISUAL (CONT.)</vt:lpstr>
      <vt:lpstr>DISCAPACIDAD VISUAL CORTICAL (CVI)</vt:lpstr>
      <vt:lpstr>DISCAPACIDAD VISUAL CORTICAL (CONT.)</vt:lpstr>
      <vt:lpstr>PROBLEMAS DE VISIÓN OCULOMOTORA</vt:lpstr>
      <vt:lpstr>PROBLEMAS DE VISIÓN OCULOMOTORA (CONT.)</vt:lpstr>
      <vt:lpstr>COMBINACIONES EN LA PÉRDIDA VISUAL</vt:lpstr>
      <vt:lpstr>RECURSOS</vt:lpstr>
      <vt:lpstr>Créditos</vt:lpstr>
    </vt:vector>
  </TitlesOfParts>
  <Manager/>
  <Company>WOU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VISION LOSS</dc:title>
  <dc:creator>Jordyn Watanabe</dc:creator>
  <cp:lastModifiedBy>Microsoft Office User</cp:lastModifiedBy>
  <cp:revision>16</cp:revision>
  <dcterms:created xsi:type="dcterms:W3CDTF">2018-04-16T20:27:22Z</dcterms:created>
  <dcterms:modified xsi:type="dcterms:W3CDTF">2020-06-11T15:29:58Z</dcterms:modified>
</cp:coreProperties>
</file>