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5" r:id="rId21"/>
    <p:sldId id="276" r:id="rId22"/>
    <p:sldId id="278" r:id="rId23"/>
  </p:sldIdLst>
  <p:sldSz cx="12192000" cy="6858000"/>
  <p:notesSz cx="6858000" cy="9144000"/>
  <p:custDataLst>
    <p:tags r:id="rId25"/>
  </p:custDataLst>
  <p:defaultTextStyle>
    <a:defPPr>
      <a:defRPr lang="en-US">
        <a:effectLst/>
      </a:defRPr>
    </a:defPPr>
    <a:lvl1pPr marL="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 autoAdjust="0"/>
    <p:restoredTop sz="94643" autoAdjust="0"/>
  </p:normalViewPr>
  <p:slideViewPr>
    <p:cSldViewPr snapToGrid="0">
      <p:cViewPr varScale="1">
        <p:scale>
          <a:sx n="115" d="100"/>
          <a:sy n="115" d="100"/>
        </p:scale>
        <p:origin x="352" y="200"/>
      </p:cViewPr>
      <p:guideLst/>
    </p:cSldViewPr>
  </p:slideViewPr>
  <p:outlineViewPr>
    <p:cViewPr>
      <p:scale>
        <a:sx n="33" d="100"/>
        <a:sy n="33" d="100"/>
      </p:scale>
      <p:origin x="0" y="-6763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C9EB4002-E0C4-490C-A450-CAB4359BD0F3}" type="datetimeFigureOut">
              <a:rPr lang="en-US" smtClean="0">
                <a:effectLst/>
              </a:rPr>
              <a:t>6/11/20</a:t>
            </a:fld>
            <a:endParaRPr lang="en-US">
              <a:effectLst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FA6CDDC1-6623-4654-A5EE-05A384B3F9C2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165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658F5D4B-EC5A-482F-ACBD-9C0C0ADD4913}" type="slidenum">
              <a:rPr lang="en-US">
                <a:solidFill>
                  <a:srgbClr val="000000"/>
                </a:solidFill>
                <a:effectLst/>
              </a:rPr>
              <a:t>1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31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</p:spPr>
        <p:txBody>
          <a:bodyPr/>
          <a:lstStyle/>
          <a:p>
            <a:pPr rtl="0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ASHA 1996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D0B15E80-91A1-43EA-B8B1-2565F0BB5BFF}" type="slidenum">
              <a:rPr lang="en-US">
                <a:solidFill>
                  <a:srgbClr val="000000"/>
                </a:solidFill>
                <a:effectLst/>
              </a:rPr>
              <a:t>11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4560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</p:spPr>
        <p:txBody>
          <a:bodyPr/>
          <a:lstStyle/>
          <a:p>
            <a:pPr rtl="0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ASHA 1996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AAEDE8CF-1579-4608-B252-B7E40BBC22B6}" type="slidenum">
              <a:rPr lang="en-US">
                <a:solidFill>
                  <a:srgbClr val="000000"/>
                </a:solidFill>
                <a:effectLst/>
              </a:rPr>
              <a:t>12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4840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C6D41015-434B-4767-A2F3-A129CB3D602C}" type="slidenum">
              <a:rPr lang="en-US">
                <a:solidFill>
                  <a:srgbClr val="000000"/>
                </a:solidFill>
                <a:effectLst/>
              </a:rPr>
              <a:t>13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92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272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B4C4E17A-C2CD-4ECE-A602-D1352EE3371C}" type="slidenum">
              <a:rPr lang="en-US">
                <a:solidFill>
                  <a:srgbClr val="000000"/>
                </a:solidFill>
                <a:effectLst/>
              </a:rPr>
              <a:t>14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320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6055A639-FC2F-423D-B504-A8F369497872}" type="slidenum">
              <a:rPr lang="en-US">
                <a:solidFill>
                  <a:srgbClr val="000000"/>
                </a:solidFill>
                <a:effectLst/>
              </a:rPr>
              <a:t>15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86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27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</p:spPr>
        <p:txBody>
          <a:bodyPr/>
          <a:lstStyle/>
          <a:p>
            <a:pPr rtl="0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USTED ESCUCHA LO QUE HAY </a:t>
            </a:r>
            <a:r>
              <a:rPr lang="es-MX" sz="1800" b="1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DEBAJO</a:t>
            </a:r>
            <a:r>
              <a:rPr lang="es-MX" sz="18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DE LA LÍNEA</a:t>
            </a:r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EN UN AUDIOGRAMA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FBAEE0D0-D781-4958-9091-D6D449B6B95D}" type="slidenum">
              <a:rPr lang="en-US">
                <a:solidFill>
                  <a:srgbClr val="000000"/>
                </a:solidFill>
                <a:effectLst/>
              </a:rPr>
              <a:t>16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9025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17F554ED-23F4-42BF-A3F7-79FAE0268307}" type="slidenum">
              <a:rPr lang="en-US">
                <a:solidFill>
                  <a:srgbClr val="000000"/>
                </a:solidFill>
                <a:effectLst/>
              </a:rPr>
              <a:t>17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NO hay "niveles" absolutos</a:t>
            </a:r>
          </a:p>
        </p:txBody>
      </p:sp>
    </p:spTree>
    <p:extLst>
      <p:ext uri="{BB962C8B-B14F-4D97-AF65-F5344CB8AC3E}">
        <p14:creationId xmlns:p14="http://schemas.microsoft.com/office/powerpoint/2010/main" val="162461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7C93FADA-5409-4A5B-9A04-0D28D73BE47B}" type="slidenum">
              <a:rPr lang="en-US">
                <a:solidFill>
                  <a:srgbClr val="000000"/>
                </a:solidFill>
                <a:effectLst/>
              </a:rPr>
              <a:t>18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84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21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</p:spPr>
        <p:txBody>
          <a:bodyPr/>
          <a:lstStyle/>
          <a:p>
            <a:pPr rtl="0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USTED ESCUCHA LO QUE HAY </a:t>
            </a:r>
            <a:r>
              <a:rPr lang="es-MX" sz="1800" b="1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DEBAJO</a:t>
            </a:r>
            <a:r>
              <a:rPr lang="es-MX" sz="18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DE LA LÍNEA</a:t>
            </a:r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EN UN AUDIOGRAMA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FBAEE0D0-D781-4958-9091-D6D449B6B95D}" type="slidenum">
              <a:rPr lang="en-US">
                <a:solidFill>
                  <a:srgbClr val="000000"/>
                </a:solidFill>
                <a:effectLst/>
              </a:rPr>
              <a:t>19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2338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C8E100BA-DE34-4C5F-93FD-6E783F55CE91}" type="slidenum">
              <a:rPr lang="en-US">
                <a:solidFill>
                  <a:srgbClr val="000000"/>
                </a:solidFill>
                <a:effectLst/>
              </a:rPr>
              <a:t>20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88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#2 - porque la VOZ HUMANA tiene una potencia limitada.  La intensidad del habla disminuye con la distancia del origen del sonido</a:t>
            </a:r>
          </a:p>
          <a:p>
            <a:pPr eaLnBrk="1" hangingPunct="1"/>
            <a:endParaRPr lang="en-US">
              <a:effectLst/>
              <a:latin typeface="Trebuchet MS" pitchFamily="34" charset="0"/>
            </a:endParaRPr>
          </a:p>
          <a:p>
            <a:pPr rtl="0" eaLnBrk="1" hangingPunct="1"/>
            <a:r>
              <a:rPr lang="es-MX" sz="18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ORÍGENES DEL SONIDO AMBIENTAL:  ruido en los conductos, accesorios de iluminación, dispositivos eléctricos, sistemas de ventilación, difusores, computadoras, paredes exteriores (ruido exterior), ruido generado por los estudiantes</a:t>
            </a:r>
          </a:p>
        </p:txBody>
      </p:sp>
    </p:spTree>
    <p:extLst>
      <p:ext uri="{BB962C8B-B14F-4D97-AF65-F5344CB8AC3E}">
        <p14:creationId xmlns:p14="http://schemas.microsoft.com/office/powerpoint/2010/main" val="3340537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FBAE2648-27AF-4EF9-88A2-C34009985384}" type="slidenum">
              <a:rPr lang="en-US">
                <a:solidFill>
                  <a:srgbClr val="000000"/>
                </a:solidFill>
                <a:effectLst/>
              </a:rPr>
              <a:t>2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823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0FE2615D-4908-40F6-83C1-931D27EA8653}" type="slidenum">
              <a:rPr lang="en-US">
                <a:solidFill>
                  <a:srgbClr val="000000"/>
                </a:solidFill>
                <a:effectLst/>
              </a:rPr>
              <a:t>21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78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28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78DC4DEA-5E02-4788-A10F-A17451D3D671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22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effectLst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endParaRPr lang="es-MX" sz="18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82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515FCC23-77B6-4FA7-9556-F2AA9B9A5EA4}" type="slidenum">
              <a:rPr lang="en-US">
                <a:solidFill>
                  <a:srgbClr val="000000"/>
                </a:solidFill>
                <a:effectLst/>
              </a:rPr>
              <a:t>3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81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6D889FA6-1813-41DE-AF03-AB6A9AC7B654}" type="slidenum">
              <a:rPr lang="en-US">
                <a:solidFill>
                  <a:srgbClr val="000000"/>
                </a:solidFill>
                <a:effectLst/>
              </a:rPr>
              <a:t>4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369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75EA153A-1904-4D92-BBE9-8DCF61EF9EDD}" type="slidenum">
              <a:rPr lang="en-US">
                <a:solidFill>
                  <a:srgbClr val="000000"/>
                </a:solidFill>
                <a:effectLst/>
              </a:rPr>
              <a:t>5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779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6DD9C483-8BAB-426A-A57E-68EB909989A2}" type="slidenum">
              <a:rPr lang="en-US">
                <a:solidFill>
                  <a:srgbClr val="000000"/>
                </a:solidFill>
                <a:effectLst/>
              </a:rPr>
              <a:t>6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Se considera que aproximadamente el 10% de las pérdidas de la audición NS son de tipo AN</a:t>
            </a:r>
          </a:p>
        </p:txBody>
      </p:sp>
    </p:spTree>
    <p:extLst>
      <p:ext uri="{BB962C8B-B14F-4D97-AF65-F5344CB8AC3E}">
        <p14:creationId xmlns:p14="http://schemas.microsoft.com/office/powerpoint/2010/main" val="643959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301C3C05-C33D-4F8C-AF1D-3617C068407D}" type="slidenum">
              <a:rPr lang="en-US">
                <a:solidFill>
                  <a:srgbClr val="000000"/>
                </a:solidFill>
                <a:effectLst/>
              </a:rPr>
              <a:t>7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98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9A491AC4-D3B3-44E1-B19F-67BAA0A6DB0D}" type="slidenum">
              <a:rPr lang="en-US">
                <a:solidFill>
                  <a:srgbClr val="000000"/>
                </a:solidFill>
                <a:effectLst/>
              </a:rPr>
              <a:t>8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09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  <a:effectLst/>
        </p:spPr>
        <p:txBody>
          <a:bodyPr/>
          <a:lstStyle/>
          <a:p>
            <a:fld id="{D19DF6FD-3FDD-4BD7-8FF0-C6D453B2BBB9}" type="slidenum">
              <a:rPr lang="en-US">
                <a:solidFill>
                  <a:srgbClr val="000000"/>
                </a:solidFill>
                <a:effectLst/>
              </a:rPr>
              <a:t>9</a:t>
            </a:fld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25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4" name="Group 2"/>
          <p:cNvGrpSpPr/>
          <p:nvPr/>
        </p:nvGrpSpPr>
        <p:grpSpPr>
          <a:xfrm>
            <a:off x="-4233" y="1"/>
            <a:ext cx="12196233" cy="6867525"/>
            <a:chOff x="-2" y="0"/>
            <a:chExt cx="5762" cy="4326"/>
          </a:xfrm>
          <a:effectLst/>
        </p:grpSpPr>
        <p:grpSp>
          <p:nvGrpSpPr>
            <p:cNvPr id="5" name="Group 3"/>
            <p:cNvGrpSpPr/>
            <p:nvPr userDrawn="1"/>
          </p:nvGrpSpPr>
          <p:grpSpPr>
            <a:xfrm>
              <a:off x="-2" y="0"/>
              <a:ext cx="5712" cy="4326"/>
              <a:chOff x="-2" y="0"/>
              <a:chExt cx="5712" cy="4326"/>
            </a:xfrm>
            <a:effectLst/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kumimoji="1" lang="en-US" sz="2400">
              <a:solidFill>
                <a:srgbClr val="000000"/>
              </a:solidFill>
              <a:effectLst/>
              <a:latin typeface="Trebuchet MS" charset="0"/>
              <a:cs typeface="ＭＳ Ｐゴシック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  <a:effectLst/>
        </p:spPr>
        <p:txBody>
          <a:bodyPr/>
          <a:lstStyle>
            <a:lvl1pPr algn="r">
              <a:defRPr>
                <a:effectLst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  <a:effectLst/>
        </p:spPr>
        <p:txBody>
          <a:bodyPr/>
          <a:lstStyle>
            <a:lvl1pPr marL="0" indent="0">
              <a:buFont typeface="Wingdings" charset="0"/>
              <a:buNone/>
              <a:defRPr>
                <a:effectLst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ffectLst/>
              </a:defRPr>
            </a:lvl1pPr>
          </a:lstStyle>
          <a:p>
            <a:fld id="{78BCD95F-5703-43C9-969C-C4FB1AC45493}" type="slidenum">
              <a:rPr lang="en-US">
                <a:solidFill>
                  <a:srgbClr val="000000"/>
                </a:solidFill>
                <a:effectLst/>
              </a:rPr>
              <a:t>‹#›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702757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84C6863E-329B-49CF-A80B-6BD5260DF793}" type="slidenum">
              <a:rPr lang="en-US">
                <a:solidFill>
                  <a:srgbClr val="000000"/>
                </a:solidFill>
                <a:effectLst/>
              </a:rPr>
              <a:t>‹#›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2931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  <a:effectLst/>
        </p:spPr>
        <p:txBody>
          <a:bodyPr vert="eaVert"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9EAA06B3-B421-485F-8165-AD86F4DDB455}" type="slidenum">
              <a:rPr lang="en-US">
                <a:solidFill>
                  <a:srgbClr val="000000"/>
                </a:solidFill>
                <a:effectLst/>
              </a:rPr>
              <a:t>‹#›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8998160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9F281393-99C9-476C-982E-B1B62FAB6B4B}" type="slidenum">
              <a:rPr lang="en-US">
                <a:solidFill>
                  <a:srgbClr val="000000"/>
                </a:solidFill>
                <a:effectLst/>
              </a:rPr>
              <a:t>‹#›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7502602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effectLst/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effectLst/>
        </p:spPr>
        <p:txBody>
          <a:bodyPr anchor="b"/>
          <a:lstStyle>
            <a:lvl1pPr marL="0" indent="0">
              <a:buNone/>
              <a:defRPr sz="2000">
                <a:effectLst/>
              </a:defRPr>
            </a:lvl1pPr>
            <a:lvl2pPr marL="457200" indent="0">
              <a:buNone/>
              <a:defRPr sz="1800">
                <a:effectLst/>
              </a:defRPr>
            </a:lvl2pPr>
            <a:lvl3pPr marL="914400" indent="0">
              <a:buNone/>
              <a:defRPr sz="1600">
                <a:effectLst/>
              </a:defRPr>
            </a:lvl3pPr>
            <a:lvl4pPr marL="1371600" indent="0">
              <a:buNone/>
              <a:defRPr sz="1400">
                <a:effectLst/>
              </a:defRPr>
            </a:lvl4pPr>
            <a:lvl5pPr marL="1828800" indent="0">
              <a:buNone/>
              <a:defRPr sz="1400">
                <a:effectLst/>
              </a:defRPr>
            </a:lvl5pPr>
            <a:lvl6pPr marL="2286000" indent="0">
              <a:buNone/>
              <a:defRPr sz="1400">
                <a:effectLst/>
              </a:defRPr>
            </a:lvl6pPr>
            <a:lvl7pPr marL="2743200" indent="0">
              <a:buNone/>
              <a:defRPr sz="1400">
                <a:effectLst/>
              </a:defRPr>
            </a:lvl7pPr>
            <a:lvl8pPr marL="3200400" indent="0">
              <a:buNone/>
              <a:defRPr sz="1400">
                <a:effectLst/>
              </a:defRPr>
            </a:lvl8pPr>
            <a:lvl9pPr marL="3657600" indent="0">
              <a:buNone/>
              <a:defRPr sz="14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9252DD07-C13D-44F4-A152-2755D3449865}" type="slidenum">
              <a:rPr lang="en-US">
                <a:solidFill>
                  <a:srgbClr val="000000"/>
                </a:solidFill>
                <a:effectLst/>
              </a:rPr>
              <a:t>‹#›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027929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C6B11981-F223-439D-8F4E-E634DCEB9741}" type="slidenum">
              <a:rPr lang="en-US">
                <a:solidFill>
                  <a:srgbClr val="000000"/>
                </a:solidFill>
                <a:effectLst/>
              </a:rPr>
              <a:t>‹#›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0644462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94836891-C5DC-4DCA-A875-3DB344BA07B7}" type="slidenum">
              <a:rPr lang="en-US">
                <a:solidFill>
                  <a:srgbClr val="000000"/>
                </a:solidFill>
                <a:effectLst/>
              </a:rPr>
              <a:t>‹#›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292018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BAED45A7-D797-4FB9-8AFE-507BECD7CC62}" type="slidenum">
              <a:rPr lang="en-US">
                <a:solidFill>
                  <a:srgbClr val="000000"/>
                </a:solidFill>
                <a:effectLst/>
              </a:rPr>
              <a:t>‹#›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10151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313A397A-122C-4848-9595-A473BF45618C}" type="slidenum">
              <a:rPr lang="en-US">
                <a:solidFill>
                  <a:srgbClr val="000000"/>
                </a:solidFill>
                <a:effectLst/>
              </a:rPr>
              <a:t>‹#›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5402121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FADB527C-9C15-476C-9DE6-B7868DF3C33C}" type="slidenum">
              <a:rPr lang="en-US">
                <a:solidFill>
                  <a:srgbClr val="000000"/>
                </a:solidFill>
                <a:effectLst/>
              </a:rPr>
              <a:t>‹#›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111572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effectLst/>
        </p:spPr>
        <p:txBody>
          <a:bodyPr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pPr lvl="0"/>
            <a:endParaRPr lang="en-US" noProof="0">
              <a:effectLst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5D46A787-7168-4A26-97A8-565ED3CE42A1}" type="slidenum">
              <a:rPr lang="en-US">
                <a:solidFill>
                  <a:srgbClr val="000000"/>
                </a:solidFill>
                <a:effectLst/>
              </a:rPr>
              <a:t>‹#›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956216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1026" name="Group 2"/>
          <p:cNvGrpSpPr/>
          <p:nvPr/>
        </p:nvGrpSpPr>
        <p:grpSpPr>
          <a:xfrm>
            <a:off x="1" y="1"/>
            <a:ext cx="12196233" cy="6867525"/>
            <a:chOff x="0" y="0"/>
            <a:chExt cx="5762" cy="4326"/>
          </a:xfrm>
          <a:effectLst/>
        </p:grpSpPr>
        <p:sp>
          <p:nvSpPr>
            <p:cNvPr id="6147" name="Rectangle 3"/>
            <p:cNvSpPr>
              <a:spLocks noChangeArrowheads="1"/>
            </p:cNvSpPr>
            <p:nvPr/>
          </p:nvSpPr>
          <p:spPr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4" name="Rectangle 40"/>
            <p:cNvSpPr>
              <a:spLocks noChangeArrowheads="1"/>
            </p:cNvSpPr>
            <p:nvPr/>
          </p:nvSpPr>
          <p:spPr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5" name="Rectangle 41"/>
            <p:cNvSpPr>
              <a:spLocks noChangeArrowheads="1"/>
            </p:cNvSpPr>
            <p:nvPr/>
          </p:nvSpPr>
          <p:spPr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8" name="Rectangle 44"/>
            <p:cNvSpPr>
              <a:spLocks noChangeArrowheads="1"/>
            </p:cNvSpPr>
            <p:nvPr/>
          </p:nvSpPr>
          <p:spPr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9" name="Rectangle 45"/>
            <p:cNvSpPr>
              <a:spLocks noChangeArrowheads="1"/>
            </p:cNvSpPr>
            <p:nvPr/>
          </p:nvSpPr>
          <p:spPr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5" name="Rectangle 61"/>
            <p:cNvSpPr>
              <a:spLocks noChangeArrowheads="1"/>
            </p:cNvSpPr>
            <p:nvPr/>
          </p:nvSpPr>
          <p:spPr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6" name="Rectangle 62"/>
            <p:cNvSpPr>
              <a:spLocks noChangeArrowheads="1"/>
            </p:cNvSpPr>
            <p:nvPr/>
          </p:nvSpPr>
          <p:spPr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7" name="Rectangle 63"/>
            <p:cNvSpPr>
              <a:spLocks noChangeArrowheads="1"/>
            </p:cNvSpPr>
            <p:nvPr/>
          </p:nvSpPr>
          <p:spPr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</p:grpSp>
      <p:sp>
        <p:nvSpPr>
          <p:cNvPr id="6209" name="Rectangle 65"/>
          <p:cNvSpPr>
            <a:spLocks noGrp="1" noChangeArrowheads="1"/>
          </p:cNvSpPr>
          <p:nvPr>
            <p:ph type="title"/>
          </p:nvPr>
        </p:nvSpPr>
        <p:spPr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6210" name="Rectangle 66"/>
          <p:cNvSpPr>
            <a:spLocks noGrp="1" noChangeArrowheads="1"/>
          </p:cNvSpPr>
          <p:nvPr>
            <p:ph type="body" idx="1"/>
          </p:nvPr>
        </p:nvSpPr>
        <p:spPr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>
          <a:xfrm>
            <a:off x="15367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/>
                <a:latin typeface="Trebuchet MS" charset="0"/>
                <a:ea typeface="ＭＳ Ｐゴシック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>
          <a:xfrm>
            <a:off x="4787900" y="62865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/>
                <a:latin typeface="Trebuchet MS" charset="0"/>
                <a:ea typeface="ＭＳ Ｐゴシック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599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C0E0E6-599D-479E-AFE1-A1D6ADD2B8A5}" type="slidenum">
              <a:rPr lang="en-US">
                <a:solidFill>
                  <a:srgbClr val="000000"/>
                </a:solidFill>
                <a:effectLst/>
                <a:latin typeface="Trebuchet MS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1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Trebuchet MS" charset="0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Trebuchet MS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Trebuchet MS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Trebuchet MS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Trebuchet MS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/>
          <a:latin typeface="Trebuchet MS" charset="0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/>
          <a:latin typeface="Trebuchet MS" charset="0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/>
          <a:latin typeface="Trebuchet MS" charset="0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/>
          <a:latin typeface="Trebuchet MS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Trebuchet MS" charset="0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9pPr>
    </p:bodyStyle>
    <p:otherStyle>
      <a:defPPr>
        <a:defRPr lang="en-US">
          <a:effectLst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3136" y="1290738"/>
            <a:ext cx="10309477" cy="1219200"/>
          </a:xfrm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INTRODUCCIÓN A LA PÉRDIDA AUDITIVA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5663" y="2860676"/>
            <a:ext cx="8891337" cy="3616325"/>
          </a:xfrm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>
                <a:effectLst/>
              </a:defRPr>
            </a:pPr>
            <a:endParaRPr lang="en-US" sz="2400" dirty="0">
              <a:effectLst/>
              <a:ea typeface="+mn-ea"/>
            </a:endParaRPr>
          </a:p>
          <a:p>
            <a:pPr algn="r" rtl="0" eaLnBrk="1" hangingPunct="1"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Trebuchet MS"/>
              </a:rPr>
              <a:t>Susan M. </a:t>
            </a:r>
            <a:r>
              <a:rPr lang="es-MX" sz="32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Trebuchet MS"/>
              </a:rPr>
              <a:t>Bashinski</a:t>
            </a:r>
            <a:endParaRPr lang="es-MX" sz="32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  <a:ea typeface="+mn-ea"/>
              <a:cs typeface="Trebuchet MS"/>
            </a:endParaRPr>
          </a:p>
          <a:p>
            <a:pPr algn="r" eaLnBrk="1" hangingPunct="1">
              <a:defRPr>
                <a:effectLst/>
              </a:defRPr>
            </a:pPr>
            <a:endParaRPr lang="en-US" dirty="0">
              <a:effectLst/>
              <a:ea typeface="+mn-ea"/>
              <a:cs typeface="Trebuchet MS"/>
            </a:endParaRPr>
          </a:p>
          <a:p>
            <a:pPr algn="r" rtl="0" eaLnBrk="1" hangingPunct="1"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Trebuchet MS"/>
              </a:rPr>
              <a:t>(para el Proyecto de Sordoceguera del Estado de Kansas)</a:t>
            </a:r>
          </a:p>
          <a:p>
            <a:pPr eaLnBrk="1" hangingPunct="1">
              <a:lnSpc>
                <a:spcPct val="90000"/>
              </a:lnSpc>
              <a:defRPr>
                <a:effectLst/>
              </a:defRPr>
            </a:pPr>
            <a:endParaRPr lang="en-US" sz="2000" dirty="0">
              <a:effectLst/>
              <a:latin typeface="Trebuchet MS" charset="0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defRPr>
                <a:effectLst/>
              </a:defRPr>
            </a:pPr>
            <a:endParaRPr lang="en-US" sz="2400" dirty="0">
              <a:solidFill>
                <a:schemeClr val="tx2"/>
              </a:solidFill>
              <a:effectLst/>
              <a:latin typeface="Trebuchet MS" charset="0"/>
              <a:ea typeface="+mn-ea"/>
              <a:cs typeface="+mn-cs"/>
            </a:endParaRPr>
          </a:p>
        </p:txBody>
      </p:sp>
      <p:pic>
        <p:nvPicPr>
          <p:cNvPr id="2" name="KS3Slide 1">
            <a:hlinkClick r:id="" action="ppaction://media"/>
            <a:extLst>
              <a:ext uri="{FF2B5EF4-FFF2-40B4-BE49-F238E27FC236}">
                <a16:creationId xmlns:a16="http://schemas.microsoft.com/office/drawing/2014/main" id="{E27BC094-992F-459B-9F78-20969AFB0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36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39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pPr rtl="0">
              <a:defRPr>
                <a:effectLst/>
              </a:defRPr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</a:rPr>
              <a:t>TRASTORNO DEL PROCESAMIENTO AUDITIVO CENTRAL (CAPD, por sus siglas en inglés)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Audición limitada y/o inconsistente, debido a un problema en la corteza o en las vías auditivas del cerebro que no procesan adecuadamente la información auditiva.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anatomía del oído (externo, medio e interno) no se ve afectada.</a:t>
            </a:r>
          </a:p>
        </p:txBody>
      </p:sp>
      <p:pic>
        <p:nvPicPr>
          <p:cNvPr id="3" name="KS3Slide 10">
            <a:hlinkClick r:id="" action="ppaction://media"/>
            <a:extLst>
              <a:ext uri="{FF2B5EF4-FFF2-40B4-BE49-F238E27FC236}">
                <a16:creationId xmlns:a16="http://schemas.microsoft.com/office/drawing/2014/main" id="{7DB00EEA-32BE-4C49-941B-F09157FCC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11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pPr rtl="0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</a:rPr>
              <a:t>SEÑALES DE CAPD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0" lvl="0" indent="0" rtl="0">
              <a:buClr>
                <a:srgbClr val="9A0000"/>
              </a:buClr>
              <a:buNone/>
              <a:defRPr>
                <a:effectLst/>
              </a:defRPr>
            </a:pPr>
            <a:r>
              <a:rPr lang="es-MX" sz="3600" b="0" i="0" u="none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/>
              </a:rPr>
              <a:t>1. </a:t>
            </a:r>
            <a:r>
              <a:rPr lang="es-MX" sz="36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/>
              </a:rPr>
              <a:t>localización de sonido </a:t>
            </a:r>
          </a:p>
          <a:p>
            <a:pPr marL="0" lvl="0" indent="0" rtl="0">
              <a:buClr>
                <a:srgbClr val="9A0000"/>
              </a:buClr>
              <a:buNone/>
              <a:defRPr>
                <a:effectLst/>
              </a:defRPr>
            </a:pPr>
            <a:r>
              <a:rPr lang="es-MX" sz="3600" b="0" i="0" u="none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/>
              </a:rPr>
              <a:t>2. </a:t>
            </a:r>
            <a:r>
              <a:rPr lang="es-MX" sz="36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/>
              </a:rPr>
              <a:t>discriminación auditiva</a:t>
            </a:r>
          </a:p>
          <a:p>
            <a:pPr marL="576263" lvl="0" indent="-576263" rtl="0">
              <a:buClr>
                <a:srgbClr val="9A0000"/>
              </a:buClr>
              <a:buNone/>
              <a:defRPr>
                <a:effectLst/>
              </a:defRPr>
            </a:pPr>
            <a:r>
              <a:rPr lang="es-MX" sz="3600" b="0" i="0" u="none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/>
              </a:rPr>
              <a:t>3. </a:t>
            </a:r>
            <a:r>
              <a:rPr lang="es-MX" sz="36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/>
              </a:rPr>
              <a:t>capacidad para procesar secuencias sonoras rápidas (es decir, patrones)</a:t>
            </a:r>
          </a:p>
          <a:p>
            <a:endParaRPr lang="en-US">
              <a:effectLst/>
            </a:endParaRPr>
          </a:p>
        </p:txBody>
      </p:sp>
      <p:pic>
        <p:nvPicPr>
          <p:cNvPr id="3" name="KS3Slide 11">
            <a:hlinkClick r:id="" action="ppaction://media"/>
            <a:extLst>
              <a:ext uri="{FF2B5EF4-FFF2-40B4-BE49-F238E27FC236}">
                <a16:creationId xmlns:a16="http://schemas.microsoft.com/office/drawing/2014/main" id="{67F326A6-4FED-4079-8C8B-E73C7F925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16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pPr rtl="0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</a:rPr>
              <a:t>SEÑALES DE CAPD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457200" indent="-457200" rtl="0">
              <a:buNone/>
              <a:defRPr>
                <a:effectLst/>
              </a:defRPr>
            </a:pPr>
            <a:r>
              <a:rPr lang="es-MX" sz="3600" b="0" i="0" u="none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4. 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debilitamiento de las habilidades auditivas en condiciones con ruido de fondo o del habla contrapuesto</a:t>
            </a:r>
          </a:p>
          <a:p>
            <a:pPr marL="457200" indent="-457200" rtl="0">
              <a:buNone/>
              <a:defRPr>
                <a:effectLst/>
              </a:defRPr>
            </a:pPr>
            <a:r>
              <a:rPr lang="es-MX" sz="3600" b="0" i="0" u="none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5. 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debilitamiento de las habilidades auditivas en condiciones con señales degradadas (por ejemplo: deficiente conexión telefónica)</a:t>
            </a:r>
          </a:p>
          <a:p>
            <a:endParaRPr lang="en-US">
              <a:effectLst/>
            </a:endParaRPr>
          </a:p>
        </p:txBody>
      </p:sp>
      <p:pic>
        <p:nvPicPr>
          <p:cNvPr id="5" name="KS3Slide 12">
            <a:hlinkClick r:id="" action="ppaction://media"/>
            <a:extLst>
              <a:ext uri="{FF2B5EF4-FFF2-40B4-BE49-F238E27FC236}">
                <a16:creationId xmlns:a16="http://schemas.microsoft.com/office/drawing/2014/main" id="{83AE7296-863A-43D8-9A5A-DA6692AD9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18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91491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marL="342900" lvl="0" indent="-342900" rtl="0" eaLnBrk="1" hangingPunct="1">
              <a:lnSpc>
                <a:spcPct val="90000"/>
              </a:lnSpc>
              <a:spcBef>
                <a:spcPct val="20000"/>
              </a:spcBef>
              <a:buClr>
                <a:srgbClr val="9A0000"/>
              </a:buClr>
              <a:buSzPct val="75000"/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PROBLEMAS EN COMBINACIÓN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0" indent="0" rtl="0"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Por ejemplo, un niño puede tener tanto una pérdida auditiva conductiva, como CAPD</a:t>
            </a:r>
          </a:p>
        </p:txBody>
      </p:sp>
      <p:pic>
        <p:nvPicPr>
          <p:cNvPr id="2" name="KS3Slide 13">
            <a:hlinkClick r:id="" action="ppaction://media"/>
            <a:extLst>
              <a:ext uri="{FF2B5EF4-FFF2-40B4-BE49-F238E27FC236}">
                <a16:creationId xmlns:a16="http://schemas.microsoft.com/office/drawing/2014/main" id="{735C6C82-89AE-4EEF-9F24-961F86378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9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9203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DIMENSIONES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idx="1"/>
          </p:nvPr>
        </p:nvSpPr>
        <p:spPr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s-MX" sz="40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Las </a:t>
            </a:r>
            <a:r>
              <a:rPr lang="es-MX" sz="4000" b="1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DIMENSIONES</a:t>
            </a:r>
            <a:r>
              <a:rPr lang="es-MX" sz="40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 de la pérdida auditiva incluyen</a:t>
            </a:r>
            <a:r>
              <a:rPr lang="es-MX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:</a:t>
            </a:r>
          </a:p>
          <a:p>
            <a:pPr lvl="1"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pérdida de la intensidad (volumen)</a:t>
            </a:r>
          </a:p>
          <a:p>
            <a:pPr lvl="1" rtl="0" eaLnBrk="1" hangingPunct="1">
              <a:lnSpc>
                <a:spcPct val="9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pérdida de la frecuencia (tono)</a:t>
            </a:r>
          </a:p>
        </p:txBody>
      </p:sp>
      <p:pic>
        <p:nvPicPr>
          <p:cNvPr id="2" name="KS3Slide 14">
            <a:hlinkClick r:id="" action="ppaction://media"/>
            <a:extLst>
              <a:ext uri="{FF2B5EF4-FFF2-40B4-BE49-F238E27FC236}">
                <a16:creationId xmlns:a16="http://schemas.microsoft.com/office/drawing/2014/main" id="{5B43C7C7-8A85-4AA5-816A-E5A1DF818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44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85347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AUDIOGRAMA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085" y="1905000"/>
            <a:ext cx="9136879" cy="4191000"/>
          </a:xfrm>
          <a:effectLst/>
        </p:spPr>
        <p:txBody>
          <a:bodyPr/>
          <a:lstStyle/>
          <a:p>
            <a:pPr marL="0" indent="0" rtl="0">
              <a:buNone/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Un </a:t>
            </a:r>
            <a:r>
              <a:rPr lang="es-MX" sz="3600" b="0" i="0" u="none" strike="noStrike" dirty="0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audiograma</a:t>
            </a: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es un gráfico que describe la sensibilidad auditiva de un estudiante, </a:t>
            </a:r>
            <a:b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</a:b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en términos de </a:t>
            </a:r>
            <a:r>
              <a:rPr lang="es-MX" sz="36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intensidad</a:t>
            </a: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y </a:t>
            </a:r>
            <a:r>
              <a:rPr lang="es-MX" sz="36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frecuencia</a:t>
            </a: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b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</a:b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del sonido.</a:t>
            </a:r>
          </a:p>
        </p:txBody>
      </p:sp>
      <p:pic>
        <p:nvPicPr>
          <p:cNvPr id="2" name="KS3Slide 15">
            <a:hlinkClick r:id="" action="ppaction://media"/>
            <a:extLst>
              <a:ext uri="{FF2B5EF4-FFF2-40B4-BE49-F238E27FC236}">
                <a16:creationId xmlns:a16="http://schemas.microsoft.com/office/drawing/2014/main" id="{6B412673-C8B4-4F93-B8D8-281EC05A1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30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EJEMPLO DE UN AUDIOGRAMA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>
          <a:xfrm>
            <a:off x="1217085" y="1684421"/>
            <a:ext cx="10814049" cy="4411579"/>
          </a:xfrm>
          <a:effectLst/>
        </p:spPr>
        <p:txBody>
          <a:bodyPr/>
          <a:lstStyle/>
          <a:p>
            <a:pPr rtl="0" eaLnBrk="1" hangingPunct="1">
              <a:buFont typeface="Wingdings" charset="0"/>
              <a:buNone/>
              <a:defRPr>
                <a:effectLst/>
              </a:defRPr>
            </a:pPr>
            <a:r>
              <a:rPr lang="es-MX" sz="3600" b="0" i="0" u="none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Ejemplo de un audiograma</a:t>
            </a:r>
            <a:r>
              <a:rPr lang="es-MX" sz="3600" b="0" i="0" u="none" strike="noStrike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:</a:t>
            </a:r>
          </a:p>
        </p:txBody>
      </p:sp>
      <p:pic>
        <p:nvPicPr>
          <p:cNvPr id="41987" name="Picture 4" descr="hearingloss3"/>
          <p:cNvPicPr>
            <a:picLocks noChangeAspect="1" noChangeArrowheads="1"/>
          </p:cNvPicPr>
          <p:nvPr/>
        </p:nvPicPr>
        <p:blipFill>
          <a:blip r:embed="rId5"/>
          <a:srcRect t="10141"/>
          <a:stretch>
            <a:fillRect/>
          </a:stretch>
        </p:blipFill>
        <p:spPr>
          <a:xfrm>
            <a:off x="2819400" y="2294020"/>
            <a:ext cx="6934200" cy="441157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2" name="KS3Slide 16">
            <a:hlinkClick r:id="" action="ppaction://media"/>
            <a:extLst>
              <a:ext uri="{FF2B5EF4-FFF2-40B4-BE49-F238E27FC236}">
                <a16:creationId xmlns:a16="http://schemas.microsoft.com/office/drawing/2014/main" id="{6268CB19-FA63-4923-B75F-C3ECE08A9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67" y="6354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8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81251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PÉRDIDA DE LA INTENSIDAD (VOLUMEN)</a:t>
            </a:r>
          </a:p>
        </p:txBody>
      </p:sp>
      <p:sp>
        <p:nvSpPr>
          <p:cNvPr id="181252" name="Rectangle 4"/>
          <p:cNvSpPr>
            <a:spLocks noGrp="1" noChangeArrowheads="1"/>
          </p:cNvSpPr>
          <p:nvPr>
            <p:ph idx="1"/>
          </p:nvPr>
        </p:nvSpPr>
        <p:spPr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Los </a:t>
            </a:r>
            <a:r>
              <a:rPr lang="es-MX" sz="36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GRADOS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de pérdida de intensidad incluyen: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6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leve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(26 - 40 dB o un nivel superior)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6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leve a moderada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(41 - 55 dB o un nivel superior)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6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moderada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(56 -70 dB o un nivel superior)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6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severa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(71 - 90 dB o un nivel superior)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6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profunda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(91 dB o un nivel superior)</a:t>
            </a:r>
          </a:p>
        </p:txBody>
      </p:sp>
      <p:pic>
        <p:nvPicPr>
          <p:cNvPr id="2" name="KS3Slide 17">
            <a:hlinkClick r:id="" action="ppaction://media"/>
            <a:extLst>
              <a:ext uri="{FF2B5EF4-FFF2-40B4-BE49-F238E27FC236}">
                <a16:creationId xmlns:a16="http://schemas.microsoft.com/office/drawing/2014/main" id="{74AF7E54-AD70-4239-8190-862EFB3D1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88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83299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PÉRDIDA DE LA FRECUENCIA (TONO)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086" y="1905000"/>
            <a:ext cx="9820370" cy="4191000"/>
          </a:xfrm>
          <a:effectLst/>
        </p:spPr>
        <p:txBody>
          <a:bodyPr/>
          <a:lstStyle/>
          <a:p>
            <a:pPr marL="0" indent="0" rtl="0">
              <a:buNone/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capacidad auditiva está indicada por el punto de intensidad en el que un individuo apenas puede escuchar un sonido a una frecuencia específica.</a:t>
            </a:r>
          </a:p>
        </p:txBody>
      </p:sp>
      <p:pic>
        <p:nvPicPr>
          <p:cNvPr id="2" name="KS3Slide 18">
            <a:hlinkClick r:id="" action="ppaction://media"/>
            <a:extLst>
              <a:ext uri="{FF2B5EF4-FFF2-40B4-BE49-F238E27FC236}">
                <a16:creationId xmlns:a16="http://schemas.microsoft.com/office/drawing/2014/main" id="{9C1974BA-4B85-4FF9-8757-BD6AF3446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09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31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EJEMPLO DE UN AUDIOGRAMA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>
          <a:xfrm>
            <a:off x="1217085" y="1684421"/>
            <a:ext cx="10814049" cy="4411579"/>
          </a:xfrm>
          <a:effectLst/>
        </p:spPr>
        <p:txBody>
          <a:bodyPr/>
          <a:lstStyle/>
          <a:p>
            <a:pPr rtl="0" eaLnBrk="1" hangingPunct="1">
              <a:buFont typeface="Wingdings" charset="0"/>
              <a:buNone/>
              <a:defRPr>
                <a:effectLst/>
              </a:defRPr>
            </a:pPr>
            <a:r>
              <a:rPr lang="es-MX" sz="3600" b="0" i="0" u="none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Ejemplo de un audiograma</a:t>
            </a:r>
            <a:r>
              <a:rPr lang="es-MX" sz="3600" b="0" i="0" u="none" strike="noStrike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:</a:t>
            </a:r>
          </a:p>
        </p:txBody>
      </p:sp>
      <p:pic>
        <p:nvPicPr>
          <p:cNvPr id="41987" name="Picture 4" descr="hearingloss3"/>
          <p:cNvPicPr>
            <a:picLocks noChangeAspect="1" noChangeArrowheads="1"/>
          </p:cNvPicPr>
          <p:nvPr/>
        </p:nvPicPr>
        <p:blipFill>
          <a:blip r:embed="rId5"/>
          <a:srcRect t="10141"/>
          <a:stretch>
            <a:fillRect/>
          </a:stretch>
        </p:blipFill>
        <p:spPr>
          <a:xfrm>
            <a:off x="2819400" y="2294020"/>
            <a:ext cx="6934200" cy="441157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2" name="KS3Slide 19">
            <a:hlinkClick r:id="" action="ppaction://media"/>
            <a:extLst>
              <a:ext uri="{FF2B5EF4-FFF2-40B4-BE49-F238E27FC236}">
                <a16:creationId xmlns:a16="http://schemas.microsoft.com/office/drawing/2014/main" id="{DFC4E1D0-479D-4D9F-87B4-AE61E4EDA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82" y="63637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34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9203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TIPOS DE PÉRDIDA AUDITIVA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0" indent="0" rtl="0">
              <a:buNone/>
            </a:pPr>
            <a:r>
              <a:rPr lang="es-MX" sz="3600" b="1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Los TIPOS incluyen: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Pérdida de audición conductiva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Pérdida de audición neurosensorial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Problemas de procesamiento (CAPD)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Problemas en combinación</a:t>
            </a:r>
          </a:p>
        </p:txBody>
      </p:sp>
      <p:pic>
        <p:nvPicPr>
          <p:cNvPr id="2" name="KS3Slide 2">
            <a:hlinkClick r:id="" action="ppaction://media"/>
            <a:extLst>
              <a:ext uri="{FF2B5EF4-FFF2-40B4-BE49-F238E27FC236}">
                <a16:creationId xmlns:a16="http://schemas.microsoft.com/office/drawing/2014/main" id="{A7C1AF3C-E71B-4DAC-BAE2-5235DABC8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952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87395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IMPEDIMENTO AUDITIVO</a:t>
            </a:r>
          </a:p>
        </p:txBody>
      </p:sp>
      <p:sp>
        <p:nvSpPr>
          <p:cNvPr id="187396" name="Rectangle 4"/>
          <p:cNvSpPr>
            <a:spLocks noGrp="1" noChangeArrowheads="1"/>
          </p:cNvSpPr>
          <p:nvPr>
            <p:ph idx="1"/>
          </p:nvPr>
        </p:nvSpPr>
        <p:spPr>
          <a:xfrm>
            <a:off x="1217085" y="1905000"/>
            <a:ext cx="9700297" cy="41910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audición también se ve afectada por: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presencia de ruido de fondo (en el entorno) </a:t>
            </a:r>
            <a:r>
              <a:rPr lang="es-MX" sz="3600" b="1" i="0" u="none" strike="noStrike" dirty="0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"relación sonido/ruido"</a:t>
            </a:r>
          </a:p>
          <a:p>
            <a:pPr rtl="0" eaLnBrk="1" hangingPunct="1">
              <a:lnSpc>
                <a:spcPct val="90000"/>
              </a:lnSpc>
            </a:pPr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distancia (del estudiante) al origen del sonido</a:t>
            </a:r>
          </a:p>
        </p:txBody>
      </p:sp>
      <p:pic>
        <p:nvPicPr>
          <p:cNvPr id="2" name="KS3Slide 20">
            <a:hlinkClick r:id="" action="ppaction://media"/>
            <a:extLst>
              <a:ext uri="{FF2B5EF4-FFF2-40B4-BE49-F238E27FC236}">
                <a16:creationId xmlns:a16="http://schemas.microsoft.com/office/drawing/2014/main" id="{322D5DDA-527C-4A5E-8F3F-971AFB5C6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73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44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7155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RECURSOS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0" indent="0" algn="ctr" rtl="0">
              <a:buNone/>
            </a:pPr>
            <a:r>
              <a:rPr lang="es-MX" sz="3600" b="1" i="1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Perspectivas sensoriales</a:t>
            </a:r>
          </a:p>
          <a:p>
            <a:pPr marL="0" indent="0" algn="ctr">
              <a:buNone/>
            </a:pPr>
            <a:endParaRPr lang="en-US" sz="3600">
              <a:effectLst/>
            </a:endParaRPr>
          </a:p>
          <a:p>
            <a:pPr marL="0" indent="0" algn="ctr" rtl="0"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por: Instituto SKI-HI</a:t>
            </a:r>
          </a:p>
          <a:p>
            <a:pPr marL="0" indent="0" algn="ctr" rtl="0"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Utah State University</a:t>
            </a:r>
          </a:p>
        </p:txBody>
      </p:sp>
      <p:pic>
        <p:nvPicPr>
          <p:cNvPr id="2" name="KS3Slide 21">
            <a:hlinkClick r:id="" action="ppaction://media"/>
            <a:extLst>
              <a:ext uri="{FF2B5EF4-FFF2-40B4-BE49-F238E27FC236}">
                <a16:creationId xmlns:a16="http://schemas.microsoft.com/office/drawing/2014/main" id="{631E4A92-EE54-4C7A-98D5-75C486B3A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3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46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 dirty="0">
                <a:highlight>
                  <a:srgbClr val="000000">
                    <a:alpha val="0"/>
                  </a:srgbClr>
                </a:highlight>
              </a:rPr>
              <a:t>Créditos</a:t>
            </a:r>
            <a:endParaRPr lang="es-MX" sz="44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Desarrollado por el Proyecto de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Mentoría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a Distancia en la Universidad de Kansas</a:t>
            </a:r>
          </a:p>
          <a:p>
            <a:pPr marL="0" indent="0">
              <a:buNone/>
            </a:pP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Contenido por: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Susan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M.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Bashinski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Megan Cote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Rebecca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Obold-Geary</a:t>
            </a:r>
            <a:br>
              <a:rPr lang="es-ES" sz="2800" dirty="0">
                <a:highlight>
                  <a:srgbClr val="000000">
                    <a:alpha val="0"/>
                  </a:srgbClr>
                </a:highlight>
              </a:rPr>
            </a:b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  <a:p>
            <a:pPr marL="0" lvl="0" indent="0">
              <a:buNone/>
            </a:pPr>
            <a:r>
              <a:rPr lang="en-US" sz="2800" dirty="0">
                <a:highlight>
                  <a:srgbClr val="000000">
                    <a:alpha val="0"/>
                  </a:srgbClr>
                </a:highlight>
              </a:rPr>
              <a:t>2011-2013</a:t>
            </a: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9229708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PÉRDIDA DE AUDICIÓN CONDUCTIVA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0" indent="0" rtl="0">
              <a:buNone/>
            </a:pPr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Ocurre cuando el sonido no puede pasar a través del oído externo al oído interno eficazmente</a:t>
            </a:r>
          </a:p>
          <a:p>
            <a:pPr rtl="0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Desarrollo del canal auditivo</a:t>
            </a:r>
          </a:p>
          <a:p>
            <a:pPr rtl="0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Obstrucción en el oído externo por cerumen, líquido o un tumor</a:t>
            </a:r>
          </a:p>
          <a:p>
            <a:pPr rtl="0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otitis media (infección del oído medio) es una causa común, ya que el líquido en el oído medio impide la conducción confiable del sonido.</a:t>
            </a:r>
          </a:p>
        </p:txBody>
      </p:sp>
      <p:pic>
        <p:nvPicPr>
          <p:cNvPr id="2" name="KS3Slide 3">
            <a:hlinkClick r:id="" action="ppaction://media"/>
            <a:extLst>
              <a:ext uri="{FF2B5EF4-FFF2-40B4-BE49-F238E27FC236}">
                <a16:creationId xmlns:a16="http://schemas.microsoft.com/office/drawing/2014/main" id="{4CA5C19F-8CD3-49E1-AE4E-C781532B5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09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9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PÉRDIDA DE LA AUDICIÓN CONDUCTIVA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0" indent="0" rtl="0"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Atenúa (es decir, "debilita") el sonido, debido a que el tímpano no se mueve "normalmente" cuando existen las condiciones enumeradas anteriormente.</a:t>
            </a:r>
          </a:p>
        </p:txBody>
      </p:sp>
      <p:pic>
        <p:nvPicPr>
          <p:cNvPr id="2" name="KS3Slide 4">
            <a:hlinkClick r:id="" action="ppaction://media"/>
            <a:extLst>
              <a:ext uri="{FF2B5EF4-FFF2-40B4-BE49-F238E27FC236}">
                <a16:creationId xmlns:a16="http://schemas.microsoft.com/office/drawing/2014/main" id="{4B13D11F-D459-4B6E-BBDC-F3A60F30C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09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5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PÉRDIDA DE LA AUDICIÓN NEUROSENSORIAL (1 DE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086" y="1905000"/>
            <a:ext cx="9643420" cy="4191000"/>
          </a:xfrm>
          <a:effectLst/>
        </p:spPr>
        <p:txBody>
          <a:bodyPr/>
          <a:lstStyle/>
          <a:p>
            <a:pPr rtl="0" eaLnBrk="1" hangingPunct="1">
              <a:lnSpc>
                <a:spcPct val="8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causado por el desarrollo deficiente o daño al oído interno (cóclea) y/o al nervio auditivo</a:t>
            </a:r>
          </a:p>
          <a:p>
            <a:pPr rtl="0" eaLnBrk="1" hangingPunct="1">
              <a:lnSpc>
                <a:spcPct val="80000"/>
              </a:lnSpc>
              <a:buFont typeface="Wingdings" charset="0"/>
              <a:buChar char="n"/>
              <a:defRPr>
                <a:effectLst/>
              </a:defRPr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las infecciones crónicas del oído medio </a:t>
            </a:r>
            <a:r>
              <a:rPr lang="es-MX" sz="36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pueden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causar daños al oído y provocar una pérdida de la audición neurosensorial</a:t>
            </a:r>
          </a:p>
        </p:txBody>
      </p:sp>
      <p:pic>
        <p:nvPicPr>
          <p:cNvPr id="2" name="KS3Slide 5">
            <a:hlinkClick r:id="" action="ppaction://media"/>
            <a:extLst>
              <a:ext uri="{FF2B5EF4-FFF2-40B4-BE49-F238E27FC236}">
                <a16:creationId xmlns:a16="http://schemas.microsoft.com/office/drawing/2014/main" id="{0CA1A4C7-8988-4BCC-A8CD-E28477614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63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PÉRDIDA DE LA AUDICIÓN NEUROSENSORIAL (2 DE 3)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idx="1"/>
          </p:nvPr>
        </p:nvSpPr>
        <p:spPr>
          <a:xfrm>
            <a:off x="1217086" y="1905000"/>
            <a:ext cx="10196872" cy="4191000"/>
          </a:xfrm>
          <a:effectLst/>
        </p:spPr>
        <p:txBody>
          <a:bodyPr/>
          <a:lstStyle/>
          <a:p>
            <a:pPr rtl="0" eaLnBrk="1" hangingPunct="1">
              <a:lnSpc>
                <a:spcPct val="80000"/>
              </a:lnSpc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también puede ocurrir debido a anomalías en la corteza auditiva </a:t>
            </a:r>
            <a:r>
              <a:rPr lang="es-MX" sz="36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 el tronco encefálico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, lo que resulta en una condición conocida como "trastorno del espectro de neuropatía auditiva" o </a:t>
            </a:r>
            <a:r>
              <a:rPr lang="es-MX" sz="3600" b="0" i="0" u="none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"disincronización auditiva"</a:t>
            </a:r>
          </a:p>
        </p:txBody>
      </p:sp>
      <p:pic>
        <p:nvPicPr>
          <p:cNvPr id="2" name="KS3Slide 6">
            <a:hlinkClick r:id="" action="ppaction://media"/>
            <a:extLst>
              <a:ext uri="{FF2B5EF4-FFF2-40B4-BE49-F238E27FC236}">
                <a16:creationId xmlns:a16="http://schemas.microsoft.com/office/drawing/2014/main" id="{6EA9577B-E4C0-4745-BD75-7A32622FA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809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PÉRDIDA DE LA AUDICIÓN NEUROSENSORIAL (3 DE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rtl="0" eaLnBrk="1" hangingPunct="1">
              <a:lnSpc>
                <a:spcPct val="80000"/>
              </a:lnSpc>
            </a:pPr>
            <a:r>
              <a:rPr lang="es-MX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atenúa (es decir, "debilita") el sonido</a:t>
            </a:r>
          </a:p>
          <a:p>
            <a:pPr rtl="0" eaLnBrk="1" hangingPunct="1">
              <a:lnSpc>
                <a:spcPct val="80000"/>
              </a:lnSpc>
            </a:pPr>
            <a:r>
              <a:rPr lang="es-MX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distorsiona la percepción del sonido</a:t>
            </a:r>
          </a:p>
          <a:p>
            <a:pPr rtl="0" eaLnBrk="1" hangingPunct="1">
              <a:lnSpc>
                <a:spcPct val="80000"/>
              </a:lnSpc>
            </a:pPr>
            <a:r>
              <a:rPr lang="es-MX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pérdida de la audición neurosensorial es permanente</a:t>
            </a:r>
          </a:p>
        </p:txBody>
      </p:sp>
      <p:pic>
        <p:nvPicPr>
          <p:cNvPr id="2" name="KS3Slide 7">
            <a:hlinkClick r:id="" action="ppaction://media"/>
            <a:extLst>
              <a:ext uri="{FF2B5EF4-FFF2-40B4-BE49-F238E27FC236}">
                <a16:creationId xmlns:a16="http://schemas.microsoft.com/office/drawing/2014/main" id="{7096BFBD-79C1-4E4D-ABE9-38E80ACE4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49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PÉRDIDA AUDITIVA MIXTA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0" indent="0" rtl="0"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Término utilizado para describir una pérdida que </a:t>
            </a:r>
            <a:r>
              <a:rPr lang="es-MX" sz="36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es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tanto conductiva, como neurosensorial.</a:t>
            </a:r>
          </a:p>
        </p:txBody>
      </p:sp>
      <p:pic>
        <p:nvPicPr>
          <p:cNvPr id="2" name="KS3Slide 8">
            <a:hlinkClick r:id="" action="ppaction://media"/>
            <a:extLst>
              <a:ext uri="{FF2B5EF4-FFF2-40B4-BE49-F238E27FC236}">
                <a16:creationId xmlns:a16="http://schemas.microsoft.com/office/drawing/2014/main" id="{4900B98C-01BA-46F5-8713-701C9C66C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73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59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PÉRDIDA DE LA AUDICIÓN UNILATERAL O BILATERAL.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None/>
            </a:pP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pérdida de la audición también se clasifica como </a:t>
            </a:r>
          </a:p>
          <a:p>
            <a:pPr marL="457200" lvl="1" indent="0" rtl="0" eaLnBrk="1" hangingPunct="1">
              <a:lnSpc>
                <a:spcPct val="90000"/>
              </a:lnSpc>
              <a:buNone/>
            </a:pPr>
            <a:r>
              <a:rPr lang="es-MX" sz="3600" b="1" i="0" u="none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Unilateral 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</a:t>
            </a:r>
            <a:r>
              <a:rPr lang="es-MX" sz="3600" b="1" i="0" u="none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bilateral</a:t>
            </a:r>
          </a:p>
          <a:p>
            <a:pPr lvl="1" rtl="0" eaLnBrk="1" hangingPunct="1">
              <a:lnSpc>
                <a:spcPct val="90000"/>
              </a:lnSpc>
            </a:pPr>
            <a:r>
              <a:rPr lang="es-MX" sz="36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Unilateral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: "audición "normal" en un oído y pérdida auditiva, de cualquier grado, en el otro</a:t>
            </a:r>
          </a:p>
          <a:p>
            <a:pPr lvl="1" rtl="0" eaLnBrk="1" hangingPunct="1">
              <a:lnSpc>
                <a:spcPct val="90000"/>
              </a:lnSpc>
            </a:pPr>
            <a:r>
              <a:rPr lang="es-MX" sz="36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Bilateral</a:t>
            </a:r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:  la pérdida auditiva se produce en ambos oídos (aunque la intensidad y la frecuencia pueden ser iguales o diferentes</a:t>
            </a:r>
          </a:p>
        </p:txBody>
      </p:sp>
      <p:pic>
        <p:nvPicPr>
          <p:cNvPr id="2" name="KS3Slide 9">
            <a:hlinkClick r:id="" action="ppaction://media"/>
            <a:extLst>
              <a:ext uri="{FF2B5EF4-FFF2-40B4-BE49-F238E27FC236}">
                <a16:creationId xmlns:a16="http://schemas.microsoft.com/office/drawing/2014/main" id="{2F757C3C-2134-4213-9941-922089E36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72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Arial"/>
      </a:majorFont>
      <a:minorFont>
        <a:latin typeface="Helvetica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extrusionClr>
              <a:prstClr val="black"/>
            </a:extrusionClr>
            <a:contourClr>
              <a:prstClr val="black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r="http://schemas.openxmlformats.org/officeDocument/2006/relationships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rebuchet M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r="http://schemas.openxmlformats.org/officeDocument/2006/relationships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rebuchet M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876</Words>
  <Application>Microsoft Macintosh PowerPoint</Application>
  <PresentationFormat>Widescreen</PresentationFormat>
  <Paragraphs>112</Paragraphs>
  <Slides>22</Slides>
  <Notes>21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ＭＳ Ｐゴシック</vt:lpstr>
      <vt:lpstr>Arial</vt:lpstr>
      <vt:lpstr>Calibri</vt:lpstr>
      <vt:lpstr>Helvetica</vt:lpstr>
      <vt:lpstr>Trebuchet MS</vt:lpstr>
      <vt:lpstr>Wingdings</vt:lpstr>
      <vt:lpstr>Bold Stripes</vt:lpstr>
      <vt:lpstr>INTRODUCCIÓN A LA PÉRDIDA AUDITIVA</vt:lpstr>
      <vt:lpstr>TIPOS DE PÉRDIDA AUDITIVA</vt:lpstr>
      <vt:lpstr>PÉRDIDA DE AUDICIÓN CONDUCTIVA</vt:lpstr>
      <vt:lpstr>PÉRDIDA DE LA AUDICIÓN CONDUCTIVA (CONT.)</vt:lpstr>
      <vt:lpstr>PÉRDIDA DE LA AUDICIÓN NEUROSENSORIAL (1 DE 3)</vt:lpstr>
      <vt:lpstr>PÉRDIDA DE LA AUDICIÓN NEUROSENSORIAL (2 DE 3)</vt:lpstr>
      <vt:lpstr>PÉRDIDA DE LA AUDICIÓN NEUROSENSORIAL (3 DE 3)</vt:lpstr>
      <vt:lpstr>PÉRDIDA AUDITIVA MIXTA</vt:lpstr>
      <vt:lpstr>PÉRDIDA DE LA AUDICIÓN UNILATERAL O BILATERAL.</vt:lpstr>
      <vt:lpstr>TRASTORNO DEL PROCESAMIENTO AUDITIVO CENTRAL (CAPD, por sus siglas en inglés)</vt:lpstr>
      <vt:lpstr>SEÑALES DE CAPD</vt:lpstr>
      <vt:lpstr>SEÑALES DE CAPD (CONT.)</vt:lpstr>
      <vt:lpstr>PROBLEMAS EN COMBINACIÓN</vt:lpstr>
      <vt:lpstr>DIMENSIONES</vt:lpstr>
      <vt:lpstr>AUDIOGRAMA</vt:lpstr>
      <vt:lpstr>EJEMPLO DE UN AUDIOGRAMA</vt:lpstr>
      <vt:lpstr>PÉRDIDA DE LA INTENSIDAD (VOLUMEN)</vt:lpstr>
      <vt:lpstr>PÉRDIDA DE LA FRECUENCIA (TONO)</vt:lpstr>
      <vt:lpstr>EJEMPLO DE UN AUDIOGRAMA</vt:lpstr>
      <vt:lpstr>IMPEDIMENTO AUDITIVO</vt:lpstr>
      <vt:lpstr>RECURSOS</vt:lpstr>
      <vt:lpstr>Créditos</vt:lpstr>
    </vt:vector>
  </TitlesOfParts>
  <Manager/>
  <Company>WOU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HEARING LOSS</dc:title>
  <dc:creator>Jordyn Watanabe</dc:creator>
  <cp:lastModifiedBy>Microsoft Office User</cp:lastModifiedBy>
  <cp:revision>23</cp:revision>
  <dcterms:created xsi:type="dcterms:W3CDTF">2018-04-16T19:38:40Z</dcterms:created>
  <dcterms:modified xsi:type="dcterms:W3CDTF">2020-06-11T15:29:49Z</dcterms:modified>
</cp:coreProperties>
</file>