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9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custDataLst>
    <p:tags r:id="rId30"/>
  </p:custDataLst>
  <p:defaultTextStyle>
    <a:defPPr>
      <a:defRPr lang="en-US">
        <a:effectLst/>
      </a:defRPr>
    </a:defPPr>
    <a:lvl1pPr marL="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effectLst/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A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3" autoAdjust="0"/>
    <p:restoredTop sz="94643"/>
  </p:normalViewPr>
  <p:slideViewPr>
    <p:cSldViewPr snapToGrid="0">
      <p:cViewPr varScale="1">
        <p:scale>
          <a:sx n="115" d="100"/>
          <a:sy n="115" d="100"/>
        </p:scale>
        <p:origin x="4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>
            <a:lvl1pPr algn="r">
              <a:defRPr sz="1200">
                <a:effectLst/>
              </a:defRPr>
            </a:lvl1pPr>
          </a:lstStyle>
          <a:p>
            <a:fld id="{DD42A194-FEB0-439F-8BB5-4E4ADC8C4810}" type="datetimeFigureOut">
              <a:rPr lang="en-US" smtClean="0">
                <a:effectLst/>
              </a:rPr>
              <a:t>6/11/20</a:t>
            </a:fld>
            <a:endParaRPr lang="en-US">
              <a:effectLst/>
            </a:endParaRP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  <a:effectLst/>
        </p:spPr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effectLst/>
        </p:spPr>
        <p:txBody>
          <a:bodyPr vert="horz" lIns="91440" tIns="45720" rIns="91440" bIns="45720" rtlCol="0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l">
              <a:defRPr sz="1200">
                <a:effectLst/>
              </a:defRPr>
            </a:lvl1pPr>
          </a:lstStyle>
          <a:p>
            <a:endParaRPr lang="en-US">
              <a:effectLst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effectLst/>
        </p:spPr>
        <p:txBody>
          <a:bodyPr vert="horz" lIns="91440" tIns="45720" rIns="91440" bIns="45720" rtlCol="0" anchor="b"/>
          <a:lstStyle>
            <a:lvl1pPr algn="r">
              <a:defRPr sz="1200">
                <a:effectLst/>
              </a:defRPr>
            </a:lvl1pPr>
          </a:lstStyle>
          <a:p>
            <a:fld id="{35BDDB62-E7DE-4604-8310-84D18D853C77}" type="slidenum">
              <a:rPr lang="en-US" smtClean="0">
                <a:effectLst/>
              </a:rPr>
              <a:t>‹#›</a:t>
            </a:fld>
            <a:endParaRPr lang="en-US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8627727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4BDA606-FC35-44B2-BEB3-89A7170070BB}" type="slidenum">
              <a:rPr lang="en-US" altLang="en-US" sz="1200">
                <a:solidFill>
                  <a:srgbClr val="000000"/>
                </a:solidFill>
                <a:effectLst/>
              </a:rPr>
              <a:t>1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effectLst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eaLnBrk="1" hangingPunct="1"/>
            <a:endParaRPr lang="en-US" altLang="en-US">
              <a:effectLst/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83275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EB9C3CE-41B5-4577-A357-B5F77EC1A976}" type="slidenum">
              <a:rPr lang="en-US" altLang="en-US" sz="1200">
                <a:solidFill>
                  <a:srgbClr val="000000"/>
                </a:solidFill>
                <a:effectLst/>
                <a:latin typeface="Calibri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000000"/>
              </a:solidFill>
              <a:effectLst/>
              <a:latin typeface="Calibri" pitchFamily="34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 eaLnBrk="1" hangingPunct="1">
              <a:spcBef>
                <a:spcPct val="0"/>
              </a:spcBef>
            </a:pPr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  <a:ea typeface="ＭＳ Ｐゴシック"/>
              </a:rPr>
              <a:t>El tema de "otras claves" se presentará en un futuro seminario en línea.</a:t>
            </a:r>
          </a:p>
        </p:txBody>
      </p:sp>
    </p:spTree>
    <p:extLst>
      <p:ext uri="{BB962C8B-B14F-4D97-AF65-F5344CB8AC3E}">
        <p14:creationId xmlns:p14="http://schemas.microsoft.com/office/powerpoint/2010/main" val="1596306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398987B-AB4B-4DFD-8B6C-0C3EE4E5C672}" type="slidenum">
              <a:rPr lang="en-US" altLang="en-US" sz="1200">
                <a:solidFill>
                  <a:srgbClr val="000000"/>
                </a:solidFill>
                <a:effectLst/>
                <a:latin typeface="Calibri" pitchFamily="34" charset="0"/>
              </a:rPr>
              <a:pPr eaLnBrk="1" hangingPunct="1"/>
              <a:t>7</a:t>
            </a:fld>
            <a:endParaRPr lang="en-US" altLang="en-US" sz="1200">
              <a:solidFill>
                <a:srgbClr val="000000"/>
              </a:solidFill>
              <a:effectLst/>
              <a:latin typeface="Calibri" pitchFamily="34" charset="0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ffectLst/>
              <a:latin typeface="Calibri" pitchFamily="34" charset="0"/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851110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43A4A16-F5D8-4A75-9EC9-341818A5DB97}" type="slidenum">
              <a:rPr lang="en-US" altLang="en-US" sz="1200">
                <a:solidFill>
                  <a:srgbClr val="000000"/>
                </a:solidFill>
                <a:effectLst/>
                <a:latin typeface="Calibri" pitchFamily="34" charset="0"/>
              </a:rPr>
              <a:pPr eaLnBrk="1" hangingPunct="1"/>
              <a:t>8</a:t>
            </a:fld>
            <a:endParaRPr lang="en-US" altLang="en-US" sz="1200">
              <a:solidFill>
                <a:srgbClr val="000000"/>
              </a:solidFill>
              <a:effectLst/>
              <a:latin typeface="Calibri" pitchFamily="34" charset="0"/>
            </a:endParaRPr>
          </a:p>
        </p:txBody>
      </p:sp>
      <p:sp>
        <p:nvSpPr>
          <p:cNvPr id="337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ffectLst/>
        </p:spPr>
      </p:sp>
      <p:sp>
        <p:nvSpPr>
          <p:cNvPr id="33796" name="Rectangle 3"/>
          <p:cNvSpPr>
            <a:spLocks noGrp="1" noChangeArrowheads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rtl="0" eaLnBrk="1" hangingPunct="1"/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Calibri"/>
                <a:ea typeface="ＭＳ Ｐゴシック"/>
              </a:rPr>
              <a:t>¿POR QUÉ?   ¡Nuestra referencia, para comprender a las miniaturas, es completamente visual!</a:t>
            </a:r>
          </a:p>
        </p:txBody>
      </p:sp>
    </p:spTree>
    <p:extLst>
      <p:ext uri="{BB962C8B-B14F-4D97-AF65-F5344CB8AC3E}">
        <p14:creationId xmlns:p14="http://schemas.microsoft.com/office/powerpoint/2010/main" val="23546573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48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effectLst/>
        </p:spPr>
      </p:sp>
      <p:sp>
        <p:nvSpPr>
          <p:cNvPr id="34819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rtl="0">
              <a:buFontTx/>
              <a:buAutoNum type="arabicPeriod"/>
            </a:pPr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ＭＳ Ｐゴシック"/>
              </a:rPr>
              <a:t>Uno de diversos objetos que se utilizan en una rutina</a:t>
            </a:r>
          </a:p>
          <a:p>
            <a:pPr marL="228600" indent="-228600" rtl="0">
              <a:buFontTx/>
              <a:buAutoNum type="arabicPeriod"/>
            </a:pPr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ＭＳ Ｐゴシック"/>
              </a:rPr>
              <a:t>El objeto en sí</a:t>
            </a:r>
          </a:p>
        </p:txBody>
      </p:sp>
      <p:sp>
        <p:nvSpPr>
          <p:cNvPr id="3482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726775D-39D8-4253-B4AE-F272A7A553D4}" type="slidenum">
              <a:rPr lang="en-US" altLang="en-US" sz="1200">
                <a:solidFill>
                  <a:srgbClr val="000000"/>
                </a:solidFill>
                <a:effectLst/>
              </a:rPr>
              <a:t>15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83530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effectLst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rtl="0">
              <a:buFontTx/>
              <a:buAutoNum type="arabicPeriod"/>
            </a:pPr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ＭＳ Ｐゴシック"/>
              </a:rPr>
              <a:t>Pieza o parte de un componente real</a:t>
            </a:r>
          </a:p>
          <a:p>
            <a:pPr marL="228600" indent="-228600" rtl="0">
              <a:buFontTx/>
              <a:buAutoNum type="arabicPeriod"/>
            </a:pPr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ＭＳ Ｐゴシック"/>
              </a:rPr>
              <a:t>Un componente o múltiples componentes de un objeto (pastel, glaseado, velas, regalos, etc.) — IDENTIFICACIÓN (las velas no se colocan en otro tipo de pasteles, etc.)</a:t>
            </a:r>
          </a:p>
          <a:p>
            <a:pPr marL="228600" indent="-228600" rtl="0">
              <a:buFontTx/>
              <a:buAutoNum type="arabicPeriod"/>
            </a:pPr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ＭＳ Ｐゴシック"/>
              </a:rPr>
              <a:t>Elemento real del objeto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1FDA123-39EC-4A8F-8DD6-A2DBEA9BCC54}" type="slidenum">
              <a:rPr lang="en-US" altLang="en-US" sz="1200">
                <a:solidFill>
                  <a:srgbClr val="000000"/>
                </a:solidFill>
                <a:effectLst/>
              </a:rPr>
              <a:t>17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9312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68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effectLst/>
        </p:spPr>
      </p:sp>
      <p:sp>
        <p:nvSpPr>
          <p:cNvPr id="36867" name="Notes Placeholder 2"/>
          <p:cNvSpPr>
            <a:spLocks noGrp="1"/>
          </p:cNvSpPr>
          <p:nvPr>
            <p:ph type="body" idx="1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228600" indent="-228600" rtl="0">
              <a:buFontTx/>
              <a:buAutoNum type="arabicPeriod"/>
            </a:pPr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ＭＳ Ｐゴシック"/>
              </a:rPr>
              <a:t>REAL (verdadera) </a:t>
            </a:r>
          </a:p>
          <a:p>
            <a:pPr marL="228600" indent="-228600" rtl="0">
              <a:buFontTx/>
              <a:buAutoNum type="arabicPeriod"/>
            </a:pPr>
            <a:r>
              <a:rPr lang="es-ES" sz="1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Arial"/>
                <a:ea typeface="ＭＳ Ｐゴシック"/>
              </a:rPr>
              <a:t>SIMULADA</a:t>
            </a:r>
          </a:p>
        </p:txBody>
      </p:sp>
      <p:sp>
        <p:nvSpPr>
          <p:cNvPr id="3686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effectLst/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D4F3833-2896-4845-B96A-CBAA4D230387}" type="slidenum">
              <a:rPr lang="en-US" altLang="en-US" sz="1200">
                <a:solidFill>
                  <a:srgbClr val="000000"/>
                </a:solidFill>
                <a:effectLst/>
              </a:rPr>
              <a:t>18</a:t>
            </a:fld>
            <a:endParaRPr lang="en-US" altLang="en-US" sz="120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6115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1pPr>
            <a:lvl2pPr marL="742950" indent="-28575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2pPr>
            <a:lvl3pPr marL="11430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3pPr>
            <a:lvl4pPr marL="16002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4pPr>
            <a:lvl5pPr marL="2057400" indent="-228600"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 b="1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MS PGothic" pitchFamily="34" charset="-128"/>
              </a:defRPr>
            </a:lvl9pPr>
          </a:lstStyle>
          <a:p>
            <a:fld id="{78DC4DEA-5E02-4788-A10F-A17451D3D671}" type="slidenum">
              <a:rPr lang="en-US" altLang="en-US" sz="1200" b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27</a:t>
            </a:fld>
            <a:endParaRPr lang="en-US" altLang="en-US" sz="1200" b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1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solidFill>
            <a:srgbClr val="FFFFFF"/>
          </a:solidFill>
          <a:effectLst/>
        </p:spPr>
      </p:sp>
      <p:sp>
        <p:nvSpPr>
          <p:cNvPr id="21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  <a:miter lim="800000"/>
          </a:ln>
          <a:effectLst/>
        </p:spPr>
        <p:txBody>
          <a:bodyPr/>
          <a:lstStyle/>
          <a:p>
            <a:pPr rtl="0" eaLnBrk="1" hangingPunct="1"/>
            <a:endParaRPr lang="es-MX" sz="18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026778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4" name="Group 2"/>
          <p:cNvGrpSpPr/>
          <p:nvPr/>
        </p:nvGrpSpPr>
        <p:grpSpPr>
          <a:xfrm>
            <a:off x="-4233" y="1"/>
            <a:ext cx="12196233" cy="6867525"/>
            <a:chOff x="-2" y="0"/>
            <a:chExt cx="5762" cy="4326"/>
          </a:xfrm>
          <a:effectLst/>
        </p:grpSpPr>
        <p:grpSp>
          <p:nvGrpSpPr>
            <p:cNvPr id="5" name="Group 3"/>
            <p:cNvGrpSpPr/>
            <p:nvPr userDrawn="1"/>
          </p:nvGrpSpPr>
          <p:grpSpPr>
            <a:xfrm>
              <a:off x="-2" y="0"/>
              <a:ext cx="5712" cy="4326"/>
              <a:chOff x="-2" y="0"/>
              <a:chExt cx="5712" cy="4326"/>
            </a:xfrm>
            <a:effectLst/>
          </p:grpSpPr>
          <p:sp>
            <p:nvSpPr>
              <p:cNvPr id="8" name="Rectangle 4"/>
              <p:cNvSpPr>
                <a:spLocks noChangeArrowheads="1"/>
              </p:cNvSpPr>
              <p:nvPr/>
            </p:nvSpPr>
            <p:spPr>
              <a:xfrm>
                <a:off x="-2" y="0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9" name="Rectangle 5"/>
              <p:cNvSpPr>
                <a:spLocks noChangeArrowheads="1"/>
              </p:cNvSpPr>
              <p:nvPr/>
            </p:nvSpPr>
            <p:spPr>
              <a:xfrm>
                <a:off x="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0" name="Rectangle 6"/>
              <p:cNvSpPr>
                <a:spLocks noChangeArrowheads="1"/>
              </p:cNvSpPr>
              <p:nvPr/>
            </p:nvSpPr>
            <p:spPr>
              <a:xfrm>
                <a:off x="1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1" name="Rectangle 7"/>
              <p:cNvSpPr>
                <a:spLocks noChangeArrowheads="1"/>
              </p:cNvSpPr>
              <p:nvPr/>
            </p:nvSpPr>
            <p:spPr>
              <a:xfrm>
                <a:off x="2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2" name="Rectangle 8"/>
              <p:cNvSpPr>
                <a:spLocks noChangeArrowheads="1"/>
              </p:cNvSpPr>
              <p:nvPr/>
            </p:nvSpPr>
            <p:spPr>
              <a:xfrm>
                <a:off x="3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3" name="Rectangle 9"/>
              <p:cNvSpPr>
                <a:spLocks noChangeArrowheads="1"/>
              </p:cNvSpPr>
              <p:nvPr/>
            </p:nvSpPr>
            <p:spPr>
              <a:xfrm>
                <a:off x="4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4" name="Rectangle 10"/>
              <p:cNvSpPr>
                <a:spLocks noChangeArrowheads="1"/>
              </p:cNvSpPr>
              <p:nvPr/>
            </p:nvSpPr>
            <p:spPr>
              <a:xfrm>
                <a:off x="5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5" name="Rectangle 11"/>
              <p:cNvSpPr>
                <a:spLocks noChangeArrowheads="1"/>
              </p:cNvSpPr>
              <p:nvPr/>
            </p:nvSpPr>
            <p:spPr>
              <a:xfrm>
                <a:off x="6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6" name="Rectangle 12"/>
              <p:cNvSpPr>
                <a:spLocks noChangeArrowheads="1"/>
              </p:cNvSpPr>
              <p:nvPr/>
            </p:nvSpPr>
            <p:spPr>
              <a:xfrm>
                <a:off x="7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7" name="Rectangle 13"/>
              <p:cNvSpPr>
                <a:spLocks noChangeArrowheads="1"/>
              </p:cNvSpPr>
              <p:nvPr/>
            </p:nvSpPr>
            <p:spPr>
              <a:xfrm>
                <a:off x="8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8" name="Rectangle 14"/>
              <p:cNvSpPr>
                <a:spLocks noChangeArrowheads="1"/>
              </p:cNvSpPr>
              <p:nvPr/>
            </p:nvSpPr>
            <p:spPr>
              <a:xfrm>
                <a:off x="9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>
              <a:xfrm>
                <a:off x="10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>
              <a:xfrm>
                <a:off x="11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1" name="Rectangle 17"/>
              <p:cNvSpPr>
                <a:spLocks noChangeArrowheads="1"/>
              </p:cNvSpPr>
              <p:nvPr/>
            </p:nvSpPr>
            <p:spPr>
              <a:xfrm>
                <a:off x="12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2" name="Rectangle 18"/>
              <p:cNvSpPr>
                <a:spLocks noChangeArrowheads="1"/>
              </p:cNvSpPr>
              <p:nvPr/>
            </p:nvSpPr>
            <p:spPr>
              <a:xfrm>
                <a:off x="13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>
              <a:xfrm>
                <a:off x="14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>
              <a:xfrm>
                <a:off x="15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5" name="Rectangle 21"/>
              <p:cNvSpPr>
                <a:spLocks noChangeArrowheads="1"/>
              </p:cNvSpPr>
              <p:nvPr/>
            </p:nvSpPr>
            <p:spPr>
              <a:xfrm>
                <a:off x="16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6" name="Rectangle 22"/>
              <p:cNvSpPr>
                <a:spLocks noChangeArrowheads="1"/>
              </p:cNvSpPr>
              <p:nvPr/>
            </p:nvSpPr>
            <p:spPr>
              <a:xfrm>
                <a:off x="17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>
              <a:xfrm>
                <a:off x="18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>
              <a:xfrm>
                <a:off x="19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29" name="Rectangle 25"/>
              <p:cNvSpPr>
                <a:spLocks noChangeArrowheads="1"/>
              </p:cNvSpPr>
              <p:nvPr/>
            </p:nvSpPr>
            <p:spPr>
              <a:xfrm>
                <a:off x="20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0" name="Rectangle 26"/>
              <p:cNvSpPr>
                <a:spLocks noChangeArrowheads="1"/>
              </p:cNvSpPr>
              <p:nvPr/>
            </p:nvSpPr>
            <p:spPr>
              <a:xfrm>
                <a:off x="21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>
              <a:xfrm>
                <a:off x="22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>
              <a:xfrm>
                <a:off x="23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3" name="Rectangle 29"/>
              <p:cNvSpPr>
                <a:spLocks noChangeArrowheads="1"/>
              </p:cNvSpPr>
              <p:nvPr/>
            </p:nvSpPr>
            <p:spPr>
              <a:xfrm>
                <a:off x="23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4" name="Rectangle 30"/>
              <p:cNvSpPr>
                <a:spLocks noChangeArrowheads="1"/>
              </p:cNvSpPr>
              <p:nvPr/>
            </p:nvSpPr>
            <p:spPr>
              <a:xfrm>
                <a:off x="24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>
              <a:xfrm>
                <a:off x="25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>
              <a:xfrm>
                <a:off x="26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7" name="Rectangle 33"/>
              <p:cNvSpPr>
                <a:spLocks noChangeArrowheads="1"/>
              </p:cNvSpPr>
              <p:nvPr/>
            </p:nvSpPr>
            <p:spPr>
              <a:xfrm>
                <a:off x="27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8" name="Rectangle 34"/>
              <p:cNvSpPr>
                <a:spLocks noChangeArrowheads="1"/>
              </p:cNvSpPr>
              <p:nvPr/>
            </p:nvSpPr>
            <p:spPr>
              <a:xfrm>
                <a:off x="28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>
              <a:xfrm>
                <a:off x="29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>
              <a:xfrm>
                <a:off x="30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1" name="Rectangle 37"/>
              <p:cNvSpPr>
                <a:spLocks noChangeArrowheads="1"/>
              </p:cNvSpPr>
              <p:nvPr/>
            </p:nvSpPr>
            <p:spPr>
              <a:xfrm>
                <a:off x="31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2" name="Rectangle 38"/>
              <p:cNvSpPr>
                <a:spLocks noChangeArrowheads="1"/>
              </p:cNvSpPr>
              <p:nvPr/>
            </p:nvSpPr>
            <p:spPr>
              <a:xfrm>
                <a:off x="32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>
              <a:xfrm>
                <a:off x="335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>
              <a:xfrm>
                <a:off x="345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>
              <a:xfrm>
                <a:off x="355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>
              <a:xfrm>
                <a:off x="364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>
              <a:xfrm>
                <a:off x="374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>
              <a:xfrm>
                <a:off x="383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>
              <a:xfrm>
                <a:off x="393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>
              <a:xfrm>
                <a:off x="403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>
              <a:xfrm>
                <a:off x="412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>
              <a:xfrm>
                <a:off x="422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>
              <a:xfrm>
                <a:off x="431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>
              <a:xfrm>
                <a:off x="441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>
              <a:xfrm>
                <a:off x="451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>
              <a:xfrm>
                <a:off x="460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>
              <a:xfrm>
                <a:off x="470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>
              <a:xfrm>
                <a:off x="479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>
              <a:xfrm>
                <a:off x="489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0" name="Rectangle 56"/>
              <p:cNvSpPr>
                <a:spLocks noChangeArrowheads="1"/>
              </p:cNvSpPr>
              <p:nvPr/>
            </p:nvSpPr>
            <p:spPr>
              <a:xfrm>
                <a:off x="499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1" name="Rectangle 57"/>
              <p:cNvSpPr>
                <a:spLocks noChangeArrowheads="1"/>
              </p:cNvSpPr>
              <p:nvPr/>
            </p:nvSpPr>
            <p:spPr>
              <a:xfrm>
                <a:off x="508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2" name="Rectangle 58"/>
              <p:cNvSpPr>
                <a:spLocks noChangeArrowheads="1"/>
              </p:cNvSpPr>
              <p:nvPr/>
            </p:nvSpPr>
            <p:spPr>
              <a:xfrm>
                <a:off x="518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3" name="Rectangle 59"/>
              <p:cNvSpPr>
                <a:spLocks noChangeArrowheads="1"/>
              </p:cNvSpPr>
              <p:nvPr/>
            </p:nvSpPr>
            <p:spPr>
              <a:xfrm>
                <a:off x="5278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4" name="Rectangle 60"/>
              <p:cNvSpPr>
                <a:spLocks noChangeArrowheads="1"/>
              </p:cNvSpPr>
              <p:nvPr/>
            </p:nvSpPr>
            <p:spPr>
              <a:xfrm>
                <a:off x="5374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5" name="Rectangle 61"/>
              <p:cNvSpPr>
                <a:spLocks noChangeArrowheads="1"/>
              </p:cNvSpPr>
              <p:nvPr/>
            </p:nvSpPr>
            <p:spPr>
              <a:xfrm>
                <a:off x="5470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6" name="Rectangle 62"/>
              <p:cNvSpPr>
                <a:spLocks noChangeArrowheads="1"/>
              </p:cNvSpPr>
              <p:nvPr/>
            </p:nvSpPr>
            <p:spPr>
              <a:xfrm>
                <a:off x="5566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  <p:sp>
            <p:nvSpPr>
              <p:cNvPr id="67" name="Rectangle 63"/>
              <p:cNvSpPr>
                <a:spLocks noChangeArrowheads="1"/>
              </p:cNvSpPr>
              <p:nvPr/>
            </p:nvSpPr>
            <p:spPr>
              <a:xfrm>
                <a:off x="5662" y="6"/>
                <a:ext cx="48" cy="4320"/>
              </a:xfrm>
              <a:prstGeom prst="rect">
                <a:avLst/>
              </a:prstGeom>
              <a:solidFill>
                <a:schemeClr val="accent2"/>
              </a:solidFill>
              <a:ln>
                <a:noFill/>
              </a:ln>
              <a:effectLst/>
              <a:extLst/>
            </p:spPr>
            <p:txBody>
              <a:bodyPr wrap="none" anchor="ctr"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effectLst/>
                  </a:defRPr>
                </a:pPr>
                <a:endParaRPr lang="en-US" sz="2400">
                  <a:solidFill>
                    <a:srgbClr val="000000"/>
                  </a:solidFill>
                  <a:effectLst/>
                  <a:latin typeface="Arial"/>
                  <a:cs typeface="ＭＳ Ｐゴシック" charset="0"/>
                </a:endParaRPr>
              </a:p>
            </p:txBody>
          </p:sp>
        </p:grpSp>
        <p:sp>
          <p:nvSpPr>
            <p:cNvPr id="6" name="Rectangle 64"/>
            <p:cNvSpPr>
              <a:spLocks noChangeArrowheads="1"/>
            </p:cNvSpPr>
            <p:nvPr/>
          </p:nvSpPr>
          <p:spPr>
            <a:xfrm>
              <a:off x="429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7" name="Rectangle 65"/>
            <p:cNvSpPr>
              <a:spLocks noChangeArrowheads="1"/>
            </p:cNvSpPr>
            <p:nvPr/>
          </p:nvSpPr>
          <p:spPr>
            <a:xfrm>
              <a:off x="0" y="0"/>
              <a:ext cx="5760" cy="321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</p:grpSp>
      <p:sp>
        <p:nvSpPr>
          <p:cNvPr id="68" name="Rectangle 66"/>
          <p:cNvSpPr>
            <a:spLocks noChangeArrowheads="1"/>
          </p:cNvSpPr>
          <p:nvPr/>
        </p:nvSpPr>
        <p:spPr>
          <a:xfrm>
            <a:off x="4673601" y="2590800"/>
            <a:ext cx="6523567" cy="76200"/>
          </a:xfrm>
          <a:prstGeom prst="rect">
            <a:avLst/>
          </a:prstGeom>
          <a:solidFill>
            <a:schemeClr val="hlink">
              <a:alpha val="50195"/>
            </a:schemeClr>
          </a:solidFill>
          <a:ln>
            <a:noFill/>
          </a:ln>
          <a:effectLst/>
          <a:ex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kumimoji="1" lang="en-US" sz="2400">
              <a:solidFill>
                <a:srgbClr val="000000"/>
              </a:solidFill>
              <a:effectLst/>
              <a:cs typeface="ＭＳ Ｐゴシック" charset="0"/>
            </a:endParaRPr>
          </a:p>
        </p:txBody>
      </p:sp>
      <p:sp>
        <p:nvSpPr>
          <p:cNvPr id="7235" name="Rectangle 67"/>
          <p:cNvSpPr>
            <a:spLocks noGrp="1" noChangeArrowheads="1"/>
          </p:cNvSpPr>
          <p:nvPr>
            <p:ph type="ctrTitle" sz="quarter"/>
          </p:nvPr>
        </p:nvSpPr>
        <p:spPr>
          <a:xfrm>
            <a:off x="1039285" y="1447800"/>
            <a:ext cx="10238316" cy="1081088"/>
          </a:xfrm>
          <a:effectLst/>
        </p:spPr>
        <p:txBody>
          <a:bodyPr/>
          <a:lstStyle>
            <a:lvl1pPr algn="r">
              <a:defRPr>
                <a:effectLst/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title style</a:t>
            </a:r>
          </a:p>
        </p:txBody>
      </p:sp>
      <p:sp>
        <p:nvSpPr>
          <p:cNvPr id="7236" name="Rectangle 68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5361517" y="2860676"/>
            <a:ext cx="5916083" cy="3114675"/>
          </a:xfrm>
          <a:effectLst/>
        </p:spPr>
        <p:txBody>
          <a:bodyPr/>
          <a:lstStyle>
            <a:lvl1pPr marL="0" indent="0">
              <a:buFont typeface="Wingdings" charset="0"/>
              <a:buNone/>
              <a:defRPr>
                <a:effectLst/>
                <a:latin typeface="Trebuchet MS" panose="020B0603020202020204" pitchFamily="34" charset="0"/>
              </a:defRPr>
            </a:lvl1pPr>
          </a:lstStyle>
          <a:p>
            <a:pPr lvl="0"/>
            <a:r>
              <a:rPr lang="en-US" noProof="0">
                <a:effectLst/>
              </a:rPr>
              <a:t>Click to edit Master subtitle style</a:t>
            </a:r>
          </a:p>
        </p:txBody>
      </p:sp>
      <p:sp>
        <p:nvSpPr>
          <p:cNvPr id="69" name="Rectangle 69"/>
          <p:cNvSpPr>
            <a:spLocks noGrp="1" noChangeArrowheads="1"/>
          </p:cNvSpPr>
          <p:nvPr>
            <p:ph type="dt" sz="quarter" idx="10"/>
          </p:nvPr>
        </p:nvSpPr>
        <p:spPr>
          <a:xfrm>
            <a:off x="914400" y="62484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0" name="Rectangle 70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8400"/>
            <a:ext cx="38608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1" name="Rectangle 71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737600" y="6248400"/>
            <a:ext cx="2540000" cy="4572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9F00DBDC-E106-47AE-BE95-BA29C220B06F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5546493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D3F8D486-9AA2-4B98-803B-7FD104872641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3439177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26034" y="533400"/>
            <a:ext cx="2719917" cy="5562600"/>
          </a:xfrm>
          <a:effectLst/>
        </p:spPr>
        <p:txBody>
          <a:bodyPr vert="eaVert"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62051" y="533400"/>
            <a:ext cx="7960783" cy="5562600"/>
          </a:xfrm>
          <a:effectLst/>
        </p:spPr>
        <p:txBody>
          <a:bodyPr vert="eaVert"/>
          <a:lstStyle/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B3352575-6E2C-4D15-A135-0FCC76EA1595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775752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>
            <a:lvl1pPr>
              <a:defRPr>
                <a:effectLst/>
                <a:latin typeface="Trebuchet MS" panose="020B0603020202020204" pitchFamily="34" charset="0"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>
            <a:lvl1pPr>
              <a:defRPr>
                <a:effectLst/>
                <a:latin typeface="Trebuchet MS" panose="020B0603020202020204" pitchFamily="34" charset="0"/>
              </a:defRPr>
            </a:lvl1pPr>
            <a:lvl2pPr>
              <a:defRPr>
                <a:effectLst/>
                <a:latin typeface="Trebuchet MS" panose="020B0603020202020204" pitchFamily="34" charset="0"/>
              </a:defRPr>
            </a:lvl2pPr>
            <a:lvl3pPr>
              <a:defRPr>
                <a:effectLst/>
                <a:latin typeface="Trebuchet MS" panose="020B0603020202020204" pitchFamily="34" charset="0"/>
              </a:defRPr>
            </a:lvl3pPr>
            <a:lvl4pPr>
              <a:defRPr>
                <a:effectLst/>
                <a:latin typeface="Trebuchet MS" panose="020B0603020202020204" pitchFamily="34" charset="0"/>
              </a:defRPr>
            </a:lvl4pPr>
            <a:lvl5pPr>
              <a:defRPr>
                <a:effectLst/>
                <a:latin typeface="Trebuchet MS" panose="020B0603020202020204" pitchFamily="34" charset="0"/>
              </a:defRPr>
            </a:lvl5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F797CF97-8ADC-4011-914D-CA0F3F9D2923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0624524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effectLst/>
        </p:spPr>
        <p:txBody>
          <a:bodyPr anchor="t"/>
          <a:lstStyle>
            <a:lvl1pPr algn="l">
              <a:defRPr sz="4000" b="1" cap="all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effectLst/>
        </p:spPr>
        <p:txBody>
          <a:bodyPr anchor="b"/>
          <a:lstStyle>
            <a:lvl1pPr marL="0" indent="0">
              <a:buNone/>
              <a:defRPr sz="2000">
                <a:effectLst/>
              </a:defRPr>
            </a:lvl1pPr>
            <a:lvl2pPr marL="457200" indent="0">
              <a:buNone/>
              <a:defRPr sz="1800">
                <a:effectLst/>
              </a:defRPr>
            </a:lvl2pPr>
            <a:lvl3pPr marL="914400" indent="0">
              <a:buNone/>
              <a:defRPr sz="1600">
                <a:effectLst/>
              </a:defRPr>
            </a:lvl3pPr>
            <a:lvl4pPr marL="1371600" indent="0">
              <a:buNone/>
              <a:defRPr sz="1400">
                <a:effectLst/>
              </a:defRPr>
            </a:lvl4pPr>
            <a:lvl5pPr marL="1828800" indent="0">
              <a:buNone/>
              <a:defRPr sz="1400">
                <a:effectLst/>
              </a:defRPr>
            </a:lvl5pPr>
            <a:lvl6pPr marL="2286000" indent="0">
              <a:buNone/>
              <a:defRPr sz="1400">
                <a:effectLst/>
              </a:defRPr>
            </a:lvl6pPr>
            <a:lvl7pPr marL="2743200" indent="0">
              <a:buNone/>
              <a:defRPr sz="1400">
                <a:effectLst/>
              </a:defRPr>
            </a:lvl7pPr>
            <a:lvl8pPr marL="3200400" indent="0">
              <a:buNone/>
              <a:defRPr sz="1400">
                <a:effectLst/>
              </a:defRPr>
            </a:lvl8pPr>
            <a:lvl9pPr marL="3657600" indent="0">
              <a:buNone/>
              <a:defRPr sz="14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0261A9DA-FA7D-4211-B4C8-80E7C63F9547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9932074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17084" y="1905000"/>
            <a:ext cx="5304367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24651" y="1905000"/>
            <a:ext cx="5306483" cy="4191000"/>
          </a:xfrm>
          <a:effectLst/>
        </p:spPr>
        <p:txBody>
          <a:bodyPr/>
          <a:lstStyle>
            <a:lvl1pPr>
              <a:defRPr sz="2800">
                <a:effectLst/>
              </a:defRPr>
            </a:lvl1pPr>
            <a:lvl2pPr>
              <a:defRPr sz="2400">
                <a:effectLst/>
              </a:defRPr>
            </a:lvl2pPr>
            <a:lvl3pPr>
              <a:defRPr sz="2000">
                <a:effectLst/>
              </a:defRPr>
            </a:lvl3pPr>
            <a:lvl4pPr>
              <a:defRPr sz="1800">
                <a:effectLst/>
              </a:defRPr>
            </a:lvl4pPr>
            <a:lvl5pPr>
              <a:defRPr sz="1800">
                <a:effectLst/>
              </a:defRPr>
            </a:lvl5pPr>
            <a:lvl6pPr>
              <a:defRPr sz="1800">
                <a:effectLst/>
              </a:defRPr>
            </a:lvl6pPr>
            <a:lvl7pPr>
              <a:defRPr sz="1800">
                <a:effectLst/>
              </a:defRPr>
            </a:lvl7pPr>
            <a:lvl8pPr>
              <a:defRPr sz="1800">
                <a:effectLst/>
              </a:defRPr>
            </a:lvl8pPr>
            <a:lvl9pPr>
              <a:defRPr sz="18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036CEBE6-2F76-475E-96F6-90F4C92D422C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05791798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effectLst/>
        </p:spPr>
        <p:txBody>
          <a:bodyPr anchor="b"/>
          <a:lstStyle>
            <a:lvl1pPr marL="0" indent="0">
              <a:buNone/>
              <a:defRPr sz="2400" b="1">
                <a:effectLst/>
              </a:defRPr>
            </a:lvl1pPr>
            <a:lvl2pPr marL="457200" indent="0">
              <a:buNone/>
              <a:defRPr sz="2000" b="1">
                <a:effectLst/>
              </a:defRPr>
            </a:lvl2pPr>
            <a:lvl3pPr marL="914400" indent="0">
              <a:buNone/>
              <a:defRPr sz="1800" b="1">
                <a:effectLst/>
              </a:defRPr>
            </a:lvl3pPr>
            <a:lvl4pPr marL="1371600" indent="0">
              <a:buNone/>
              <a:defRPr sz="1600" b="1">
                <a:effectLst/>
              </a:defRPr>
            </a:lvl4pPr>
            <a:lvl5pPr marL="1828800" indent="0">
              <a:buNone/>
              <a:defRPr sz="1600" b="1">
                <a:effectLst/>
              </a:defRPr>
            </a:lvl5pPr>
            <a:lvl6pPr marL="2286000" indent="0">
              <a:buNone/>
              <a:defRPr sz="1600" b="1">
                <a:effectLst/>
              </a:defRPr>
            </a:lvl6pPr>
            <a:lvl7pPr marL="2743200" indent="0">
              <a:buNone/>
              <a:defRPr sz="1600" b="1">
                <a:effectLst/>
              </a:defRPr>
            </a:lvl7pPr>
            <a:lvl8pPr marL="3200400" indent="0">
              <a:buNone/>
              <a:defRPr sz="1600" b="1">
                <a:effectLst/>
              </a:defRPr>
            </a:lvl8pPr>
            <a:lvl9pPr marL="3657600" indent="0">
              <a:buNone/>
              <a:defRPr sz="1600" b="1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effectLst/>
        </p:spPr>
        <p:txBody>
          <a:bodyPr/>
          <a:lstStyle>
            <a:lvl1pPr>
              <a:defRPr sz="2400">
                <a:effectLst/>
              </a:defRPr>
            </a:lvl1pPr>
            <a:lvl2pPr>
              <a:defRPr sz="2000">
                <a:effectLst/>
              </a:defRPr>
            </a:lvl2pPr>
            <a:lvl3pPr>
              <a:defRPr sz="1800">
                <a:effectLst/>
              </a:defRPr>
            </a:lvl3pPr>
            <a:lvl4pPr>
              <a:defRPr sz="1600">
                <a:effectLst/>
              </a:defRPr>
            </a:lvl4pPr>
            <a:lvl5pPr>
              <a:defRPr sz="1600">
                <a:effectLst/>
              </a:defRPr>
            </a:lvl5pPr>
            <a:lvl6pPr>
              <a:defRPr sz="1600">
                <a:effectLst/>
              </a:defRPr>
            </a:lvl6pPr>
            <a:lvl7pPr>
              <a:defRPr sz="1600">
                <a:effectLst/>
              </a:defRPr>
            </a:lvl7pPr>
            <a:lvl8pPr>
              <a:defRPr sz="1600">
                <a:effectLst/>
              </a:defRPr>
            </a:lvl8pPr>
            <a:lvl9pPr>
              <a:defRPr sz="16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7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8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9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F21D31A4-0D9E-4D1D-A5D8-AE9D2FBC5D1D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037459832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5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F502B392-1C88-4279-865A-1A50CEE20C74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5339511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3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4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D2E14574-F389-4285-A4F7-AAFDB322994D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8058719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effectLst/>
        </p:spPr>
        <p:txBody>
          <a:bodyPr/>
          <a:lstStyle>
            <a:lvl1pPr>
              <a:defRPr sz="3200">
                <a:effectLst/>
              </a:defRPr>
            </a:lvl1pPr>
            <a:lvl2pPr>
              <a:defRPr sz="2800">
                <a:effectLst/>
              </a:defRPr>
            </a:lvl2pPr>
            <a:lvl3pPr>
              <a:defRPr sz="2400">
                <a:effectLst/>
              </a:defRPr>
            </a:lvl3pPr>
            <a:lvl4pPr>
              <a:defRPr sz="2000">
                <a:effectLst/>
              </a:defRPr>
            </a:lvl4pPr>
            <a:lvl5pPr>
              <a:defRPr sz="2000">
                <a:effectLst/>
              </a:defRPr>
            </a:lvl5pPr>
            <a:lvl6pPr>
              <a:defRPr sz="2000">
                <a:effectLst/>
              </a:defRPr>
            </a:lvl6pPr>
            <a:lvl7pPr>
              <a:defRPr sz="2000">
                <a:effectLst/>
              </a:defRPr>
            </a:lvl7pPr>
            <a:lvl8pPr>
              <a:defRPr sz="2000">
                <a:effectLst/>
              </a:defRPr>
            </a:lvl8pPr>
            <a:lvl9pPr>
              <a:defRPr sz="20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  <a:p>
            <a:pPr lvl="1"/>
            <a:r>
              <a:rPr lang="en-US">
                <a:effectLst/>
              </a:rPr>
              <a:t>Second level</a:t>
            </a:r>
          </a:p>
          <a:p>
            <a:pPr lvl="2"/>
            <a:r>
              <a:rPr lang="en-US">
                <a:effectLst/>
              </a:rPr>
              <a:t>Third level</a:t>
            </a:r>
          </a:p>
          <a:p>
            <a:pPr lvl="3"/>
            <a:r>
              <a:rPr lang="en-US">
                <a:effectLst/>
              </a:rPr>
              <a:t>Fourth level</a:t>
            </a:r>
          </a:p>
          <a:p>
            <a:pPr lvl="4"/>
            <a:r>
              <a:rPr lang="en-US">
                <a:effectLst/>
              </a:rPr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348082B4-6D2C-43A4-BFAE-E77E4D17E7AD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3773465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effectLst/>
        </p:spPr>
        <p:txBody>
          <a:bodyPr/>
          <a:lstStyle>
            <a:lvl1pPr algn="l">
              <a:defRPr sz="2000" b="1">
                <a:effectLst/>
              </a:defRPr>
            </a:lvl1pPr>
          </a:lstStyle>
          <a:p>
            <a:r>
              <a:rPr lang="en-US">
                <a:effectLst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effectLst/>
        </p:spPr>
        <p:txBody>
          <a:bodyPr/>
          <a:lstStyle>
            <a:lvl1pPr marL="0" indent="0">
              <a:buNone/>
              <a:defRPr sz="3200">
                <a:effectLst/>
              </a:defRPr>
            </a:lvl1pPr>
            <a:lvl2pPr marL="457200" indent="0">
              <a:buNone/>
              <a:defRPr sz="2800">
                <a:effectLst/>
              </a:defRPr>
            </a:lvl2pPr>
            <a:lvl3pPr marL="914400" indent="0">
              <a:buNone/>
              <a:defRPr sz="2400">
                <a:effectLst/>
              </a:defRPr>
            </a:lvl3pPr>
            <a:lvl4pPr marL="1371600" indent="0">
              <a:buNone/>
              <a:defRPr sz="2000">
                <a:effectLst/>
              </a:defRPr>
            </a:lvl4pPr>
            <a:lvl5pPr marL="1828800" indent="0">
              <a:buNone/>
              <a:defRPr sz="2000">
                <a:effectLst/>
              </a:defRPr>
            </a:lvl5pPr>
            <a:lvl6pPr marL="2286000" indent="0">
              <a:buNone/>
              <a:defRPr sz="2000">
                <a:effectLst/>
              </a:defRPr>
            </a:lvl6pPr>
            <a:lvl7pPr marL="2743200" indent="0">
              <a:buNone/>
              <a:defRPr sz="2000">
                <a:effectLst/>
              </a:defRPr>
            </a:lvl7pPr>
            <a:lvl8pPr marL="3200400" indent="0">
              <a:buNone/>
              <a:defRPr sz="2000">
                <a:effectLst/>
              </a:defRPr>
            </a:lvl8pPr>
            <a:lvl9pPr marL="3657600" indent="0">
              <a:buNone/>
              <a:defRPr sz="2000">
                <a:effectLst/>
              </a:defRPr>
            </a:lvl9pPr>
          </a:lstStyle>
          <a:p>
            <a:pPr lvl="0"/>
            <a:endParaRPr lang="en-US" noProof="0">
              <a:effectLst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effectLst/>
        </p:spPr>
        <p:txBody>
          <a:bodyPr/>
          <a:lstStyle>
            <a:lvl1pPr marL="0" indent="0">
              <a:buNone/>
              <a:defRPr sz="1400">
                <a:effectLst/>
              </a:defRPr>
            </a:lvl1pPr>
            <a:lvl2pPr marL="457200" indent="0">
              <a:buNone/>
              <a:defRPr sz="1200">
                <a:effectLst/>
              </a:defRPr>
            </a:lvl2pPr>
            <a:lvl3pPr marL="914400" indent="0">
              <a:buNone/>
              <a:defRPr sz="1000">
                <a:effectLst/>
              </a:defRPr>
            </a:lvl3pPr>
            <a:lvl4pPr marL="1371600" indent="0">
              <a:buNone/>
              <a:defRPr sz="900">
                <a:effectLst/>
              </a:defRPr>
            </a:lvl4pPr>
            <a:lvl5pPr marL="1828800" indent="0">
              <a:buNone/>
              <a:defRPr sz="900">
                <a:effectLst/>
              </a:defRPr>
            </a:lvl5pPr>
            <a:lvl6pPr marL="2286000" indent="0">
              <a:buNone/>
              <a:defRPr sz="900">
                <a:effectLst/>
              </a:defRPr>
            </a:lvl6pPr>
            <a:lvl7pPr marL="2743200" indent="0">
              <a:buNone/>
              <a:defRPr sz="900">
                <a:effectLst/>
              </a:defRPr>
            </a:lvl7pPr>
            <a:lvl8pPr marL="3200400" indent="0">
              <a:buNone/>
              <a:defRPr sz="900">
                <a:effectLst/>
              </a:defRPr>
            </a:lvl8pPr>
            <a:lvl9pPr marL="3657600" indent="0">
              <a:buNone/>
              <a:defRPr sz="900">
                <a:effectLst/>
              </a:defRPr>
            </a:lvl9pPr>
          </a:lstStyle>
          <a:p>
            <a:pPr lvl="0"/>
            <a:r>
              <a:rPr lang="en-US">
                <a:effectLst/>
              </a:rPr>
              <a:t>Click to edit Master text styles</a:t>
            </a:r>
          </a:p>
        </p:txBody>
      </p:sp>
      <p:sp>
        <p:nvSpPr>
          <p:cNvPr id="5" name="Rectangle 67"/>
          <p:cNvSpPr>
            <a:spLocks noGrp="1" noChangeArrowheads="1"/>
          </p:cNvSpPr>
          <p:nvPr>
            <p:ph type="dt" sz="half" idx="10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" name="Rectangle 68"/>
          <p:cNvSpPr>
            <a:spLocks noGrp="1" noChangeArrowheads="1"/>
          </p:cNvSpPr>
          <p:nvPr>
            <p:ph type="ftr" sz="quarter" idx="11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pPr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7" name="Rectangle 69"/>
          <p:cNvSpPr>
            <a:spLocks noGrp="1" noChangeArrowheads="1"/>
          </p:cNvSpPr>
          <p:nvPr>
            <p:ph type="sldNum" sz="quarter" idx="12"/>
          </p:nvPr>
        </p:nvSpPr>
        <p:spPr>
          <a:effectLst/>
        </p:spPr>
        <p:txBody>
          <a:bodyPr/>
          <a:lstStyle>
            <a:lvl1pPr>
              <a:defRPr>
                <a:effectLst/>
              </a:defRPr>
            </a:lvl1pPr>
          </a:lstStyle>
          <a:p>
            <a:fld id="{1984B1F7-DBB1-433F-B0DF-D540949D7D4F}" type="slidenum">
              <a:rPr lang="en-US" altLang="en-US">
                <a:solidFill>
                  <a:srgbClr val="000000"/>
                </a:solidFill>
                <a:effectLst/>
              </a:r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64926868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grpSp>
        <p:nvGrpSpPr>
          <p:cNvPr id="1026" name="Group 2"/>
          <p:cNvGrpSpPr/>
          <p:nvPr/>
        </p:nvGrpSpPr>
        <p:grpSpPr>
          <a:xfrm>
            <a:off x="1" y="1"/>
            <a:ext cx="12196233" cy="6867525"/>
            <a:chOff x="0" y="0"/>
            <a:chExt cx="5762" cy="4326"/>
          </a:xfrm>
          <a:effectLst/>
        </p:grpSpPr>
        <p:sp>
          <p:nvSpPr>
            <p:cNvPr id="6147" name="Rectangle 3"/>
            <p:cNvSpPr>
              <a:spLocks noChangeArrowheads="1"/>
            </p:cNvSpPr>
            <p:nvPr/>
          </p:nvSpPr>
          <p:spPr>
            <a:xfrm>
              <a:off x="0" y="0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48" name="Rectangle 4"/>
            <p:cNvSpPr>
              <a:spLocks noChangeArrowheads="1"/>
            </p:cNvSpPr>
            <p:nvPr/>
          </p:nvSpPr>
          <p:spPr>
            <a:xfrm>
              <a:off x="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49" name="Rectangle 5"/>
            <p:cNvSpPr>
              <a:spLocks noChangeArrowheads="1"/>
            </p:cNvSpPr>
            <p:nvPr/>
          </p:nvSpPr>
          <p:spPr>
            <a:xfrm>
              <a:off x="1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0" name="Rectangle 6"/>
            <p:cNvSpPr>
              <a:spLocks noChangeArrowheads="1"/>
            </p:cNvSpPr>
            <p:nvPr/>
          </p:nvSpPr>
          <p:spPr>
            <a:xfrm>
              <a:off x="2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1" name="Rectangle 7"/>
            <p:cNvSpPr>
              <a:spLocks noChangeArrowheads="1"/>
            </p:cNvSpPr>
            <p:nvPr/>
          </p:nvSpPr>
          <p:spPr>
            <a:xfrm>
              <a:off x="3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2" name="Rectangle 8"/>
            <p:cNvSpPr>
              <a:spLocks noChangeArrowheads="1"/>
            </p:cNvSpPr>
            <p:nvPr/>
          </p:nvSpPr>
          <p:spPr>
            <a:xfrm>
              <a:off x="4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3" name="Rectangle 9"/>
            <p:cNvSpPr>
              <a:spLocks noChangeArrowheads="1"/>
            </p:cNvSpPr>
            <p:nvPr/>
          </p:nvSpPr>
          <p:spPr>
            <a:xfrm>
              <a:off x="5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4" name="Rectangle 10"/>
            <p:cNvSpPr>
              <a:spLocks noChangeArrowheads="1"/>
            </p:cNvSpPr>
            <p:nvPr/>
          </p:nvSpPr>
          <p:spPr>
            <a:xfrm>
              <a:off x="6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5" name="Rectangle 11"/>
            <p:cNvSpPr>
              <a:spLocks noChangeArrowheads="1"/>
            </p:cNvSpPr>
            <p:nvPr/>
          </p:nvSpPr>
          <p:spPr>
            <a:xfrm>
              <a:off x="7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6" name="Rectangle 12"/>
            <p:cNvSpPr>
              <a:spLocks noChangeArrowheads="1"/>
            </p:cNvSpPr>
            <p:nvPr/>
          </p:nvSpPr>
          <p:spPr>
            <a:xfrm>
              <a:off x="8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7" name="Rectangle 13"/>
            <p:cNvSpPr>
              <a:spLocks noChangeArrowheads="1"/>
            </p:cNvSpPr>
            <p:nvPr/>
          </p:nvSpPr>
          <p:spPr>
            <a:xfrm>
              <a:off x="9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8" name="Rectangle 14"/>
            <p:cNvSpPr>
              <a:spLocks noChangeArrowheads="1"/>
            </p:cNvSpPr>
            <p:nvPr/>
          </p:nvSpPr>
          <p:spPr>
            <a:xfrm>
              <a:off x="10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59" name="Rectangle 15"/>
            <p:cNvSpPr>
              <a:spLocks noChangeArrowheads="1"/>
            </p:cNvSpPr>
            <p:nvPr/>
          </p:nvSpPr>
          <p:spPr>
            <a:xfrm>
              <a:off x="11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0" name="Rectangle 16"/>
            <p:cNvSpPr>
              <a:spLocks noChangeArrowheads="1"/>
            </p:cNvSpPr>
            <p:nvPr/>
          </p:nvSpPr>
          <p:spPr>
            <a:xfrm>
              <a:off x="12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1" name="Rectangle 17"/>
            <p:cNvSpPr>
              <a:spLocks noChangeArrowheads="1"/>
            </p:cNvSpPr>
            <p:nvPr/>
          </p:nvSpPr>
          <p:spPr>
            <a:xfrm>
              <a:off x="13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2" name="Rectangle 18"/>
            <p:cNvSpPr>
              <a:spLocks noChangeArrowheads="1"/>
            </p:cNvSpPr>
            <p:nvPr/>
          </p:nvSpPr>
          <p:spPr>
            <a:xfrm>
              <a:off x="14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3" name="Rectangle 19"/>
            <p:cNvSpPr>
              <a:spLocks noChangeArrowheads="1"/>
            </p:cNvSpPr>
            <p:nvPr/>
          </p:nvSpPr>
          <p:spPr>
            <a:xfrm>
              <a:off x="15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4" name="Rectangle 20"/>
            <p:cNvSpPr>
              <a:spLocks noChangeArrowheads="1"/>
            </p:cNvSpPr>
            <p:nvPr/>
          </p:nvSpPr>
          <p:spPr>
            <a:xfrm>
              <a:off x="16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5" name="Rectangle 21"/>
            <p:cNvSpPr>
              <a:spLocks noChangeArrowheads="1"/>
            </p:cNvSpPr>
            <p:nvPr/>
          </p:nvSpPr>
          <p:spPr>
            <a:xfrm>
              <a:off x="17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6" name="Rectangle 22"/>
            <p:cNvSpPr>
              <a:spLocks noChangeArrowheads="1"/>
            </p:cNvSpPr>
            <p:nvPr/>
          </p:nvSpPr>
          <p:spPr>
            <a:xfrm>
              <a:off x="18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7" name="Rectangle 23"/>
            <p:cNvSpPr>
              <a:spLocks noChangeArrowheads="1"/>
            </p:cNvSpPr>
            <p:nvPr/>
          </p:nvSpPr>
          <p:spPr>
            <a:xfrm>
              <a:off x="19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8" name="Rectangle 24"/>
            <p:cNvSpPr>
              <a:spLocks noChangeArrowheads="1"/>
            </p:cNvSpPr>
            <p:nvPr/>
          </p:nvSpPr>
          <p:spPr>
            <a:xfrm>
              <a:off x="20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69" name="Rectangle 25"/>
            <p:cNvSpPr>
              <a:spLocks noChangeArrowheads="1"/>
            </p:cNvSpPr>
            <p:nvPr/>
          </p:nvSpPr>
          <p:spPr>
            <a:xfrm>
              <a:off x="21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0" name="Rectangle 26"/>
            <p:cNvSpPr>
              <a:spLocks noChangeArrowheads="1"/>
            </p:cNvSpPr>
            <p:nvPr/>
          </p:nvSpPr>
          <p:spPr>
            <a:xfrm>
              <a:off x="22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1" name="Rectangle 27"/>
            <p:cNvSpPr>
              <a:spLocks noChangeArrowheads="1"/>
            </p:cNvSpPr>
            <p:nvPr/>
          </p:nvSpPr>
          <p:spPr>
            <a:xfrm>
              <a:off x="23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2" name="Rectangle 28"/>
            <p:cNvSpPr>
              <a:spLocks noChangeArrowheads="1"/>
            </p:cNvSpPr>
            <p:nvPr/>
          </p:nvSpPr>
          <p:spPr>
            <a:xfrm>
              <a:off x="24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3" name="Rectangle 29"/>
            <p:cNvSpPr>
              <a:spLocks noChangeArrowheads="1"/>
            </p:cNvSpPr>
            <p:nvPr/>
          </p:nvSpPr>
          <p:spPr>
            <a:xfrm>
              <a:off x="24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4" name="Rectangle 30"/>
            <p:cNvSpPr>
              <a:spLocks noChangeArrowheads="1"/>
            </p:cNvSpPr>
            <p:nvPr/>
          </p:nvSpPr>
          <p:spPr>
            <a:xfrm>
              <a:off x="25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5" name="Rectangle 31"/>
            <p:cNvSpPr>
              <a:spLocks noChangeArrowheads="1"/>
            </p:cNvSpPr>
            <p:nvPr/>
          </p:nvSpPr>
          <p:spPr>
            <a:xfrm>
              <a:off x="26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6" name="Rectangle 32"/>
            <p:cNvSpPr>
              <a:spLocks noChangeArrowheads="1"/>
            </p:cNvSpPr>
            <p:nvPr/>
          </p:nvSpPr>
          <p:spPr>
            <a:xfrm>
              <a:off x="27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7" name="Rectangle 33"/>
            <p:cNvSpPr>
              <a:spLocks noChangeArrowheads="1"/>
            </p:cNvSpPr>
            <p:nvPr/>
          </p:nvSpPr>
          <p:spPr>
            <a:xfrm>
              <a:off x="28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8" name="Rectangle 34"/>
            <p:cNvSpPr>
              <a:spLocks noChangeArrowheads="1"/>
            </p:cNvSpPr>
            <p:nvPr/>
          </p:nvSpPr>
          <p:spPr>
            <a:xfrm>
              <a:off x="29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79" name="Rectangle 35"/>
            <p:cNvSpPr>
              <a:spLocks noChangeArrowheads="1"/>
            </p:cNvSpPr>
            <p:nvPr/>
          </p:nvSpPr>
          <p:spPr>
            <a:xfrm>
              <a:off x="30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0" name="Rectangle 36"/>
            <p:cNvSpPr>
              <a:spLocks noChangeArrowheads="1"/>
            </p:cNvSpPr>
            <p:nvPr/>
          </p:nvSpPr>
          <p:spPr>
            <a:xfrm>
              <a:off x="31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1" name="Rectangle 37"/>
            <p:cNvSpPr>
              <a:spLocks noChangeArrowheads="1"/>
            </p:cNvSpPr>
            <p:nvPr/>
          </p:nvSpPr>
          <p:spPr>
            <a:xfrm>
              <a:off x="32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2" name="Rectangle 38"/>
            <p:cNvSpPr>
              <a:spLocks noChangeArrowheads="1"/>
            </p:cNvSpPr>
            <p:nvPr/>
          </p:nvSpPr>
          <p:spPr>
            <a:xfrm>
              <a:off x="336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3" name="Rectangle 39"/>
            <p:cNvSpPr>
              <a:spLocks noChangeArrowheads="1"/>
            </p:cNvSpPr>
            <p:nvPr/>
          </p:nvSpPr>
          <p:spPr>
            <a:xfrm>
              <a:off x="345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4" name="Rectangle 40"/>
            <p:cNvSpPr>
              <a:spLocks noChangeArrowheads="1"/>
            </p:cNvSpPr>
            <p:nvPr/>
          </p:nvSpPr>
          <p:spPr>
            <a:xfrm>
              <a:off x="355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5" name="Rectangle 41"/>
            <p:cNvSpPr>
              <a:spLocks noChangeArrowheads="1"/>
            </p:cNvSpPr>
            <p:nvPr/>
          </p:nvSpPr>
          <p:spPr>
            <a:xfrm>
              <a:off x="364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6" name="Rectangle 42"/>
            <p:cNvSpPr>
              <a:spLocks noChangeArrowheads="1"/>
            </p:cNvSpPr>
            <p:nvPr/>
          </p:nvSpPr>
          <p:spPr>
            <a:xfrm>
              <a:off x="374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7" name="Rectangle 43"/>
            <p:cNvSpPr>
              <a:spLocks noChangeArrowheads="1"/>
            </p:cNvSpPr>
            <p:nvPr/>
          </p:nvSpPr>
          <p:spPr>
            <a:xfrm>
              <a:off x="384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8" name="Rectangle 44"/>
            <p:cNvSpPr>
              <a:spLocks noChangeArrowheads="1"/>
            </p:cNvSpPr>
            <p:nvPr/>
          </p:nvSpPr>
          <p:spPr>
            <a:xfrm>
              <a:off x="393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89" name="Rectangle 45"/>
            <p:cNvSpPr>
              <a:spLocks noChangeArrowheads="1"/>
            </p:cNvSpPr>
            <p:nvPr/>
          </p:nvSpPr>
          <p:spPr>
            <a:xfrm>
              <a:off x="403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0" name="Rectangle 46"/>
            <p:cNvSpPr>
              <a:spLocks noChangeArrowheads="1"/>
            </p:cNvSpPr>
            <p:nvPr/>
          </p:nvSpPr>
          <p:spPr>
            <a:xfrm>
              <a:off x="412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1" name="Rectangle 47"/>
            <p:cNvSpPr>
              <a:spLocks noChangeArrowheads="1"/>
            </p:cNvSpPr>
            <p:nvPr/>
          </p:nvSpPr>
          <p:spPr>
            <a:xfrm>
              <a:off x="422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2" name="Rectangle 48"/>
            <p:cNvSpPr>
              <a:spLocks noChangeArrowheads="1"/>
            </p:cNvSpPr>
            <p:nvPr/>
          </p:nvSpPr>
          <p:spPr>
            <a:xfrm>
              <a:off x="432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3" name="Rectangle 49"/>
            <p:cNvSpPr>
              <a:spLocks noChangeArrowheads="1"/>
            </p:cNvSpPr>
            <p:nvPr/>
          </p:nvSpPr>
          <p:spPr>
            <a:xfrm>
              <a:off x="441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4" name="Rectangle 50"/>
            <p:cNvSpPr>
              <a:spLocks noChangeArrowheads="1"/>
            </p:cNvSpPr>
            <p:nvPr/>
          </p:nvSpPr>
          <p:spPr>
            <a:xfrm>
              <a:off x="451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5" name="Rectangle 51"/>
            <p:cNvSpPr>
              <a:spLocks noChangeArrowheads="1"/>
            </p:cNvSpPr>
            <p:nvPr/>
          </p:nvSpPr>
          <p:spPr>
            <a:xfrm>
              <a:off x="460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6" name="Rectangle 52"/>
            <p:cNvSpPr>
              <a:spLocks noChangeArrowheads="1"/>
            </p:cNvSpPr>
            <p:nvPr/>
          </p:nvSpPr>
          <p:spPr>
            <a:xfrm>
              <a:off x="470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7" name="Rectangle 53"/>
            <p:cNvSpPr>
              <a:spLocks noChangeArrowheads="1"/>
            </p:cNvSpPr>
            <p:nvPr/>
          </p:nvSpPr>
          <p:spPr>
            <a:xfrm>
              <a:off x="480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8" name="Rectangle 54"/>
            <p:cNvSpPr>
              <a:spLocks noChangeArrowheads="1"/>
            </p:cNvSpPr>
            <p:nvPr/>
          </p:nvSpPr>
          <p:spPr>
            <a:xfrm>
              <a:off x="489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199" name="Rectangle 55"/>
            <p:cNvSpPr>
              <a:spLocks noChangeArrowheads="1"/>
            </p:cNvSpPr>
            <p:nvPr/>
          </p:nvSpPr>
          <p:spPr>
            <a:xfrm>
              <a:off x="499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0" name="Rectangle 56"/>
            <p:cNvSpPr>
              <a:spLocks noChangeArrowheads="1"/>
            </p:cNvSpPr>
            <p:nvPr/>
          </p:nvSpPr>
          <p:spPr>
            <a:xfrm>
              <a:off x="508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1" name="Rectangle 57"/>
            <p:cNvSpPr>
              <a:spLocks noChangeArrowheads="1"/>
            </p:cNvSpPr>
            <p:nvPr/>
          </p:nvSpPr>
          <p:spPr>
            <a:xfrm>
              <a:off x="518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2" name="Rectangle 58"/>
            <p:cNvSpPr>
              <a:spLocks noChangeArrowheads="1"/>
            </p:cNvSpPr>
            <p:nvPr/>
          </p:nvSpPr>
          <p:spPr>
            <a:xfrm>
              <a:off x="5280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3" name="Rectangle 59"/>
            <p:cNvSpPr>
              <a:spLocks noChangeArrowheads="1"/>
            </p:cNvSpPr>
            <p:nvPr/>
          </p:nvSpPr>
          <p:spPr>
            <a:xfrm>
              <a:off x="5376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4" name="Rectangle 60"/>
            <p:cNvSpPr>
              <a:spLocks noChangeArrowheads="1"/>
            </p:cNvSpPr>
            <p:nvPr/>
          </p:nvSpPr>
          <p:spPr>
            <a:xfrm>
              <a:off x="5472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5" name="Rectangle 61"/>
            <p:cNvSpPr>
              <a:spLocks noChangeArrowheads="1"/>
            </p:cNvSpPr>
            <p:nvPr/>
          </p:nvSpPr>
          <p:spPr>
            <a:xfrm>
              <a:off x="5568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6" name="Rectangle 62"/>
            <p:cNvSpPr>
              <a:spLocks noChangeArrowheads="1"/>
            </p:cNvSpPr>
            <p:nvPr/>
          </p:nvSpPr>
          <p:spPr>
            <a:xfrm>
              <a:off x="5664" y="6"/>
              <a:ext cx="48" cy="432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7" name="Rectangle 63"/>
            <p:cNvSpPr>
              <a:spLocks noChangeArrowheads="1"/>
            </p:cNvSpPr>
            <p:nvPr/>
          </p:nvSpPr>
          <p:spPr>
            <a:xfrm>
              <a:off x="431" y="0"/>
              <a:ext cx="5331" cy="4320"/>
            </a:xfrm>
            <a:prstGeom prst="rect">
              <a:avLst/>
            </a:prstGeom>
            <a:solidFill>
              <a:schemeClr val="accent1">
                <a:alpha val="50195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  <p:sp>
          <p:nvSpPr>
            <p:cNvPr id="6208" name="Rectangle 64"/>
            <p:cNvSpPr>
              <a:spLocks noChangeArrowheads="1"/>
            </p:cNvSpPr>
            <p:nvPr/>
          </p:nvSpPr>
          <p:spPr>
            <a:xfrm>
              <a:off x="0" y="1081"/>
              <a:ext cx="4378" cy="47"/>
            </a:xfrm>
            <a:prstGeom prst="rect">
              <a:avLst/>
            </a:prstGeom>
            <a:solidFill>
              <a:schemeClr val="hlink">
                <a:alpha val="50195"/>
              </a:schemeClr>
            </a:solidFill>
            <a:ln>
              <a:noFill/>
            </a:ln>
            <a:effectLst/>
            <a:extLst/>
          </p:spPr>
          <p:txBody>
            <a:bodyPr wrap="none" anchor="ctr"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effectLst/>
                </a:defRPr>
              </a:pPr>
              <a:endParaRPr lang="en-US" sz="2400">
                <a:solidFill>
                  <a:srgbClr val="000000"/>
                </a:solidFill>
                <a:effectLst/>
                <a:latin typeface="Arial"/>
                <a:cs typeface="ＭＳ Ｐゴシック" charset="0"/>
              </a:endParaRPr>
            </a:p>
          </p:txBody>
        </p:sp>
      </p:grpSp>
      <p:sp>
        <p:nvSpPr>
          <p:cNvPr id="1027" name="Rectangle 65"/>
          <p:cNvSpPr>
            <a:spLocks noGrp="1" noChangeArrowheads="1"/>
          </p:cNvSpPr>
          <p:nvPr>
            <p:ph type="title"/>
          </p:nvPr>
        </p:nvSpPr>
        <p:spPr>
          <a:xfrm>
            <a:off x="1162051" y="533401"/>
            <a:ext cx="10883900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title style</a:t>
            </a:r>
          </a:p>
        </p:txBody>
      </p:sp>
      <p:sp>
        <p:nvSpPr>
          <p:cNvPr id="1028" name="Rectangle 66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10814049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effectLst/>
              </a:rPr>
              <a:t>Click to edit Master text styles</a:t>
            </a:r>
          </a:p>
          <a:p>
            <a:pPr lvl="1"/>
            <a:r>
              <a:rPr lang="en-US" altLang="en-US">
                <a:effectLst/>
              </a:rPr>
              <a:t>Second level</a:t>
            </a:r>
          </a:p>
          <a:p>
            <a:pPr lvl="2"/>
            <a:r>
              <a:rPr lang="en-US" altLang="en-US">
                <a:effectLst/>
              </a:rPr>
              <a:t>Third level</a:t>
            </a:r>
          </a:p>
          <a:p>
            <a:pPr lvl="3"/>
            <a:r>
              <a:rPr lang="en-US" altLang="en-US">
                <a:effectLst/>
              </a:rPr>
              <a:t>Fourth level</a:t>
            </a:r>
          </a:p>
          <a:p>
            <a:pPr lvl="4"/>
            <a:r>
              <a:rPr lang="en-US" altLang="en-US">
                <a:effectLst/>
              </a:rPr>
              <a:t>Fifth level</a:t>
            </a:r>
          </a:p>
        </p:txBody>
      </p:sp>
      <p:sp>
        <p:nvSpPr>
          <p:cNvPr id="6211" name="Rectangle 67"/>
          <p:cNvSpPr>
            <a:spLocks noGrp="1" noChangeArrowheads="1"/>
          </p:cNvSpPr>
          <p:nvPr>
            <p:ph type="dt" sz="half" idx="2"/>
          </p:nvPr>
        </p:nvSpPr>
        <p:spPr>
          <a:xfrm>
            <a:off x="15367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effectLst/>
                <a:latin typeface="+mn-lt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2" name="Rectangle 68"/>
          <p:cNvSpPr>
            <a:spLocks noGrp="1" noChangeArrowheads="1"/>
          </p:cNvSpPr>
          <p:nvPr>
            <p:ph type="ftr" sz="quarter" idx="3"/>
          </p:nvPr>
        </p:nvSpPr>
        <p:spPr>
          <a:xfrm>
            <a:off x="4787900" y="6286500"/>
            <a:ext cx="38608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effectLst/>
                <a:latin typeface="+mn-lt"/>
                <a:ea typeface="ＭＳ Ｐゴシック"/>
                <a:cs typeface="ＭＳ Ｐゴシック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>
                <a:effectLst/>
              </a:defRPr>
            </a:pPr>
            <a:endParaRPr lang="en-US">
              <a:solidFill>
                <a:srgbClr val="000000"/>
              </a:solidFill>
              <a:effectLst/>
            </a:endParaRPr>
          </a:p>
        </p:txBody>
      </p:sp>
      <p:sp>
        <p:nvSpPr>
          <p:cNvPr id="6213" name="Rectangle 69"/>
          <p:cNvSpPr>
            <a:spLocks noGrp="1" noChangeArrowheads="1"/>
          </p:cNvSpPr>
          <p:nvPr>
            <p:ph type="sldNum" sz="quarter" idx="4"/>
          </p:nvPr>
        </p:nvSpPr>
        <p:spPr>
          <a:xfrm>
            <a:off x="9359900" y="6286500"/>
            <a:ext cx="2540000" cy="45720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effectLst/>
                <a:latin typeface="Helvetica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22C329F-B481-4A9A-9728-3E3FD8B78731}" type="slidenum">
              <a:rPr lang="en-US" altLang="en-US">
                <a:solidFill>
                  <a:srgbClr val="000000"/>
                </a:solidFill>
                <a:effectLst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8789445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+mj-lt"/>
          <a:ea typeface="+mj-ea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/>
          <a:latin typeface="Helvetica"/>
          <a:ea typeface="ＭＳ Ｐゴシック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5000"/>
        <a:buFont typeface="Wingdings" panose="05000000000000000000" pitchFamily="2" charset="2"/>
        <a:buChar char="n"/>
        <a:defRPr sz="3200">
          <a:solidFill>
            <a:schemeClr val="tx1"/>
          </a:solidFill>
          <a:effectLst/>
          <a:latin typeface="+mn-lt"/>
          <a:ea typeface="+mn-ea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/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Char char="•"/>
        <a:defRPr sz="2400">
          <a:solidFill>
            <a:schemeClr val="tx1"/>
          </a:solidFill>
          <a:effectLst/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85000"/>
        <a:buChar char="•"/>
        <a:defRPr sz="2000">
          <a:solidFill>
            <a:schemeClr val="tx1"/>
          </a:solidFill>
          <a:effectLst/>
          <a:latin typeface="+mn-lt"/>
          <a:ea typeface="+mn-ea"/>
        </a:defRPr>
      </a:lvl9pPr>
    </p:bodyStyle>
    <p:otherStyle>
      <a:defPPr>
        <a:defRPr lang="en-US">
          <a:effectLst/>
        </a:defRPr>
      </a:defPPr>
      <a:lvl1pPr marL="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eg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notesSlide" Target="../notesSlides/notesSlide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notesSlide" Target="../notesSlides/notesSlide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p3"/><Relationship Id="rId1" Type="http://schemas.microsoft.com/office/2007/relationships/media" Target="../media/media20.mp3"/><Relationship Id="rId4" Type="http://schemas.openxmlformats.org/officeDocument/2006/relationships/image" Target="../media/image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1.mp3"/><Relationship Id="rId1" Type="http://schemas.microsoft.com/office/2007/relationships/media" Target="../media/media21.mp3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5" Type="http://schemas.openxmlformats.org/officeDocument/2006/relationships/image" Target="../media/image2.png"/><Relationship Id="rId4" Type="http://schemas.openxmlformats.org/officeDocument/2006/relationships/hyperlink" Target="http://www.objectsymbol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4.mp3"/><Relationship Id="rId1" Type="http://schemas.microsoft.com/office/2007/relationships/media" Target="../media/media24.mp3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p3"/><Relationship Id="rId1" Type="http://schemas.microsoft.com/office/2007/relationships/media" Target="../media/media25.mp3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6.mp3"/><Relationship Id="rId1" Type="http://schemas.microsoft.com/office/2007/relationships/media" Target="../media/media26.mp3"/><Relationship Id="rId5" Type="http://schemas.openxmlformats.org/officeDocument/2006/relationships/image" Target="../media/image2.png"/><Relationship Id="rId4" Type="http://schemas.openxmlformats.org/officeDocument/2006/relationships/hyperlink" Target="http://www.projectsalute.net/Learned/Learnedhtml/ObjectCue.html" TargetMode="Externa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249382" y="641494"/>
            <a:ext cx="11028218" cy="1956233"/>
          </a:xfrm>
          <a:effectLst/>
        </p:spPr>
        <p:txBody>
          <a:bodyPr/>
          <a:lstStyle/>
          <a:p>
            <a:pPr rtl="0"/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INTERACCIONES CON OBJETOS: Consideraciones importantes con respecto a los estudiantes con sordoceguera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>
          <a:effectLst/>
        </p:spPr>
        <p:txBody>
          <a:bodyPr/>
          <a:lstStyle/>
          <a:p>
            <a:endParaRPr lang="en-US" dirty="0">
              <a:effectLst/>
            </a:endParaRPr>
          </a:p>
          <a:p>
            <a:pPr algn="r" rtl="0"/>
            <a:r>
              <a:rPr lang="es-ES" sz="3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Susan</a:t>
            </a:r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M. </a:t>
            </a:r>
            <a:r>
              <a:rPr lang="es-ES" sz="3200" b="0" i="0" u="none" strike="noStrike" dirty="0" err="1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Bashinski</a:t>
            </a:r>
            <a:endParaRPr lang="es-ES" sz="32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  <a:p>
            <a:endParaRPr lang="en-US" dirty="0">
              <a:effectLst/>
            </a:endParaRPr>
          </a:p>
        </p:txBody>
      </p:sp>
      <p:pic>
        <p:nvPicPr>
          <p:cNvPr id="3076" name="Picture 2" descr="Kansas Deaf-Blind Project logo.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3124200"/>
            <a:ext cx="22733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S4Slide 1">
            <a:hlinkClick r:id="" action="ppaction://media"/>
            <a:extLst>
              <a:ext uri="{FF2B5EF4-FFF2-40B4-BE49-F238E27FC236}">
                <a16:creationId xmlns:a16="http://schemas.microsoft.com/office/drawing/2014/main" id="{A3AE7991-E0B1-4C91-B7F5-30042613D7A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6260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5803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1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¿POR QUÉ UTILIZAR CLAVES DE OBJETOS?</a:t>
            </a:r>
          </a:p>
        </p:txBody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 PROPÓSITO de una clave de objeto </a:t>
            </a:r>
          </a:p>
          <a:p>
            <a:pPr marL="0" indent="0" algn="ctr" rtl="0"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 proporcionar un </a:t>
            </a:r>
            <a:r>
              <a:rPr lang="es-ES" sz="3200" b="1" i="1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medio concreto</a:t>
            </a: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para fomentar las interacciones conversacionales</a:t>
            </a:r>
          </a:p>
          <a:p>
            <a:pPr marL="0" indent="0" algn="ctr" rtl="0"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Y</a:t>
            </a:r>
          </a:p>
          <a:p>
            <a:pPr marL="0" indent="0" algn="ctr" rtl="0"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facilitar el desarrollo del lenguaje.</a:t>
            </a:r>
          </a:p>
        </p:txBody>
      </p:sp>
      <p:pic>
        <p:nvPicPr>
          <p:cNvPr id="3" name="KS4Slide 10">
            <a:hlinkClick r:id="" action="ppaction://media"/>
            <a:extLst>
              <a:ext uri="{FF2B5EF4-FFF2-40B4-BE49-F238E27FC236}">
                <a16:creationId xmlns:a16="http://schemas.microsoft.com/office/drawing/2014/main" id="{2CB18A60-E024-4C7C-82A2-05C7C7A8B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6945" y="6260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0865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46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>
          <a:xfrm>
            <a:off x="930443" y="533401"/>
            <a:ext cx="10788316" cy="1090613"/>
          </a:xfrm>
          <a:effectLst/>
        </p:spPr>
        <p:txBody>
          <a:bodyPr/>
          <a:lstStyle/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CONSIDERACIONES PARA LA CREACIÓN DE CLAVES DE OBJETOS (1 DE 3)</a:t>
            </a:r>
          </a:p>
        </p:txBody>
      </p:sp>
      <p:sp>
        <p:nvSpPr>
          <p:cNvPr id="119811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 importante recordar que una clave de objeto se utiliza para </a:t>
            </a:r>
            <a:r>
              <a:rPr lang="es-ES" sz="36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referirse</a:t>
            </a: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o </a:t>
            </a:r>
            <a:r>
              <a:rPr lang="es-ES" sz="36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para representar</a:t>
            </a: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a un objeto.</a:t>
            </a:r>
          </a:p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Por lo tanto, la clave debe diferenciarse de alguna forma del objeto que representa.</a:t>
            </a:r>
          </a:p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Las claves/representaciones de objetos </a:t>
            </a:r>
            <a:r>
              <a:rPr lang="es-ES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deben montarse en una cartulina</a:t>
            </a:r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, cortada a un </a:t>
            </a:r>
            <a:r>
              <a:rPr lang="es-ES" sz="36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tamaño estándar.</a:t>
            </a:r>
          </a:p>
          <a:p>
            <a:endParaRPr lang="en-US">
              <a:effectLst/>
            </a:endParaRPr>
          </a:p>
        </p:txBody>
      </p:sp>
      <p:pic>
        <p:nvPicPr>
          <p:cNvPr id="3" name="KS4Slide 11">
            <a:hlinkClick r:id="" action="ppaction://media"/>
            <a:extLst>
              <a:ext uri="{FF2B5EF4-FFF2-40B4-BE49-F238E27FC236}">
                <a16:creationId xmlns:a16="http://schemas.microsoft.com/office/drawing/2014/main" id="{62893488-5CE2-43EF-84C1-7077A301F4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271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010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46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4930" name="Rectangle 2"/>
          <p:cNvSpPr>
            <a:spLocks noGrp="1" noChangeArrowheads="1"/>
          </p:cNvSpPr>
          <p:nvPr>
            <p:ph type="title"/>
          </p:nvPr>
        </p:nvSpPr>
        <p:spPr>
          <a:xfrm>
            <a:off x="906379" y="533401"/>
            <a:ext cx="10876547" cy="1090613"/>
          </a:xfrm>
          <a:effectLst/>
        </p:spPr>
        <p:txBody>
          <a:bodyPr/>
          <a:lstStyle/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CONSIDERACIONES PARA LA CREACIÓN DE CLAVES DE OBJETOS (2 DE 3)</a:t>
            </a:r>
          </a:p>
        </p:txBody>
      </p:sp>
      <p:sp>
        <p:nvSpPr>
          <p:cNvPr id="124931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ES" sz="32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Siga estos pasos: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Seleccionar objetos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Cortar pedazos de cartulina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Pegar cada objeto a un pedazo individual de cartulina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Cubra la pieza de la nueva clave de objeto con pegamento transparente o con un sellador de algún tipo.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Permita que se seque.</a:t>
            </a:r>
          </a:p>
          <a:p>
            <a:pPr marL="514350" indent="-514350" rtl="0">
              <a:buFont typeface="+mj-lt"/>
              <a:buAutoNum type="arabicPeriod"/>
            </a:pPr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Aplique Velcro en la parte posterior de la pieza de la clave de objeto.</a:t>
            </a:r>
          </a:p>
          <a:p>
            <a:endParaRPr lang="en-US">
              <a:effectLst/>
            </a:endParaRPr>
          </a:p>
        </p:txBody>
      </p:sp>
      <p:pic>
        <p:nvPicPr>
          <p:cNvPr id="2" name="KS4Slide 12">
            <a:hlinkClick r:id="" action="ppaction://media"/>
            <a:extLst>
              <a:ext uri="{FF2B5EF4-FFF2-40B4-BE49-F238E27FC236}">
                <a16:creationId xmlns:a16="http://schemas.microsoft.com/office/drawing/2014/main" id="{092AD1DD-5B68-47D9-BEFD-54AEB5964F2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618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1174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2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6379" y="533401"/>
            <a:ext cx="10852484" cy="1090613"/>
          </a:xfrm>
          <a:effectLst/>
        </p:spPr>
        <p:txBody>
          <a:bodyPr/>
          <a:lstStyle/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CONSIDERACIONES PARA LA CREACIÓN DE CLAVES DE OBJETOS (3 DE 3)</a:t>
            </a:r>
          </a:p>
        </p:txBody>
      </p:sp>
      <p:sp>
        <p:nvSpPr>
          <p:cNvPr id="1536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Escriba, en la cartulina, claramente el significado que la clave de objeto transmitirá.</a:t>
            </a:r>
          </a:p>
          <a:p>
            <a:pPr rtl="0"/>
            <a:r>
              <a:rPr lang="es-ES" sz="3200" b="0" i="0" u="sng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Si es posible: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seleccione un objeto que se utilizará como clave que sea de menor tamaño     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seleccione un objeto que se utilizará como clave que tenga una relación táctil obvia con su referente</a:t>
            </a:r>
          </a:p>
          <a:p>
            <a:endParaRPr lang="en-US" altLang="en-US">
              <a:effectLst/>
            </a:endParaRPr>
          </a:p>
        </p:txBody>
      </p:sp>
      <p:pic>
        <p:nvPicPr>
          <p:cNvPr id="4" name="KS4Slide 13">
            <a:hlinkClick r:id="" action="ppaction://media"/>
            <a:extLst>
              <a:ext uri="{FF2B5EF4-FFF2-40B4-BE49-F238E27FC236}">
                <a16:creationId xmlns:a16="http://schemas.microsoft.com/office/drawing/2014/main" id="{0E780625-7416-4119-8B4F-46164A1A86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541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9188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7762" name="Rectangle 2"/>
          <p:cNvSpPr>
            <a:spLocks noGrp="1" noChangeArrowheads="1"/>
          </p:cNvSpPr>
          <p:nvPr>
            <p:ph type="title"/>
          </p:nvPr>
        </p:nvSpPr>
        <p:spPr>
          <a:xfrm>
            <a:off x="906379" y="1387642"/>
            <a:ext cx="11139572" cy="1004576"/>
          </a:xfrm>
          <a:effectLst/>
        </p:spPr>
        <p:txBody>
          <a:bodyPr/>
          <a:lstStyle/>
          <a:p>
            <a:pPr lvl="0" rtl="0">
              <a:spcBef>
                <a:spcPct val="20000"/>
              </a:spcBef>
              <a:buClr>
                <a:srgbClr val="9A0000"/>
              </a:buClr>
              <a:buSzPct val="75000"/>
            </a:pP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EJEMPLOS DE CLAVES DE OBJETOS </a:t>
            </a:r>
            <a:b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</a:br>
            <a:b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</a:br>
            <a:r>
              <a:rPr lang="es-ES" sz="3600" u="sng" dirty="0">
                <a:solidFill>
                  <a:srgbClr val="000000"/>
                </a:solidFill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</a:t>
            </a:r>
            <a:r>
              <a:rPr lang="es-ES" sz="3600" b="0" i="0" u="sng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bjetos REALES (INTEGRALES)</a:t>
            </a: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  <a:endParaRPr lang="es-ES" sz="3600" b="0" i="0" u="sng" strike="noStrike" dirty="0">
              <a:solidFill>
                <a:srgbClr val="000000"/>
              </a:solidFill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31902" y="2392218"/>
            <a:ext cx="10814049" cy="4276437"/>
          </a:xfrm>
          <a:effectLst/>
        </p:spPr>
        <p:txBody>
          <a:bodyPr/>
          <a:lstStyle/>
          <a:p>
            <a:pPr rtl="0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vaso para representar: "¡Almuerzo!  Sentarse a la mesa”.</a:t>
            </a:r>
          </a:p>
          <a:p>
            <a:pPr rtl="0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bolsa para representar: "Organizar las cosas para ir a casa”.</a:t>
            </a:r>
          </a:p>
          <a:p>
            <a:pPr rtl="0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calcetín para representar: "Hora de vestirse”.</a:t>
            </a:r>
          </a:p>
          <a:p>
            <a:pPr rtl="0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envoltura de la burbuja para representar: "Hacer una pausa".</a:t>
            </a:r>
          </a:p>
          <a:p>
            <a:endParaRPr lang="en-US" altLang="en-US" dirty="0">
              <a:effectLst/>
            </a:endParaRPr>
          </a:p>
        </p:txBody>
      </p:sp>
      <p:pic>
        <p:nvPicPr>
          <p:cNvPr id="3" name="KS4Slide 14">
            <a:hlinkClick r:id="" action="ppaction://media"/>
            <a:extLst>
              <a:ext uri="{FF2B5EF4-FFF2-40B4-BE49-F238E27FC236}">
                <a16:creationId xmlns:a16="http://schemas.microsoft.com/office/drawing/2014/main" id="{30DE28A4-5E37-44CA-BDBA-7822BDCFEA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910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5910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11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7410" name="Title 6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0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CLAVES DE OBJETO:  OBJETOS REALES (INTEGRALES) </a:t>
            </a:r>
          </a:p>
        </p:txBody>
      </p:sp>
      <p:pic>
        <p:nvPicPr>
          <p:cNvPr id="17411" name="Picture 3" descr="bath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057400"/>
            <a:ext cx="36576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9" descr="fork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3200" y="2057400"/>
            <a:ext cx="3733800" cy="388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6391C5-2DF0-4828-A1FA-28FA446CD127}"/>
              </a:ext>
            </a:extLst>
          </p:cNvPr>
          <p:cNvSpPr txBox="1"/>
          <p:nvPr/>
        </p:nvSpPr>
        <p:spPr>
          <a:xfrm>
            <a:off x="3122766" y="6003980"/>
            <a:ext cx="14927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BAÑO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A848BD3-96CA-4840-811F-792A901CDB1B}"/>
              </a:ext>
            </a:extLst>
          </p:cNvPr>
          <p:cNvSpPr txBox="1"/>
          <p:nvPr/>
        </p:nvSpPr>
        <p:spPr>
          <a:xfrm>
            <a:off x="7019029" y="6001103"/>
            <a:ext cx="23391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TENEDOR</a:t>
            </a:r>
          </a:p>
        </p:txBody>
      </p:sp>
      <p:pic>
        <p:nvPicPr>
          <p:cNvPr id="3" name="KS4Slide 15">
            <a:hlinkClick r:id="" action="ppaction://media"/>
            <a:extLst>
              <a:ext uri="{FF2B5EF4-FFF2-40B4-BE49-F238E27FC236}">
                <a16:creationId xmlns:a16="http://schemas.microsoft.com/office/drawing/2014/main" id="{425011D4-6297-4A17-9E96-DBC0AD211B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8798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81258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906379" y="533401"/>
            <a:ext cx="11139572" cy="1129144"/>
          </a:xfrm>
          <a:effectLst/>
        </p:spPr>
        <p:txBody>
          <a:bodyPr/>
          <a:lstStyle/>
          <a:p>
            <a:pPr lvl="0" rtl="0"/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EJEMPLOS DE CLAVES DE OBJETOS</a:t>
            </a:r>
            <a:b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</a:br>
            <a:r>
              <a:rPr lang="es-ES" sz="3600" b="0" i="0" u="sng" strike="noStrike" dirty="0">
                <a:solidFill>
                  <a:srgbClr val="00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PARTES de objetos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32358" y="2107348"/>
            <a:ext cx="10814049" cy="3896288"/>
          </a:xfrm>
          <a:effectLst/>
        </p:spPr>
        <p:txBody>
          <a:bodyPr/>
          <a:lstStyle/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parte superior de la botella de plástico para representar: "¡Almuerzo!  Sentarse a la mesa”.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pedazo de correa de la mochila para representar: "Organizar las cosas para ir a casa”.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cremallera parcial para representar: "Hora de vestirse.”</a:t>
            </a:r>
          </a:p>
          <a:p>
            <a:pPr rtl="0"/>
            <a:r>
              <a:rPr lang="es-ES" sz="32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pluma de un ave para representar: "Tomar un paseo a pie”.</a:t>
            </a:r>
          </a:p>
        </p:txBody>
      </p:sp>
      <p:pic>
        <p:nvPicPr>
          <p:cNvPr id="3" name="KS4Slide 16">
            <a:hlinkClick r:id="" action="ppaction://media"/>
            <a:extLst>
              <a:ext uri="{FF2B5EF4-FFF2-40B4-BE49-F238E27FC236}">
                <a16:creationId xmlns:a16="http://schemas.microsoft.com/office/drawing/2014/main" id="{21C114B3-CB8B-448C-BF81-892051AB22A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9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8962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7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9458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CLAVES DE OBJETO: OBJETOS</a:t>
            </a:r>
            <a:b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</a:br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		PARCIALES</a:t>
            </a:r>
          </a:p>
        </p:txBody>
      </p:sp>
      <p:pic>
        <p:nvPicPr>
          <p:cNvPr id="19459" name="Picture 6" descr="coat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649" y="2426953"/>
            <a:ext cx="3633398" cy="2918493"/>
          </a:xfrm>
          <a:effectLst/>
        </p:spPr>
      </p:pic>
      <p:pic>
        <p:nvPicPr>
          <p:cNvPr id="19460" name="Picture 5" descr="birth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2401" y="2209799"/>
            <a:ext cx="2743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4" descr="boo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8949" y="2209799"/>
            <a:ext cx="26670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675CF59-1411-49F0-8AFD-35042849819F}"/>
              </a:ext>
            </a:extLst>
          </p:cNvPr>
          <p:cNvSpPr/>
          <p:nvPr/>
        </p:nvSpPr>
        <p:spPr>
          <a:xfrm>
            <a:off x="5345211" y="5899824"/>
            <a:ext cx="249299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Cumpleaños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6EF596A-1179-4C91-AE23-EBC3EE1222AB}"/>
              </a:ext>
            </a:extLst>
          </p:cNvPr>
          <p:cNvSpPr/>
          <p:nvPr/>
        </p:nvSpPr>
        <p:spPr>
          <a:xfrm>
            <a:off x="2158276" y="5914204"/>
            <a:ext cx="13733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CAPA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F53122B-67DD-4A68-82EA-6847B7E826A0}"/>
              </a:ext>
            </a:extLst>
          </p:cNvPr>
          <p:cNvSpPr/>
          <p:nvPr/>
        </p:nvSpPr>
        <p:spPr>
          <a:xfrm>
            <a:off x="9154307" y="5911323"/>
            <a:ext cx="16609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BOTAS</a:t>
            </a:r>
          </a:p>
        </p:txBody>
      </p:sp>
      <p:pic>
        <p:nvPicPr>
          <p:cNvPr id="4" name="KS4Slide 17">
            <a:hlinkClick r:id="" action="ppaction://media"/>
            <a:extLst>
              <a:ext uri="{FF2B5EF4-FFF2-40B4-BE49-F238E27FC236}">
                <a16:creationId xmlns:a16="http://schemas.microsoft.com/office/drawing/2014/main" id="{34A8495B-6960-4ADD-A0A3-184BEB47304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104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84227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84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0482" name="Title 3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CLAVES DE OBJETO: TEXTURAS</a:t>
            </a:r>
            <a:b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</a:b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	(es decir, características del objeto)</a:t>
            </a:r>
          </a:p>
        </p:txBody>
      </p:sp>
      <p:pic>
        <p:nvPicPr>
          <p:cNvPr id="20483" name="Picture 14" descr="sock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884" y="2438400"/>
            <a:ext cx="35052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13" descr="salad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5810" y="2438400"/>
            <a:ext cx="36576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1F19C13-6D36-4AD1-9A4B-8D3A21281B2A}"/>
              </a:ext>
            </a:extLst>
          </p:cNvPr>
          <p:cNvSpPr/>
          <p:nvPr/>
        </p:nvSpPr>
        <p:spPr>
          <a:xfrm>
            <a:off x="2333042" y="6083853"/>
            <a:ext cx="246734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CALCETÍN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C40C46D-55C2-4142-B0B3-60832BA5F94D}"/>
              </a:ext>
            </a:extLst>
          </p:cNvPr>
          <p:cNvSpPr/>
          <p:nvPr/>
        </p:nvSpPr>
        <p:spPr>
          <a:xfrm>
            <a:off x="7678640" y="6083853"/>
            <a:ext cx="185178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Ensalada</a:t>
            </a:r>
          </a:p>
        </p:txBody>
      </p:sp>
      <p:pic>
        <p:nvPicPr>
          <p:cNvPr id="3" name="KS4Slide 18">
            <a:hlinkClick r:id="" action="ppaction://media"/>
            <a:extLst>
              <a:ext uri="{FF2B5EF4-FFF2-40B4-BE49-F238E27FC236}">
                <a16:creationId xmlns:a16="http://schemas.microsoft.com/office/drawing/2014/main" id="{7FDDBC97-0858-4DF8-979A-DBD3814F9B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7709" y="634467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07660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5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CLAVES DE OBJETO: TEXTURAS</a:t>
            </a:r>
            <a:b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</a:br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		 (es decir, conceptos abstractos)</a:t>
            </a:r>
          </a:p>
        </p:txBody>
      </p:sp>
      <p:pic>
        <p:nvPicPr>
          <p:cNvPr id="21507" name="Picture 8" descr="februar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2209800"/>
            <a:ext cx="25146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Picture 10" descr="lov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209800"/>
            <a:ext cx="2743200" cy="3352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1" descr="Monda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2270126"/>
            <a:ext cx="2667000" cy="3292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FE951A5-9E37-4927-A11B-D1ED915A1B46}"/>
              </a:ext>
            </a:extLst>
          </p:cNvPr>
          <p:cNvSpPr/>
          <p:nvPr/>
        </p:nvSpPr>
        <p:spPr>
          <a:xfrm>
            <a:off x="2418381" y="5911323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FEBRERO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6C2ADEB-7638-424D-A0CF-3953AB583491}"/>
              </a:ext>
            </a:extLst>
          </p:cNvPr>
          <p:cNvSpPr/>
          <p:nvPr/>
        </p:nvSpPr>
        <p:spPr>
          <a:xfrm>
            <a:off x="5576837" y="5911323"/>
            <a:ext cx="156966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AMOR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AE72437-8F89-4F6C-AC7B-12E7BDEF432C}"/>
              </a:ext>
            </a:extLst>
          </p:cNvPr>
          <p:cNvSpPr/>
          <p:nvPr/>
        </p:nvSpPr>
        <p:spPr>
          <a:xfrm>
            <a:off x="8337751" y="5928576"/>
            <a:ext cx="16722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LUNES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KS4Slide 19">
            <a:hlinkClick r:id="" action="ppaction://media"/>
            <a:extLst>
              <a:ext uri="{FF2B5EF4-FFF2-40B4-BE49-F238E27FC236}">
                <a16:creationId xmlns:a16="http://schemas.microsoft.com/office/drawing/2014/main" id="{7049FD99-45BF-4D04-9C91-0FFDDEE3107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2412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1648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4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83" y="549443"/>
            <a:ext cx="11292417" cy="1090613"/>
          </a:xfrm>
          <a:effectLst/>
        </p:spPr>
        <p:txBody>
          <a:bodyPr/>
          <a:lstStyle/>
          <a:p>
            <a:pPr rtl="0"/>
            <a:r>
              <a:rPr lang="es-ES" sz="3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INTERACCIONES DE LOS ESTUDIANTES CON OBJETOS (1 DE 5)</a:t>
            </a:r>
          </a:p>
        </p:txBody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Todos los niños deben aprender diversas características relativas a los objetos.</a:t>
            </a:r>
          </a:p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 desarrollo de conceptos, asociado con objetos, ocurre desde el nacimiento, debido al flujo constante de información que un bebé con un desarrollo típico recibe permanentemente.</a:t>
            </a:r>
          </a:p>
        </p:txBody>
      </p:sp>
      <p:pic>
        <p:nvPicPr>
          <p:cNvPr id="3" name="KS4Slide 2">
            <a:hlinkClick r:id="" action="ppaction://media"/>
            <a:extLst>
              <a:ext uri="{FF2B5EF4-FFF2-40B4-BE49-F238E27FC236}">
                <a16:creationId xmlns:a16="http://schemas.microsoft.com/office/drawing/2014/main" id="{6610B1EC-7B5E-4B14-9325-C89ACD27A8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61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32439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6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CONSIDERACIONES AL USAR CLAVES DE OBJETOS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endParaRPr lang="en-US" altLang="en-US">
              <a:effectLst/>
            </a:endParaRP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Compartir la clave de objeto con el estudiante; es decir, tocar y manipular la clave con el estudiante y participar en una interacción relacionada con el referente de la clave de objeto.</a:t>
            </a:r>
          </a:p>
          <a:p>
            <a:endParaRPr lang="en-US" altLang="en-US">
              <a:effectLst/>
            </a:endParaRPr>
          </a:p>
        </p:txBody>
      </p:sp>
      <p:pic>
        <p:nvPicPr>
          <p:cNvPr id="3" name="KS4Slide 20">
            <a:hlinkClick r:id="" action="ppaction://media"/>
            <a:extLst>
              <a:ext uri="{FF2B5EF4-FFF2-40B4-BE49-F238E27FC236}">
                <a16:creationId xmlns:a16="http://schemas.microsoft.com/office/drawing/2014/main" id="{718C90EB-C467-4379-A56B-CFFC508E69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562" y="636371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69216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288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7085" y="538020"/>
            <a:ext cx="10883900" cy="1090613"/>
          </a:xfrm>
          <a:effectLst/>
        </p:spPr>
        <p:txBody>
          <a:bodyPr/>
          <a:lstStyle/>
          <a:p>
            <a:pPr rtl="0"/>
            <a:r>
              <a:rPr lang="es-ES" sz="44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VENTAJAS DE LAS CLAVES DE OBJETOS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10814049" cy="5262418"/>
          </a:xfrm>
          <a:effectLst/>
        </p:spPr>
        <p:txBody>
          <a:bodyPr/>
          <a:lstStyle/>
          <a:p>
            <a:pPr rtl="0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Requieren de solo una simple respuesta motora</a:t>
            </a:r>
          </a:p>
          <a:p>
            <a:pPr rtl="0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Proporcionan una forma de comunicación estática y concreta</a:t>
            </a:r>
          </a:p>
          <a:p>
            <a:pPr rtl="0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Relativamente suponen una demanda mínima para el estudiante con respecto a:</a:t>
            </a:r>
          </a:p>
          <a:p>
            <a:pPr lvl="1" rtl="0"/>
            <a:r>
              <a:rPr lang="es-ES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sus habilidades cognitivas</a:t>
            </a:r>
          </a:p>
          <a:p>
            <a:pPr lvl="1" rtl="0"/>
            <a:r>
              <a:rPr lang="es-ES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sus habilidades de memoria</a:t>
            </a:r>
          </a:p>
          <a:p>
            <a:pPr lvl="1" rtl="0"/>
            <a:r>
              <a:rPr lang="es-ES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sus habilidades de representación</a:t>
            </a:r>
          </a:p>
          <a:p>
            <a:pPr rtl="0"/>
            <a:r>
              <a:rPr lang="es-ES" sz="28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clave de objeto se puede reducir/hacerla más abstracta con el tiempo</a:t>
            </a:r>
          </a:p>
        </p:txBody>
      </p:sp>
      <p:pic>
        <p:nvPicPr>
          <p:cNvPr id="3" name="KS4Slide 21">
            <a:hlinkClick r:id="" action="ppaction://media"/>
            <a:extLst>
              <a:ext uri="{FF2B5EF4-FFF2-40B4-BE49-F238E27FC236}">
                <a16:creationId xmlns:a16="http://schemas.microsoft.com/office/drawing/2014/main" id="{CEE48D9D-7F86-412A-92E7-CF2EB32B2E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8794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4770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0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8002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DESVENTAJAS DE LAS CLAVES DE OBJETOS</a:t>
            </a:r>
          </a:p>
        </p:txBody>
      </p:sp>
      <p:sp>
        <p:nvSpPr>
          <p:cNvPr id="128003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 selección de objetos puede ser muy difícil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 imposible encontrar objetos para representar ideas abstractas y/o complejas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No es un método convencional de comunicación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compañeros de INTERACCIÓN podrían no utilizar las claves de objetos de una manera consistente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 uso del objeto integral podría impedir la portabilidad</a:t>
            </a:r>
          </a:p>
        </p:txBody>
      </p:sp>
      <p:pic>
        <p:nvPicPr>
          <p:cNvPr id="3" name="KS4Slide 22">
            <a:hlinkClick r:id="" action="ppaction://media"/>
            <a:extLst>
              <a:ext uri="{FF2B5EF4-FFF2-40B4-BE49-F238E27FC236}">
                <a16:creationId xmlns:a16="http://schemas.microsoft.com/office/drawing/2014/main" id="{6026BF42-0E9F-44BA-ADB6-351BE57585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32676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2060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4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CLAVES DE OBJETOS</a:t>
            </a:r>
          </a:p>
        </p:txBody>
      </p:sp>
      <p:sp>
        <p:nvSpPr>
          <p:cNvPr id="25603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 Ideas para el ALMACENAMIENTO de las claves de objetos: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hlinkClick r:id="rId4"/>
              </a:rPr>
              <a:t>http://www.objectsymbol.com</a:t>
            </a:r>
          </a:p>
        </p:txBody>
      </p:sp>
      <p:pic>
        <p:nvPicPr>
          <p:cNvPr id="4" name="KS4Slide 23">
            <a:hlinkClick r:id="" action="ppaction://media"/>
            <a:extLst>
              <a:ext uri="{FF2B5EF4-FFF2-40B4-BE49-F238E27FC236}">
                <a16:creationId xmlns:a16="http://schemas.microsoft.com/office/drawing/2014/main" id="{3DFD2CA6-1EB4-4B60-B542-15B37E52E0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4980" y="62787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2753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0050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ESTRATEGIAS CON RESPECTO A LAS INTERACCIONES PARA EL USO DE CLAVES DE OBJETOS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Al decidir cómo ofrecer la clave de objeto al estudiante, considere las preferencias del estudiante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Ofrecer el objeto tocando la parte del cuerpo del estudiante y observar su reacción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Si es necesario, repita el ofrecimiento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Aceptar una respuesta negativa, si así reacciona el estudiante, (después ofrecer algo diferente)</a:t>
            </a:r>
          </a:p>
          <a:p>
            <a:endParaRPr lang="en-US" altLang="en-US">
              <a:effectLst/>
            </a:endParaRPr>
          </a:p>
        </p:txBody>
      </p:sp>
      <p:pic>
        <p:nvPicPr>
          <p:cNvPr id="3" name="KS4Slide 24">
            <a:hlinkClick r:id="" action="ppaction://media"/>
            <a:extLst>
              <a:ext uri="{FF2B5EF4-FFF2-40B4-BE49-F238E27FC236}">
                <a16:creationId xmlns:a16="http://schemas.microsoft.com/office/drawing/2014/main" id="{302A979A-B0FE-4F33-A6C5-C7093855F3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325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28856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7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ESTRATEGIAS CON RESPECTO A LAS INTERACCIONES PARA EL USO DE CLAVES DE OBJETOS (CONT.)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¡NUNCA obligue al estudiante a aceptar una clave de objeto, ni a participar en la exploración de una clave!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Demostrar cómo explorar la superficie de la clave de objeto, guiando al estudiante para que haga lo mismo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	(es decir, usar el "modelaje táctil”)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Ofrecer claves de objeto al estudiante de forma gentil, especialmente al inicio</a:t>
            </a:r>
          </a:p>
        </p:txBody>
      </p:sp>
      <p:pic>
        <p:nvPicPr>
          <p:cNvPr id="2" name="KS4Slide 25">
            <a:hlinkClick r:id="" action="ppaction://media"/>
            <a:extLst>
              <a:ext uri="{FF2B5EF4-FFF2-40B4-BE49-F238E27FC236}">
                <a16:creationId xmlns:a16="http://schemas.microsoft.com/office/drawing/2014/main" id="{87B47A76-E62C-49C5-AAD5-CC960DCDB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62879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38186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2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RECURSO: CLAVES DE OBJETOS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Consultar Project SALUTE:  Adaptaciones exitosas para Aprender a usar Objetos de Manera Eficaz </a:t>
            </a: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  <a:hlinkClick r:id="rId4"/>
              </a:rPr>
              <a:t>http://www.projectsalute.net/Learned/Learnedhtml/ObjectCue.html</a:t>
            </a: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</a:t>
            </a:r>
          </a:p>
          <a:p>
            <a:pPr lvl="1" rtl="0"/>
            <a:r>
              <a:rPr lang="es-ES" sz="2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"Lo que hemos aprendido de las hojas informativas"</a:t>
            </a:r>
          </a:p>
        </p:txBody>
      </p:sp>
      <p:pic>
        <p:nvPicPr>
          <p:cNvPr id="4" name="KS4Slide 26">
            <a:hlinkClick r:id="" action="ppaction://media"/>
            <a:extLst>
              <a:ext uri="{FF2B5EF4-FFF2-40B4-BE49-F238E27FC236}">
                <a16:creationId xmlns:a16="http://schemas.microsoft.com/office/drawing/2014/main" id="{968AC658-7E04-46AE-84E2-D14208B3B5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0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2514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35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2226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r>
              <a:rPr lang="es-ES" dirty="0">
                <a:highlight>
                  <a:srgbClr val="000000">
                    <a:alpha val="0"/>
                  </a:srgbClr>
                </a:highlight>
              </a:rPr>
              <a:t>Créditos</a:t>
            </a:r>
            <a:endParaRPr lang="es-MX" sz="4400" b="0" i="0" u="none" strike="noStrike" dirty="0">
              <a:effectLst/>
              <a:highlight>
                <a:srgbClr val="000000">
                  <a:alpha val="0"/>
                </a:srgbClr>
              </a:highlight>
              <a:latin typeface="Trebuchet MS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Desarrollado por el Proyecto de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Mentoría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a Distancia en la Universidad de Kansas</a:t>
            </a:r>
          </a:p>
          <a:p>
            <a:pPr marL="0" indent="0">
              <a:buNone/>
            </a:pP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marL="0" indent="0">
              <a:buNone/>
            </a:pP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Contenido por: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Susan</a:t>
            </a:r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 M.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Bashinski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Megan Cote</a:t>
            </a:r>
            <a:endParaRPr lang="en-US" sz="2800" dirty="0">
              <a:highlight>
                <a:srgbClr val="000000">
                  <a:alpha val="0"/>
                </a:srgbClr>
              </a:highlight>
            </a:endParaRPr>
          </a:p>
          <a:p>
            <a:pPr lvl="0"/>
            <a:r>
              <a:rPr lang="es-ES" sz="2800" dirty="0">
                <a:highlight>
                  <a:srgbClr val="000000">
                    <a:alpha val="0"/>
                  </a:srgbClr>
                </a:highlight>
              </a:rPr>
              <a:t>Rebecca </a:t>
            </a:r>
            <a:r>
              <a:rPr lang="es-ES" sz="2800" dirty="0" err="1">
                <a:highlight>
                  <a:srgbClr val="000000">
                    <a:alpha val="0"/>
                  </a:srgbClr>
                </a:highlight>
              </a:rPr>
              <a:t>Obold-Geary</a:t>
            </a:r>
            <a:br>
              <a:rPr lang="es-ES" sz="2800" dirty="0">
                <a:highlight>
                  <a:srgbClr val="000000">
                    <a:alpha val="0"/>
                  </a:srgbClr>
                </a:highlight>
              </a:rPr>
            </a:b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  <a:p>
            <a:pPr marL="0" lvl="0" indent="0">
              <a:buNone/>
            </a:pPr>
            <a:r>
              <a:rPr lang="en-US" sz="2800" dirty="0">
                <a:highlight>
                  <a:srgbClr val="000000">
                    <a:alpha val="0"/>
                  </a:srgbClr>
                </a:highlight>
              </a:rPr>
              <a:t>2011-2013</a:t>
            </a:r>
            <a:endParaRPr lang="es-ES" sz="2800" dirty="0">
              <a:highlight>
                <a:srgbClr val="000000">
                  <a:alpha val="0"/>
                </a:srgbClr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713890494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1"/>
            <a:ext cx="11277600" cy="1090613"/>
          </a:xfrm>
          <a:effectLst/>
        </p:spPr>
        <p:txBody>
          <a:bodyPr/>
          <a:lstStyle/>
          <a:p>
            <a:pPr rtl="0"/>
            <a:r>
              <a:rPr lang="es-ES" sz="3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INTERACCIONES DE LOS ESTUDIANTES CON OBJETOS (2 DE 5)</a:t>
            </a:r>
          </a:p>
        </p:txBody>
      </p:sp>
      <p:sp>
        <p:nvSpPr>
          <p:cNvPr id="111619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niños con un desarrollo típico aprenden los conceptos relacionados con objetos de manera incidental.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Sin embargo, para la gran mayoría de los niños con sordoceguera, estos conceptos deben ser enseñados DIRECTAMENTE.</a:t>
            </a:r>
          </a:p>
        </p:txBody>
      </p:sp>
      <p:pic>
        <p:nvPicPr>
          <p:cNvPr id="3" name="KS4Slide 3">
            <a:hlinkClick r:id="" action="ppaction://media"/>
            <a:extLst>
              <a:ext uri="{FF2B5EF4-FFF2-40B4-BE49-F238E27FC236}">
                <a16:creationId xmlns:a16="http://schemas.microsoft.com/office/drawing/2014/main" id="{0A09D52B-581E-4E90-81EA-B86C14B3C9C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4979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8728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922420" y="533401"/>
            <a:ext cx="11269579" cy="1090613"/>
          </a:xfrm>
          <a:effectLst/>
        </p:spPr>
        <p:txBody>
          <a:bodyPr/>
          <a:lstStyle/>
          <a:p>
            <a:pPr rtl="0"/>
            <a:r>
              <a:rPr lang="es-ES" sz="3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INTERACCIONES DE LOS ESTUDIANTES CON OBJETOS (3 DE 5)</a:t>
            </a:r>
          </a:p>
        </p:txBody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ES" sz="3200" b="1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Las características básicas incluyen: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objetos EXISTEN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objetos tienen PERMANENCIA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objetos son DIFERENTES entre sí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objetos tienen un NOMBRE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objetos tienen una variedad de CARACTERÍSTICAS</a:t>
            </a:r>
          </a:p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los objetos tienen una FUNCIÓN o USO</a:t>
            </a:r>
          </a:p>
          <a:p>
            <a:endParaRPr lang="en-US">
              <a:effectLst/>
            </a:endParaRPr>
          </a:p>
        </p:txBody>
      </p:sp>
      <p:pic>
        <p:nvPicPr>
          <p:cNvPr id="3" name="KS4Slide 4">
            <a:hlinkClick r:id="" action="ppaction://media"/>
            <a:extLst>
              <a:ext uri="{FF2B5EF4-FFF2-40B4-BE49-F238E27FC236}">
                <a16:creationId xmlns:a16="http://schemas.microsoft.com/office/drawing/2014/main" id="{94AFC2BB-65B4-4D96-876D-85125851A85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34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36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1"/>
            <a:ext cx="11277600" cy="1090613"/>
          </a:xfrm>
          <a:effectLst/>
        </p:spPr>
        <p:txBody>
          <a:bodyPr/>
          <a:lstStyle/>
          <a:p>
            <a:pPr rtl="0"/>
            <a:r>
              <a:rPr lang="es-ES" sz="3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INTERACCIONES DE LOS ESTUDIANTES CON OBJETOS (4 DE 5)</a:t>
            </a:r>
          </a:p>
        </p:txBody>
      </p:sp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6" y="1905000"/>
            <a:ext cx="10004368" cy="4191000"/>
          </a:xfrm>
          <a:effectLst/>
        </p:spPr>
        <p:txBody>
          <a:bodyPr/>
          <a:lstStyle/>
          <a:p>
            <a:pPr rtl="0"/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Además de aprender conceptos básicos con respecto a los objetos, muchos niños con sordoceguera deben aprender a usar los objetos como CLAVES FORMALES para representar a las personas, los lugares, las cosas y las actividades que se realizan en sus entornos.</a:t>
            </a:r>
          </a:p>
        </p:txBody>
      </p:sp>
      <p:pic>
        <p:nvPicPr>
          <p:cNvPr id="2" name="KS4Slide 5">
            <a:hlinkClick r:id="" action="ppaction://media"/>
            <a:extLst>
              <a:ext uri="{FF2B5EF4-FFF2-40B4-BE49-F238E27FC236}">
                <a16:creationId xmlns:a16="http://schemas.microsoft.com/office/drawing/2014/main" id="{2087A1F5-C79B-40CA-81B7-36A4357D18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8034" y="626947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3722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7987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1"/>
            <a:ext cx="11277600" cy="1090613"/>
          </a:xfrm>
          <a:effectLst/>
        </p:spPr>
        <p:txBody>
          <a:bodyPr/>
          <a:lstStyle/>
          <a:p>
            <a:pPr rtl="0"/>
            <a:r>
              <a:rPr lang="es-ES" sz="38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INTERACCIONES DE LOS ESTUDIANTES CON OBJETOS (5 DE 5)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effectLst/>
        </p:spPr>
        <p:txBody>
          <a:bodyPr/>
          <a:lstStyle/>
          <a:p>
            <a:pPr marL="0" indent="0" rtl="0">
              <a:buNone/>
            </a:pPr>
            <a:r>
              <a:rPr lang="es-ES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El uso de OBJETOS sirve al propósito de" aumentar las contribuciones" al sistema de comunicación de un estudiante.</a:t>
            </a:r>
          </a:p>
          <a:p>
            <a:pPr rtl="0"/>
            <a:r>
              <a:rPr lang="es-ES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Hace coincidir las aportaciones (es decir, las claves de objetos u otro tipo de claves) con las habilidades del estudiante.</a:t>
            </a:r>
          </a:p>
          <a:p>
            <a:pPr rtl="0"/>
            <a:r>
              <a:rPr lang="es-ES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Hace coincidir la retroalimentación con las habilidades del estudiante</a:t>
            </a:r>
            <a:endParaRPr lang="en-US" altLang="en-US" dirty="0">
              <a:effectLst/>
            </a:endParaRPr>
          </a:p>
          <a:p>
            <a:pPr marL="0" indent="0" algn="ctr" rtl="0">
              <a:buNone/>
            </a:pPr>
            <a:r>
              <a:rPr lang="es-ES" b="0" i="0" u="none" strike="noStrike" dirty="0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¿Qué habilidades deben considerarse</a:t>
            </a:r>
            <a:r>
              <a:rPr lang="es-ES" sz="2800" b="0" i="0" u="none" strike="noStrike" dirty="0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? </a:t>
            </a:r>
          </a:p>
        </p:txBody>
      </p:sp>
      <p:pic>
        <p:nvPicPr>
          <p:cNvPr id="3" name="KS4Slide 6">
            <a:hlinkClick r:id="" action="ppaction://media"/>
            <a:extLst>
              <a:ext uri="{FF2B5EF4-FFF2-40B4-BE49-F238E27FC236}">
                <a16:creationId xmlns:a16="http://schemas.microsoft.com/office/drawing/2014/main" id="{33D2D0BB-5536-4B5A-A903-67FCE35AD2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507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68633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84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1"/>
            <a:ext cx="11277600" cy="1090613"/>
          </a:xfrm>
          <a:effectLst/>
        </p:spPr>
        <p:txBody>
          <a:bodyPr/>
          <a:lstStyle/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ADECUACIÓN DE LAS CLAVES DE OBJETOS PARA UN ESTUDIANTE EN PARTICULAR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7085" y="1905000"/>
            <a:ext cx="9996347" cy="4191000"/>
          </a:xfrm>
          <a:effectLst/>
        </p:spPr>
        <p:txBody>
          <a:bodyPr/>
          <a:lstStyle/>
          <a:p>
            <a:pPr rtl="0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¿El estudiante cuenta con las habilidades motoras necesarias para explorar/interactuar activamente en cierta medida con el objeto de manera significativa?</a:t>
            </a:r>
          </a:p>
          <a:p>
            <a:pPr rtl="0"/>
            <a:r>
              <a:rPr lang="es-ES" sz="3600" b="0" i="0" u="none" strike="noStrike" dirty="0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¿El estudiante cuenta con las habilidades sensoriales necesarias para procesar las características del objeto?</a:t>
            </a:r>
          </a:p>
          <a:p>
            <a:endParaRPr lang="en-US" altLang="en-US" dirty="0">
              <a:effectLst/>
            </a:endParaRPr>
          </a:p>
          <a:p>
            <a:endParaRPr lang="en-US" altLang="en-US" dirty="0">
              <a:effectLst/>
            </a:endParaRPr>
          </a:p>
        </p:txBody>
      </p:sp>
      <p:pic>
        <p:nvPicPr>
          <p:cNvPr id="3" name="KS4Slide 7">
            <a:hlinkClick r:id="" action="ppaction://media"/>
            <a:extLst>
              <a:ext uri="{FF2B5EF4-FFF2-40B4-BE49-F238E27FC236}">
                <a16:creationId xmlns:a16="http://schemas.microsoft.com/office/drawing/2014/main" id="{E4ADD13A-5AB3-45C5-BB78-8410AFDDB1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64006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1875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0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2083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533401"/>
            <a:ext cx="11131551" cy="1090613"/>
          </a:xfrm>
          <a:effectLst/>
        </p:spPr>
        <p:txBody>
          <a:bodyPr/>
          <a:lstStyle/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ADECUACIÓN DE LAS CLAVES DE OBJETOS PARA UN ESTUDIANTE EN PARTICULAR (CONT.)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rtl="0"/>
            <a:r>
              <a:rPr lang="es-ES" sz="36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Al seleccionar una clave de objeto, considere las preferencias del estudiante.</a:t>
            </a:r>
          </a:p>
          <a:p>
            <a:pPr marL="0" indent="0" algn="ctr" rtl="0">
              <a:buNone/>
            </a:pPr>
            <a:r>
              <a:rPr lang="es-ES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SIEMPRE EVITE </a:t>
            </a:r>
          </a:p>
          <a:p>
            <a:pPr marL="0" indent="0" algn="ctr" rtl="0">
              <a:buNone/>
            </a:pPr>
            <a:r>
              <a:rPr lang="es-ES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¡el uso de </a:t>
            </a:r>
            <a:r>
              <a:rPr lang="es-ES" sz="3600" b="1" i="0" u="sng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objetos en miniatura</a:t>
            </a:r>
            <a:r>
              <a:rPr lang="es-ES" sz="3600" b="1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con un estudiante con una pérdida visual significativa!</a:t>
            </a:r>
          </a:p>
          <a:p>
            <a:endParaRPr lang="en-US" altLang="en-US">
              <a:effectLst/>
            </a:endParaRPr>
          </a:p>
        </p:txBody>
      </p:sp>
      <p:pic>
        <p:nvPicPr>
          <p:cNvPr id="3" name="KS4Slide 8">
            <a:hlinkClick r:id="" action="ppaction://media"/>
            <a:extLst>
              <a:ext uri="{FF2B5EF4-FFF2-40B4-BE49-F238E27FC236}">
                <a16:creationId xmlns:a16="http://schemas.microsoft.com/office/drawing/2014/main" id="{80F3DD6B-FB5C-41ED-9A22-97B941A696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8035" y="63706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11865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72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  <a:effectLst/>
      </p:grpSpPr>
      <p:sp>
        <p:nvSpPr>
          <p:cNvPr id="115714" name="Rectangle 2"/>
          <p:cNvSpPr>
            <a:spLocks noGrp="1" noChangeArrowheads="1"/>
          </p:cNvSpPr>
          <p:nvPr>
            <p:ph type="title"/>
          </p:nvPr>
        </p:nvSpPr>
        <p:spPr>
          <a:effectLst/>
        </p:spPr>
        <p:txBody>
          <a:bodyPr/>
          <a:lstStyle/>
          <a:p>
            <a:pPr rtl="0"/>
            <a:r>
              <a:rPr lang="es-ES" sz="44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¿QUÉ ES UNA CLAVE DE OBJETO?</a:t>
            </a:r>
          </a:p>
        </p:txBody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effectLst/>
        </p:spPr>
        <p:txBody>
          <a:bodyPr/>
          <a:lstStyle/>
          <a:p>
            <a:pPr marL="0" indent="0" algn="ctr" rtl="0"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Una CLAVE DE OBJETO es un objeto en sí mismo, </a:t>
            </a:r>
          </a:p>
          <a:p>
            <a:pPr marL="0" indent="0" algn="ctr" rtl="0"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o una parte de un objeto, </a:t>
            </a:r>
          </a:p>
          <a:p>
            <a:pPr marL="0" indent="0" algn="ctr" rtl="0"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que se utiliza para </a:t>
            </a:r>
            <a:r>
              <a:rPr lang="es-ES" sz="3200" b="0" i="0" u="none" strike="noStrike">
                <a:solidFill>
                  <a:srgbClr val="9A0000"/>
                </a:solidFill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REPRESENTAR</a:t>
            </a: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 a </a:t>
            </a:r>
          </a:p>
          <a:p>
            <a:pPr marL="0" indent="0" algn="ctr" rtl="0">
              <a:buNone/>
            </a:pPr>
            <a:r>
              <a:rPr lang="es-ES" sz="3200" b="0" i="0" u="none" strike="noStrike">
                <a:effectLst/>
                <a:highlight>
                  <a:srgbClr val="000000">
                    <a:alpha val="0"/>
                  </a:srgbClr>
                </a:highlight>
                <a:latin typeface="Trebuchet MS" charset="0"/>
              </a:rPr>
              <a:t>una persona, lugar, cosa o actividad.</a:t>
            </a:r>
          </a:p>
        </p:txBody>
      </p:sp>
      <p:pic>
        <p:nvPicPr>
          <p:cNvPr id="3" name="KS4Slide 9">
            <a:hlinkClick r:id="" action="ppaction://media"/>
            <a:extLst>
              <a:ext uri="{FF2B5EF4-FFF2-40B4-BE49-F238E27FC236}">
                <a16:creationId xmlns:a16="http://schemas.microsoft.com/office/drawing/2014/main" id="{569F4823-E5AC-4A16-8D3A-47C2474D5B1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1162" y="626023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51160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63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6.2.9200.0"/>
  <p:tag name="AS_RELEASE_DATE" val="2015.05.12"/>
  <p:tag name="AS_TITLE" val="Aspose.Slides for .NET 4.0 Client Profile"/>
  <p:tag name="AS_VERSION" val="15.4.0.0"/>
</p:tagLst>
</file>

<file path=ppt/theme/theme1.xml><?xml version="1.0" encoding="utf-8"?>
<a:theme xmlns:a="http://schemas.openxmlformats.org/drawingml/2006/main" name="Bold Stripes">
  <a:themeElements>
    <a:clrScheme name="Bold Stripes 2">
      <a:dk1>
        <a:srgbClr val="000000"/>
      </a:dk1>
      <a:lt1>
        <a:srgbClr val="EAEAEA"/>
      </a:lt1>
      <a:dk2>
        <a:srgbClr val="003366"/>
      </a:dk2>
      <a:lt2>
        <a:srgbClr val="EAEAEA"/>
      </a:lt2>
      <a:accent1>
        <a:srgbClr val="FFFFFF"/>
      </a:accent1>
      <a:accent2>
        <a:srgbClr val="DDDDDD"/>
      </a:accent2>
      <a:accent3>
        <a:srgbClr val="F3F3F3"/>
      </a:accent3>
      <a:accent4>
        <a:srgbClr val="000000"/>
      </a:accent4>
      <a:accent5>
        <a:srgbClr val="FFFFFF"/>
      </a:accent5>
      <a:accent6>
        <a:srgbClr val="C8C8C8"/>
      </a:accent6>
      <a:hlink>
        <a:srgbClr val="336699"/>
      </a:hlink>
      <a:folHlink>
        <a:srgbClr val="9A0000"/>
      </a:folHlink>
    </a:clrScheme>
    <a:fontScheme name="Bold Stripes">
      <a:majorFont>
        <a:latin typeface="Helvetica"/>
        <a:ea typeface="ＭＳ Ｐゴシック"/>
        <a:cs typeface="Arial"/>
      </a:majorFont>
      <a:minorFont>
        <a:latin typeface="Helvetica"/>
        <a:ea typeface="ＭＳ Ｐゴシック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  <a:tileRect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  <a:tileRect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  <a:extrusionClr>
              <a:prstClr val="black"/>
            </a:extrusionClr>
            <a:contourClr>
              <a:prstClr val="black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  <a:tileRect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  <a:tileRect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old Stripes 1">
        <a:dk1>
          <a:srgbClr val="356677"/>
        </a:dk1>
        <a:lt1>
          <a:srgbClr val="FFFFFF"/>
        </a:lt1>
        <a:dk2>
          <a:srgbClr val="3E798E"/>
        </a:dk2>
        <a:lt2>
          <a:srgbClr val="FFFFCC"/>
        </a:lt2>
        <a:accent1>
          <a:srgbClr val="7FA0B1"/>
        </a:accent1>
        <a:accent2>
          <a:srgbClr val="3A7184"/>
        </a:accent2>
        <a:accent3>
          <a:srgbClr val="AFBEC6"/>
        </a:accent3>
        <a:accent4>
          <a:srgbClr val="DADADA"/>
        </a:accent4>
        <a:accent5>
          <a:srgbClr val="C0CDD5"/>
        </a:accent5>
        <a:accent6>
          <a:srgbClr val="346677"/>
        </a:accent6>
        <a:hlink>
          <a:srgbClr val="FFBF0B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old Stripes 2">
        <a:dk1>
          <a:srgbClr val="000000"/>
        </a:dk1>
        <a:lt1>
          <a:srgbClr val="EAEAEA"/>
        </a:lt1>
        <a:dk2>
          <a:srgbClr val="003366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336699"/>
        </a:hlink>
        <a:folHlink>
          <a:srgbClr val="9A0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3">
        <a:dk1>
          <a:srgbClr val="000000"/>
        </a:dk1>
        <a:lt1>
          <a:srgbClr val="EAEAEA"/>
        </a:lt1>
        <a:dk2>
          <a:srgbClr val="000000"/>
        </a:dk2>
        <a:lt2>
          <a:srgbClr val="EAEAEA"/>
        </a:lt2>
        <a:accent1>
          <a:srgbClr val="FFFFFF"/>
        </a:accent1>
        <a:accent2>
          <a:srgbClr val="DDDDDD"/>
        </a:accent2>
        <a:accent3>
          <a:srgbClr val="F3F3F3"/>
        </a:accent3>
        <a:accent4>
          <a:srgbClr val="000000"/>
        </a:accent4>
        <a:accent5>
          <a:srgbClr val="FFFFFF"/>
        </a:accent5>
        <a:accent6>
          <a:srgbClr val="C8C8C8"/>
        </a:accent6>
        <a:hlink>
          <a:srgbClr val="777777"/>
        </a:hlink>
        <a:folHlink>
          <a:srgbClr val="96969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old Stripes 4">
        <a:dk1>
          <a:srgbClr val="492417"/>
        </a:dk1>
        <a:lt1>
          <a:srgbClr val="D4D5C3"/>
        </a:lt1>
        <a:dk2>
          <a:srgbClr val="6E4900"/>
        </a:dk2>
        <a:lt2>
          <a:srgbClr val="B9BA9C"/>
        </a:lt2>
        <a:accent1>
          <a:srgbClr val="DBD8CF"/>
        </a:accent1>
        <a:accent2>
          <a:srgbClr val="C7C8B0"/>
        </a:accent2>
        <a:accent3>
          <a:srgbClr val="E6E7DE"/>
        </a:accent3>
        <a:accent4>
          <a:srgbClr val="3D1D12"/>
        </a:accent4>
        <a:accent5>
          <a:srgbClr val="EAE9E4"/>
        </a:accent5>
        <a:accent6>
          <a:srgbClr val="B4B59F"/>
        </a:accent6>
        <a:hlink>
          <a:srgbClr val="CC9900"/>
        </a:hlink>
        <a:folHlink>
          <a:srgbClr val="808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  <a:tileRect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  <a:tileRect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  <a:tileRect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99</TotalTime>
  <Words>1355</Words>
  <Application>Microsoft Macintosh PowerPoint</Application>
  <PresentationFormat>Widescreen</PresentationFormat>
  <Paragraphs>142</Paragraphs>
  <Slides>27</Slides>
  <Notes>8</Notes>
  <HiddenSlides>0</HiddenSlides>
  <MMClips>26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6" baseType="lpstr">
      <vt:lpstr>ＭＳ Ｐゴシック</vt:lpstr>
      <vt:lpstr>ＭＳ Ｐゴシック</vt:lpstr>
      <vt:lpstr>Arial</vt:lpstr>
      <vt:lpstr>Calibri</vt:lpstr>
      <vt:lpstr>Helvetica</vt:lpstr>
      <vt:lpstr>Times New Roman</vt:lpstr>
      <vt:lpstr>Trebuchet MS</vt:lpstr>
      <vt:lpstr>Wingdings</vt:lpstr>
      <vt:lpstr>Bold Stripes</vt:lpstr>
      <vt:lpstr>INTERACCIONES CON OBJETOS: Consideraciones importantes con respecto a los estudiantes con sordoceguera</vt:lpstr>
      <vt:lpstr>INTERACCIONES DE LOS ESTUDIANTES CON OBJETOS (1 DE 5)</vt:lpstr>
      <vt:lpstr>INTERACCIONES DE LOS ESTUDIANTES CON OBJETOS (2 DE 5)</vt:lpstr>
      <vt:lpstr>INTERACCIONES DE LOS ESTUDIANTES CON OBJETOS (3 DE 5)</vt:lpstr>
      <vt:lpstr>INTERACCIONES DE LOS ESTUDIANTES CON OBJETOS (4 DE 5)</vt:lpstr>
      <vt:lpstr>INTERACCIONES DE LOS ESTUDIANTES CON OBJETOS (5 DE 5)</vt:lpstr>
      <vt:lpstr>ADECUACIÓN DE LAS CLAVES DE OBJETOS PARA UN ESTUDIANTE EN PARTICULAR</vt:lpstr>
      <vt:lpstr>ADECUACIÓN DE LAS CLAVES DE OBJETOS PARA UN ESTUDIANTE EN PARTICULAR (CONT.)</vt:lpstr>
      <vt:lpstr>¿QUÉ ES UNA CLAVE DE OBJETO?</vt:lpstr>
      <vt:lpstr>¿POR QUÉ UTILIZAR CLAVES DE OBJETOS?</vt:lpstr>
      <vt:lpstr>CONSIDERACIONES PARA LA CREACIÓN DE CLAVES DE OBJETOS (1 DE 3)</vt:lpstr>
      <vt:lpstr>CONSIDERACIONES PARA LA CREACIÓN DE CLAVES DE OBJETOS (2 DE 3)</vt:lpstr>
      <vt:lpstr>CONSIDERACIONES PARA LA CREACIÓN DE CLAVES DE OBJETOS (3 DE 3)</vt:lpstr>
      <vt:lpstr>EJEMPLOS DE CLAVES DE OBJETOS   Objetos REALES (INTEGRALES) </vt:lpstr>
      <vt:lpstr>CLAVES DE OBJETO:  OBJETOS REALES (INTEGRALES) </vt:lpstr>
      <vt:lpstr>EJEMPLOS DE CLAVES DE OBJETOS PARTES de objetos</vt:lpstr>
      <vt:lpstr>CLAVES DE OBJETO: OBJETOS   PARCIALES</vt:lpstr>
      <vt:lpstr>CLAVES DE OBJETO: TEXTURAS   (es decir, características del objeto)</vt:lpstr>
      <vt:lpstr>CLAVES DE OBJETO: TEXTURAS     (es decir, conceptos abstractos)</vt:lpstr>
      <vt:lpstr>CONSIDERACIONES AL USAR CLAVES DE OBJETOS</vt:lpstr>
      <vt:lpstr>VENTAJAS DE LAS CLAVES DE OBJETOS</vt:lpstr>
      <vt:lpstr>DESVENTAJAS DE LAS CLAVES DE OBJETOS</vt:lpstr>
      <vt:lpstr>CLAVES DE OBJETOS</vt:lpstr>
      <vt:lpstr>ESTRATEGIAS CON RESPECTO A LAS INTERACCIONES PARA EL USO DE CLAVES DE OBJETOS</vt:lpstr>
      <vt:lpstr>ESTRATEGIAS CON RESPECTO A LAS INTERACCIONES PARA EL USO DE CLAVES DE OBJETOS (CONT.)</vt:lpstr>
      <vt:lpstr> RECURSO: CLAVES DE OBJETOS</vt:lpstr>
      <vt:lpstr>Créditos</vt:lpstr>
    </vt:vector>
  </TitlesOfParts>
  <Manager/>
  <Company>WOU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INTERACTIONS WITH OBJECTS: Important Considerations for Learners with Deaf-Blindness</dc:title>
  <dc:creator>Jordyn Watanabe</dc:creator>
  <cp:lastModifiedBy>Microsoft Office User</cp:lastModifiedBy>
  <cp:revision>19</cp:revision>
  <dcterms:created xsi:type="dcterms:W3CDTF">2018-04-16T18:51:02Z</dcterms:created>
  <dcterms:modified xsi:type="dcterms:W3CDTF">2020-06-11T15:29:41Z</dcterms:modified>
</cp:coreProperties>
</file>