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21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2A194-FEB0-439F-8BB5-4E4ADC8C4810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DDB62-E7DE-4604-8310-84D18D85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7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BDA606-FC35-44B2-BEB3-89A7170070BB}" type="slidenum">
              <a:rPr lang="en-US" altLang="en-US" sz="1200">
                <a:solidFill>
                  <a:srgbClr val="000000"/>
                </a:solidFill>
              </a:rPr>
              <a:pPr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8327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B9C3CE-41B5-4577-A357-B5F77EC1A976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We’ll talk about “Other” in another webinar recording.</a:t>
            </a:r>
          </a:p>
        </p:txBody>
      </p:sp>
    </p:spTree>
    <p:extLst>
      <p:ext uri="{BB962C8B-B14F-4D97-AF65-F5344CB8AC3E}">
        <p14:creationId xmlns:p14="http://schemas.microsoft.com/office/powerpoint/2010/main" val="159630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98987B-AB4B-4DFD-8B6C-0C3EE4E5C672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511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3A4A16-F5D8-4A75-9EC9-341818A5DB97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WHY????   Our reference, in understanding miniatures, is totally visual!</a:t>
            </a:r>
          </a:p>
        </p:txBody>
      </p:sp>
    </p:spTree>
    <p:extLst>
      <p:ext uri="{BB962C8B-B14F-4D97-AF65-F5344CB8AC3E}">
        <p14:creationId xmlns:p14="http://schemas.microsoft.com/office/powerpoint/2010/main" val="2354657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One of several objects utilized in routine</a:t>
            </a:r>
          </a:p>
          <a:p>
            <a:pPr marL="228600" indent="-228600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Object itself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26775D-39D8-4253-B4AE-F272A7A553D4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3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Piece of actual component part</a:t>
            </a:r>
          </a:p>
          <a:p>
            <a:pPr marL="228600" indent="-228600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One component of multi-component object (cake, icing, candles, presents, etc.)—IDENTIFYING (candles not on other cakes, etc.)</a:t>
            </a:r>
          </a:p>
          <a:p>
            <a:pPr marL="228600" indent="-228600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Actual element of object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1FDA123-39EC-4A8F-8DD6-A2DBEA9BCC54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2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REAL (actual) </a:t>
            </a:r>
          </a:p>
          <a:p>
            <a:pPr marL="228600" indent="-228600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SIMULATED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4F3833-2896-4845-B96A-CBAA4D230387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1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33" y="1"/>
            <a:ext cx="12196233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</p:spPr>
        <p:txBody>
          <a:bodyPr/>
          <a:lstStyle>
            <a:lvl1pPr algn="r">
              <a:defRPr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</p:spPr>
        <p:txBody>
          <a:bodyPr/>
          <a:lstStyle>
            <a:lvl1pPr marL="0" indent="0">
              <a:buFont typeface="Wingdings" charset="0"/>
              <a:buNone/>
              <a:defRPr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F00DBDC-E106-47AE-BE95-BA29C220B0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6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F8D486-9AA2-4B98-803B-7FD1048726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9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52575-6E2C-4D15-A135-0FCC76EA15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5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7CF97-8ADC-4011-914D-CA0F3F9D29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61A9DA-FA7D-4211-B4C8-80E7C63F95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20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CEBE6-2F76-475E-96F6-90F4C92D42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9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D31A4-0D9E-4D1D-A5D8-AE9D2FBC5D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5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02B392-1C88-4279-865A-1A50CEE20C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3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14574-F389-4285-A4F7-AAFDB32299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7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082B4-6D2C-43A4-BFAE-E77E4D17E7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3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4B1F7-DBB1-433F-B0DF-D540949D7D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2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96233" cy="6867525"/>
            <a:chOff x="0" y="0"/>
            <a:chExt cx="5762" cy="4326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2C329F-B481-4A9A-9728-3E3FD8B787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2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2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2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2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mp3"/><Relationship Id="rId2" Type="http://schemas.openxmlformats.org/officeDocument/2006/relationships/audio" Target="../media/media21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mp3"/><Relationship Id="rId2" Type="http://schemas.openxmlformats.org/officeDocument/2006/relationships/audio" Target="../media/media22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objectsymbol.com/" TargetMode="External"/><Relationship Id="rId5" Type="http://schemas.openxmlformats.org/officeDocument/2006/relationships/image" Target="../media/image2.png"/><Relationship Id="rId1" Type="http://schemas.microsoft.com/office/2007/relationships/media" Target="../media/media23.mp3"/><Relationship Id="rId2" Type="http://schemas.openxmlformats.org/officeDocument/2006/relationships/audio" Target="../media/media23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mp3"/><Relationship Id="rId2" Type="http://schemas.openxmlformats.org/officeDocument/2006/relationships/audio" Target="../media/media24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5.mp3"/><Relationship Id="rId2" Type="http://schemas.openxmlformats.org/officeDocument/2006/relationships/audio" Target="../media/media25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projectsalute.net/Learned/Learnedhtml/ObjectCue.html" TargetMode="External"/><Relationship Id="rId5" Type="http://schemas.openxmlformats.org/officeDocument/2006/relationships/image" Target="../media/image2.png"/><Relationship Id="rId1" Type="http://schemas.microsoft.com/office/2007/relationships/media" Target="../media/media26.mp3"/><Relationship Id="rId2" Type="http://schemas.openxmlformats.org/officeDocument/2006/relationships/audio" Target="../media/media26.mp3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INTERACTIONS WITH OBJECTS: Important Considerations for Learners with Deaf-Blindness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pPr algn="r"/>
            <a:r>
              <a:rPr lang="en-US" dirty="0" smtClean="0"/>
              <a:t>Susan M. </a:t>
            </a:r>
            <a:r>
              <a:rPr lang="en-US" dirty="0" err="1" smtClean="0"/>
              <a:t>Bashinski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6" name="Picture 2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4200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S4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8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OBJECT CUES?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PURPOSE of an object cue </a:t>
            </a:r>
          </a:p>
          <a:p>
            <a:pPr marL="0" indent="0" algn="ctr">
              <a:buNone/>
            </a:pPr>
            <a:r>
              <a:rPr lang="en-US" dirty="0" smtClean="0"/>
              <a:t>is to provide a </a:t>
            </a:r>
            <a:r>
              <a:rPr lang="en-US" b="1" i="1" dirty="0" smtClean="0">
                <a:solidFill>
                  <a:srgbClr val="9A0000"/>
                </a:solidFill>
              </a:rPr>
              <a:t>concrete means</a:t>
            </a:r>
            <a:r>
              <a:rPr lang="en-US" dirty="0" smtClean="0"/>
              <a:t> of supporting conversational interactions</a:t>
            </a:r>
          </a:p>
          <a:p>
            <a:pPr marL="0" indent="0" algn="ctr">
              <a:buNone/>
            </a:pPr>
            <a:r>
              <a:rPr lang="en-US" dirty="0" smtClean="0"/>
              <a:t>AND</a:t>
            </a:r>
          </a:p>
          <a:p>
            <a:pPr marL="0" indent="0" algn="ctr">
              <a:buNone/>
            </a:pPr>
            <a:r>
              <a:rPr lang="en-US" dirty="0" smtClean="0"/>
              <a:t>facilitating language development.</a:t>
            </a:r>
            <a:endParaRPr lang="en-US" dirty="0"/>
          </a:p>
        </p:txBody>
      </p:sp>
      <p:pic>
        <p:nvPicPr>
          <p:cNvPr id="2" name="KS4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930443" y="533401"/>
            <a:ext cx="10788316" cy="1090613"/>
          </a:xfrm>
        </p:spPr>
        <p:txBody>
          <a:bodyPr/>
          <a:lstStyle/>
          <a:p>
            <a:r>
              <a:rPr lang="en-US" sz="3600" dirty="0" smtClean="0"/>
              <a:t>CONSIDERATIONS IN CONSTRUCTING OBJECT CUES (1 OF 3)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It is important to remember that an object cue is used to </a:t>
            </a:r>
            <a:r>
              <a:rPr lang="en-US" sz="3600" dirty="0" smtClean="0">
                <a:solidFill>
                  <a:srgbClr val="9A0000"/>
                </a:solidFill>
              </a:rPr>
              <a:t>refer</a:t>
            </a:r>
            <a:r>
              <a:rPr lang="en-US" sz="3600" dirty="0" smtClean="0"/>
              <a:t> to, or </a:t>
            </a:r>
            <a:r>
              <a:rPr lang="en-US" sz="3600" dirty="0" smtClean="0">
                <a:solidFill>
                  <a:srgbClr val="9A0000"/>
                </a:solidFill>
              </a:rPr>
              <a:t>represent</a:t>
            </a:r>
            <a:r>
              <a:rPr lang="en-US" sz="3600" dirty="0" smtClean="0"/>
              <a:t>, an object.</a:t>
            </a:r>
          </a:p>
          <a:p>
            <a:r>
              <a:rPr lang="en-US" sz="3600" dirty="0" smtClean="0"/>
              <a:t>As such, the cue must, in some way, be differentiated from the object itself.</a:t>
            </a:r>
          </a:p>
          <a:p>
            <a:r>
              <a:rPr lang="en-US" sz="3600" dirty="0" smtClean="0"/>
              <a:t>Object cues / representations should be </a:t>
            </a:r>
            <a:r>
              <a:rPr lang="en-US" sz="3600" u="sng" dirty="0" smtClean="0"/>
              <a:t>mounted on poster board</a:t>
            </a:r>
            <a:r>
              <a:rPr lang="en-US" sz="3600" dirty="0" smtClean="0"/>
              <a:t>, cut to a </a:t>
            </a:r>
            <a:r>
              <a:rPr lang="en-US" sz="3600" u="sng" dirty="0" smtClean="0"/>
              <a:t>standard size</a:t>
            </a:r>
            <a:r>
              <a:rPr lang="en-US" sz="3600" dirty="0" smtClean="0"/>
              <a:t>.</a:t>
            </a:r>
          </a:p>
          <a:p>
            <a:endParaRPr lang="en-US" dirty="0" smtClean="0"/>
          </a:p>
        </p:txBody>
      </p:sp>
      <p:pic>
        <p:nvPicPr>
          <p:cNvPr id="2" name="KS4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06379" y="533401"/>
            <a:ext cx="10876547" cy="1090613"/>
          </a:xfrm>
        </p:spPr>
        <p:txBody>
          <a:bodyPr/>
          <a:lstStyle/>
          <a:p>
            <a:r>
              <a:rPr lang="en-US" sz="3600" dirty="0" smtClean="0"/>
              <a:t>CONSIDERATIONS IN CONSTRUCTING OBJECT CUES (2 OF 3)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Follow these steps: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Select objects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Cut poster board pieces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Glue each object to an individual piece of poster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Coat the new object cue piece with clear glue, or a sealer of some sort.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Let it dry.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Apply Velcro to back of object cue piece.</a:t>
            </a:r>
          </a:p>
          <a:p>
            <a:endParaRPr lang="en-US" dirty="0" smtClean="0"/>
          </a:p>
        </p:txBody>
      </p:sp>
      <p:pic>
        <p:nvPicPr>
          <p:cNvPr id="3" name="KS4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1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379" y="533401"/>
            <a:ext cx="10852484" cy="1090613"/>
          </a:xfrm>
        </p:spPr>
        <p:txBody>
          <a:bodyPr/>
          <a:lstStyle/>
          <a:p>
            <a:r>
              <a:rPr lang="en-US" sz="3600" dirty="0" smtClean="0"/>
              <a:t>CONSIDERATIONS IN CONSTRUCTING OBJECT CUES (3 OF 3)</a:t>
            </a:r>
            <a:endParaRPr lang="en-US" sz="3600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Clearly write the meaning the object cue is used to convey on the poster board.</a:t>
            </a:r>
          </a:p>
          <a:p>
            <a:r>
              <a:rPr lang="en-US" altLang="en-US" u="sng" dirty="0" smtClean="0"/>
              <a:t>If possible:</a:t>
            </a:r>
          </a:p>
          <a:p>
            <a:pPr lvl="1"/>
            <a:r>
              <a:rPr lang="en-US" altLang="en-US" dirty="0" smtClean="0"/>
              <a:t> select an object to be used as a cue that is small in size     </a:t>
            </a:r>
          </a:p>
          <a:p>
            <a:pPr lvl="1"/>
            <a:r>
              <a:rPr lang="en-US" altLang="en-US" dirty="0" smtClean="0"/>
              <a:t>select an object to be used as a cue that has an obvious tactile relationship to its referent</a:t>
            </a:r>
          </a:p>
          <a:p>
            <a:endParaRPr lang="en-US" altLang="en-US" dirty="0" smtClean="0"/>
          </a:p>
        </p:txBody>
      </p:sp>
      <p:pic>
        <p:nvPicPr>
          <p:cNvPr id="3" name="KS4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906379" y="1387642"/>
            <a:ext cx="11139572" cy="1556084"/>
          </a:xfrm>
        </p:spPr>
        <p:txBody>
          <a:bodyPr/>
          <a:lstStyle/>
          <a:p>
            <a:pPr lvl="0">
              <a:spcBef>
                <a:spcPct val="20000"/>
              </a:spcBef>
              <a:buClr>
                <a:srgbClr val="9A0000"/>
              </a:buClr>
              <a:buSzPct val="75000"/>
            </a:pPr>
            <a:r>
              <a:rPr lang="en-US" dirty="0" smtClean="0"/>
              <a:t>EXAMPLES OF OBJECT CUES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altLang="en-US" sz="3600" u="sng" dirty="0">
                <a:solidFill>
                  <a:srgbClr val="000000"/>
                </a:solidFill>
              </a:rPr>
              <a:t>ACTUAL (WHOLE) </a:t>
            </a:r>
            <a:r>
              <a:rPr lang="en-US" altLang="en-US" sz="3600" u="sng" dirty="0" smtClean="0">
                <a:solidFill>
                  <a:srgbClr val="000000"/>
                </a:solidFill>
              </a:rPr>
              <a:t>objects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5" y="2943726"/>
            <a:ext cx="10814049" cy="3152273"/>
          </a:xfrm>
        </p:spPr>
        <p:txBody>
          <a:bodyPr/>
          <a:lstStyle/>
          <a:p>
            <a:r>
              <a:rPr lang="en-US" altLang="en-US" sz="3600" dirty="0" smtClean="0"/>
              <a:t>glass - to mean, </a:t>
            </a:r>
            <a:r>
              <a:rPr lang="ja-JP" altLang="en-US" sz="3600" dirty="0" smtClean="0"/>
              <a:t>“</a:t>
            </a:r>
            <a:r>
              <a:rPr lang="en-US" altLang="ja-JP" sz="3600" dirty="0" smtClean="0"/>
              <a:t>Lunch!  Go to the table.</a:t>
            </a:r>
            <a:r>
              <a:rPr lang="ja-JP" altLang="en-US" sz="3600" dirty="0" smtClean="0"/>
              <a:t>”</a:t>
            </a:r>
            <a:endParaRPr lang="en-US" altLang="ja-JP" sz="3600" dirty="0" smtClean="0"/>
          </a:p>
          <a:p>
            <a:r>
              <a:rPr lang="en-US" altLang="en-US" sz="3600" dirty="0" smtClean="0"/>
              <a:t>bag - to mean, </a:t>
            </a:r>
            <a:r>
              <a:rPr lang="ja-JP" altLang="en-US" sz="3600" dirty="0" smtClean="0"/>
              <a:t>“</a:t>
            </a:r>
            <a:r>
              <a:rPr lang="en-US" altLang="ja-JP" sz="3600" dirty="0" smtClean="0"/>
              <a:t>Get your things to go home.</a:t>
            </a:r>
            <a:r>
              <a:rPr lang="ja-JP" altLang="en-US" sz="3600" dirty="0" smtClean="0"/>
              <a:t>”</a:t>
            </a:r>
            <a:endParaRPr lang="en-US" altLang="ja-JP" sz="3600" dirty="0" smtClean="0"/>
          </a:p>
          <a:p>
            <a:r>
              <a:rPr lang="en-US" altLang="en-US" sz="3600" dirty="0" smtClean="0"/>
              <a:t>sock - to mean, </a:t>
            </a:r>
            <a:r>
              <a:rPr lang="ja-JP" altLang="en-US" sz="3600" dirty="0" smtClean="0"/>
              <a:t>“</a:t>
            </a:r>
            <a:r>
              <a:rPr lang="en-US" altLang="ja-JP" sz="3600" dirty="0" smtClean="0"/>
              <a:t>Time to get dressed.</a:t>
            </a:r>
            <a:r>
              <a:rPr lang="ja-JP" altLang="en-US" sz="3600" dirty="0" smtClean="0"/>
              <a:t>”</a:t>
            </a:r>
            <a:endParaRPr lang="en-US" altLang="ja-JP" sz="3600" dirty="0" smtClean="0"/>
          </a:p>
          <a:p>
            <a:r>
              <a:rPr lang="en-US" altLang="en-US" sz="3600" dirty="0" smtClean="0"/>
              <a:t>bubble wrapping - to mean, </a:t>
            </a:r>
            <a:r>
              <a:rPr lang="ja-JP" altLang="en-US" sz="3600" dirty="0" smtClean="0"/>
              <a:t>“</a:t>
            </a:r>
            <a:r>
              <a:rPr lang="en-US" altLang="ja-JP" sz="3600" dirty="0" smtClean="0"/>
              <a:t>Take a break.</a:t>
            </a:r>
            <a:r>
              <a:rPr lang="ja-JP" altLang="en-US" sz="3600" dirty="0" smtClean="0"/>
              <a:t>”</a:t>
            </a:r>
            <a:endParaRPr lang="en-US" altLang="ja-JP" sz="3600" dirty="0" smtClean="0"/>
          </a:p>
          <a:p>
            <a:endParaRPr lang="en-US" altLang="en-US" dirty="0"/>
          </a:p>
        </p:txBody>
      </p:sp>
      <p:pic>
        <p:nvPicPr>
          <p:cNvPr id="2" name="KS4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OBJECT CUES:  ACTUAL (WHOLE)</a:t>
            </a:r>
            <a:r>
              <a:rPr lang="en-US" altLang="en-US" sz="4000" dirty="0"/>
              <a:t> </a:t>
            </a:r>
            <a:r>
              <a:rPr lang="en-US" altLang="en-US" sz="4000" dirty="0" smtClean="0"/>
              <a:t>OBJECTS</a:t>
            </a:r>
          </a:p>
        </p:txBody>
      </p:sp>
      <p:pic>
        <p:nvPicPr>
          <p:cNvPr id="17411" name="Picture 3" descr="bat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365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fo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57400"/>
            <a:ext cx="373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S4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1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6379" y="533401"/>
            <a:ext cx="11139572" cy="2386262"/>
          </a:xfrm>
        </p:spPr>
        <p:txBody>
          <a:bodyPr/>
          <a:lstStyle/>
          <a:p>
            <a:pPr lvl="0"/>
            <a:r>
              <a:rPr lang="en-US" dirty="0" smtClean="0"/>
              <a:t>EXAMPLES OF OBJECT CUES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altLang="en-US" sz="3600" u="sng" dirty="0" smtClean="0">
                <a:solidFill>
                  <a:schemeClr val="tx1"/>
                </a:solidFill>
              </a:rPr>
              <a:t>PARTS of objects</a:t>
            </a:r>
            <a:endParaRPr lang="en-US" sz="3600" u="sng" dirty="0" smtClean="0">
              <a:solidFill>
                <a:schemeClr val="tx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5" y="2855494"/>
            <a:ext cx="10814049" cy="3240505"/>
          </a:xfrm>
        </p:spPr>
        <p:txBody>
          <a:bodyPr/>
          <a:lstStyle/>
          <a:p>
            <a:r>
              <a:rPr lang="en-US" altLang="en-US" dirty="0" smtClean="0"/>
              <a:t>top of plastic bottle -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Lunch!  Go to the table.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r>
              <a:rPr lang="en-US" altLang="en-US" dirty="0" smtClean="0"/>
              <a:t>piece of backpack strap - to mean,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Get your things to go home.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r>
              <a:rPr lang="en-US" altLang="en-US" dirty="0" smtClean="0"/>
              <a:t>partial zipper - to mean,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Time to get dressed.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r>
              <a:rPr lang="en-US" altLang="en-US" dirty="0" smtClean="0"/>
              <a:t>bird feather - to mean,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Let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go for a walk.</a:t>
            </a:r>
            <a:r>
              <a:rPr lang="ja-JP" altLang="en-US" dirty="0" smtClean="0"/>
              <a:t>”</a:t>
            </a:r>
            <a:endParaRPr lang="en-US" altLang="ja-JP" dirty="0"/>
          </a:p>
        </p:txBody>
      </p:sp>
      <p:pic>
        <p:nvPicPr>
          <p:cNvPr id="2" name="KS4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OBJECT CUES: PARTIAL</a:t>
            </a:r>
            <a:br>
              <a:rPr lang="en-US" altLang="en-US" dirty="0" smtClean="0"/>
            </a:br>
            <a:r>
              <a:rPr lang="en-US" altLang="en-US" dirty="0"/>
              <a:t>	</a:t>
            </a:r>
            <a:r>
              <a:rPr lang="en-US" altLang="en-US" dirty="0" smtClean="0"/>
              <a:t>	OBJECTS</a:t>
            </a:r>
          </a:p>
        </p:txBody>
      </p:sp>
      <p:pic>
        <p:nvPicPr>
          <p:cNvPr id="19459" name="Picture 6" descr="coa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649" y="2426953"/>
            <a:ext cx="3633398" cy="2918493"/>
          </a:xfrm>
        </p:spPr>
      </p:pic>
      <p:pic>
        <p:nvPicPr>
          <p:cNvPr id="19460" name="Picture 5" descr="birth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2209799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boo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49" y="2209799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S4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4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 CUES: TEXTURES</a:t>
            </a:r>
            <a:br>
              <a:rPr lang="en-US" altLang="en-US" smtClean="0"/>
            </a:br>
            <a:r>
              <a:rPr lang="en-US" altLang="en-US" smtClean="0"/>
              <a:t> 		   (i.e., object features)</a:t>
            </a:r>
          </a:p>
        </p:txBody>
      </p:sp>
      <p:pic>
        <p:nvPicPr>
          <p:cNvPr id="20483" name="Picture 14" descr="soc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4" y="24384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3" descr="sal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0" y="2438400"/>
            <a:ext cx="3657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S4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7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 CUES: TEXTURES</a:t>
            </a:r>
            <a:br>
              <a:rPr lang="en-US" altLang="en-US" smtClean="0"/>
            </a:br>
            <a:r>
              <a:rPr lang="en-US" altLang="en-US" smtClean="0"/>
              <a:t> 		(i.e., abstract concepts)</a:t>
            </a:r>
          </a:p>
        </p:txBody>
      </p:sp>
      <p:pic>
        <p:nvPicPr>
          <p:cNvPr id="21507" name="Picture 8" descr="febru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2514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0" descr="lo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1" descr="Mon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70126"/>
            <a:ext cx="26670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S4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83" y="549443"/>
            <a:ext cx="11292417" cy="1090613"/>
          </a:xfrm>
        </p:spPr>
        <p:txBody>
          <a:bodyPr/>
          <a:lstStyle/>
          <a:p>
            <a:r>
              <a:rPr lang="en-US" altLang="en-US" sz="3800" dirty="0" smtClean="0"/>
              <a:t>LEARNERS’</a:t>
            </a:r>
            <a:r>
              <a:rPr lang="en-US" altLang="ja-JP" sz="3800" dirty="0" smtClean="0"/>
              <a:t> INTERACTIONS WITH OBJECTS (1 OF 5)</a:t>
            </a:r>
            <a:endParaRPr lang="en-US" altLang="en-US" sz="3800" dirty="0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All children must learn a number of different characteristics regarding objects.</a:t>
            </a:r>
          </a:p>
          <a:p>
            <a:r>
              <a:rPr lang="en-US" sz="3600" dirty="0" smtClean="0"/>
              <a:t>Concept development, associated with objects, occurs from birth because of the constant flow of information a typically-developing baby experiences.</a:t>
            </a:r>
          </a:p>
        </p:txBody>
      </p:sp>
      <p:pic>
        <p:nvPicPr>
          <p:cNvPr id="2" name="KS4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IN USING OBJECT CUES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dirty="0" smtClean="0"/>
          </a:p>
          <a:p>
            <a:r>
              <a:rPr lang="en-US" altLang="en-US" dirty="0" smtClean="0"/>
              <a:t>Share the object cue with the learner--that is, touch and handle the cue with the learner and engage in interaction about the object cue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referent.</a:t>
            </a:r>
          </a:p>
          <a:p>
            <a:endParaRPr lang="en-US" altLang="en-US" dirty="0"/>
          </a:p>
        </p:txBody>
      </p:sp>
      <p:pic>
        <p:nvPicPr>
          <p:cNvPr id="2" name="KS4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ADVANTAGES - OBJECT CUES</a:t>
            </a:r>
            <a:endParaRPr lang="en-US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Requires only a simple motor response</a:t>
            </a:r>
          </a:p>
          <a:p>
            <a:r>
              <a:rPr lang="en-US" altLang="en-US" dirty="0" smtClean="0"/>
              <a:t>Provide concrete, static communication form</a:t>
            </a:r>
          </a:p>
          <a:p>
            <a:r>
              <a:rPr lang="en-US" altLang="en-US" dirty="0" smtClean="0"/>
              <a:t>Relatively low demand on learner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s:</a:t>
            </a:r>
          </a:p>
          <a:p>
            <a:pPr lvl="1"/>
            <a:r>
              <a:rPr lang="en-US" altLang="en-US" dirty="0" smtClean="0"/>
              <a:t>cognitive skills</a:t>
            </a:r>
          </a:p>
          <a:p>
            <a:pPr lvl="1"/>
            <a:r>
              <a:rPr lang="en-US" altLang="en-US" dirty="0" smtClean="0"/>
              <a:t>memory skills</a:t>
            </a:r>
          </a:p>
          <a:p>
            <a:pPr lvl="1"/>
            <a:r>
              <a:rPr lang="en-US" altLang="en-US" dirty="0" smtClean="0"/>
              <a:t>representational skills</a:t>
            </a:r>
          </a:p>
          <a:p>
            <a:r>
              <a:rPr lang="en-US" altLang="en-US" dirty="0" smtClean="0"/>
              <a:t>Object cue may be reduced / made more abstract over time</a:t>
            </a:r>
          </a:p>
        </p:txBody>
      </p:sp>
      <p:pic>
        <p:nvPicPr>
          <p:cNvPr id="2" name="KS4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DISADVANTAGES - OBJECT CUES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Object selection might be very challenging</a:t>
            </a:r>
          </a:p>
          <a:p>
            <a:r>
              <a:rPr lang="en-US" smtClean="0"/>
              <a:t>Impossible to find objects to represent abstract and / or complex ideas</a:t>
            </a:r>
          </a:p>
          <a:p>
            <a:r>
              <a:rPr lang="en-US" smtClean="0"/>
              <a:t>Not a conventional method for communicating</a:t>
            </a:r>
          </a:p>
          <a:p>
            <a:r>
              <a:rPr lang="en-US" smtClean="0"/>
              <a:t>Interaction partners might not utilize object cues in a consistent manner</a:t>
            </a:r>
          </a:p>
          <a:p>
            <a:r>
              <a:rPr lang="en-US" smtClean="0"/>
              <a:t>Whole object use might inhibit portability</a:t>
            </a:r>
            <a:endParaRPr lang="en-US" dirty="0" smtClean="0"/>
          </a:p>
        </p:txBody>
      </p:sp>
      <p:pic>
        <p:nvPicPr>
          <p:cNvPr id="2" name="KS4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0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 CUES</a:t>
            </a:r>
            <a:endParaRPr 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 Ideas for STORAGE for Object Cues:</a:t>
            </a:r>
          </a:p>
          <a:p>
            <a:pPr lvl="1"/>
            <a:r>
              <a:rPr lang="en-US" altLang="en-US" smtClean="0">
                <a:hlinkClick r:id="rId4"/>
              </a:rPr>
              <a:t>http://www.objectsymbol.com</a:t>
            </a:r>
            <a:endParaRPr lang="en-US" altLang="en-US" dirty="0" smtClean="0"/>
          </a:p>
        </p:txBody>
      </p:sp>
      <p:pic>
        <p:nvPicPr>
          <p:cNvPr id="3" name="KS4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7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STRATEGIES FOR USING OBJECT CUES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Consider the learner</a:t>
            </a:r>
            <a:r>
              <a:rPr lang="ja-JP" altLang="en-US" smtClean="0"/>
              <a:t>’</a:t>
            </a:r>
            <a:r>
              <a:rPr lang="en-US" altLang="ja-JP" smtClean="0"/>
              <a:t>s preferences when deciding how to offer the object cue to her</a:t>
            </a:r>
          </a:p>
          <a:p>
            <a:r>
              <a:rPr lang="en-US" altLang="en-US" smtClean="0"/>
              <a:t>Offer the object by touching the learner</a:t>
            </a:r>
            <a:r>
              <a:rPr lang="ja-JP" altLang="en-US" smtClean="0"/>
              <a:t>’</a:t>
            </a:r>
            <a:r>
              <a:rPr lang="en-US" altLang="ja-JP" smtClean="0"/>
              <a:t>s body part, then watching for a response</a:t>
            </a:r>
          </a:p>
          <a:p>
            <a:r>
              <a:rPr lang="en-US" altLang="en-US" smtClean="0"/>
              <a:t>If necessary, repeat the offer</a:t>
            </a:r>
          </a:p>
          <a:p>
            <a:r>
              <a:rPr lang="en-US" altLang="en-US" smtClean="0"/>
              <a:t>Accept a negative response, if that is what the she offers! (then offer something else)</a:t>
            </a:r>
          </a:p>
          <a:p>
            <a:endParaRPr lang="en-US" altLang="en-US" smtClean="0"/>
          </a:p>
        </p:txBody>
      </p:sp>
      <p:pic>
        <p:nvPicPr>
          <p:cNvPr id="2" name="KS4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INTERACTION STRATEGIES FOR USING OBJECT CUES (CONT.)</a:t>
            </a:r>
            <a:endParaRPr lang="en-US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NEVER force the learner to accept an object cue, or to engage in exploring one!</a:t>
            </a:r>
          </a:p>
          <a:p>
            <a:r>
              <a:rPr lang="en-US" altLang="en-US" dirty="0" smtClean="0"/>
              <a:t>Demonstrate how to explore the object cue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surface, guiding the learner to do the </a:t>
            </a:r>
            <a:r>
              <a:rPr lang="en-US" altLang="ja-JP" dirty="0" smtClean="0"/>
              <a:t>same </a:t>
            </a:r>
            <a:r>
              <a:rPr lang="en-US" altLang="en-US" dirty="0" smtClean="0"/>
              <a:t>(i.e</a:t>
            </a:r>
            <a:r>
              <a:rPr lang="en-US" altLang="en-US" dirty="0" smtClean="0"/>
              <a:t>., use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tactile modeling</a:t>
            </a:r>
            <a:r>
              <a:rPr lang="ja-JP" altLang="en-US" dirty="0" smtClean="0"/>
              <a:t>”</a:t>
            </a:r>
            <a:r>
              <a:rPr lang="en-US" altLang="ja-JP" dirty="0" smtClean="0"/>
              <a:t>)</a:t>
            </a:r>
          </a:p>
          <a:p>
            <a:r>
              <a:rPr lang="en-US" altLang="en-US" dirty="0" smtClean="0"/>
              <a:t>Offer object cues to the learner, gently--especially initially</a:t>
            </a:r>
          </a:p>
        </p:txBody>
      </p:sp>
      <p:pic>
        <p:nvPicPr>
          <p:cNvPr id="3" name="KS4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RESOURCE: OBJECT CUES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See Project SALUTE:  Successful Adaptations for Learning to Use Object Effectively </a:t>
            </a:r>
            <a:r>
              <a:rPr lang="en-US" altLang="en-US" smtClean="0">
                <a:hlinkClick r:id="rId4"/>
              </a:rPr>
              <a:t>http://www.projectsalute.net/Learned/Learnedhtml/ObjectCue.html</a:t>
            </a:r>
            <a:r>
              <a:rPr lang="en-US" altLang="en-US" smtClean="0"/>
              <a:t> </a:t>
            </a:r>
          </a:p>
          <a:p>
            <a:pPr lvl="1"/>
            <a:r>
              <a:rPr lang="ja-JP" altLang="en-US" smtClean="0"/>
              <a:t>“</a:t>
            </a:r>
            <a:r>
              <a:rPr lang="en-US" altLang="ja-JP" smtClean="0"/>
              <a:t>What We’ve Learned-Information Sheets</a:t>
            </a:r>
            <a:r>
              <a:rPr lang="ja-JP" altLang="en-US" smtClean="0"/>
              <a:t>”</a:t>
            </a:r>
            <a:endParaRPr lang="en-US" altLang="en-US" dirty="0" smtClean="0"/>
          </a:p>
        </p:txBody>
      </p:sp>
      <p:pic>
        <p:nvPicPr>
          <p:cNvPr id="3" name="KS4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spcAft>
                <a:spcPts val="600"/>
              </a:spcAft>
              <a:buNone/>
            </a:pPr>
            <a:r>
              <a:rPr lang="en-US" sz="2800" dirty="0"/>
              <a:t>Content by:</a:t>
            </a:r>
          </a:p>
          <a:p>
            <a:pPr marL="109537" indent="0">
              <a:buNone/>
            </a:pPr>
            <a:r>
              <a:rPr lang="en-US" sz="2800" dirty="0"/>
              <a:t>Susan M. </a:t>
            </a:r>
            <a:r>
              <a:rPr lang="en-US" sz="2800" dirty="0" err="1"/>
              <a:t>Bashinski</a:t>
            </a: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Megan Cote</a:t>
            </a:r>
          </a:p>
          <a:p>
            <a:pPr marL="109537" indent="0">
              <a:buNone/>
            </a:pPr>
            <a:r>
              <a:rPr lang="en-US" sz="2800" dirty="0"/>
              <a:t>Rebecca </a:t>
            </a:r>
            <a:r>
              <a:rPr lang="en-US" sz="2800" dirty="0" err="1"/>
              <a:t>Obold</a:t>
            </a:r>
            <a:r>
              <a:rPr lang="en-US" sz="2800" dirty="0"/>
              <a:t>-Geary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buNone/>
            </a:pPr>
            <a:r>
              <a:rPr lang="en-US" sz="2800" dirty="0" smtClean="0"/>
              <a:t>2011-2013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06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277600" cy="1090613"/>
          </a:xfrm>
        </p:spPr>
        <p:txBody>
          <a:bodyPr/>
          <a:lstStyle/>
          <a:p>
            <a:r>
              <a:rPr lang="en-US" altLang="en-US" sz="3800" dirty="0" smtClean="0"/>
              <a:t>LEARNERS</a:t>
            </a:r>
            <a:r>
              <a:rPr lang="ja-JP" altLang="en-US" sz="3800" dirty="0" smtClean="0"/>
              <a:t>’</a:t>
            </a:r>
            <a:r>
              <a:rPr lang="en-US" altLang="ja-JP" sz="3800" dirty="0" smtClean="0"/>
              <a:t> INTERACTIONS WITH OBJECTS (2 OF 5)</a:t>
            </a:r>
            <a:endParaRPr lang="en-US" altLang="en-US" sz="3800" dirty="0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Typically developing children learn object concepts incidentally.</a:t>
            </a:r>
          </a:p>
          <a:p>
            <a:r>
              <a:rPr lang="en-US" dirty="0" smtClean="0"/>
              <a:t>For the vast majority of children who experience deaf-blindness, however, these concepts must be DIRECTLY taught.</a:t>
            </a:r>
            <a:endParaRPr lang="en-US" dirty="0"/>
          </a:p>
        </p:txBody>
      </p:sp>
      <p:pic>
        <p:nvPicPr>
          <p:cNvPr id="2" name="KS4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22420" y="533401"/>
            <a:ext cx="11269579" cy="1090613"/>
          </a:xfrm>
        </p:spPr>
        <p:txBody>
          <a:bodyPr/>
          <a:lstStyle/>
          <a:p>
            <a:r>
              <a:rPr lang="en-US" altLang="en-US" sz="3800" dirty="0" smtClean="0"/>
              <a:t>LEARNERS</a:t>
            </a:r>
            <a:r>
              <a:rPr lang="ja-JP" altLang="en-US" sz="3800" dirty="0" smtClean="0"/>
              <a:t>’</a:t>
            </a:r>
            <a:r>
              <a:rPr lang="en-US" altLang="ja-JP" sz="3800" dirty="0" smtClean="0"/>
              <a:t> </a:t>
            </a:r>
            <a:r>
              <a:rPr lang="en-US" altLang="ja-JP" sz="3800" dirty="0" smtClean="0"/>
              <a:t>INTERACTIONS WITH OBJECTS (3 OF 5)</a:t>
            </a:r>
            <a:endParaRPr lang="en-US" altLang="en-US" sz="3800" dirty="0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Basic characteristics include:</a:t>
            </a:r>
          </a:p>
          <a:p>
            <a:r>
              <a:rPr lang="en-US" dirty="0" smtClean="0"/>
              <a:t>objects EXIST</a:t>
            </a:r>
          </a:p>
          <a:p>
            <a:r>
              <a:rPr lang="en-US" dirty="0" smtClean="0"/>
              <a:t>objects have PERMANENCE</a:t>
            </a:r>
          </a:p>
          <a:p>
            <a:r>
              <a:rPr lang="en-US" dirty="0" smtClean="0"/>
              <a:t>objects are DIFFERENT from one another</a:t>
            </a:r>
          </a:p>
          <a:p>
            <a:r>
              <a:rPr lang="en-US" dirty="0" smtClean="0"/>
              <a:t>objects have a NAME</a:t>
            </a:r>
          </a:p>
          <a:p>
            <a:r>
              <a:rPr lang="en-US" dirty="0" smtClean="0"/>
              <a:t>objects have a variety of CHARACTERISTICS</a:t>
            </a:r>
          </a:p>
          <a:p>
            <a:r>
              <a:rPr lang="en-US" dirty="0" smtClean="0"/>
              <a:t>objects have a FUNCTION or USE</a:t>
            </a:r>
          </a:p>
          <a:p>
            <a:endParaRPr lang="en-US" dirty="0" smtClean="0"/>
          </a:p>
        </p:txBody>
      </p:sp>
      <p:pic>
        <p:nvPicPr>
          <p:cNvPr id="2" name="KS4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277600" cy="1090613"/>
          </a:xfrm>
        </p:spPr>
        <p:txBody>
          <a:bodyPr/>
          <a:lstStyle/>
          <a:p>
            <a:r>
              <a:rPr lang="en-US" altLang="en-US" sz="3800" dirty="0" smtClean="0"/>
              <a:t>LEARNERS</a:t>
            </a:r>
            <a:r>
              <a:rPr lang="ja-JP" altLang="en-US" sz="3800" dirty="0" smtClean="0"/>
              <a:t>’</a:t>
            </a:r>
            <a:r>
              <a:rPr lang="en-US" altLang="ja-JP" sz="3800" dirty="0" smtClean="0"/>
              <a:t> INTERACTIONS WITH OBJECTS (4 OF 5)</a:t>
            </a:r>
            <a:endParaRPr lang="en-US" altLang="en-US" sz="38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6" y="1905000"/>
            <a:ext cx="10004368" cy="4191000"/>
          </a:xfrm>
        </p:spPr>
        <p:txBody>
          <a:bodyPr/>
          <a:lstStyle/>
          <a:p>
            <a:r>
              <a:rPr lang="en-US" dirty="0" smtClean="0"/>
              <a:t>In addition to learning basic object concepts, many children who experience deaf-blindness need to learn to use objects as FORMAL CUES to the people, places, things, and activities that go on in their environments.</a:t>
            </a:r>
          </a:p>
        </p:txBody>
      </p:sp>
      <p:pic>
        <p:nvPicPr>
          <p:cNvPr id="3" name="KS4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7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277600" cy="1090613"/>
          </a:xfrm>
        </p:spPr>
        <p:txBody>
          <a:bodyPr/>
          <a:lstStyle/>
          <a:p>
            <a:r>
              <a:rPr lang="en-US" sz="3800" dirty="0" smtClean="0"/>
              <a:t>LEARNERS</a:t>
            </a:r>
            <a:r>
              <a:rPr lang="ja-JP" altLang="en-US" sz="3800" dirty="0" smtClean="0"/>
              <a:t>’</a:t>
            </a:r>
            <a:r>
              <a:rPr lang="en-US" altLang="ja-JP" sz="3800" dirty="0" smtClean="0"/>
              <a:t> INTERACTIONS WITH OBJECTS (5 OF 5)</a:t>
            </a:r>
            <a:endParaRPr lang="en-US" sz="38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3600" dirty="0" smtClean="0"/>
              <a:t>Using OBJECTS serves the purpose of “augmenting input” for a learner’s communication system…</a:t>
            </a:r>
          </a:p>
          <a:p>
            <a:r>
              <a:rPr lang="en-US" altLang="en-US" sz="3600" dirty="0" smtClean="0"/>
              <a:t>Match input (i.e., object cues, other) to the learner</a:t>
            </a:r>
            <a:r>
              <a:rPr lang="ja-JP" altLang="en-US" sz="3600" dirty="0" smtClean="0"/>
              <a:t>’</a:t>
            </a:r>
            <a:r>
              <a:rPr lang="en-US" altLang="ja-JP" sz="3600" dirty="0" smtClean="0"/>
              <a:t>s abilities</a:t>
            </a:r>
          </a:p>
          <a:p>
            <a:r>
              <a:rPr lang="en-US" altLang="en-US" sz="3600" dirty="0" smtClean="0"/>
              <a:t>Match feedback to the learner</a:t>
            </a:r>
            <a:r>
              <a:rPr lang="ja-JP" altLang="en-US" sz="3600" dirty="0" smtClean="0"/>
              <a:t>’</a:t>
            </a:r>
            <a:r>
              <a:rPr lang="en-US" altLang="ja-JP" sz="3600" dirty="0" smtClean="0"/>
              <a:t>s abilities</a:t>
            </a:r>
          </a:p>
          <a:p>
            <a:pPr marL="0" indent="0">
              <a:buNone/>
            </a:pPr>
            <a:endParaRPr lang="en-US" altLang="en-US" sz="3600" dirty="0" smtClean="0"/>
          </a:p>
          <a:p>
            <a:pPr marL="0" indent="0" algn="ctr">
              <a:buNone/>
            </a:pPr>
            <a:r>
              <a:rPr lang="en-US" altLang="en-US" sz="3600" dirty="0" smtClean="0">
                <a:solidFill>
                  <a:srgbClr val="9A0000"/>
                </a:solidFill>
              </a:rPr>
              <a:t>What abilities must be considered</a:t>
            </a:r>
            <a:r>
              <a:rPr lang="en-US" altLang="en-US" dirty="0" smtClean="0">
                <a:solidFill>
                  <a:srgbClr val="9A0000"/>
                </a:solidFill>
              </a:rPr>
              <a:t>? </a:t>
            </a:r>
            <a:endParaRPr lang="en-US" altLang="en-US" dirty="0">
              <a:solidFill>
                <a:srgbClr val="9A0000"/>
              </a:solidFill>
            </a:endParaRPr>
          </a:p>
        </p:txBody>
      </p:sp>
      <p:pic>
        <p:nvPicPr>
          <p:cNvPr id="2" name="KS4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6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277600" cy="1090613"/>
          </a:xfrm>
        </p:spPr>
        <p:txBody>
          <a:bodyPr/>
          <a:lstStyle/>
          <a:p>
            <a:r>
              <a:rPr lang="en-US" sz="3600" dirty="0" smtClean="0"/>
              <a:t>MATCHING OBJECT CUES TO A PARTICULAR LEARNER</a:t>
            </a:r>
            <a:endParaRPr lang="en-US" sz="36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9996347" cy="4191000"/>
          </a:xfrm>
        </p:spPr>
        <p:txBody>
          <a:bodyPr/>
          <a:lstStyle/>
          <a:p>
            <a:r>
              <a:rPr lang="en-US" altLang="en-US" sz="3600" dirty="0" smtClean="0"/>
              <a:t>Does the learner have sufficient motor ability to actively explore / interact with the object in some meaningful way?</a:t>
            </a:r>
          </a:p>
          <a:p>
            <a:pPr marL="0" indent="0">
              <a:buNone/>
            </a:pPr>
            <a:endParaRPr lang="en-US" altLang="en-US" sz="3600" dirty="0" smtClean="0"/>
          </a:p>
          <a:p>
            <a:r>
              <a:rPr lang="en-US" altLang="en-US" sz="3600" dirty="0" smtClean="0"/>
              <a:t>Does the learner have sufficient sensory ability to process the object</a:t>
            </a:r>
            <a:r>
              <a:rPr lang="ja-JP" altLang="en-US" sz="3600" dirty="0" smtClean="0"/>
              <a:t>’</a:t>
            </a:r>
            <a:r>
              <a:rPr lang="en-US" altLang="ja-JP" sz="3600" dirty="0" smtClean="0"/>
              <a:t>s features?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2" name="KS4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131551" cy="1090613"/>
          </a:xfrm>
        </p:spPr>
        <p:txBody>
          <a:bodyPr/>
          <a:lstStyle/>
          <a:p>
            <a:r>
              <a:rPr lang="en-US" sz="3600" dirty="0" smtClean="0"/>
              <a:t>MATCHING OBJECT CUES TO A PARTICULAR LEARNER (CONT.)</a:t>
            </a:r>
            <a:endParaRPr lang="en-US" sz="360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600" dirty="0" smtClean="0"/>
              <a:t>Consider the learner</a:t>
            </a:r>
            <a:r>
              <a:rPr lang="ja-JP" altLang="en-US" sz="3600" dirty="0" smtClean="0"/>
              <a:t>’</a:t>
            </a:r>
            <a:r>
              <a:rPr lang="en-US" altLang="ja-JP" sz="3600" dirty="0" smtClean="0"/>
              <a:t>s preferences when selecting an object cue.</a:t>
            </a:r>
            <a:endParaRPr lang="en-US" altLang="en-US" sz="3600" dirty="0" smtClean="0"/>
          </a:p>
          <a:p>
            <a:pPr marL="0" indent="0" algn="ctr">
              <a:buNone/>
            </a:pPr>
            <a:r>
              <a:rPr lang="en-US" altLang="en-US" sz="3600" b="1" dirty="0" smtClean="0">
                <a:solidFill>
                  <a:srgbClr val="9A0000"/>
                </a:solidFill>
              </a:rPr>
              <a:t>ALWAYS AVOID </a:t>
            </a:r>
          </a:p>
          <a:p>
            <a:pPr marL="0" indent="0" algn="ctr">
              <a:buNone/>
            </a:pPr>
            <a:r>
              <a:rPr lang="en-US" altLang="en-US" sz="3600" b="1" dirty="0" smtClean="0">
                <a:solidFill>
                  <a:srgbClr val="9A0000"/>
                </a:solidFill>
              </a:rPr>
              <a:t>the use of </a:t>
            </a:r>
            <a:r>
              <a:rPr lang="en-US" altLang="en-US" sz="3600" b="1" u="sng" dirty="0" smtClean="0">
                <a:solidFill>
                  <a:srgbClr val="9A0000"/>
                </a:solidFill>
              </a:rPr>
              <a:t>miniatures</a:t>
            </a:r>
            <a:r>
              <a:rPr lang="en-US" altLang="en-US" sz="3600" b="1" dirty="0" smtClean="0">
                <a:solidFill>
                  <a:srgbClr val="9A0000"/>
                </a:solidFill>
              </a:rPr>
              <a:t> with a learner who has a significant vision loss!</a:t>
            </a:r>
          </a:p>
          <a:p>
            <a:endParaRPr lang="en-US" altLang="en-US" dirty="0" smtClean="0"/>
          </a:p>
        </p:txBody>
      </p:sp>
      <p:pic>
        <p:nvPicPr>
          <p:cNvPr id="2" name="KS4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AN OBJECT CUE?</a:t>
            </a:r>
            <a:endParaRPr lang="en-US" dirty="0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An OBJECT CUE is an object, </a:t>
            </a:r>
          </a:p>
          <a:p>
            <a:pPr marL="0" indent="0" algn="ctr">
              <a:buNone/>
            </a:pPr>
            <a:r>
              <a:rPr lang="en-US" dirty="0" smtClean="0"/>
              <a:t>or a part of an object, </a:t>
            </a:r>
          </a:p>
          <a:p>
            <a:pPr marL="0" indent="0" algn="ctr">
              <a:buNone/>
            </a:pPr>
            <a:r>
              <a:rPr lang="en-US" dirty="0" smtClean="0"/>
              <a:t>that is used to </a:t>
            </a:r>
            <a:r>
              <a:rPr lang="en-US" dirty="0" smtClean="0">
                <a:solidFill>
                  <a:srgbClr val="9A0000"/>
                </a:solidFill>
              </a:rPr>
              <a:t>REFER</a:t>
            </a:r>
            <a:r>
              <a:rPr lang="en-US" dirty="0" smtClean="0"/>
              <a:t> to </a:t>
            </a:r>
          </a:p>
          <a:p>
            <a:pPr marL="0" indent="0" algn="ctr">
              <a:buNone/>
            </a:pPr>
            <a:r>
              <a:rPr lang="en-US" dirty="0" smtClean="0"/>
              <a:t>a person, place, thing, or activity.</a:t>
            </a:r>
            <a:endParaRPr lang="en-US" dirty="0"/>
          </a:p>
        </p:txBody>
      </p:sp>
      <p:pic>
        <p:nvPicPr>
          <p:cNvPr id="2" name="KS4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1104</Words>
  <Application>Microsoft Macintosh PowerPoint</Application>
  <PresentationFormat>Widescreen</PresentationFormat>
  <Paragraphs>133</Paragraphs>
  <Slides>27</Slides>
  <Notes>7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Helvetica</vt:lpstr>
      <vt:lpstr>ＭＳ Ｐゴシック</vt:lpstr>
      <vt:lpstr>Trebuchet MS</vt:lpstr>
      <vt:lpstr>Wingdings</vt:lpstr>
      <vt:lpstr>Arial</vt:lpstr>
      <vt:lpstr>Bold Stripes</vt:lpstr>
      <vt:lpstr>INTERACTIONS WITH OBJECTS: Important Considerations for Learners with Deaf-Blindness</vt:lpstr>
      <vt:lpstr>LEARNERS’ INTERACTIONS WITH OBJECTS (1 OF 5)</vt:lpstr>
      <vt:lpstr>LEARNERS’ INTERACTIONS WITH OBJECTS (2 OF 5)</vt:lpstr>
      <vt:lpstr>LEARNERS’ INTERACTIONS WITH OBJECTS (3 OF 5)</vt:lpstr>
      <vt:lpstr>LEARNERS’ INTERACTIONS WITH OBJECTS (4 OF 5)</vt:lpstr>
      <vt:lpstr>LEARNERS’ INTERACTIONS WITH OBJECTS (5 OF 5)</vt:lpstr>
      <vt:lpstr>MATCHING OBJECT CUES TO A PARTICULAR LEARNER</vt:lpstr>
      <vt:lpstr>MATCHING OBJECT CUES TO A PARTICULAR LEARNER (CONT.)</vt:lpstr>
      <vt:lpstr>WHAT IS AN OBJECT CUE?</vt:lpstr>
      <vt:lpstr>WHY USE OBJECT CUES?</vt:lpstr>
      <vt:lpstr>CONSIDERATIONS IN CONSTRUCTING OBJECT CUES (1 OF 3)</vt:lpstr>
      <vt:lpstr>CONSIDERATIONS IN CONSTRUCTING OBJECT CUES (2 OF 3)</vt:lpstr>
      <vt:lpstr>CONSIDERATIONS IN CONSTRUCTING OBJECT CUES (3 OF 3)</vt:lpstr>
      <vt:lpstr>EXAMPLES OF OBJECT CUES  ACTUAL (WHOLE) objects</vt:lpstr>
      <vt:lpstr>OBJECT CUES:  ACTUAL (WHOLE) OBJECTS</vt:lpstr>
      <vt:lpstr>EXAMPLES OF OBJECT CUES  PARTS of objects</vt:lpstr>
      <vt:lpstr>OBJECT CUES: PARTIAL   OBJECTS</vt:lpstr>
      <vt:lpstr>OBJECT CUES: TEXTURES       (i.e., object features)</vt:lpstr>
      <vt:lpstr>OBJECT CUES: TEXTURES    (i.e., abstract concepts)</vt:lpstr>
      <vt:lpstr>CONSIDERATIONS IN USING OBJECT CUES</vt:lpstr>
      <vt:lpstr>ADVANTAGES - OBJECT CUES</vt:lpstr>
      <vt:lpstr>DISADVANTAGES - OBJECT CUES</vt:lpstr>
      <vt:lpstr>OBJECT CUES</vt:lpstr>
      <vt:lpstr>INTERACTION STRATEGIES FOR USING OBJECT CUES</vt:lpstr>
      <vt:lpstr>INTERACTION STRATEGIES FOR USING OBJECT CUES (CONT.)</vt:lpstr>
      <vt:lpstr> RESOURCE: OBJECT CUES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INTERACTIONS WITH OBJECTS: Important Considerations for Learners with Deaf-Blindness</dc:title>
  <dc:creator>Jordyn Watanabe</dc:creator>
  <cp:lastModifiedBy>Jordyn Watanabe</cp:lastModifiedBy>
  <cp:revision>11</cp:revision>
  <dcterms:created xsi:type="dcterms:W3CDTF">2018-04-16T18:51:02Z</dcterms:created>
  <dcterms:modified xsi:type="dcterms:W3CDTF">2020-05-15T19:32:20Z</dcterms:modified>
</cp:coreProperties>
</file>