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4603" autoAdjust="0"/>
  </p:normalViewPr>
  <p:slideViewPr>
    <p:cSldViewPr snapToGrid="0">
      <p:cViewPr varScale="1">
        <p:scale>
          <a:sx n="60" d="100"/>
          <a:sy n="60" d="100"/>
        </p:scale>
        <p:origin x="192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4E546-F078-4FE5-B8DC-B027CC895186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A8044-31D8-4747-B749-FB5A0D377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38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2EAEE3C-CF2E-4F3B-9D97-5EAB61CCDE39}" type="slidenum">
              <a:rPr lang="en-US" altLang="en-US" sz="1200">
                <a:solidFill>
                  <a:srgbClr val="000000"/>
                </a:solidFill>
              </a:rPr>
              <a:pPr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895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A43BA25-6884-4CCC-8647-2BD662277903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1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A3D1D1D-F52B-4DFD-ABDC-C6B7B83049D1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76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BAF47D6-ECA9-4814-930B-7C481F6493BA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23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4099536-604F-413A-9F31-3D6565E3C0CE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39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BA73D99-03BB-46DF-B494-E464E583CF6F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SUSAN USE TRANSPARENCIES HERE!!!</a:t>
            </a:r>
          </a:p>
        </p:txBody>
      </p:sp>
    </p:spTree>
    <p:extLst>
      <p:ext uri="{BB962C8B-B14F-4D97-AF65-F5344CB8AC3E}">
        <p14:creationId xmlns:p14="http://schemas.microsoft.com/office/powerpoint/2010/main" val="3595701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64056C3-DAB4-4EF7-AECB-C24F51357126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SUSAN USE TRANSPARENCIES HERE!!!</a:t>
            </a:r>
          </a:p>
        </p:txBody>
      </p:sp>
    </p:spTree>
    <p:extLst>
      <p:ext uri="{BB962C8B-B14F-4D97-AF65-F5344CB8AC3E}">
        <p14:creationId xmlns:p14="http://schemas.microsoft.com/office/powerpoint/2010/main" val="2769714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D8D198B-B15B-4D64-84E4-7D500CB5DFB7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SUSAN USE TRANSPARENCIES HERE!!!</a:t>
            </a:r>
          </a:p>
        </p:txBody>
      </p:sp>
    </p:spTree>
    <p:extLst>
      <p:ext uri="{BB962C8B-B14F-4D97-AF65-F5344CB8AC3E}">
        <p14:creationId xmlns:p14="http://schemas.microsoft.com/office/powerpoint/2010/main" val="365511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233" y="1"/>
            <a:ext cx="12196233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</p:spPr>
        <p:txBody>
          <a:bodyPr/>
          <a:lstStyle>
            <a:lvl1pPr algn="r">
              <a:defRPr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</p:spPr>
        <p:txBody>
          <a:bodyPr/>
          <a:lstStyle>
            <a:lvl1pPr marL="0" indent="0">
              <a:buFont typeface="Wingdings" charset="0"/>
              <a:buNone/>
              <a:defRPr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4A05ABB-301E-4542-B7E0-EBF7740603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868FC8-CE6F-4A32-994B-B176EC4492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7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CC44AD-BD05-49AF-A686-22A1A0F068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2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450DD-931D-4858-AA95-E6DC822BF1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2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39317-4E21-49EE-9B67-073F037DA8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3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E1D1A-6574-424E-AE0A-3CC22A377A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9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FACC9-C0EB-4955-940E-070BCD1BA1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2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50937-580F-4402-B063-A464C3CD98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20891-DCD4-42DC-A6D4-1C0B36B5DD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4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68E1EB-794E-4745-9E0D-63481994F7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89788-BE22-4473-ADFC-A88ADA74EA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04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12196233" cy="6867525"/>
            <a:chOff x="0" y="0"/>
            <a:chExt cx="5762" cy="4326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</p:grpSp>
      <p:sp>
        <p:nvSpPr>
          <p:cNvPr id="6209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10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dirty="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dirty="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996B95-35F5-4AE6-BDE0-93AC0B650114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4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projectsalute.net/Learned/Learnedhtml/ObjectCue.html" TargetMode="External"/><Relationship Id="rId5" Type="http://schemas.openxmlformats.org/officeDocument/2006/relationships/image" Target="../media/image2.png"/><Relationship Id="rId1" Type="http://schemas.microsoft.com/office/2007/relationships/media" Target="../media/media20.mp3"/><Relationship Id="rId2" Type="http://schemas.openxmlformats.org/officeDocument/2006/relationships/audio" Target="../media/media20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1" Type="http://schemas.microsoft.com/office/2007/relationships/media" Target="../media/media21.mp3"/><Relationship Id="rId2" Type="http://schemas.openxmlformats.org/officeDocument/2006/relationships/audio" Target="../media/media21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1" Type="http://schemas.microsoft.com/office/2007/relationships/media" Target="../media/media22.mp3"/><Relationship Id="rId2" Type="http://schemas.openxmlformats.org/officeDocument/2006/relationships/audio" Target="../media/media22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1" Type="http://schemas.microsoft.com/office/2007/relationships/media" Target="../media/media23.mp3"/><Relationship Id="rId2" Type="http://schemas.openxmlformats.org/officeDocument/2006/relationships/audio" Target="../media/media23.mp3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INTERACTIONS WITH TOUCH: Important Considerations for Learners with Deaf-Blindness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pPr algn="r"/>
            <a:r>
              <a:rPr lang="en-US" dirty="0" smtClean="0"/>
              <a:t>Susan M. </a:t>
            </a:r>
            <a:r>
              <a:rPr lang="en-US" dirty="0" err="1" smtClean="0"/>
              <a:t>Bashinski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4339" name="Picture 4" descr="Kansas Deaf-Blind Project log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721100"/>
            <a:ext cx="30353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S5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5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ASSESSMENT OF THE LEARNER’S </a:t>
            </a:r>
            <a:r>
              <a:rPr lang="en-US" altLang="en-US" b="1" dirty="0" smtClean="0"/>
              <a:t>RESPONSE</a:t>
            </a:r>
            <a:r>
              <a:rPr lang="en-US" altLang="en-US" dirty="0" smtClean="0"/>
              <a:t> TO TOUCH / TACTILE INFO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Awareness  (body movement)</a:t>
            </a:r>
          </a:p>
          <a:p>
            <a:r>
              <a:rPr lang="en-US" dirty="0" smtClean="0"/>
              <a:t>Reflexive behaviors  (startle)</a:t>
            </a:r>
          </a:p>
          <a:p>
            <a:r>
              <a:rPr lang="en-US" dirty="0" smtClean="0"/>
              <a:t>Attention  (reach, smile / frown)</a:t>
            </a:r>
          </a:p>
          <a:p>
            <a:r>
              <a:rPr lang="en-US" dirty="0" smtClean="0"/>
              <a:t>Alerting behavior  (quieting body)</a:t>
            </a:r>
          </a:p>
          <a:p>
            <a:r>
              <a:rPr lang="en-US" dirty="0" smtClean="0"/>
              <a:t>Recognition behavior  (differential response to familiar &amp; unfamiliar people)</a:t>
            </a:r>
          </a:p>
          <a:p>
            <a:r>
              <a:rPr lang="en-US" dirty="0" smtClean="0"/>
              <a:t>Discrimination (showing preference)</a:t>
            </a:r>
          </a:p>
          <a:p>
            <a:r>
              <a:rPr lang="en-US" dirty="0" smtClean="0"/>
              <a:t>Comprehension behavior  </a:t>
            </a:r>
          </a:p>
          <a:p>
            <a:pPr marL="0" indent="0" algn="r">
              <a:buNone/>
            </a:pPr>
            <a:r>
              <a:rPr lang="en-US" sz="2000" dirty="0" smtClean="0">
                <a:solidFill>
                  <a:srgbClr val="9A0000"/>
                </a:solidFill>
              </a:rPr>
              <a:t>(Chen &amp; Downing,  2006, p. 56)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KS5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7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LEARNERS</a:t>
            </a:r>
            <a:r>
              <a:rPr lang="ja-JP" altLang="en-US" dirty="0" smtClean="0"/>
              <a:t>’</a:t>
            </a:r>
            <a:r>
              <a:rPr lang="en-US" altLang="ja-JP" dirty="0" smtClean="0"/>
              <a:t> INTERACTIONS WITH TOUCH (CONT.)</a:t>
            </a:r>
            <a:endParaRPr lang="en-US" altLang="en-US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In addition to learning basic tactile skills, many children who experience deaf-blindness need to learn to use touch as a FORMAL CUE for understanding the people in their environments.</a:t>
            </a:r>
          </a:p>
        </p:txBody>
      </p:sp>
      <p:pic>
        <p:nvPicPr>
          <p:cNvPr id="2" name="KS5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6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AN TOUCH CUE?</a:t>
            </a:r>
            <a:endParaRPr lang="en-US" dirty="0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sz="3600" dirty="0" smtClean="0"/>
              <a:t>A TOUCH CUE consists of </a:t>
            </a:r>
          </a:p>
          <a:p>
            <a:pPr marL="0" indent="0" algn="ctr">
              <a:buNone/>
            </a:pPr>
            <a:r>
              <a:rPr lang="en-US" altLang="en-US" sz="3600" dirty="0" smtClean="0">
                <a:solidFill>
                  <a:srgbClr val="9A0000"/>
                </a:solidFill>
              </a:rPr>
              <a:t>tactile contact,</a:t>
            </a:r>
          </a:p>
          <a:p>
            <a:pPr marL="0" indent="0" algn="ctr">
              <a:buNone/>
            </a:pPr>
            <a:r>
              <a:rPr lang="en-US" altLang="en-US" sz="3600" dirty="0" smtClean="0">
                <a:solidFill>
                  <a:srgbClr val="9A0000"/>
                </a:solidFill>
              </a:rPr>
              <a:t>made in a consistent manner</a:t>
            </a:r>
            <a:r>
              <a:rPr lang="en-US" altLang="en-US" sz="3600" dirty="0" smtClean="0"/>
              <a:t> </a:t>
            </a:r>
          </a:p>
          <a:p>
            <a:pPr marL="0" indent="0" algn="ctr">
              <a:buNone/>
            </a:pPr>
            <a:r>
              <a:rPr lang="en-US" altLang="en-US" sz="3600" dirty="0" smtClean="0"/>
              <a:t>directly on the learner</a:t>
            </a:r>
            <a:r>
              <a:rPr lang="ja-JP" altLang="en-US" sz="3600" dirty="0" smtClean="0"/>
              <a:t>’</a:t>
            </a:r>
            <a:r>
              <a:rPr lang="en-US" altLang="ja-JP" sz="3600" dirty="0" smtClean="0"/>
              <a:t>s body, </a:t>
            </a:r>
          </a:p>
          <a:p>
            <a:pPr marL="0" indent="0" algn="ctr">
              <a:buNone/>
            </a:pPr>
            <a:r>
              <a:rPr lang="en-US" altLang="en-US" sz="3600" dirty="0" smtClean="0"/>
              <a:t>to communicate with her.</a:t>
            </a:r>
            <a:endParaRPr lang="en-US" altLang="en-US" sz="3600" dirty="0"/>
          </a:p>
        </p:txBody>
      </p:sp>
      <p:pic>
        <p:nvPicPr>
          <p:cNvPr id="2" name="KS5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USE TOUCH CUES?</a:t>
            </a:r>
            <a:endParaRPr lang="en-US" dirty="0" smtClean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The PURPOSE of a touch cue is to </a:t>
            </a:r>
            <a:r>
              <a:rPr lang="en-US" altLang="en-US" dirty="0" smtClean="0">
                <a:solidFill>
                  <a:srgbClr val="9A0000"/>
                </a:solidFill>
              </a:rPr>
              <a:t>communicate</a:t>
            </a:r>
            <a:r>
              <a:rPr lang="en-US" altLang="en-US" dirty="0" smtClean="0"/>
              <a:t> a variety of a partner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</a:t>
            </a:r>
            <a:r>
              <a:rPr lang="en-US" altLang="ja-JP" dirty="0" smtClean="0">
                <a:solidFill>
                  <a:srgbClr val="9A0000"/>
                </a:solidFill>
              </a:rPr>
              <a:t>intents</a:t>
            </a:r>
            <a:r>
              <a:rPr lang="en-US" altLang="ja-JP" dirty="0" smtClean="0"/>
              <a:t>.  The use of touch cues may reduce a learner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startle, or challenging behaviors, by helping her anticipate what is going to occur.</a:t>
            </a:r>
            <a:endParaRPr lang="en-US" altLang="en-US" dirty="0"/>
          </a:p>
        </p:txBody>
      </p:sp>
      <p:pic>
        <p:nvPicPr>
          <p:cNvPr id="2" name="KS5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7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TOUCH CUES</a:t>
            </a:r>
            <a:endParaRPr lang="en-US" dirty="0" smtClean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Tapping the child</a:t>
            </a:r>
            <a:r>
              <a:rPr lang="ja-JP" altLang="en-US" smtClean="0"/>
              <a:t>’</a:t>
            </a:r>
            <a:r>
              <a:rPr lang="en-US" altLang="ja-JP" smtClean="0"/>
              <a:t>s bottom (in supine)- </a:t>
            </a:r>
            <a:r>
              <a:rPr lang="ja-JP" altLang="en-US" smtClean="0"/>
              <a:t>“</a:t>
            </a:r>
            <a:r>
              <a:rPr lang="en-US" altLang="ja-JP" smtClean="0"/>
              <a:t>I</a:t>
            </a:r>
            <a:r>
              <a:rPr lang="ja-JP" altLang="en-US" smtClean="0"/>
              <a:t>’</a:t>
            </a:r>
            <a:r>
              <a:rPr lang="en-US" altLang="ja-JP" smtClean="0"/>
              <a:t>m going to lift your hips</a:t>
            </a:r>
            <a:r>
              <a:rPr lang="en-US" altLang="en-US" smtClean="0"/>
              <a:t>”</a:t>
            </a:r>
            <a:r>
              <a:rPr lang="en-US" altLang="ja-JP" smtClean="0"/>
              <a:t> (for diaper)</a:t>
            </a:r>
          </a:p>
          <a:p>
            <a:r>
              <a:rPr lang="en-US" altLang="en-US" smtClean="0"/>
              <a:t>Gently pulling up on the child</a:t>
            </a:r>
            <a:r>
              <a:rPr lang="ja-JP" altLang="en-US" smtClean="0"/>
              <a:t>’</a:t>
            </a:r>
            <a:r>
              <a:rPr lang="en-US" altLang="ja-JP" smtClean="0"/>
              <a:t>s upper arms - </a:t>
            </a:r>
            <a:r>
              <a:rPr lang="ja-JP" altLang="en-US" smtClean="0"/>
              <a:t>“</a:t>
            </a:r>
            <a:r>
              <a:rPr lang="en-US" altLang="ja-JP" smtClean="0"/>
              <a:t>Get ready to stand up.</a:t>
            </a:r>
            <a:r>
              <a:rPr lang="ja-JP" altLang="en-US" smtClean="0"/>
              <a:t>”</a:t>
            </a:r>
            <a:endParaRPr lang="en-US" altLang="ja-JP" smtClean="0"/>
          </a:p>
          <a:p>
            <a:r>
              <a:rPr lang="en-US" altLang="en-US" smtClean="0"/>
              <a:t>Touching the adolescent</a:t>
            </a:r>
            <a:r>
              <a:rPr lang="ja-JP" altLang="en-US" smtClean="0"/>
              <a:t>’</a:t>
            </a:r>
            <a:r>
              <a:rPr lang="en-US" altLang="ja-JP" smtClean="0"/>
              <a:t>s left elbow - </a:t>
            </a:r>
            <a:r>
              <a:rPr lang="ja-JP" altLang="en-US" smtClean="0"/>
              <a:t>“</a:t>
            </a:r>
            <a:r>
              <a:rPr lang="en-US" altLang="ja-JP" smtClean="0"/>
              <a:t>This is the way I say </a:t>
            </a:r>
            <a:r>
              <a:rPr lang="ja-JP" altLang="en-US" smtClean="0"/>
              <a:t>‘</a:t>
            </a:r>
            <a:r>
              <a:rPr lang="en-US" altLang="ja-JP" smtClean="0"/>
              <a:t>HI,</a:t>
            </a:r>
            <a:r>
              <a:rPr lang="ja-JP" altLang="en-US" smtClean="0"/>
              <a:t>’</a:t>
            </a:r>
            <a:r>
              <a:rPr lang="en-US" altLang="ja-JP" smtClean="0"/>
              <a:t> so you know who I am.</a:t>
            </a:r>
            <a:r>
              <a:rPr lang="ja-JP" altLang="en-US" smtClean="0"/>
              <a:t>”</a:t>
            </a:r>
            <a:endParaRPr lang="en-US" altLang="ja-JP" smtClean="0"/>
          </a:p>
          <a:p>
            <a:r>
              <a:rPr lang="en-US" altLang="en-US" smtClean="0"/>
              <a:t>Rubbing the middle of the adolescent</a:t>
            </a:r>
            <a:r>
              <a:rPr lang="ja-JP" altLang="en-US" smtClean="0"/>
              <a:t>’</a:t>
            </a:r>
            <a:r>
              <a:rPr lang="en-US" altLang="ja-JP" smtClean="0"/>
              <a:t>s back - </a:t>
            </a:r>
            <a:r>
              <a:rPr lang="ja-JP" altLang="en-US" smtClean="0"/>
              <a:t>“</a:t>
            </a:r>
            <a:r>
              <a:rPr lang="en-US" altLang="ja-JP" smtClean="0"/>
              <a:t>I like that.</a:t>
            </a:r>
            <a:r>
              <a:rPr lang="ja-JP" altLang="en-US" smtClean="0"/>
              <a:t>”</a:t>
            </a:r>
            <a:endParaRPr lang="en-US" altLang="ja-JP" smtClean="0"/>
          </a:p>
          <a:p>
            <a:endParaRPr lang="en-US" altLang="en-US" smtClean="0"/>
          </a:p>
        </p:txBody>
      </p:sp>
      <p:pic>
        <p:nvPicPr>
          <p:cNvPr id="2" name="KS5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9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CONSIDERATIONS IN USING TOUCH CUES</a:t>
            </a:r>
            <a:endParaRPr lang="en-US" dirty="0" smtClean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Does the learner have any severe neurological disability?  (This might affect her ability to perceive the touch cue OR    she might have significant tactile defensiveness.)</a:t>
            </a:r>
          </a:p>
          <a:p>
            <a:r>
              <a:rPr lang="en-US" altLang="en-US" smtClean="0"/>
              <a:t>Talk with the learner</a:t>
            </a:r>
            <a:r>
              <a:rPr lang="ja-JP" altLang="en-US" smtClean="0"/>
              <a:t>’</a:t>
            </a:r>
            <a:r>
              <a:rPr lang="en-US" altLang="ja-JP" smtClean="0"/>
              <a:t>s physical therapist and / or occupational therapist!</a:t>
            </a:r>
          </a:p>
          <a:p>
            <a:endParaRPr lang="en-US" altLang="en-US" smtClean="0"/>
          </a:p>
        </p:txBody>
      </p:sp>
      <p:pic>
        <p:nvPicPr>
          <p:cNvPr id="2" name="KS5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CONSIDERATIONS IN USING TOUCH CUES (CONT.)</a:t>
            </a:r>
            <a:endParaRPr lang="en-US" dirty="0" smtClean="0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 and placement of touch must be carefully selected</a:t>
            </a:r>
          </a:p>
          <a:p>
            <a:r>
              <a:rPr lang="en-US" dirty="0" smtClean="0"/>
              <a:t>Generally speaking, a firm touch cue is more effective than a light stroke</a:t>
            </a:r>
          </a:p>
          <a:p>
            <a:r>
              <a:rPr lang="en-US" dirty="0" smtClean="0"/>
              <a:t>Touch cues should be easy for the learner to differentiate from routine physical contact</a:t>
            </a:r>
          </a:p>
        </p:txBody>
      </p:sp>
      <p:pic>
        <p:nvPicPr>
          <p:cNvPr id="2" name="KS5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6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ADVANTAGES - TOUCH CUES</a:t>
            </a:r>
            <a:endParaRPr lang="en-US" dirty="0" smtClean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Requires no motor skills, on the learner</a:t>
            </a:r>
            <a:r>
              <a:rPr lang="ja-JP" altLang="en-US" smtClean="0"/>
              <a:t>’</a:t>
            </a:r>
            <a:r>
              <a:rPr lang="en-US" altLang="ja-JP" smtClean="0"/>
              <a:t>s part, to be able to receive a touch cue</a:t>
            </a:r>
          </a:p>
          <a:p>
            <a:r>
              <a:rPr lang="en-US" altLang="en-US" smtClean="0"/>
              <a:t>Easy to develop</a:t>
            </a:r>
          </a:p>
          <a:p>
            <a:r>
              <a:rPr lang="en-US" altLang="en-US" smtClean="0"/>
              <a:t>Support participation in familiar, daily routines</a:t>
            </a:r>
          </a:p>
          <a:p>
            <a:r>
              <a:rPr lang="en-US" altLang="en-US" smtClean="0"/>
              <a:t>Relatively low demand on the learner</a:t>
            </a:r>
            <a:r>
              <a:rPr lang="ja-JP" altLang="en-US" smtClean="0"/>
              <a:t>’</a:t>
            </a:r>
            <a:r>
              <a:rPr lang="en-US" altLang="ja-JP" smtClean="0"/>
              <a:t>s:</a:t>
            </a:r>
          </a:p>
          <a:p>
            <a:pPr lvl="1"/>
            <a:r>
              <a:rPr lang="en-US" altLang="en-US" smtClean="0"/>
              <a:t>cognitive skills</a:t>
            </a:r>
          </a:p>
          <a:p>
            <a:pPr lvl="1"/>
            <a:r>
              <a:rPr lang="en-US" altLang="en-US" smtClean="0"/>
              <a:t>memory skills</a:t>
            </a:r>
          </a:p>
          <a:p>
            <a:pPr lvl="1"/>
            <a:r>
              <a:rPr lang="en-US" altLang="en-US" smtClean="0"/>
              <a:t>representational skills</a:t>
            </a:r>
          </a:p>
          <a:p>
            <a:endParaRPr lang="en-US" altLang="en-US"/>
          </a:p>
        </p:txBody>
      </p:sp>
      <p:pic>
        <p:nvPicPr>
          <p:cNvPr id="2" name="KS5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DISADVANTAGES - TOUCH CUES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Interaction partners might not utilize touch cues in a consistent manner</a:t>
            </a:r>
          </a:p>
          <a:p>
            <a:r>
              <a:rPr lang="en-US" smtClean="0"/>
              <a:t>Using touch cues might be uncomfortable (for either the partner and / or the learner), because of personal differences or culture</a:t>
            </a:r>
          </a:p>
          <a:p>
            <a:r>
              <a:rPr lang="en-US" smtClean="0"/>
              <a:t>Touch cues can only convey limited content </a:t>
            </a:r>
          </a:p>
          <a:p>
            <a:r>
              <a:rPr lang="en-US" smtClean="0"/>
              <a:t>Poor selection or utilization of touch cues might startle or confuse the learner </a:t>
            </a:r>
            <a:endParaRPr lang="en-US" dirty="0" smtClean="0"/>
          </a:p>
        </p:txBody>
      </p:sp>
      <p:pic>
        <p:nvPicPr>
          <p:cNvPr id="2" name="KS5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6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INTERACTION STRATEGIES FOR USING TOUCH CUES</a:t>
            </a:r>
            <a:endParaRPr lang="en-US" dirty="0" smtClean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Consider the learner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preferences when selecting both the type of, and placement for, a touch cue</a:t>
            </a:r>
            <a:endParaRPr lang="en-US" altLang="en-US" dirty="0" smtClean="0"/>
          </a:p>
          <a:p>
            <a:r>
              <a:rPr lang="en-US" altLang="en-US" dirty="0" smtClean="0"/>
              <a:t>NEVER force a learner to accept a touch cue, or to engage in mutual touch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conversations</a:t>
            </a:r>
            <a:r>
              <a:rPr lang="ja-JP" altLang="en-US" dirty="0" smtClean="0"/>
              <a:t>”</a:t>
            </a:r>
            <a:endParaRPr lang="en-US" altLang="en-US" dirty="0" smtClean="0"/>
          </a:p>
        </p:txBody>
      </p:sp>
      <p:pic>
        <p:nvPicPr>
          <p:cNvPr id="2" name="KS5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LEARNERS’</a:t>
            </a:r>
            <a:r>
              <a:rPr lang="en-US" altLang="ja-JP" dirty="0" smtClean="0"/>
              <a:t> INTERACTIONS WITH TOUCH</a:t>
            </a:r>
            <a:endParaRPr lang="en-US" altLang="en-US" dirty="0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600" dirty="0" smtClean="0"/>
              <a:t>All human beings require tactile input</a:t>
            </a:r>
          </a:p>
          <a:p>
            <a:r>
              <a:rPr lang="en-US" altLang="en-US" sz="3600" dirty="0" smtClean="0"/>
              <a:t>Research shows that positive </a:t>
            </a:r>
            <a:r>
              <a:rPr lang="ja-JP" altLang="en-US" sz="3600" dirty="0" smtClean="0"/>
              <a:t>“</a:t>
            </a:r>
            <a:r>
              <a:rPr lang="en-US" altLang="ja-JP" sz="3600" dirty="0" smtClean="0"/>
              <a:t>touches</a:t>
            </a:r>
            <a:r>
              <a:rPr lang="ja-JP" altLang="en-US" sz="3600" dirty="0" smtClean="0"/>
              <a:t>”</a:t>
            </a:r>
            <a:r>
              <a:rPr lang="en-US" altLang="ja-JP" sz="3600" dirty="0" smtClean="0"/>
              <a:t> are correlated with good physical and mental health</a:t>
            </a:r>
          </a:p>
          <a:p>
            <a:r>
              <a:rPr lang="en-US" altLang="en-US" sz="3600" dirty="0" smtClean="0"/>
              <a:t>Touch assists learners with deaf-blindness to come out into the world, and engage with a partner</a:t>
            </a:r>
          </a:p>
        </p:txBody>
      </p:sp>
      <p:pic>
        <p:nvPicPr>
          <p:cNvPr id="2" name="KS5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RESOURCE: TOUCH CUES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See Project SALUTE:  Successful Adaptations for Learning to Use Touch Effectively </a:t>
            </a:r>
            <a:r>
              <a:rPr lang="en-US" altLang="en-US" smtClean="0">
                <a:hlinkClick r:id="rId4"/>
              </a:rPr>
              <a:t>http://www.projectsalute.net/Learned/Learnedhtml/TouchCue.html</a:t>
            </a:r>
            <a:r>
              <a:rPr lang="en-US" altLang="en-US" smtClean="0"/>
              <a:t> </a:t>
            </a:r>
          </a:p>
          <a:p>
            <a:pPr lvl="1"/>
            <a:r>
              <a:rPr lang="ja-JP" altLang="en-US" smtClean="0"/>
              <a:t>“</a:t>
            </a:r>
            <a:r>
              <a:rPr lang="en-US" altLang="ja-JP" smtClean="0"/>
              <a:t>What We’ve Learned-Information Sheets</a:t>
            </a:r>
            <a:r>
              <a:rPr lang="ja-JP" altLang="en-US" smtClean="0"/>
              <a:t>”</a:t>
            </a:r>
            <a:endParaRPr lang="en-US" altLang="en-US" smtClean="0"/>
          </a:p>
        </p:txBody>
      </p:sp>
      <p:pic>
        <p:nvPicPr>
          <p:cNvPr id="3" name="KS5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POINTS TO REMEMBER</a:t>
            </a:r>
            <a:endParaRPr lang="en-US" dirty="0" smtClean="0"/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approaching the learner, always let her know you are there</a:t>
            </a:r>
          </a:p>
          <a:p>
            <a:r>
              <a:rPr lang="en-US" dirty="0" smtClean="0"/>
              <a:t>Identify yourself to the learner every time you are with her, even if she has partial sight</a:t>
            </a:r>
          </a:p>
          <a:p>
            <a:r>
              <a:rPr lang="en-US" dirty="0" smtClean="0"/>
              <a:t> Always let the learner know what is going to happen next</a:t>
            </a:r>
          </a:p>
          <a:p>
            <a:pPr lvl="1"/>
            <a:r>
              <a:rPr lang="en-US" dirty="0" smtClean="0"/>
              <a:t>Use TOUCH CUES</a:t>
            </a:r>
          </a:p>
          <a:p>
            <a:pPr lvl="1"/>
            <a:r>
              <a:rPr lang="en-US" dirty="0" smtClean="0"/>
              <a:t>Use OBJECT CUES</a:t>
            </a:r>
          </a:p>
        </p:txBody>
      </p:sp>
      <p:pic>
        <p:nvPicPr>
          <p:cNvPr id="2" name="KS5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POINTS TO REMEMBER (CONT.)</a:t>
            </a:r>
            <a:endParaRPr lang="en-US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Whenever possible, allow the learner the opportunity to make choices in an activity</a:t>
            </a:r>
          </a:p>
          <a:p>
            <a:r>
              <a:rPr lang="en-US" dirty="0" smtClean="0"/>
              <a:t>Utilize a tactile cue to let the learner know when you are available for interaction</a:t>
            </a:r>
          </a:p>
          <a:p>
            <a:r>
              <a:rPr lang="en-US" dirty="0" smtClean="0"/>
              <a:t>Find a way to always let the learner know when an activity is finished</a:t>
            </a:r>
          </a:p>
          <a:p>
            <a:r>
              <a:rPr lang="en-US" dirty="0" smtClean="0"/>
              <a:t>Always let the learner know when you are leaving</a:t>
            </a:r>
          </a:p>
          <a:p>
            <a:endParaRPr lang="en-US" dirty="0"/>
          </a:p>
        </p:txBody>
      </p:sp>
      <p:pic>
        <p:nvPicPr>
          <p:cNvPr id="2" name="KS5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Chen, D., &amp; Downing, J. E. (2006). Tactile strategies for children who have visual impairments and multiple disabilities:  Promoting communication and learning skills. New York, NY:  AFB Press. </a:t>
            </a:r>
            <a:endParaRPr lang="en-US" dirty="0"/>
          </a:p>
        </p:txBody>
      </p:sp>
      <p:pic>
        <p:nvPicPr>
          <p:cNvPr id="2" name="KS5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8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Developed by the Distance Mentorship Project at the University of Kansas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spcAft>
                <a:spcPts val="600"/>
              </a:spcAft>
              <a:buNone/>
            </a:pPr>
            <a:r>
              <a:rPr lang="en-US" sz="2800" dirty="0"/>
              <a:t>Content by:</a:t>
            </a:r>
          </a:p>
          <a:p>
            <a:pPr marL="109537" indent="0">
              <a:buNone/>
            </a:pPr>
            <a:r>
              <a:rPr lang="en-US" sz="2800" dirty="0"/>
              <a:t>Susan M. </a:t>
            </a:r>
            <a:r>
              <a:rPr lang="en-US" sz="2800" dirty="0" err="1"/>
              <a:t>Bashinski</a:t>
            </a:r>
            <a:endParaRPr lang="en-US" sz="2800" dirty="0"/>
          </a:p>
          <a:p>
            <a:pPr marL="109537" indent="0">
              <a:buNone/>
            </a:pPr>
            <a:r>
              <a:rPr lang="en-US" sz="2800" dirty="0"/>
              <a:t>Megan Cote</a:t>
            </a:r>
          </a:p>
          <a:p>
            <a:pPr marL="109537" indent="0">
              <a:buNone/>
            </a:pPr>
            <a:r>
              <a:rPr lang="en-US" sz="2800" dirty="0"/>
              <a:t>Rebecca </a:t>
            </a:r>
            <a:r>
              <a:rPr lang="en-US" sz="2800" dirty="0" err="1"/>
              <a:t>Obold</a:t>
            </a:r>
            <a:r>
              <a:rPr lang="en-US" sz="2800" dirty="0"/>
              <a:t>-Geary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buNone/>
            </a:pPr>
            <a:r>
              <a:rPr lang="en-US" sz="2800" dirty="0"/>
              <a:t>2011-2013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6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HISTORICAL PERSPECTIVE</a:t>
            </a:r>
            <a:endParaRPr lang="en-US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u="sng" dirty="0" smtClean="0"/>
              <a:t>Jan van </a:t>
            </a:r>
            <a:r>
              <a:rPr lang="en-US" sz="3600" b="1" u="sng" dirty="0" err="1" smtClean="0"/>
              <a:t>Dijk</a:t>
            </a:r>
            <a:r>
              <a:rPr lang="en-US" sz="3600" b="1" u="sng" dirty="0" smtClean="0"/>
              <a:t>:</a:t>
            </a:r>
          </a:p>
          <a:p>
            <a:r>
              <a:rPr lang="en-US" sz="3600" dirty="0" smtClean="0"/>
              <a:t>Developed the movement-based approach to working with learners who had deaf-blindness, with colleagues in The Netherlands</a:t>
            </a:r>
          </a:p>
          <a:p>
            <a:r>
              <a:rPr lang="en-US" sz="3600" dirty="0" smtClean="0"/>
              <a:t>Stemmed from his curiosity regarding how children with DB acquired info about the world</a:t>
            </a:r>
          </a:p>
        </p:txBody>
      </p:sp>
      <p:pic>
        <p:nvPicPr>
          <p:cNvPr id="2" name="KS5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2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HISTORICAL PERSPECTIVE (CONT.)</a:t>
            </a:r>
            <a:endParaRPr lang="en-US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600" b="1" u="sng" dirty="0" smtClean="0"/>
              <a:t>van </a:t>
            </a:r>
            <a:r>
              <a:rPr lang="en-US" altLang="en-US" sz="3600" b="1" u="sng" dirty="0" err="1" smtClean="0"/>
              <a:t>Dijk’s</a:t>
            </a:r>
            <a:r>
              <a:rPr lang="en-US" altLang="en-US" sz="3600" b="1" u="sng" dirty="0" smtClean="0"/>
              <a:t> orientation and themes:</a:t>
            </a:r>
          </a:p>
          <a:p>
            <a:pPr lvl="1"/>
            <a:r>
              <a:rPr lang="en-US" altLang="en-US" sz="3600" dirty="0" smtClean="0"/>
              <a:t>whole-child approach</a:t>
            </a:r>
          </a:p>
          <a:p>
            <a:pPr lvl="1"/>
            <a:r>
              <a:rPr lang="en-US" altLang="en-US" sz="3600" dirty="0" smtClean="0"/>
              <a:t>inter-relationship of the neurologic state of the child and external influences, in the environment</a:t>
            </a:r>
          </a:p>
          <a:p>
            <a:pPr lvl="1"/>
            <a:r>
              <a:rPr lang="en-US" altLang="en-US" sz="3600" dirty="0" smtClean="0"/>
              <a:t>reversing a child</a:t>
            </a:r>
            <a:r>
              <a:rPr lang="ja-JP" altLang="en-US" sz="3600" dirty="0" smtClean="0"/>
              <a:t>’</a:t>
            </a:r>
            <a:r>
              <a:rPr lang="en-US" altLang="ja-JP" sz="3600" dirty="0" smtClean="0"/>
              <a:t>s inwardly-directed behavior</a:t>
            </a:r>
            <a:endParaRPr lang="en-US" altLang="en-US" sz="3600" dirty="0" smtClean="0"/>
          </a:p>
          <a:p>
            <a:pPr lvl="1"/>
            <a:r>
              <a:rPr lang="en-US" altLang="en-US" sz="3600" dirty="0" smtClean="0"/>
              <a:t>reciprocal turn-taking</a:t>
            </a:r>
          </a:p>
        </p:txBody>
      </p:sp>
      <p:pic>
        <p:nvPicPr>
          <p:cNvPr id="2" name="KS5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5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VAN DIJK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MOVEMENT-BASED APPROACH</a:t>
            </a:r>
            <a:endParaRPr lang="en-US" altLang="en-US" dirty="0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u="sng" dirty="0" smtClean="0"/>
              <a:t>STAGE 1:  NURTURANCE</a:t>
            </a:r>
          </a:p>
          <a:p>
            <a:r>
              <a:rPr lang="en-US" altLang="en-US" dirty="0" smtClean="0"/>
              <a:t>enter the learner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world; establish a trusting and secure relationship</a:t>
            </a:r>
          </a:p>
          <a:p>
            <a:r>
              <a:rPr lang="en-US" altLang="en-US" dirty="0" smtClean="0">
                <a:solidFill>
                  <a:srgbClr val="9A0000"/>
                </a:solidFill>
              </a:rPr>
              <a:t>encourage touching / feeling </a:t>
            </a:r>
            <a:r>
              <a:rPr lang="en-US" altLang="en-US" dirty="0" smtClean="0"/>
              <a:t>early on, as well as close proximity to enable determination of muscle tone</a:t>
            </a:r>
          </a:p>
          <a:p>
            <a:r>
              <a:rPr lang="en-US" altLang="en-US" dirty="0" smtClean="0">
                <a:solidFill>
                  <a:srgbClr val="9A0000"/>
                </a:solidFill>
              </a:rPr>
              <a:t>use hand-under-hand for exploration</a:t>
            </a:r>
          </a:p>
          <a:p>
            <a:r>
              <a:rPr lang="en-US" altLang="en-US" dirty="0" smtClean="0"/>
              <a:t>be </a:t>
            </a:r>
            <a:r>
              <a:rPr lang="en-US" altLang="en-US" dirty="0" smtClean="0">
                <a:solidFill>
                  <a:srgbClr val="9A0000"/>
                </a:solidFill>
              </a:rPr>
              <a:t>very careful of the hands</a:t>
            </a:r>
            <a:r>
              <a:rPr lang="en-US" altLang="en-US" dirty="0" smtClean="0"/>
              <a:t> during interactions</a:t>
            </a:r>
          </a:p>
        </p:txBody>
      </p:sp>
      <p:pic>
        <p:nvPicPr>
          <p:cNvPr id="2" name="KS5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9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VAN DIJK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MOVEMENT-BASED APPROACH (CONT.)</a:t>
            </a:r>
            <a:endParaRPr lang="en-US" altLang="en-US" dirty="0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u="sng" dirty="0" smtClean="0"/>
              <a:t>STAGE 2:  RESONANCE</a:t>
            </a:r>
          </a:p>
          <a:p>
            <a:r>
              <a:rPr lang="en-US" altLang="en-US" dirty="0" smtClean="0"/>
              <a:t>enter the learner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world</a:t>
            </a:r>
          </a:p>
          <a:p>
            <a:r>
              <a:rPr lang="en-US" altLang="en-US" dirty="0" smtClean="0">
                <a:solidFill>
                  <a:srgbClr val="9A0000"/>
                </a:solidFill>
              </a:rPr>
              <a:t>join the learner in movements she enjoys</a:t>
            </a:r>
            <a:r>
              <a:rPr lang="en-US" altLang="en-US" dirty="0" smtClean="0"/>
              <a:t>; imitate his motion and vocalizing</a:t>
            </a:r>
          </a:p>
          <a:p>
            <a:r>
              <a:rPr lang="en-US" altLang="en-US" dirty="0" smtClean="0">
                <a:solidFill>
                  <a:srgbClr val="9A0000"/>
                </a:solidFill>
              </a:rPr>
              <a:t>maintain high levels of physical contact</a:t>
            </a:r>
          </a:p>
          <a:p>
            <a:r>
              <a:rPr lang="en-US" altLang="en-US" dirty="0" smtClean="0"/>
              <a:t>utilize a start - stop - start format</a:t>
            </a:r>
          </a:p>
        </p:txBody>
      </p:sp>
      <p:pic>
        <p:nvPicPr>
          <p:cNvPr id="2" name="KS5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2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OF THE TACTILE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How / when does the learner have physical contact with others?  How does the learner respond to these physical interactions?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How / when does the learner have an opportunity to touch, explore, handle, and use materials?</a:t>
            </a:r>
          </a:p>
          <a:p>
            <a:endParaRPr lang="en-US" dirty="0" smtClean="0"/>
          </a:p>
        </p:txBody>
      </p:sp>
      <p:pic>
        <p:nvPicPr>
          <p:cNvPr id="4" name="KS5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9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ASSESSMENT OF THE TACTILE ENVIRONMENT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altLang="en-US" sz="3600" dirty="0" smtClean="0"/>
              <a:t>How is the environment arranged / organized, to encourage tactile exploration and movement?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altLang="en-US" sz="3600" dirty="0" smtClean="0"/>
              <a:t>What adaptations might better facilitate the learner’s exploration, handling, and manipulation of objects?</a:t>
            </a:r>
          </a:p>
          <a:p>
            <a:endParaRPr lang="en-US" altLang="en-US" dirty="0" smtClean="0"/>
          </a:p>
          <a:p>
            <a:pPr marL="0" indent="0" algn="r">
              <a:buNone/>
            </a:pPr>
            <a:r>
              <a:rPr lang="en-US" altLang="en-US" sz="2400" dirty="0" smtClean="0">
                <a:solidFill>
                  <a:srgbClr val="9A0000"/>
                </a:solidFill>
              </a:rPr>
              <a:t>(Chen &amp; Downing,  2006, pp. 55 &amp; 57)</a:t>
            </a:r>
          </a:p>
          <a:p>
            <a:endParaRPr lang="en-US" altLang="en-US" dirty="0" smtClean="0"/>
          </a:p>
        </p:txBody>
      </p:sp>
      <p:pic>
        <p:nvPicPr>
          <p:cNvPr id="4" name="KS5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5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ASSESSMENT OF THE LEARNER’S </a:t>
            </a:r>
            <a:r>
              <a:rPr lang="en-US" altLang="en-US" b="1" dirty="0" smtClean="0"/>
              <a:t>USE</a:t>
            </a:r>
            <a:r>
              <a:rPr lang="en-US" altLang="en-US" dirty="0" smtClean="0"/>
              <a:t> OF TOUCH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Observe the learner’s hands, face, and body movements</a:t>
            </a:r>
          </a:p>
          <a:p>
            <a:r>
              <a:rPr lang="en-US" altLang="en-US" dirty="0" smtClean="0"/>
              <a:t>Become aware of the learner’s skin, muscle tone, and movements</a:t>
            </a:r>
          </a:p>
          <a:p>
            <a:r>
              <a:rPr lang="en-US" altLang="en-US" dirty="0" smtClean="0"/>
              <a:t>Determine how the learner uses her hands and for what purposes </a:t>
            </a:r>
            <a:r>
              <a:rPr lang="en-US" altLang="en-US" dirty="0" smtClean="0">
                <a:solidFill>
                  <a:srgbClr val="9A0000"/>
                </a:solidFill>
              </a:rPr>
              <a:t>(e.g., “tools,” “sense organs,” “voice”)</a:t>
            </a:r>
          </a:p>
          <a:p>
            <a:r>
              <a:rPr lang="en-US" altLang="en-US" dirty="0" smtClean="0"/>
              <a:t>Note what form(s) of touch the learner uses</a:t>
            </a:r>
          </a:p>
        </p:txBody>
      </p:sp>
      <p:pic>
        <p:nvPicPr>
          <p:cNvPr id="4" name="KS5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1134</Words>
  <Application>Microsoft Macintosh PowerPoint</Application>
  <PresentationFormat>Widescreen</PresentationFormat>
  <Paragraphs>125</Paragraphs>
  <Slides>24</Slides>
  <Notes>8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Helvetica</vt:lpstr>
      <vt:lpstr>MS PGothic</vt:lpstr>
      <vt:lpstr>ＭＳ Ｐゴシック</vt:lpstr>
      <vt:lpstr>Trebuchet MS</vt:lpstr>
      <vt:lpstr>Wingdings</vt:lpstr>
      <vt:lpstr>Arial</vt:lpstr>
      <vt:lpstr>Bold Stripes</vt:lpstr>
      <vt:lpstr>INTERACTIONS WITH TOUCH: Important Considerations for Learners with Deaf-Blindness</vt:lpstr>
      <vt:lpstr>LEARNERS’ INTERACTIONS WITH TOUCH</vt:lpstr>
      <vt:lpstr>HISTORICAL PERSPECTIVE</vt:lpstr>
      <vt:lpstr>HISTORICAL PERSPECTIVE (CONT.)</vt:lpstr>
      <vt:lpstr>VAN DIJK’S MOVEMENT-BASED APPROACH</vt:lpstr>
      <vt:lpstr>VAN DIJK’S MOVEMENT-BASED APPROACH (CONT.)</vt:lpstr>
      <vt:lpstr>ASSESSMENT OF THE TACTILE ENVIRONMENT</vt:lpstr>
      <vt:lpstr>ASSESSMENT OF THE TACTILE ENVIRONMENT (CONT.)</vt:lpstr>
      <vt:lpstr>ASSESSMENT OF THE LEARNER’S USE OF TOUCH</vt:lpstr>
      <vt:lpstr>ASSESSMENT OF THE LEARNER’S RESPONSE TO TOUCH / TACTILE INFO</vt:lpstr>
      <vt:lpstr>LEARNERS’ INTERACTIONS WITH TOUCH (CONT.)</vt:lpstr>
      <vt:lpstr>WHAT IS AN TOUCH CUE?</vt:lpstr>
      <vt:lpstr>WHY USE TOUCH CUES?</vt:lpstr>
      <vt:lpstr>EXAMPLES OF TOUCH CUES</vt:lpstr>
      <vt:lpstr>CONSIDERATIONS IN USING TOUCH CUES</vt:lpstr>
      <vt:lpstr>CONSIDERATIONS IN USING TOUCH CUES (CONT.)</vt:lpstr>
      <vt:lpstr>ADVANTAGES - TOUCH CUES</vt:lpstr>
      <vt:lpstr>DISADVANTAGES - TOUCH CUES</vt:lpstr>
      <vt:lpstr>INTERACTION STRATEGIES FOR USING TOUCH CUES</vt:lpstr>
      <vt:lpstr> RESOURCE: TOUCH CUES</vt:lpstr>
      <vt:lpstr>KEY POINTS TO REMEMBER</vt:lpstr>
      <vt:lpstr>KEY POINTS TO REMEMBER (CONT.)</vt:lpstr>
      <vt:lpstr>REFERENCES</vt:lpstr>
      <vt:lpstr>Credits 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Jordyn Watanabe</dc:creator>
  <cp:lastModifiedBy>Jordyn Watanabe</cp:lastModifiedBy>
  <cp:revision>12</cp:revision>
  <dcterms:created xsi:type="dcterms:W3CDTF">2018-04-16T19:19:47Z</dcterms:created>
  <dcterms:modified xsi:type="dcterms:W3CDTF">2020-05-15T19:22:50Z</dcterms:modified>
</cp:coreProperties>
</file>