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60"/>
  </p:notesMasterIdLst>
  <p:sldIdLst>
    <p:sldId id="314" r:id="rId2"/>
    <p:sldId id="315" r:id="rId3"/>
    <p:sldId id="316" r:id="rId4"/>
    <p:sldId id="317" r:id="rId5"/>
    <p:sldId id="318" r:id="rId6"/>
    <p:sldId id="319" r:id="rId7"/>
    <p:sldId id="320" r:id="rId8"/>
    <p:sldId id="321" r:id="rId9"/>
    <p:sldId id="322" r:id="rId10"/>
    <p:sldId id="323" r:id="rId11"/>
    <p:sldId id="324" r:id="rId12"/>
    <p:sldId id="325" r:id="rId13"/>
    <p:sldId id="326" r:id="rId14"/>
    <p:sldId id="327" r:id="rId15"/>
    <p:sldId id="328" r:id="rId16"/>
    <p:sldId id="329" r:id="rId17"/>
    <p:sldId id="330" r:id="rId18"/>
    <p:sldId id="331" r:id="rId19"/>
    <p:sldId id="332" r:id="rId20"/>
    <p:sldId id="333" r:id="rId21"/>
    <p:sldId id="334" r:id="rId22"/>
    <p:sldId id="335" r:id="rId23"/>
    <p:sldId id="336" r:id="rId24"/>
    <p:sldId id="337" r:id="rId25"/>
    <p:sldId id="338" r:id="rId26"/>
    <p:sldId id="339" r:id="rId27"/>
    <p:sldId id="340" r:id="rId28"/>
    <p:sldId id="341" r:id="rId29"/>
    <p:sldId id="342" r:id="rId30"/>
    <p:sldId id="343" r:id="rId31"/>
    <p:sldId id="344" r:id="rId32"/>
    <p:sldId id="345" r:id="rId33"/>
    <p:sldId id="346" r:id="rId34"/>
    <p:sldId id="347" r:id="rId35"/>
    <p:sldId id="348" r:id="rId36"/>
    <p:sldId id="349" r:id="rId37"/>
    <p:sldId id="350" r:id="rId38"/>
    <p:sldId id="351" r:id="rId39"/>
    <p:sldId id="352" r:id="rId40"/>
    <p:sldId id="353" r:id="rId41"/>
    <p:sldId id="354" r:id="rId42"/>
    <p:sldId id="355" r:id="rId43"/>
    <p:sldId id="356" r:id="rId44"/>
    <p:sldId id="357" r:id="rId45"/>
    <p:sldId id="358" r:id="rId46"/>
    <p:sldId id="359" r:id="rId47"/>
    <p:sldId id="360" r:id="rId48"/>
    <p:sldId id="361" r:id="rId49"/>
    <p:sldId id="362" r:id="rId50"/>
    <p:sldId id="363" r:id="rId51"/>
    <p:sldId id="364" r:id="rId52"/>
    <p:sldId id="365" r:id="rId53"/>
    <p:sldId id="366" r:id="rId54"/>
    <p:sldId id="367" r:id="rId55"/>
    <p:sldId id="368" r:id="rId56"/>
    <p:sldId id="369" r:id="rId57"/>
    <p:sldId id="370" r:id="rId58"/>
    <p:sldId id="283" r:id="rId59"/>
  </p:sldIdLst>
  <p:sldSz cx="12192000" cy="6858000"/>
  <p:notesSz cx="6858000" cy="9144000"/>
  <p:custDataLst>
    <p:tags r:id="rId61"/>
  </p:custDataLst>
  <p:defaultTextStyle>
    <a:defPPr>
      <a:defRPr lang="en-US">
        <a:effectLst/>
      </a:defRPr>
    </a:defPPr>
    <a:lvl1pPr marL="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8" autoAdjust="0"/>
    <p:restoredTop sz="55357" autoAdjust="0"/>
  </p:normalViewPr>
  <p:slideViewPr>
    <p:cSldViewPr snapToGrid="0">
      <p:cViewPr varScale="1">
        <p:scale>
          <a:sx n="62" d="100"/>
          <a:sy n="62" d="100"/>
        </p:scale>
        <p:origin x="2376" y="192"/>
      </p:cViewPr>
      <p:guideLst/>
    </p:cSldViewPr>
  </p:slideViewPr>
  <p:outlineViewPr>
    <p:cViewPr>
      <p:scale>
        <a:sx n="33" d="100"/>
        <a:sy n="33" d="100"/>
      </p:scale>
      <p:origin x="0" y="-22555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tags" Target="tags/tag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  <a:effectLst/>
        </p:spPr>
        <p:txBody>
          <a:bodyPr vert="horz" lIns="91440" tIns="45720" rIns="91440" bIns="45720" rtlCol="0"/>
          <a:lstStyle>
            <a:lvl1pPr algn="l">
              <a:defRPr sz="1200">
                <a:effectLst/>
              </a:defRPr>
            </a:lvl1pPr>
          </a:lstStyle>
          <a:p>
            <a:endParaRPr lang="en-US">
              <a:effectLst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effectLst/>
        </p:spPr>
        <p:txBody>
          <a:bodyPr vert="horz" lIns="91440" tIns="45720" rIns="91440" bIns="45720" rtlCol="0"/>
          <a:lstStyle>
            <a:lvl1pPr algn="r">
              <a:defRPr sz="1200">
                <a:effectLst/>
              </a:defRPr>
            </a:lvl1pPr>
          </a:lstStyle>
          <a:p>
            <a:fld id="{42CEA6F1-5566-4544-AD02-F2FE6E2135DD}" type="datetimeFigureOut">
              <a:rPr lang="en-US" smtClean="0">
                <a:effectLst/>
              </a:rPr>
              <a:t>6/11/20</a:t>
            </a:fld>
            <a:endParaRPr lang="en-US">
              <a:effectLst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  <a:effectLst/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effectLst/>
        </p:spPr>
        <p:txBody>
          <a:bodyPr vert="horz" lIns="91440" tIns="45720" rIns="91440" bIns="45720" rtlCol="0"/>
          <a:lstStyle/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effectLst/>
        </p:spPr>
        <p:txBody>
          <a:bodyPr vert="horz" lIns="91440" tIns="45720" rIns="91440" bIns="45720" rtlCol="0" anchor="b"/>
          <a:lstStyle>
            <a:lvl1pPr algn="l">
              <a:defRPr sz="1200">
                <a:effectLst/>
              </a:defRPr>
            </a:lvl1pPr>
          </a:lstStyle>
          <a:p>
            <a:endParaRPr lang="en-US">
              <a:effectLst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effectLst/>
        </p:spPr>
        <p:txBody>
          <a:bodyPr vert="horz" lIns="91440" tIns="45720" rIns="91440" bIns="45720" rtlCol="0" anchor="b"/>
          <a:lstStyle>
            <a:lvl1pPr algn="r">
              <a:defRPr sz="1200">
                <a:effectLst/>
              </a:defRPr>
            </a:lvl1pPr>
          </a:lstStyle>
          <a:p>
            <a:fld id="{463EA4B0-6448-4F0E-8DA3-299B6F70C066}" type="slidenum">
              <a:rPr lang="en-US" smtClean="0">
                <a:effectLst/>
              </a:rPr>
              <a:t>‹#›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91784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33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effectLst/>
        </p:spPr>
      </p:sp>
      <p:sp>
        <p:nvSpPr>
          <p:cNvPr id="13314" name="Rectangle 3"/>
          <p:cNvSpPr>
            <a:spLocks noGrp="1" noChangeArrowheads="1"/>
          </p:cNvSpPr>
          <p:nvPr>
            <p:ph type="body" idx="1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ffectLst/>
              <a:latin typeface="Arial" panose="020B0604020202020204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431501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257D011-07F3-46FB-86CF-2954EE814E95}" type="slidenum">
              <a:rPr lang="en-US" altLang="en-US" sz="1200">
                <a:solidFill>
                  <a:srgbClr val="000000"/>
                </a:solidFill>
                <a:effectLst/>
              </a:rPr>
              <a:t>11</a:t>
            </a:fld>
            <a:endParaRPr lang="en-US" altLang="en-US" sz="1200">
              <a:solidFill>
                <a:srgbClr val="000000"/>
              </a:solidFill>
              <a:effectLst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effectLst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ffectLst/>
        </p:spPr>
        <p:txBody>
          <a:bodyPr/>
          <a:lstStyle/>
          <a:p>
            <a:pPr eaLnBrk="1" hangingPunct="1"/>
            <a:endParaRPr lang="en-US" altLang="en-US">
              <a:effectLst/>
              <a:latin typeface="Arial" panose="020B0604020202020204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316840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2DA8445-AA4B-4110-954B-3232C5FA9147}" type="slidenum">
              <a:rPr lang="en-US" altLang="en-US" sz="1200">
                <a:solidFill>
                  <a:srgbClr val="000000"/>
                </a:solidFill>
                <a:effectLst/>
              </a:rPr>
              <a:t>12</a:t>
            </a:fld>
            <a:endParaRPr lang="en-US" altLang="en-US" sz="1200">
              <a:solidFill>
                <a:srgbClr val="000000"/>
              </a:solidFill>
              <a:effectLst/>
            </a:endParaRPr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effectLst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ffectLst/>
              <a:latin typeface="Arial" panose="020B0604020202020204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704077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811FCB0-9037-486C-917D-188496D3AAC9}" type="slidenum">
              <a:rPr lang="en-US" altLang="en-US" sz="1200">
                <a:solidFill>
                  <a:srgbClr val="000000"/>
                </a:solidFill>
                <a:effectLst/>
              </a:rPr>
              <a:t>13</a:t>
            </a:fld>
            <a:endParaRPr lang="en-US" altLang="en-US" sz="1200">
              <a:solidFill>
                <a:srgbClr val="000000"/>
              </a:solidFill>
              <a:effectLst/>
            </a:endParaRPr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effectLst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ffectLst/>
        </p:spPr>
        <p:txBody>
          <a:bodyPr/>
          <a:lstStyle/>
          <a:p>
            <a:pPr eaLnBrk="1" hangingPunct="1"/>
            <a:endParaRPr lang="en-US" altLang="en-US">
              <a:effectLst/>
              <a:latin typeface="Arial" panose="020B0604020202020204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418686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389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effectLst/>
        </p:spPr>
      </p:sp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ffectLst/>
              <a:latin typeface="Arial" panose="020B0604020202020204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875136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80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589C804-83EB-4D9B-B68B-1734DA42C134}" type="slidenum">
              <a:rPr lang="en-US" altLang="en-US" sz="1200">
                <a:solidFill>
                  <a:srgbClr val="000000"/>
                </a:solidFill>
                <a:effectLst/>
              </a:rPr>
              <a:t>54</a:t>
            </a:fld>
            <a:endParaRPr lang="en-US" altLang="en-US" sz="1200">
              <a:solidFill>
                <a:srgbClr val="000000"/>
              </a:solidFill>
              <a:effectLst/>
            </a:endParaRPr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effectLst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ffectLst/>
              <a:latin typeface="Arial" panose="020B0604020202020204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983932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829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EDDD350-E39A-449D-9458-3675B566790C}" type="slidenum">
              <a:rPr lang="en-US" altLang="en-US" sz="1200">
                <a:solidFill>
                  <a:srgbClr val="000000"/>
                </a:solidFill>
                <a:effectLst/>
              </a:rPr>
              <a:t>55</a:t>
            </a:fld>
            <a:endParaRPr lang="en-US" altLang="en-US" sz="1200">
              <a:solidFill>
                <a:srgbClr val="000000"/>
              </a:solidFill>
              <a:effectLst/>
            </a:endParaRPr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effectLst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ffectLst/>
              <a:latin typeface="Arial" panose="020B0604020202020204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611505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860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effectLst/>
        </p:spPr>
      </p:sp>
      <p:sp>
        <p:nvSpPr>
          <p:cNvPr id="86018" name="Rectangle 3"/>
          <p:cNvSpPr>
            <a:spLocks noGrp="1" noChangeArrowheads="1"/>
          </p:cNvSpPr>
          <p:nvPr>
            <p:ph type="body" idx="1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ffectLst/>
              <a:latin typeface="Arial" panose="020B0604020202020204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380942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9pPr>
          </a:lstStyle>
          <a:p>
            <a:fld id="{78DC4DEA-5E02-4788-A10F-A17451D3D671}" type="slidenum">
              <a:rPr lang="en-US" altLang="en-US" sz="1200" b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58</a:t>
            </a:fld>
            <a:endParaRPr lang="en-US" altLang="en-US" sz="1200" b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solidFill>
            <a:srgbClr val="FFFFFF"/>
          </a:solidFill>
          <a:effectLst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</a:ln>
          <a:effectLst/>
        </p:spPr>
        <p:txBody>
          <a:bodyPr/>
          <a:lstStyle/>
          <a:p>
            <a:pPr rtl="0" eaLnBrk="1" hangingPunct="1"/>
            <a:endParaRPr lang="es-MX" sz="1800" b="0" i="0" u="none" strike="noStrike" dirty="0">
              <a:effectLst/>
              <a:highlight>
                <a:srgbClr val="000000">
                  <a:alpha val="0"/>
                </a:srgbClr>
              </a:highlight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2414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3B44EEC-253F-4692-BE0E-E2DE8E972F91}" type="slidenum">
              <a:rPr lang="en-US" altLang="en-US" sz="1200">
                <a:solidFill>
                  <a:srgbClr val="000000"/>
                </a:solidFill>
                <a:effectLst/>
              </a:rPr>
              <a:t>2</a:t>
            </a:fld>
            <a:endParaRPr lang="en-US" altLang="en-US" sz="1200">
              <a:solidFill>
                <a:srgbClr val="000000"/>
              </a:solidFill>
              <a:effectLst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effectLst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ffectLst/>
        </p:spPr>
        <p:txBody>
          <a:bodyPr/>
          <a:lstStyle/>
          <a:p>
            <a:pPr eaLnBrk="1" hangingPunct="1"/>
            <a:endParaRPr lang="en-US" altLang="en-US">
              <a:effectLst/>
              <a:latin typeface="Arial" panose="020B0604020202020204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972595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5F38BBF-88F1-4D57-B829-A5A1AADB7A22}" type="slidenum">
              <a:rPr lang="en-US" altLang="en-US" sz="1200">
                <a:solidFill>
                  <a:srgbClr val="000000"/>
                </a:solidFill>
                <a:effectLst/>
              </a:rPr>
              <a:t>3</a:t>
            </a:fld>
            <a:endParaRPr lang="en-US" altLang="en-US" sz="1200">
              <a:solidFill>
                <a:srgbClr val="000000"/>
              </a:solidFill>
              <a:effectLst/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effectLst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ffectLst/>
              <a:latin typeface="Arial" panose="020B0604020202020204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73044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8C24C3A-5156-41AF-9F4B-AF4C6ED7BDF6}" type="slidenum">
              <a:rPr lang="en-US" altLang="en-US" sz="1200">
                <a:solidFill>
                  <a:srgbClr val="000000"/>
                </a:solidFill>
                <a:effectLst/>
              </a:rPr>
              <a:t>4</a:t>
            </a:fld>
            <a:endParaRPr lang="en-US" altLang="en-US" sz="1200">
              <a:solidFill>
                <a:srgbClr val="000000"/>
              </a:solidFill>
              <a:effectLst/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effectLst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ffectLst/>
        </p:spPr>
        <p:txBody>
          <a:bodyPr/>
          <a:lstStyle/>
          <a:p>
            <a:pPr eaLnBrk="1" hangingPunct="1"/>
            <a:endParaRPr lang="en-US" altLang="en-US">
              <a:effectLst/>
              <a:latin typeface="Arial" panose="020B0604020202020204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49977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2FC3FE9-1F44-44A6-AFE6-12FFCAA1108E}" type="slidenum">
              <a:rPr lang="en-US" altLang="en-US" sz="1200">
                <a:solidFill>
                  <a:srgbClr val="000000"/>
                </a:solidFill>
                <a:effectLst/>
              </a:rPr>
              <a:t>5</a:t>
            </a:fld>
            <a:endParaRPr lang="en-US" altLang="en-US" sz="1200">
              <a:solidFill>
                <a:srgbClr val="000000"/>
              </a:solidFill>
              <a:effectLst/>
            </a:endParaRPr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effectLst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ffectLst/>
        </p:spPr>
        <p:txBody>
          <a:bodyPr/>
          <a:lstStyle/>
          <a:p>
            <a:pPr eaLnBrk="1" hangingPunct="1"/>
            <a:endParaRPr lang="en-US" altLang="en-US">
              <a:effectLst/>
              <a:latin typeface="Arial" panose="020B0604020202020204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66111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029AA0E-E866-409A-A740-2F9E0A9FA72C}" type="slidenum">
              <a:rPr lang="en-US" altLang="en-US" sz="1200">
                <a:solidFill>
                  <a:srgbClr val="000000"/>
                </a:solidFill>
                <a:effectLst/>
              </a:rPr>
              <a:t>6</a:t>
            </a:fld>
            <a:endParaRPr lang="en-US" altLang="en-US" sz="1200">
              <a:solidFill>
                <a:srgbClr val="000000"/>
              </a:solidFill>
              <a:effectLst/>
            </a:endParaRPr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effectLst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ffectLst/>
              <a:latin typeface="Arial" panose="020B0604020202020204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901541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A6DDB98-9489-4C1D-9370-ACEE1BEE0810}" type="slidenum">
              <a:rPr lang="en-US" altLang="en-US" sz="1200">
                <a:solidFill>
                  <a:srgbClr val="000000"/>
                </a:solidFill>
                <a:effectLst/>
              </a:rPr>
              <a:t>8</a:t>
            </a:fld>
            <a:endParaRPr lang="en-US" altLang="en-US" sz="1200">
              <a:solidFill>
                <a:srgbClr val="000000"/>
              </a:solidFill>
              <a:effectLst/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effectLst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ffectLst/>
              <a:latin typeface="Arial" panose="020B0604020202020204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3144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EC9CC3E-2E68-45A3-AAAE-A5CF24A74EB6}" type="slidenum">
              <a:rPr lang="en-US" altLang="en-US" sz="1200">
                <a:solidFill>
                  <a:srgbClr val="000000"/>
                </a:solidFill>
                <a:effectLst/>
              </a:rPr>
              <a:t>9</a:t>
            </a:fld>
            <a:endParaRPr lang="en-US" altLang="en-US" sz="1200">
              <a:solidFill>
                <a:srgbClr val="000000"/>
              </a:solidFill>
              <a:effectLst/>
            </a:endParaRPr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effectLst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ffectLst/>
              <a:latin typeface="Arial" panose="020B0604020202020204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251288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DBF0D71-FB86-4E2A-ADCF-AFF02C64F5FB}" type="slidenum">
              <a:rPr lang="en-US" altLang="en-US" sz="1200">
                <a:solidFill>
                  <a:srgbClr val="000000"/>
                </a:solidFill>
                <a:effectLst/>
              </a:rPr>
              <a:t>10</a:t>
            </a:fld>
            <a:endParaRPr lang="en-US" altLang="en-US" sz="1200">
              <a:solidFill>
                <a:srgbClr val="000000"/>
              </a:solidFill>
              <a:effectLst/>
            </a:endParaRPr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effectLst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ffectLst/>
        </p:spPr>
        <p:txBody>
          <a:bodyPr/>
          <a:lstStyle/>
          <a:p>
            <a:endParaRPr lang="en-US" altLang="en-US">
              <a:effectLst/>
              <a:latin typeface="Arial" panose="020B0604020202020204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76257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effectLst/>
        </p:spPr>
        <p:txBody>
          <a:bodyPr/>
          <a:lstStyle/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effectLst/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effectLst/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fld id="{8A1066DB-CE2D-422D-89FA-F6D10A49CDA8}" type="slidenum">
              <a:rPr lang="en-US" altLang="en-US">
                <a:effectLst/>
              </a:rPr>
              <a:pPr>
                <a:defRPr>
                  <a:effectLst/>
                </a:defRPr>
              </a:pPr>
              <a:t>‹#›</a:t>
            </a:fld>
            <a:endParaRPr lang="en-US" alt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6721936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  <a:effectLst/>
        </p:spPr>
        <p:txBody>
          <a:bodyPr/>
          <a:lstStyle/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  <a:effectLst/>
        </p:spPr>
        <p:txBody>
          <a:bodyPr/>
          <a:lstStyle>
            <a:lvl1pPr>
              <a:defRPr sz="2800">
                <a:effectLst/>
              </a:defRPr>
            </a:lvl1pPr>
            <a:lvl2pPr>
              <a:defRPr sz="2400">
                <a:effectLst/>
              </a:defRPr>
            </a:lvl2pPr>
            <a:lvl3pPr>
              <a:defRPr sz="2000">
                <a:effectLst/>
              </a:defRPr>
            </a:lvl3pPr>
            <a:lvl4pPr>
              <a:defRPr sz="1800">
                <a:effectLst/>
              </a:defRPr>
            </a:lvl4pPr>
            <a:lvl5pPr>
              <a:defRPr sz="1800">
                <a:effectLst/>
              </a:defRPr>
            </a:lvl5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  <a:effectLst/>
        </p:spPr>
        <p:txBody>
          <a:bodyPr/>
          <a:lstStyle>
            <a:lvl1pPr>
              <a:defRPr sz="2800">
                <a:effectLst/>
              </a:defRPr>
            </a:lvl1pPr>
            <a:lvl2pPr>
              <a:defRPr sz="2400">
                <a:effectLst/>
              </a:defRPr>
            </a:lvl2pPr>
            <a:lvl3pPr>
              <a:defRPr sz="2000">
                <a:effectLst/>
              </a:defRPr>
            </a:lvl3pPr>
            <a:lvl4pPr>
              <a:defRPr sz="1800">
                <a:effectLst/>
              </a:defRPr>
            </a:lvl4pPr>
            <a:lvl5pPr>
              <a:defRPr sz="1800">
                <a:effectLst/>
              </a:defRPr>
            </a:lvl5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effectLst/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effectLst/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fld id="{4E613741-0947-43FF-8C2F-653DF1759C6A}" type="slidenum">
              <a:rPr lang="en-US" altLang="en-US">
                <a:effectLst/>
              </a:rPr>
              <a:pPr>
                <a:defRPr>
                  <a:effectLst/>
                </a:defRPr>
              </a:pPr>
              <a:t>‹#›</a:t>
            </a:fld>
            <a:endParaRPr lang="en-US" alt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2936311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  <a:effectLst/>
        </p:spPr>
        <p:txBody>
          <a:bodyPr/>
          <a:lstStyle/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effectLst/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effectLst/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fld id="{216BCD55-6EFE-4092-8963-613BA5FC614E}" type="slidenum">
              <a:rPr lang="en-US" altLang="en-US">
                <a:effectLst/>
              </a:rPr>
              <a:pPr>
                <a:defRPr>
                  <a:effectLst/>
                </a:defRPr>
              </a:pPr>
              <a:t>‹#›</a:t>
            </a:fld>
            <a:endParaRPr lang="en-US" alt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2067715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effectLst/>
        </p:spPr>
        <p:txBody>
          <a:bodyPr vert="eaVert"/>
          <a:lstStyle/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effectLst/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effectLst/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fld id="{F0B07AEB-DD30-42DA-9D67-238AF5503AEB}" type="slidenum">
              <a:rPr lang="en-US" altLang="en-US">
                <a:effectLst/>
              </a:rPr>
              <a:pPr>
                <a:defRPr>
                  <a:effectLst/>
                </a:defRPr>
              </a:pPr>
              <a:t>‹#›</a:t>
            </a:fld>
            <a:endParaRPr lang="en-US" alt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0901665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274640"/>
            <a:ext cx="2438400" cy="5851525"/>
          </a:xfrm>
          <a:effectLst/>
        </p:spPr>
        <p:txBody>
          <a:bodyPr vert="eaVert"/>
          <a:lstStyle/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274641"/>
            <a:ext cx="7416800" cy="5851525"/>
          </a:xfrm>
          <a:effectLst/>
        </p:spPr>
        <p:txBody>
          <a:bodyPr vert="eaVert"/>
          <a:lstStyle/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effectLst/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effectLst/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fld id="{7827D03B-391E-4C22-AB43-A02C22B013D4}" type="slidenum">
              <a:rPr lang="en-US" altLang="en-US">
                <a:effectLst/>
              </a:rPr>
              <a:pPr>
                <a:defRPr>
                  <a:effectLst/>
                </a:defRPr>
              </a:pPr>
              <a:t>‹#›</a:t>
            </a:fld>
            <a:endParaRPr lang="en-US" alt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1553776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2051" y="533401"/>
            <a:ext cx="10883900" cy="1090613"/>
          </a:xfrm>
          <a:effectLst/>
        </p:spPr>
        <p:txBody>
          <a:bodyPr/>
          <a:lstStyle/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217085" y="1905000"/>
            <a:ext cx="10814049" cy="4191000"/>
          </a:xfrm>
          <a:effectLst/>
        </p:spPr>
        <p:txBody>
          <a:bodyPr/>
          <a:lstStyle/>
          <a:p>
            <a:pPr lvl="0"/>
            <a:endParaRPr lang="en-US" noProof="0">
              <a:effectLst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36700" y="6286500"/>
            <a:ext cx="2540000" cy="457200"/>
          </a:xfrm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effectLst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787900" y="6286500"/>
            <a:ext cx="3860800" cy="457200"/>
          </a:xfrm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effectLst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59900" y="6286500"/>
            <a:ext cx="2540000" cy="457200"/>
          </a:xfrm>
          <a:effectLst/>
        </p:spPr>
        <p:txBody>
          <a:bodyPr/>
          <a:lstStyle>
            <a:lvl1pPr>
              <a:defRPr smtClean="0">
                <a:effectLst/>
              </a:defRPr>
            </a:lvl1pPr>
          </a:lstStyle>
          <a:p>
            <a:pPr>
              <a:defRPr>
                <a:effectLst/>
              </a:defRPr>
            </a:pPr>
            <a:fld id="{5B9855B4-E43E-4BB8-838B-F359B843A17C}" type="slidenum">
              <a:rPr lang="en-US" altLang="en-US">
                <a:effectLst/>
              </a:rPr>
              <a:pPr>
                <a:defRPr>
                  <a:effectLst/>
                </a:defRPr>
              </a:pPr>
              <a:t>‹#›</a:t>
            </a:fld>
            <a:endParaRPr lang="en-US" alt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0102851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effectLst/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effectLst/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fld id="{E0BD9432-2C99-4A94-8E2C-F6E6F88443C9}" type="slidenum">
              <a:rPr lang="en-US" altLang="en-US">
                <a:effectLst/>
              </a:rPr>
              <a:pPr>
                <a:defRPr>
                  <a:effectLst/>
                </a:defRPr>
              </a:pPr>
              <a:t>‹#›</a:t>
            </a:fld>
            <a:endParaRPr lang="en-US" alt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7726118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2051" y="533401"/>
            <a:ext cx="10883900" cy="1090613"/>
          </a:xfrm>
          <a:effectLst/>
        </p:spPr>
        <p:txBody>
          <a:bodyPr/>
          <a:lstStyle/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17084" y="1905000"/>
            <a:ext cx="5304367" cy="4191000"/>
          </a:xfrm>
          <a:effectLst/>
        </p:spPr>
        <p:txBody>
          <a:bodyPr/>
          <a:lstStyle/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24651" y="1905000"/>
            <a:ext cx="5306483" cy="4191000"/>
          </a:xfrm>
          <a:effectLst/>
        </p:spPr>
        <p:txBody>
          <a:bodyPr/>
          <a:lstStyle/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effectLst/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effectLst/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fld id="{0A5E336C-CBB7-4023-A037-7D1BED588C8F}" type="slidenum">
              <a:rPr lang="en-US" altLang="en-US">
                <a:effectLst/>
              </a:rPr>
              <a:pPr>
                <a:defRPr>
                  <a:effectLst/>
                </a:defRPr>
              </a:pPr>
              <a:t>‹#›</a:t>
            </a:fld>
            <a:endParaRPr lang="en-US" alt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3531137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7" name="Pie 6"/>
          <p:cNvSpPr/>
          <p:nvPr/>
        </p:nvSpPr>
        <p:spPr>
          <a:xfrm>
            <a:off x="-1087967" y="-815975"/>
            <a:ext cx="21844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>
                <a:effectLst/>
              </a:defRPr>
            </a:pPr>
            <a:endParaRPr lang="en-US" sz="2400">
              <a:solidFill>
                <a:srgbClr val="FFFFFF"/>
              </a:solidFill>
              <a:effectLst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>
          <a:xfrm>
            <a:off x="224367" y="20639"/>
            <a:ext cx="2271184" cy="1703387"/>
          </a:xfrm>
          <a:prstGeom prst="ellipse">
            <a:avLst/>
          </a:prstGeom>
          <a:noFill/>
          <a:ln w="27305" cap="rnd">
            <a:solidFill>
              <a:srgbClr val="FFF6DB"/>
            </a:solidFill>
            <a:round/>
          </a:ln>
          <a:effectLst>
            <a:outerShdw blurRad="25400" dist="25400" dir="5400000" algn="tl" rotWithShape="0">
              <a:srgbClr val="AFA58D">
                <a:alpha val="8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FFFFFF"/>
              </a:solidFill>
              <a:effectLst/>
              <a:latin typeface="Gill Sans MT" panose="020B0502020104020203" pitchFamily="34" charset="0"/>
            </a:endParaRPr>
          </a:p>
        </p:txBody>
      </p:sp>
      <p:sp>
        <p:nvSpPr>
          <p:cNvPr id="11" name="Donut 10"/>
          <p:cNvSpPr/>
          <p:nvPr/>
        </p:nvSpPr>
        <p:spPr>
          <a:xfrm rot="2315675">
            <a:off x="243842" y="1055077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  <a:tileRect/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>
                <a:effectLst/>
              </a:defRPr>
            </a:pPr>
            <a:endParaRPr lang="en-US" sz="2400">
              <a:solidFill>
                <a:srgbClr val="FFFFFF"/>
              </a:solidFill>
              <a:effectLst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50434" y="0"/>
            <a:ext cx="1084156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>
                <a:effectLst/>
              </a:defRPr>
            </a:pPr>
            <a:endParaRPr lang="en-US" sz="2400">
              <a:solidFill>
                <a:srgbClr val="FFFFFF"/>
              </a:solidFill>
              <a:effectLst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913467" y="274638"/>
            <a:ext cx="9999133" cy="1143000"/>
          </a:xfrm>
          <a:prstGeom prst="rect">
            <a:avLst/>
          </a:prstGeom>
          <a:effectLst/>
        </p:spPr>
        <p:txBody>
          <a:bodyPr vert="horz" wrap="square" lIns="91440" tIns="45720" rIns="91440" bIns="45720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1033" name="Text Placeholder 8"/>
          <p:cNvSpPr>
            <a:spLocks noGrp="1"/>
          </p:cNvSpPr>
          <p:nvPr>
            <p:ph type="body" idx="1"/>
          </p:nvPr>
        </p:nvSpPr>
        <p:spPr>
          <a:xfrm>
            <a:off x="1913467" y="1447800"/>
            <a:ext cx="9999133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effectLst/>
              </a:rPr>
              <a:t>Click to edit Master text styles</a:t>
            </a:r>
          </a:p>
          <a:p>
            <a:pPr lvl="1"/>
            <a:r>
              <a:rPr lang="en-US" altLang="en-US">
                <a:effectLst/>
              </a:rPr>
              <a:t>Second level</a:t>
            </a:r>
          </a:p>
          <a:p>
            <a:pPr lvl="2"/>
            <a:r>
              <a:rPr lang="en-US" altLang="en-US">
                <a:effectLst/>
              </a:rPr>
              <a:t>Third level</a:t>
            </a:r>
          </a:p>
          <a:p>
            <a:pPr lvl="3"/>
            <a:r>
              <a:rPr lang="en-US" altLang="en-US">
                <a:effectLst/>
              </a:rPr>
              <a:t>Fourth level</a:t>
            </a:r>
          </a:p>
          <a:p>
            <a:pPr lvl="4"/>
            <a:r>
              <a:rPr lang="en-US" altLang="en-US">
                <a:effectLst/>
              </a:rPr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  <a:effectLst/>
        </p:spPr>
        <p:txBody>
          <a:bodyPr vert="horz" wrap="square" lIns="91440" tIns="45720" rIns="91440" bIns="45720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B5A788"/>
                </a:solidFill>
                <a:effectLst/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>
                <a:effectLst/>
              </a:defRPr>
            </a:pPr>
            <a:endParaRPr lang="en-US">
              <a:effectLst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  <a:effectLst/>
        </p:spPr>
        <p:txBody>
          <a:bodyPr vert="horz" wrap="square" lIns="91440" tIns="45720" rIns="91440" bIns="45720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B5A788"/>
                </a:solidFill>
                <a:effectLst/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>
                <a:effectLst/>
              </a:defRPr>
            </a:pPr>
            <a:endParaRPr lang="en-US">
              <a:effectLst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11485033" y="6305550"/>
            <a:ext cx="609600" cy="476250"/>
          </a:xfrm>
          <a:prstGeom prst="rect">
            <a:avLst/>
          </a:prstGeom>
          <a:effectLst/>
        </p:spPr>
        <p:txBody>
          <a:bodyPr vert="horz" wrap="square" lIns="91440" tIns="45720" rIns="91440" bIns="45720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>
                <a:solidFill>
                  <a:srgbClr val="B5A788"/>
                </a:solidFill>
                <a:effectLst/>
                <a:latin typeface="Arial"/>
                <a:ea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>
                <a:effectLst/>
              </a:defRPr>
            </a:pPr>
            <a:fld id="{684EB626-07C5-4B16-9BD5-24FE7CB751BE}" type="slidenum">
              <a:rPr lang="en-US" altLang="en-US">
                <a:effectLst/>
              </a:rPr>
              <a:pPr fontAlgn="base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t>‹#›</a:t>
            </a:fld>
            <a:endParaRPr lang="en-US" altLang="en-US">
              <a:effectLst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>
          <a:xfrm>
            <a:off x="1352551" y="0"/>
            <a:ext cx="9736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550" dist="38000" dir="10800000" algn="tl" rotWithShape="0">
              <a:srgbClr val="706B5F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254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FFFFFF"/>
              </a:solidFill>
              <a:effectLst/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050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ＭＳ Ｐゴシック" pitchFamily="81" charset="-128"/>
          <a:cs typeface="ＭＳ Ｐゴシック" pitchFamily="81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effectLst/>
          <a:latin typeface="Gill Sans MT" pitchFamily="81" charset="-18"/>
          <a:ea typeface="ＭＳ Ｐゴシック" pitchFamily="81" charset="-128"/>
          <a:cs typeface="ＭＳ Ｐゴシック" pitchFamily="8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effectLst/>
          <a:latin typeface="Gill Sans MT" pitchFamily="81" charset="-18"/>
          <a:ea typeface="ＭＳ Ｐゴシック" pitchFamily="81" charset="-128"/>
          <a:cs typeface="ＭＳ Ｐゴシック" pitchFamily="8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effectLst/>
          <a:latin typeface="Gill Sans MT" pitchFamily="81" charset="-18"/>
          <a:ea typeface="ＭＳ Ｐゴシック" pitchFamily="81" charset="-128"/>
          <a:cs typeface="ＭＳ Ｐゴシック" pitchFamily="8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effectLst/>
          <a:latin typeface="Gill Sans MT" pitchFamily="81" charset="-18"/>
          <a:ea typeface="ＭＳ Ｐゴシック" pitchFamily="81" charset="-128"/>
          <a:cs typeface="ＭＳ Ｐゴシック" pitchFamily="8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effectLst/>
          <a:latin typeface="Gill Sans MT" pitchFamily="81" charset="-18"/>
          <a:ea typeface="ＭＳ Ｐゴシック" pitchFamily="81" charset="-128"/>
          <a:cs typeface="ＭＳ Ｐゴシック" pitchFamily="8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effectLst/>
          <a:latin typeface="Gill Sans MT" pitchFamily="81" charset="-18"/>
          <a:ea typeface="ＭＳ Ｐゴシック" pitchFamily="81" charset="-128"/>
          <a:cs typeface="ＭＳ Ｐゴシック" pitchFamily="8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effectLst/>
          <a:latin typeface="Gill Sans MT" pitchFamily="81" charset="-18"/>
          <a:ea typeface="ＭＳ Ｐゴシック" pitchFamily="81" charset="-128"/>
          <a:cs typeface="ＭＳ Ｐゴシック" pitchFamily="8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effectLst/>
          <a:latin typeface="Gill Sans MT" pitchFamily="81" charset="-18"/>
          <a:ea typeface="ＭＳ Ｐゴシック" pitchFamily="81" charset="-128"/>
          <a:cs typeface="ＭＳ Ｐゴシック" pitchFamily="81" charset="-128"/>
        </a:defRPr>
      </a:lvl9pPr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3200" kern="1200">
          <a:solidFill>
            <a:schemeClr val="tx1"/>
          </a:solidFill>
          <a:effectLst/>
          <a:latin typeface="+mn-lt"/>
          <a:ea typeface="ＭＳ Ｐゴシック" pitchFamily="81" charset="-128"/>
          <a:cs typeface="ＭＳ Ｐゴシック" pitchFamily="81" charset="-128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sz="2800" kern="1200">
          <a:solidFill>
            <a:schemeClr val="tx1"/>
          </a:solidFill>
          <a:effectLst/>
          <a:latin typeface="+mn-lt"/>
          <a:ea typeface="ＭＳ Ｐゴシック" pitchFamily="81" charset="-128"/>
          <a:cs typeface="+mn-cs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2400" kern="1200">
          <a:solidFill>
            <a:schemeClr val="tx1"/>
          </a:solidFill>
          <a:effectLst/>
          <a:latin typeface="+mn-lt"/>
          <a:ea typeface="ＭＳ Ｐゴシック" pitchFamily="81" charset="-128"/>
          <a:cs typeface="+mn-cs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C32D2E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effectLst/>
          <a:latin typeface="+mn-lt"/>
          <a:ea typeface="ＭＳ Ｐゴシック" pitchFamily="81" charset="-128"/>
          <a:cs typeface="+mn-cs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84AA33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effectLst/>
          <a:latin typeface="+mn-lt"/>
          <a:ea typeface="ＭＳ Ｐゴシック" pitchFamily="81" charset="-128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4.png"/><Relationship Id="rId4" Type="http://schemas.openxmlformats.org/officeDocument/2006/relationships/image" Target="../media/image1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4.png"/><Relationship Id="rId4" Type="http://schemas.openxmlformats.org/officeDocument/2006/relationships/image" Target="../media/image2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5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5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5" Type="http://schemas.openxmlformats.org/officeDocument/2006/relationships/image" Target="../media/image4.png"/><Relationship Id="rId4" Type="http://schemas.openxmlformats.org/officeDocument/2006/relationships/image" Target="../media/image2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7.mp3"/><Relationship Id="rId1" Type="http://schemas.microsoft.com/office/2007/relationships/media" Target="../media/media47.mp3"/><Relationship Id="rId5" Type="http://schemas.openxmlformats.org/officeDocument/2006/relationships/image" Target="../media/image4.png"/><Relationship Id="rId4" Type="http://schemas.openxmlformats.org/officeDocument/2006/relationships/image" Target="../media/image2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8.mp3"/><Relationship Id="rId1" Type="http://schemas.microsoft.com/office/2007/relationships/media" Target="../media/media48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9.mp3"/><Relationship Id="rId1" Type="http://schemas.microsoft.com/office/2007/relationships/media" Target="../media/media49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0.mp3"/><Relationship Id="rId1" Type="http://schemas.microsoft.com/office/2007/relationships/media" Target="../media/media50.mp3"/><Relationship Id="rId6" Type="http://schemas.openxmlformats.org/officeDocument/2006/relationships/image" Target="../media/image4.png"/><Relationship Id="rId5" Type="http://schemas.openxmlformats.org/officeDocument/2006/relationships/hyperlink" Target="https://nationaldb.org/pages/show/teaching-prelinguistic-communication?cms=true" TargetMode="External"/><Relationship Id="rId4" Type="http://schemas.openxmlformats.org/officeDocument/2006/relationships/hyperlink" Target="http://www.nationaldb.org/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1.mp3"/><Relationship Id="rId1" Type="http://schemas.microsoft.com/office/2007/relationships/media" Target="../media/media51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2959100" y="274638"/>
            <a:ext cx="7499350" cy="2697162"/>
          </a:xfrm>
          <a:effectLst/>
        </p:spPr>
        <p:txBody>
          <a:bodyPr/>
          <a:lstStyle/>
          <a:p>
            <a:pPr algn="ctr" rtl="0" eaLnBrk="1" hangingPunct="1">
              <a:defRPr>
                <a:effectLst/>
              </a:defRPr>
            </a:pPr>
            <a:r>
              <a:rPr lang="es-ES" sz="4400" b="1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  <a:t>DESARROLLO </a:t>
            </a:r>
            <a:br>
              <a:rPr lang="es-ES" sz="4400" b="1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</a:br>
            <a:r>
              <a:rPr lang="es-ES" sz="4400" b="1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  <a:t> </a:t>
            </a:r>
            <a:r>
              <a:rPr lang="es-ES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  <a:t>GESTUAL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2959608" y="2819400"/>
            <a:ext cx="7498080" cy="3810000"/>
          </a:xfrm>
          <a:ln>
            <a:miter lim="800000"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pPr marL="365760" indent="-283464" algn="ctr" eaLnBrk="1" fontAlgn="auto" hangingPunct="1">
              <a:spcAft>
                <a:spcPct val="0"/>
              </a:spcAft>
              <a:buNone/>
              <a:defRPr>
                <a:effectLst/>
              </a:defRPr>
            </a:pPr>
            <a:endParaRPr lang="en-US">
              <a:effectLst/>
              <a:ea typeface="+mn-ea"/>
              <a:cs typeface="+mn-cs"/>
            </a:endParaRPr>
          </a:p>
          <a:p>
            <a:pPr marL="365760" indent="-283464" algn="ctr" eaLnBrk="1" fontAlgn="auto" hangingPunct="1">
              <a:spcAft>
                <a:spcPct val="0"/>
              </a:spcAft>
              <a:buNone/>
              <a:defRPr>
                <a:effectLst/>
              </a:defRPr>
            </a:pPr>
            <a:endParaRPr lang="en-US">
              <a:effectLst/>
              <a:ea typeface="+mn-ea"/>
              <a:cs typeface="+mn-cs"/>
            </a:endParaRPr>
          </a:p>
          <a:p>
            <a:pPr marL="82296" indent="0" algn="r" rtl="0" eaLnBrk="1" fontAlgn="auto" hangingPunct="1">
              <a:spcAft>
                <a:spcPct val="0"/>
              </a:spcAft>
              <a:buNone/>
              <a:defRPr>
                <a:effectLst/>
              </a:defRPr>
            </a:pPr>
            <a:r>
              <a:rPr lang="es-ES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+mn-ea"/>
                <a:cs typeface="+mn-cs"/>
              </a:rPr>
              <a:t>Susan M. Bashinski</a:t>
            </a:r>
          </a:p>
          <a:p>
            <a:pPr lvl="8" algn="r">
              <a:buFont typeface="Wingdings 2"/>
              <a:buNone/>
              <a:defRPr>
                <a:effectLst/>
              </a:defRPr>
            </a:pPr>
            <a:r>
              <a:rPr lang="en-US" sz="3200">
                <a:effectLst/>
              </a:rPr>
              <a:t>			</a:t>
            </a:r>
          </a:p>
        </p:txBody>
      </p:sp>
      <p:pic>
        <p:nvPicPr>
          <p:cNvPr id="12291" name="Picture 1" descr="Kansas Deaf-Blind Project logo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231" y="2819400"/>
            <a:ext cx="3187700" cy="318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S6Slide 1">
            <a:hlinkClick r:id="" action="ppaction://media"/>
            <a:extLst>
              <a:ext uri="{FF2B5EF4-FFF2-40B4-BE49-F238E27FC236}">
                <a16:creationId xmlns:a16="http://schemas.microsoft.com/office/drawing/2014/main" id="{3E855C52-28CA-4414-8BE7-39A3E2A8E5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324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9395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5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341120" y="304800"/>
            <a:ext cx="10850879" cy="1700213"/>
          </a:xfrm>
          <a:effectLst/>
        </p:spPr>
        <p:txBody>
          <a:bodyPr>
            <a:normAutofit/>
          </a:bodyPr>
          <a:lstStyle/>
          <a:p>
            <a:pPr algn="ctr" rtl="0" eaLnBrk="1" hangingPunct="1">
              <a:defRPr>
                <a:effectLst/>
              </a:defRPr>
            </a:pPr>
            <a:r>
              <a:rPr lang="es-ES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ADAPTATIONS TO BASIC PMT STRATEGIES FOR LEARNERS WITH DB</a:t>
            </a:r>
          </a:p>
        </p:txBody>
      </p:sp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36814" y="1905000"/>
            <a:ext cx="8110537" cy="4648200"/>
          </a:xfrm>
          <a:effectLst/>
        </p:spPr>
        <p:txBody>
          <a:bodyPr/>
          <a:lstStyle/>
          <a:p>
            <a:pPr rtl="0" eaLnBrk="1" hangingPunct="1">
              <a:spcBef>
                <a:spcPct val="75000"/>
              </a:spcBef>
            </a:pPr>
            <a:r>
              <a:rPr lang="es-ES" sz="2600" b="0" i="0" u="none" strike="noStrike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Implica indicaciones de direccionalidad (de un acto de comunicación) mediante la alternancia de respuestas de orientación o la orientación de todo el cuerpo, </a:t>
            </a:r>
            <a:r>
              <a:rPr lang="es-ES" sz="2600" b="0" i="1" u="none" strike="noStrike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no </a:t>
            </a:r>
            <a:r>
              <a:rPr lang="es-ES" sz="2600" b="0" i="0" u="none" strike="noStrike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 solo de la mirada</a:t>
            </a:r>
          </a:p>
          <a:p>
            <a:pPr rtl="0" eaLnBrk="1" hangingPunct="1">
              <a:spcBef>
                <a:spcPct val="75000"/>
              </a:spcBef>
            </a:pPr>
            <a:r>
              <a:rPr lang="es-ES" sz="2600" b="0" i="0" u="none" strike="noStrike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Incorpora adaptaciones al entorno para facilitar el uso de la visión y la audición residual del niño</a:t>
            </a:r>
          </a:p>
        </p:txBody>
      </p:sp>
      <p:pic>
        <p:nvPicPr>
          <p:cNvPr id="3" name="KS6Slide 10">
            <a:hlinkClick r:id="" action="ppaction://media"/>
            <a:extLst>
              <a:ext uri="{FF2B5EF4-FFF2-40B4-BE49-F238E27FC236}">
                <a16:creationId xmlns:a16="http://schemas.microsoft.com/office/drawing/2014/main" id="{DD87169D-EDA4-4314-946E-7D0188812E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9647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1351280" y="305118"/>
            <a:ext cx="10840719" cy="1143000"/>
          </a:xfrm>
          <a:effectLst/>
        </p:spPr>
        <p:txBody>
          <a:bodyPr>
            <a:normAutofit/>
          </a:bodyPr>
          <a:lstStyle/>
          <a:p>
            <a:pPr algn="ctr" rtl="0" eaLnBrk="1" hangingPunct="1">
              <a:defRPr>
                <a:effectLst/>
              </a:defRPr>
            </a:pPr>
            <a:r>
              <a:rPr lang="es-ES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  <a:cs typeface="ＭＳ Ｐゴシック" charset="0"/>
              </a:rPr>
              <a:t>RESULTADOS CLAVE </a:t>
            </a:r>
          </a:p>
        </p:txBody>
      </p:sp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4600" y="1905000"/>
            <a:ext cx="8032750" cy="4648200"/>
          </a:xfrm>
          <a:effectLst/>
        </p:spPr>
        <p:txBody>
          <a:bodyPr/>
          <a:lstStyle/>
          <a:p>
            <a:pPr rtl="0"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r>
              <a:rPr lang="es-ES" sz="3600" b="0" i="0" u="none" strike="noStrike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	</a:t>
            </a:r>
            <a:r>
              <a:rPr lang="es-ES" sz="3600" b="0" i="0" u="sng" strike="noStrike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TODOS</a:t>
            </a:r>
            <a:r>
              <a:rPr lang="es-ES" sz="3600" b="0" i="0" u="none" strike="noStrike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 los niños (de </a:t>
            </a:r>
            <a:r>
              <a:rPr lang="es-ES" sz="3600" b="0" i="0" u="sng" strike="noStrike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TANTO</a:t>
            </a:r>
            <a:r>
              <a:rPr lang="es-ES" sz="3600" b="0" i="0" u="none" strike="noStrike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 el grupo principal del estudio, como del grupo de replicación) demostraron una mejoría en la cantidad y una mayor diversidad de </a:t>
            </a:r>
            <a:r>
              <a:rPr lang="es-ES" sz="3600" b="1" i="1" u="none" strike="noStrike">
                <a:solidFill>
                  <a:srgbClr val="FF66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formas</a:t>
            </a:r>
            <a:r>
              <a:rPr lang="es-ES" sz="3600" b="0" i="0" u="none" strike="noStrike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 de comunicación</a:t>
            </a:r>
          </a:p>
        </p:txBody>
      </p:sp>
      <p:pic>
        <p:nvPicPr>
          <p:cNvPr id="3" name="KS6Slide 11">
            <a:hlinkClick r:id="" action="ppaction://media"/>
            <a:extLst>
              <a:ext uri="{FF2B5EF4-FFF2-40B4-BE49-F238E27FC236}">
                <a16:creationId xmlns:a16="http://schemas.microsoft.com/office/drawing/2014/main" id="{270DD8B7-278A-4843-88F6-F930A0AB19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7343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351280" y="189811"/>
            <a:ext cx="10840719" cy="1090613"/>
          </a:xfrm>
          <a:effectLst/>
        </p:spPr>
        <p:txBody>
          <a:bodyPr/>
          <a:lstStyle/>
          <a:p>
            <a:pPr algn="ctr" rtl="0" eaLnBrk="1" hangingPunct="1">
              <a:defRPr>
                <a:effectLst/>
              </a:defRPr>
            </a:pPr>
            <a:r>
              <a:rPr lang="es-ES" sz="40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RESULTADOS CLAVE 1</a:t>
            </a:r>
            <a:r>
              <a:rPr lang="es-ES" sz="2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 </a:t>
            </a:r>
            <a:br>
              <a:rPr lang="es-ES" sz="2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</a:br>
            <a:r>
              <a:rPr lang="es-ES" sz="2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(crecimiento de los participantes más próximo al promedio)</a:t>
            </a:r>
          </a:p>
        </p:txBody>
      </p:sp>
      <p:graphicFrame>
        <p:nvGraphicFramePr>
          <p:cNvPr id="64544" name="Group 32" descr="Key findings table. Organizes Baseline forms and intervention forms.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684281092"/>
              </p:ext>
            </p:extLst>
          </p:nvPr>
        </p:nvGraphicFramePr>
        <p:xfrm>
          <a:off x="2819399" y="1664859"/>
          <a:ext cx="8522855" cy="5021580"/>
        </p:xfrm>
        <a:graphic>
          <a:graphicData uri="http://schemas.openxmlformats.org/drawingml/2006/table">
            <a:tbl>
              <a:tblPr firstRow="1">
                <a:effectLst/>
              </a:tblPr>
              <a:tblGrid>
                <a:gridCol w="33917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311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7675"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8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charset="0"/>
                        <a:defRPr sz="24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charset="2"/>
                        <a:buNone/>
                      </a:pPr>
                      <a:r>
                        <a:rPr kumimoji="0" lang="es-ES" sz="2400" b="1" i="0" u="none" strike="noStrike" cap="none" normalizeH="0" baseline="0">
                          <a:solidFill>
                            <a:srgbClr val="0D0D0D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Trebuchet MS" charset="0"/>
                          <a:ea typeface="ＭＳ Ｐゴシック" charset="0"/>
                        </a:rPr>
                        <a:t>FORMAS de referencia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8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charset="0"/>
                        <a:defRPr sz="24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charset="2"/>
                        <a:buNone/>
                      </a:pPr>
                      <a:r>
                        <a:rPr kumimoji="0" lang="es-ES" sz="2400" b="1" i="0" u="none" strike="noStrike" cap="none" normalizeH="0" baseline="0">
                          <a:solidFill>
                            <a:srgbClr val="0D0D0D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Trebuchet MS" charset="0"/>
                          <a:ea typeface="ＭＳ Ｐゴシック" charset="0"/>
                        </a:rPr>
                        <a:t>FINAL: FORMAS de intervención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3875"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8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charset="0"/>
                        <a:defRPr sz="24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charset="2"/>
                        <a:buNone/>
                      </a:pPr>
                      <a:r>
                        <a:rPr kumimoji="0" lang="es-ES" sz="2400" b="0" i="0" u="none" strike="noStrike" cap="none" normalizeH="0" baseline="0">
                          <a:solidFill>
                            <a:srgbClr val="0D0D0D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Helvetica" charset="0"/>
                          <a:ea typeface="ＭＳ Ｐゴシック" charset="0"/>
                        </a:rPr>
                        <a:t>Empujar un objeto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8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charset="0"/>
                        <a:defRPr sz="24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charset="2"/>
                        <a:buNone/>
                      </a:pPr>
                      <a:r>
                        <a:rPr kumimoji="0" lang="es-ES" sz="2400" b="0" i="0" u="none" strike="noStrike" cap="none" normalizeH="0" baseline="0">
                          <a:solidFill>
                            <a:srgbClr val="FF66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Helvetica" charset="0"/>
                          <a:ea typeface="ＭＳ Ｐゴシック" charset="0"/>
                        </a:rPr>
                        <a:t>3 formas de referencia, ADEMÁS: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3875"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8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charset="0"/>
                        <a:defRPr sz="24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charset="2"/>
                        <a:buNone/>
                      </a:pPr>
                      <a:r>
                        <a:rPr kumimoji="0" lang="es-ES" sz="2400" b="0" i="0" u="none" strike="noStrike" cap="none" normalizeH="0" baseline="0" dirty="0">
                          <a:solidFill>
                            <a:srgbClr val="0D0D0D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Helvetica" charset="0"/>
                          <a:ea typeface="ＭＳ Ｐゴシック" charset="0"/>
                        </a:rPr>
                        <a:t>Dejar caer el artículo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8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charset="0"/>
                        <a:defRPr sz="24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charset="2"/>
                        <a:buNone/>
                      </a:pPr>
                      <a:r>
                        <a:rPr kumimoji="0" lang="es-ES" sz="2400" b="0" i="0" u="none" strike="noStrike" cap="none" normalizeH="0" baseline="0">
                          <a:solidFill>
                            <a:srgbClr val="0D0D0D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Helvetica" charset="0"/>
                          <a:ea typeface="ＭＳ Ｐゴシック" charset="0"/>
                        </a:rPr>
                        <a:t>Extender la mano con la palma hacia arriba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4038"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8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charset="0"/>
                        <a:defRPr sz="24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charset="2"/>
                        <a:buNone/>
                      </a:pPr>
                      <a:r>
                        <a:rPr kumimoji="0" lang="es-ES" sz="2400" b="0" i="0" u="none" strike="noStrike" cap="none" normalizeH="0" baseline="0" dirty="0">
                          <a:solidFill>
                            <a:srgbClr val="0D0D0D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Helvetica" charset="0"/>
                          <a:ea typeface="ＭＳ Ｐゴシック" charset="0"/>
                        </a:rPr>
                        <a:t>Llorar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8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charset="0"/>
                        <a:defRPr sz="24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charset="2"/>
                        <a:buNone/>
                      </a:pPr>
                      <a:r>
                        <a:rPr kumimoji="0" lang="es-ES" sz="2400" b="0" i="0" u="none" strike="noStrike" cap="none" normalizeH="0" baseline="0">
                          <a:solidFill>
                            <a:srgbClr val="0D0D0D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Helvetica" charset="0"/>
                          <a:ea typeface="ＭＳ Ｐゴシック" charset="0"/>
                        </a:rPr>
                        <a:t>Tomar la mano del compañero para...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3875"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8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charset="0"/>
                        <a:defRPr sz="24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charset="2"/>
                        <a:buNone/>
                      </a:pP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8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charset="0"/>
                        <a:defRPr sz="24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charset="2"/>
                        <a:buNone/>
                      </a:pPr>
                      <a:r>
                        <a:rPr kumimoji="0" lang="es-ES" sz="2400" b="0" i="0" u="none" strike="noStrike" cap="none" normalizeH="0" baseline="0">
                          <a:solidFill>
                            <a:srgbClr val="0D0D0D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Helvetica" charset="0"/>
                          <a:ea typeface="ＭＳ Ｐゴシック" charset="0"/>
                        </a:rPr>
                        <a:t>Ofrecer el artículo para que el compañero le ayude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3875"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8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charset="0"/>
                        <a:defRPr sz="24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charset="2"/>
                        <a:buNone/>
                      </a:pP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8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charset="0"/>
                        <a:defRPr sz="24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charset="2"/>
                        <a:buNone/>
                      </a:pPr>
                      <a:r>
                        <a:rPr kumimoji="0" lang="es-ES" sz="2400" b="0" i="0" u="none" strike="noStrike" cap="none" normalizeH="0" baseline="0">
                          <a:solidFill>
                            <a:srgbClr val="0D0D0D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Helvetica" charset="0"/>
                          <a:ea typeface="ＭＳ Ｐゴシック" charset="0"/>
                        </a:rPr>
                        <a:t>Saludar con "chocar los cinco"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3875"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8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charset="0"/>
                        <a:defRPr sz="24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charset="2"/>
                        <a:buNone/>
                      </a:pP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8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charset="0"/>
                        <a:defRPr sz="24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charset="2"/>
                        <a:buNone/>
                      </a:pPr>
                      <a:r>
                        <a:rPr kumimoji="0" lang="es-ES" sz="2400" b="0" i="0" u="none" strike="noStrike" cap="none" normalizeH="0" baseline="0">
                          <a:solidFill>
                            <a:srgbClr val="0D0D0D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Helvetica" charset="0"/>
                          <a:ea typeface="ＭＳ Ｐゴシック" charset="0"/>
                        </a:rPr>
                        <a:t>Apuntar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3875"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8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charset="0"/>
                        <a:defRPr sz="24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charset="2"/>
                        <a:buNone/>
                      </a:pP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8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charset="0"/>
                        <a:defRPr sz="24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charset="2"/>
                        <a:buNone/>
                      </a:pPr>
                      <a:r>
                        <a:rPr kumimoji="0" lang="es-ES" sz="2400" b="0" i="0" u="none" strike="noStrike" cap="none" normalizeH="0" baseline="0" dirty="0">
                          <a:solidFill>
                            <a:srgbClr val="0D0D0D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Helvetica" charset="0"/>
                          <a:ea typeface="ＭＳ Ｐゴシック" charset="0"/>
                        </a:rPr>
                        <a:t>Aplaudir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" name="KS6Slide 12">
            <a:hlinkClick r:id="" action="ppaction://media"/>
            <a:extLst>
              <a:ext uri="{FF2B5EF4-FFF2-40B4-BE49-F238E27FC236}">
                <a16:creationId xmlns:a16="http://schemas.microsoft.com/office/drawing/2014/main" id="{3FD2A67F-FB32-407F-A7B4-5C3498E77C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6115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1351280" y="274638"/>
            <a:ext cx="10840719" cy="1143000"/>
          </a:xfrm>
          <a:effectLst/>
        </p:spPr>
        <p:txBody>
          <a:bodyPr/>
          <a:lstStyle/>
          <a:p>
            <a:pPr algn="ctr" rtl="0" eaLnBrk="1" hangingPunct="1">
              <a:defRPr>
                <a:effectLst/>
              </a:defRPr>
            </a:pPr>
            <a:r>
              <a:rPr lang="es-ES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RESULTADOS CLAVE 1 </a:t>
            </a:r>
            <a:r>
              <a:rPr lang="es-ES" sz="2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(continuación...)</a:t>
            </a:r>
          </a:p>
        </p:txBody>
      </p:sp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4600" y="1905000"/>
            <a:ext cx="8032750" cy="4648200"/>
          </a:xfrm>
          <a:effectLst/>
        </p:spPr>
        <p:txBody>
          <a:bodyPr/>
          <a:lstStyle/>
          <a:p>
            <a:pPr rtl="0"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r>
              <a:rPr lang="es-ES" sz="3600" b="0" i="0" u="none" strike="noStrike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	</a:t>
            </a:r>
            <a:r>
              <a:rPr lang="es-ES" sz="3600" b="0" i="0" u="sng" strike="noStrike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TODOS</a:t>
            </a:r>
            <a:r>
              <a:rPr lang="es-ES" sz="3600" b="0" i="0" u="none" strike="noStrike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 los niños (de </a:t>
            </a:r>
            <a:r>
              <a:rPr lang="es-ES" sz="3600" b="0" i="0" u="sng" strike="noStrike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TANTO </a:t>
            </a:r>
            <a:r>
              <a:rPr lang="es-ES" sz="3600" b="0" i="0" u="none" strike="noStrike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el grupo principal del estudio, como del grupo de replicación) demostraron una mayor diversidad en sus </a:t>
            </a:r>
            <a:r>
              <a:rPr lang="es-ES" sz="3600" b="1" i="1" u="none" strike="noStrike">
                <a:solidFill>
                  <a:srgbClr val="FF66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funciones comunicativas</a:t>
            </a:r>
          </a:p>
        </p:txBody>
      </p:sp>
      <p:pic>
        <p:nvPicPr>
          <p:cNvPr id="3" name="KS6Slide 13">
            <a:hlinkClick r:id="" action="ppaction://media"/>
            <a:extLst>
              <a:ext uri="{FF2B5EF4-FFF2-40B4-BE49-F238E27FC236}">
                <a16:creationId xmlns:a16="http://schemas.microsoft.com/office/drawing/2014/main" id="{2F0097DA-9B8B-4897-850B-923A738690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9684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>
          <a:xfrm>
            <a:off x="1341120" y="309881"/>
            <a:ext cx="10850879" cy="1090613"/>
          </a:xfrm>
          <a:effectLst/>
        </p:spPr>
        <p:txBody>
          <a:bodyPr/>
          <a:lstStyle/>
          <a:p>
            <a:pPr algn="ctr" rtl="0" eaLnBrk="1" hangingPunct="1">
              <a:defRPr>
                <a:effectLst/>
              </a:defRPr>
            </a:pPr>
            <a:r>
              <a:rPr lang="es-ES" sz="39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RESULTADOS CLAVE 2</a:t>
            </a:r>
            <a:r>
              <a:rPr lang="es-ES" sz="2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 </a:t>
            </a:r>
            <a:br>
              <a:rPr lang="es-ES" sz="2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</a:br>
            <a:r>
              <a:rPr lang="es-ES" sz="2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(crecimiento de los participantes más próximo al promedio)</a:t>
            </a:r>
          </a:p>
        </p:txBody>
      </p:sp>
      <p:graphicFrame>
        <p:nvGraphicFramePr>
          <p:cNvPr id="220163" name="Group 3" descr="Key findings table 2. Organizes baseline functions and intervention functions.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0036452"/>
              </p:ext>
            </p:extLst>
          </p:nvPr>
        </p:nvGraphicFramePr>
        <p:xfrm>
          <a:off x="2557464" y="1905000"/>
          <a:ext cx="8110537" cy="4789170"/>
        </p:xfrm>
        <a:graphic>
          <a:graphicData uri="http://schemas.openxmlformats.org/drawingml/2006/table">
            <a:tbl>
              <a:tblPr firstRow="1">
                <a:effectLst/>
              </a:tblPr>
              <a:tblGrid>
                <a:gridCol w="33099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00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3875"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8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charset="0"/>
                        <a:defRPr sz="24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charset="2"/>
                        <a:buNone/>
                      </a:pPr>
                      <a:r>
                        <a:rPr kumimoji="0" lang="es-ES" sz="2400" b="1" i="0" u="none" strike="noStrike" cap="none" normalizeH="0" baseline="0">
                          <a:solidFill>
                            <a:srgbClr val="0D0D0D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Trebuchet MS" charset="0"/>
                          <a:ea typeface="ＭＳ Ｐゴシック" charset="0"/>
                        </a:rPr>
                        <a:t>FUNCIONES de referencia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8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charset="0"/>
                        <a:defRPr sz="24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charset="2"/>
                        <a:buNone/>
                      </a:pPr>
                      <a:r>
                        <a:rPr kumimoji="0" lang="es-ES" sz="2400" b="1" i="0" u="none" strike="noStrike" cap="none" normalizeH="0" baseline="0">
                          <a:solidFill>
                            <a:srgbClr val="0D0D0D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Trebuchet MS" charset="0"/>
                          <a:ea typeface="ＭＳ Ｐゴシック" charset="0"/>
                        </a:rPr>
                        <a:t>FINAL: FUNCIONES de intervención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3875"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8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charset="0"/>
                        <a:defRPr sz="24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charset="2"/>
                        <a:buNone/>
                      </a:pPr>
                      <a:r>
                        <a:rPr kumimoji="0" lang="es-ES" sz="2400" b="0" i="0" u="none" strike="noStrike" cap="none" normalizeH="0" baseline="0">
                          <a:solidFill>
                            <a:srgbClr val="0D0D0D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Helvetica" charset="0"/>
                          <a:ea typeface="ＭＳ Ｐゴシック" charset="0"/>
                        </a:rPr>
                        <a:t>Protestar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8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charset="0"/>
                        <a:defRPr sz="24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charset="2"/>
                        <a:buNone/>
                      </a:pPr>
                      <a:r>
                        <a:rPr kumimoji="0" lang="es-ES" sz="2400" b="0" i="0" u="none" strike="noStrike" cap="none" normalizeH="0" baseline="0">
                          <a:solidFill>
                            <a:srgbClr val="FF66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Helvetica" charset="0"/>
                          <a:ea typeface="ＭＳ Ｐゴシック" charset="0"/>
                        </a:rPr>
                        <a:t>2 funciones de referencia, ADEMÁS: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3875"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8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charset="0"/>
                        <a:defRPr sz="24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charset="2"/>
                        <a:buNone/>
                      </a:pPr>
                      <a:r>
                        <a:rPr kumimoji="0" lang="es-ES" sz="2400" b="0" i="0" u="none" strike="noStrike" cap="none" normalizeH="0" baseline="0">
                          <a:solidFill>
                            <a:srgbClr val="0D0D0D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Helvetica" charset="0"/>
                          <a:ea typeface="ＭＳ Ｐゴシック" charset="0"/>
                        </a:rPr>
                        <a:t>Rechazar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8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charset="0"/>
                        <a:defRPr sz="24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charset="2"/>
                        <a:buNone/>
                      </a:pPr>
                      <a:r>
                        <a:rPr kumimoji="0" lang="es-ES" sz="2400" b="0" i="0" u="none" strike="noStrike" cap="none" normalizeH="0" baseline="0">
                          <a:solidFill>
                            <a:srgbClr val="0D0D0D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Helvetica" charset="0"/>
                          <a:ea typeface="ＭＳ Ｐゴシック" charset="0"/>
                        </a:rPr>
                        <a:t>Saludar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3875"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8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charset="0"/>
                        <a:defRPr sz="24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charset="2"/>
                        <a:buNone/>
                      </a:pP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8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charset="0"/>
                        <a:defRPr sz="24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charset="2"/>
                        <a:buNone/>
                      </a:pPr>
                      <a:r>
                        <a:rPr kumimoji="0" lang="es-ES" sz="2400" b="0" i="0" u="none" strike="noStrike" cap="none" normalizeH="0" baseline="0">
                          <a:solidFill>
                            <a:srgbClr val="0D0D0D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Helvetica" charset="0"/>
                          <a:ea typeface="ＭＳ Ｐゴシック" charset="0"/>
                        </a:rPr>
                        <a:t>Solicitar una acción/turno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3875"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8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charset="0"/>
                        <a:defRPr sz="24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charset="2"/>
                        <a:buNone/>
                      </a:pP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8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charset="0"/>
                        <a:defRPr sz="24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charset="2"/>
                        <a:buNone/>
                      </a:pPr>
                      <a:r>
                        <a:rPr kumimoji="0" lang="es-ES" sz="2400" b="0" i="0" u="none" strike="noStrike" cap="none" normalizeH="0" baseline="0">
                          <a:solidFill>
                            <a:srgbClr val="0D0D0D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Helvetica" charset="0"/>
                          <a:ea typeface="ＭＳ Ｐゴシック" charset="0"/>
                        </a:rPr>
                        <a:t>Solicitar un objeto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3875"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8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charset="0"/>
                        <a:defRPr sz="24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charset="2"/>
                        <a:buNone/>
                      </a:pP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8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charset="0"/>
                        <a:defRPr sz="24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charset="2"/>
                        <a:buNone/>
                      </a:pPr>
                      <a:r>
                        <a:rPr kumimoji="0" lang="es-ES" sz="2400" b="0" i="0" u="none" strike="noStrike" cap="none" normalizeH="0" baseline="0">
                          <a:solidFill>
                            <a:srgbClr val="0D0D0D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Helvetica" charset="0"/>
                          <a:ea typeface="ＭＳ Ｐゴシック" charset="0"/>
                        </a:rPr>
                        <a:t>Solicitar atención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3875"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8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charset="0"/>
                        <a:defRPr sz="24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charset="2"/>
                        <a:buNone/>
                      </a:pP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8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charset="0"/>
                        <a:defRPr sz="24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charset="2"/>
                        <a:buNone/>
                      </a:pPr>
                      <a:r>
                        <a:rPr kumimoji="0" lang="es-ES" sz="2400" b="0" i="0" u="none" strike="noStrike" cap="none" normalizeH="0" baseline="0" dirty="0">
                          <a:solidFill>
                            <a:srgbClr val="0D0D0D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Helvetica" charset="0"/>
                          <a:ea typeface="ＭＳ Ｐゴシック" charset="0"/>
                        </a:rPr>
                        <a:t>Indicar una elección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3875"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8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charset="0"/>
                        <a:defRPr sz="24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charset="2"/>
                        <a:buNone/>
                      </a:pP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8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charset="0"/>
                        <a:defRPr sz="24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charset="2"/>
                        <a:buNone/>
                      </a:pPr>
                      <a:r>
                        <a:rPr kumimoji="0" lang="es-ES" sz="2400" b="0" i="0" u="none" strike="noStrike" cap="none" normalizeH="0" baseline="0" dirty="0">
                          <a:solidFill>
                            <a:srgbClr val="0D0D0D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Helvetica" charset="0"/>
                          <a:ea typeface="ＭＳ Ｐゴシック" charset="0"/>
                        </a:rPr>
                        <a:t>Dirigir la atención/comentar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5" name="KS6Slide 14">
            <a:hlinkClick r:id="" action="ppaction://media"/>
            <a:extLst>
              <a:ext uri="{FF2B5EF4-FFF2-40B4-BE49-F238E27FC236}">
                <a16:creationId xmlns:a16="http://schemas.microsoft.com/office/drawing/2014/main" id="{B91139D9-B2DD-4138-8321-8D2AF7D4F5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2761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2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>
          <a:xfrm>
            <a:off x="1341120" y="315278"/>
            <a:ext cx="10850879" cy="1143000"/>
          </a:xfrm>
          <a:effectLst/>
        </p:spPr>
        <p:txBody>
          <a:bodyPr/>
          <a:lstStyle/>
          <a:p>
            <a:pPr algn="ctr" rtl="0">
              <a:defRPr>
                <a:effectLst/>
              </a:defRPr>
            </a:pPr>
            <a:r>
              <a:rPr lang="es-ES" sz="43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Helvetica" charset="0"/>
                <a:ea typeface="ＭＳ Ｐゴシック" charset="0"/>
              </a:rPr>
              <a:t>DICCIONARIO DE GESTOS</a:t>
            </a:r>
          </a:p>
        </p:txBody>
      </p:sp>
      <p:sp>
        <p:nvSpPr>
          <p:cNvPr id="72706" name="Content Placeholder 2"/>
          <p:cNvSpPr>
            <a:spLocks noGrp="1"/>
          </p:cNvSpPr>
          <p:nvPr>
            <p:ph idx="1"/>
          </p:nvPr>
        </p:nvSpPr>
        <p:spPr>
          <a:xfrm>
            <a:off x="2895600" y="1752600"/>
            <a:ext cx="7315200" cy="4191000"/>
          </a:xfrm>
          <a:effectLst/>
        </p:spPr>
        <p:txBody>
          <a:bodyPr/>
          <a:lstStyle/>
          <a:p>
            <a:pPr rtl="0">
              <a:buFont typeface="Wingdings 2" charset="0"/>
              <a:buChar char=""/>
              <a:defRPr>
                <a:effectLst/>
              </a:defRPr>
            </a:pPr>
            <a:r>
              <a:rPr lang="es-ES" sz="3200" b="0" i="0" u="none" strike="noStrike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  <a:cs typeface="ＭＳ Ｐゴシック" charset="0"/>
              </a:rPr>
              <a:t>Se elaboraron diccionarios individuales para cada estudiante</a:t>
            </a:r>
          </a:p>
          <a:p>
            <a:pPr marL="0" indent="0">
              <a:buNone/>
              <a:defRPr>
                <a:effectLst/>
              </a:defRPr>
            </a:pPr>
            <a:endParaRPr lang="en-US" altLang="ja-JP">
              <a:solidFill>
                <a:schemeClr val="tx2"/>
              </a:solidFill>
              <a:effectLst/>
              <a:latin typeface="Trebuchet MS" charset="0"/>
              <a:ea typeface="ＭＳ Ｐゴシック" charset="0"/>
              <a:cs typeface="ＭＳ Ｐゴシック" charset="0"/>
            </a:endParaRPr>
          </a:p>
          <a:p>
            <a:pPr rtl="0">
              <a:buFont typeface="Wingdings 2" charset="0"/>
              <a:buChar char=""/>
              <a:defRPr>
                <a:effectLst/>
              </a:defRPr>
            </a:pPr>
            <a:r>
              <a:rPr lang="es-ES" sz="3200" b="0" i="0" u="none" strike="noStrike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  <a:cs typeface="ＭＳ Ｐゴシック" charset="0"/>
              </a:rPr>
              <a:t>Se distribuyeron diccionarios en</a:t>
            </a:r>
            <a:r>
              <a:rPr lang="es-ES" sz="3200" b="0" i="1" u="none" strike="noStrike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  <a:cs typeface="ＭＳ Ｐゴシック" charset="0"/>
              </a:rPr>
              <a:t> tanto</a:t>
            </a:r>
            <a:r>
              <a:rPr lang="es-ES" sz="3200" b="0" i="0" u="none" strike="noStrike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  <a:cs typeface="ＭＳ Ｐゴシック" charset="0"/>
              </a:rPr>
              <a:t> </a:t>
            </a:r>
            <a:r>
              <a:rPr lang="es-ES" sz="3200" b="0" i="0" u="sng" strike="noStrike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  <a:cs typeface="ＭＳ Ｐゴシック" charset="0"/>
              </a:rPr>
              <a:t>formato en papel, </a:t>
            </a:r>
            <a:r>
              <a:rPr lang="es-ES" sz="3200" b="0" i="0" u="none" strike="noStrike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  <a:cs typeface="ＭＳ Ｐゴシック" charset="0"/>
              </a:rPr>
              <a:t>como en versión en </a:t>
            </a:r>
            <a:r>
              <a:rPr lang="es-ES" sz="3200" b="0" i="0" u="sng" strike="noStrike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  <a:cs typeface="ＭＳ Ｐゴシック" charset="0"/>
              </a:rPr>
              <a:t>video</a:t>
            </a:r>
          </a:p>
        </p:txBody>
      </p:sp>
      <p:pic>
        <p:nvPicPr>
          <p:cNvPr id="3" name="KS6Slide 15">
            <a:hlinkClick r:id="" action="ppaction://media"/>
            <a:extLst>
              <a:ext uri="{FF2B5EF4-FFF2-40B4-BE49-F238E27FC236}">
                <a16:creationId xmlns:a16="http://schemas.microsoft.com/office/drawing/2014/main" id="{9FCE6715-5821-4F39-A2DE-C1D956C637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3631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3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351280" y="64976"/>
            <a:ext cx="10840720" cy="1143000"/>
          </a:xfrm>
          <a:effectLst/>
        </p:spPr>
        <p:txBody>
          <a:bodyPr/>
          <a:lstStyle/>
          <a:p>
            <a:pPr algn="ctr" rtl="0">
              <a:defRPr>
                <a:effectLst/>
              </a:defRPr>
            </a:pPr>
            <a:r>
              <a:rPr lang="es-ES" sz="3600" b="0" i="0" u="sng" strike="noStrike" dirty="0"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MUESTRA</a:t>
            </a:r>
            <a:r>
              <a:rPr lang="es-ES" sz="3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: DICCIONARIO DEL ESTUDIANTE </a:t>
            </a:r>
          </a:p>
        </p:txBody>
      </p:sp>
      <p:graphicFrame>
        <p:nvGraphicFramePr>
          <p:cNvPr id="12" name="Content Placeholder 11" descr="Learner dictionary table. Organizes descriptions of form and possible functions.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3916764"/>
              </p:ext>
            </p:extLst>
          </p:nvPr>
        </p:nvGraphicFramePr>
        <p:xfrm>
          <a:off x="2959100" y="1052942"/>
          <a:ext cx="7499350" cy="5540804"/>
        </p:xfrm>
        <a:graphic>
          <a:graphicData uri="http://schemas.openxmlformats.org/drawingml/2006/table">
            <a:tbl>
              <a:tblPr firstRow="1">
                <a:effectLst/>
              </a:tblPr>
              <a:tblGrid>
                <a:gridCol w="4737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2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51"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tabLst>
                          <a:tab pos="5943600" algn="r"/>
                        </a:tabLst>
                        <a:defRPr sz="28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charset="0"/>
                        <a:tabLst>
                          <a:tab pos="5943600" algn="r"/>
                        </a:tabLst>
                        <a:defRPr sz="24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tabLst>
                          <a:tab pos="5943600" algn="r"/>
                        </a:tabLst>
                        <a:defRPr sz="20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943600" algn="r"/>
                        </a:tabLst>
                      </a:pPr>
                      <a:r>
                        <a:rPr kumimoji="0" lang="es-ES" sz="1400" b="1" i="0" u="none" strike="noStrike" cap="none" normalizeH="0" baseline="0" dirty="0">
                          <a:solidFill>
                            <a:srgbClr val="FFFFFF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omic Sans MS" charset="0"/>
                          <a:ea typeface="ＭＳ Ｐゴシック" charset="0"/>
                        </a:rPr>
                        <a:t>Descripción de la forma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96430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tabLst>
                          <a:tab pos="5943600" algn="r"/>
                        </a:tabLst>
                        <a:defRPr sz="28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charset="0"/>
                        <a:tabLst>
                          <a:tab pos="5943600" algn="r"/>
                        </a:tabLst>
                        <a:defRPr sz="24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tabLst>
                          <a:tab pos="5943600" algn="r"/>
                        </a:tabLst>
                        <a:defRPr sz="20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943600" algn="r"/>
                        </a:tabLst>
                      </a:pPr>
                      <a:r>
                        <a:rPr kumimoji="0" lang="es-ES" sz="1400" b="1" i="0" u="none" strike="noStrike" cap="none" normalizeH="0" baseline="0">
                          <a:solidFill>
                            <a:srgbClr val="FFFFFF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omic Sans MS" charset="0"/>
                          <a:ea typeface="ＭＳ Ｐゴシック" charset="0"/>
                        </a:rPr>
                        <a:t> Posible función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96430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51"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tabLst>
                          <a:tab pos="5943600" algn="r"/>
                        </a:tabLst>
                        <a:defRPr sz="28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charset="0"/>
                        <a:tabLst>
                          <a:tab pos="5943600" algn="r"/>
                        </a:tabLst>
                        <a:defRPr sz="24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tabLst>
                          <a:tab pos="5943600" algn="r"/>
                        </a:tabLst>
                        <a:defRPr sz="20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943600" algn="r"/>
                        </a:tabLst>
                      </a:pPr>
                      <a:r>
                        <a:rPr kumimoji="0" lang="es-ES" sz="1400" b="0" i="0" u="none" strike="noStrike" cap="none" normalizeH="0" baseline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omic Sans MS" charset="0"/>
                          <a:ea typeface="ＭＳ Ｐゴシック" charset="0"/>
                        </a:rPr>
                        <a:t>Levantar el brazo con la mano abierta para saludar con "chocar los cinco"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tabLst>
                          <a:tab pos="5943600" algn="r"/>
                        </a:tabLst>
                        <a:defRPr sz="28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charset="0"/>
                        <a:tabLst>
                          <a:tab pos="5943600" algn="r"/>
                        </a:tabLst>
                        <a:defRPr sz="24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tabLst>
                          <a:tab pos="5943600" algn="r"/>
                        </a:tabLst>
                        <a:defRPr sz="20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943600" algn="r"/>
                        </a:tabLst>
                      </a:pPr>
                      <a:r>
                        <a:rPr kumimoji="0" lang="es-ES" sz="1400" b="0" i="0" u="none" strike="noStrike" cap="none" normalizeH="0" baseline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omic Sans MS" charset="0"/>
                          <a:ea typeface="ＭＳ Ｐゴシック" charset="0"/>
                        </a:rPr>
                        <a:t>Saludar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DC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39"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tabLst>
                          <a:tab pos="5943600" algn="r"/>
                        </a:tabLst>
                        <a:defRPr sz="28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charset="0"/>
                        <a:tabLst>
                          <a:tab pos="5943600" algn="r"/>
                        </a:tabLst>
                        <a:defRPr sz="24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tabLst>
                          <a:tab pos="5943600" algn="r"/>
                        </a:tabLst>
                        <a:defRPr sz="20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943600" algn="r"/>
                        </a:tabLst>
                      </a:pPr>
                      <a:r>
                        <a:rPr kumimoji="0" lang="es-ES" sz="1400" b="0" i="0" u="none" strike="noStrike" cap="none" normalizeH="0" baseline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omic Sans MS" charset="0"/>
                          <a:ea typeface="ＭＳ Ｐゴシック" charset="0"/>
                        </a:rPr>
                        <a:t>Levantar el brazo con la mano abierta, saludar de un lado a otro </a:t>
                      </a:r>
                      <a:r>
                        <a:rPr kumimoji="0" lang="es-ES" sz="1400" b="0" i="0" u="sng" strike="noStrike" cap="none" normalizeH="0" baseline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omic Sans MS" charset="0"/>
                          <a:ea typeface="ＭＳ Ｐゴシック" charset="0"/>
                        </a:rPr>
                        <a:t>O</a:t>
                      </a:r>
                      <a:r>
                        <a:rPr kumimoji="0" lang="es-ES" sz="1400" b="0" i="0" u="none" strike="noStrike" cap="none" normalizeH="0" baseline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omic Sans MS" charset="0"/>
                          <a:ea typeface="ＭＳ Ｐゴシック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943600" algn="r"/>
                        </a:tabLst>
                      </a:pPr>
                      <a:r>
                        <a:rPr kumimoji="0" lang="es-ES" sz="1400" b="0" i="0" u="none" strike="noStrike" cap="none" normalizeH="0" baseline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omic Sans MS" charset="0"/>
                          <a:ea typeface="ＭＳ Ｐゴシック" charset="0"/>
                        </a:rPr>
                        <a:t>Levantar el brazo con el método de palma-bajo-palma, seguir los movimientos de los dedos hacia arriba y hacia abajo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tabLst>
                          <a:tab pos="5943600" algn="r"/>
                        </a:tabLst>
                        <a:defRPr sz="28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charset="0"/>
                        <a:tabLst>
                          <a:tab pos="5943600" algn="r"/>
                        </a:tabLst>
                        <a:defRPr sz="24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tabLst>
                          <a:tab pos="5943600" algn="r"/>
                        </a:tabLst>
                        <a:defRPr sz="20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943600" algn="r"/>
                        </a:tabLst>
                      </a:pPr>
                      <a:r>
                        <a:rPr kumimoji="0" lang="es-ES" sz="1400" b="0" i="0" u="none" strike="noStrike" cap="none" normalizeH="0" baseline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omic Sans MS" charset="0"/>
                          <a:ea typeface="ＭＳ Ｐゴシック" charset="0"/>
                        </a:rPr>
                        <a:t>Adiós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FE9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51"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tabLst>
                          <a:tab pos="5943600" algn="r"/>
                        </a:tabLst>
                        <a:defRPr sz="28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charset="0"/>
                        <a:tabLst>
                          <a:tab pos="5943600" algn="r"/>
                        </a:tabLst>
                        <a:defRPr sz="24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tabLst>
                          <a:tab pos="5943600" algn="r"/>
                        </a:tabLst>
                        <a:defRPr sz="20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943600" algn="r"/>
                        </a:tabLst>
                      </a:pPr>
                      <a:r>
                        <a:rPr kumimoji="0" lang="es-ES" sz="1400" b="0" i="0" u="none" strike="noStrike" cap="none" normalizeH="0" baseline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omic Sans MS" charset="0"/>
                          <a:ea typeface="ＭＳ Ｐゴシック" charset="0"/>
                        </a:rPr>
                        <a:t>Extender la mano abierta con la palma hacia arriba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tabLst>
                          <a:tab pos="5943600" algn="r"/>
                        </a:tabLst>
                        <a:defRPr sz="28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charset="0"/>
                        <a:tabLst>
                          <a:tab pos="5943600" algn="r"/>
                        </a:tabLst>
                        <a:defRPr sz="24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tabLst>
                          <a:tab pos="5943600" algn="r"/>
                        </a:tabLst>
                        <a:defRPr sz="20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943600" algn="r"/>
                        </a:tabLst>
                      </a:pPr>
                      <a:r>
                        <a:rPr kumimoji="0" lang="es-ES" sz="1400" b="0" i="0" u="none" strike="noStrike" cap="none" normalizeH="0" baseline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omic Sans MS" charset="0"/>
                          <a:ea typeface="ＭＳ Ｐゴシック" charset="0"/>
                        </a:rPr>
                        <a:t>Solicitar un turno/artículo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DC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7010"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tabLst>
                          <a:tab pos="5943600" algn="r"/>
                        </a:tabLst>
                        <a:defRPr sz="28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charset="0"/>
                        <a:tabLst>
                          <a:tab pos="5943600" algn="r"/>
                        </a:tabLst>
                        <a:defRPr sz="24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tabLst>
                          <a:tab pos="5943600" algn="r"/>
                        </a:tabLst>
                        <a:defRPr sz="20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943600" algn="r"/>
                        </a:tabLst>
                      </a:pPr>
                      <a:r>
                        <a:rPr kumimoji="0" lang="es-ES" sz="1400" b="0" i="0" u="none" strike="noStrike" cap="none" normalizeH="0" baseline="0" dirty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omic Sans MS" charset="0"/>
                          <a:ea typeface="ＭＳ Ｐゴシック" charset="0"/>
                        </a:rPr>
                        <a:t>Tomar la mano del compañero y colocarla sobre el artículo/interruptor/ubicación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tabLst>
                          <a:tab pos="5943600" algn="r"/>
                        </a:tabLst>
                        <a:defRPr sz="28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charset="0"/>
                        <a:tabLst>
                          <a:tab pos="5943600" algn="r"/>
                        </a:tabLst>
                        <a:defRPr sz="24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tabLst>
                          <a:tab pos="5943600" algn="r"/>
                        </a:tabLst>
                        <a:defRPr sz="20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943600" algn="r"/>
                        </a:tabLst>
                      </a:pPr>
                      <a:r>
                        <a:rPr kumimoji="0" lang="es-ES" sz="1400" b="0" i="0" u="none" strike="noStrike" cap="none" normalizeH="0" baseline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omic Sans MS" charset="0"/>
                          <a:ea typeface="ＭＳ Ｐゴシック" charset="0"/>
                        </a:rPr>
                        <a:t>Solicitar un artículo/ayuda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FE9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451"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tabLst>
                          <a:tab pos="5943600" algn="r"/>
                        </a:tabLst>
                        <a:defRPr sz="28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charset="0"/>
                        <a:tabLst>
                          <a:tab pos="5943600" algn="r"/>
                        </a:tabLst>
                        <a:defRPr sz="24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tabLst>
                          <a:tab pos="5943600" algn="r"/>
                        </a:tabLst>
                        <a:defRPr sz="20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943600" algn="r"/>
                        </a:tabLst>
                      </a:pPr>
                      <a:r>
                        <a:rPr kumimoji="0" lang="es-ES" sz="1400" b="0" i="0" u="none" strike="noStrike" cap="none" normalizeH="0" baseline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omic Sans MS" charset="0"/>
                          <a:ea typeface="ＭＳ Ｐゴシック" charset="0"/>
                        </a:rPr>
                        <a:t>Ofrecer/empujar un artículo hacia el compañero para solicitar ayuda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tabLst>
                          <a:tab pos="5943600" algn="r"/>
                        </a:tabLst>
                        <a:defRPr sz="28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charset="0"/>
                        <a:tabLst>
                          <a:tab pos="5943600" algn="r"/>
                        </a:tabLst>
                        <a:defRPr sz="24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tabLst>
                          <a:tab pos="5943600" algn="r"/>
                        </a:tabLst>
                        <a:defRPr sz="20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943600" algn="r"/>
                        </a:tabLst>
                      </a:pPr>
                      <a:r>
                        <a:rPr kumimoji="0" lang="es-ES" sz="1400" b="0" i="0" u="none" strike="noStrike" cap="none" normalizeH="0" baseline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omic Sans MS" charset="0"/>
                          <a:ea typeface="ＭＳ Ｐゴシック" charset="0"/>
                        </a:rPr>
                        <a:t>Solicitar ayuda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DC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51"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tabLst>
                          <a:tab pos="5943600" algn="r"/>
                        </a:tabLst>
                        <a:defRPr sz="28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charset="0"/>
                        <a:tabLst>
                          <a:tab pos="5943600" algn="r"/>
                        </a:tabLst>
                        <a:defRPr sz="24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tabLst>
                          <a:tab pos="5943600" algn="r"/>
                        </a:tabLst>
                        <a:defRPr sz="20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943600" algn="r"/>
                        </a:tabLst>
                      </a:pPr>
                      <a:r>
                        <a:rPr kumimoji="0" lang="es-ES" sz="1400" b="0" i="0" u="none" strike="noStrike" cap="none" normalizeH="0" baseline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omic Sans MS" charset="0"/>
                          <a:ea typeface="ＭＳ Ｐゴシック" charset="0"/>
                        </a:rPr>
                        <a:t>Tocar el hombro/antebrazo del compañero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tabLst>
                          <a:tab pos="5943600" algn="r"/>
                        </a:tabLst>
                        <a:defRPr sz="28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charset="0"/>
                        <a:tabLst>
                          <a:tab pos="5943600" algn="r"/>
                        </a:tabLst>
                        <a:defRPr sz="24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tabLst>
                          <a:tab pos="5943600" algn="r"/>
                        </a:tabLst>
                        <a:defRPr sz="20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943600" algn="r"/>
                        </a:tabLst>
                      </a:pPr>
                      <a:r>
                        <a:rPr kumimoji="0" lang="es-ES" sz="1400" b="0" i="0" u="none" strike="noStrike" cap="none" normalizeH="0" baseline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omic Sans MS" charset="0"/>
                          <a:ea typeface="ＭＳ Ｐゴシック" charset="0"/>
                        </a:rPr>
                        <a:t>Solicitar atención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FE9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7010"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tabLst>
                          <a:tab pos="5943600" algn="r"/>
                        </a:tabLst>
                        <a:defRPr sz="28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charset="0"/>
                        <a:tabLst>
                          <a:tab pos="5943600" algn="r"/>
                        </a:tabLst>
                        <a:defRPr sz="24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tabLst>
                          <a:tab pos="5943600" algn="r"/>
                        </a:tabLst>
                        <a:defRPr sz="20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943600" algn="r"/>
                        </a:tabLst>
                      </a:pPr>
                      <a:r>
                        <a:rPr kumimoji="0" lang="es-ES" sz="1400" b="0" i="0" u="none" strike="noStrike" cap="none" normalizeH="0" baseline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omic Sans MS" charset="0"/>
                          <a:ea typeface="ＭＳ Ｐゴシック" charset="0"/>
                        </a:rPr>
                        <a:t>Cambiar la mirada del artículo de interés al compañero (especialmente con vocalización)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tabLst>
                          <a:tab pos="5943600" algn="r"/>
                        </a:tabLst>
                        <a:defRPr sz="28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charset="0"/>
                        <a:tabLst>
                          <a:tab pos="5943600" algn="r"/>
                        </a:tabLst>
                        <a:defRPr sz="24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tabLst>
                          <a:tab pos="5943600" algn="r"/>
                        </a:tabLst>
                        <a:defRPr sz="20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943600" algn="r"/>
                        </a:tabLst>
                      </a:pPr>
                      <a:r>
                        <a:rPr kumimoji="0" lang="es-ES" sz="1400" b="0" i="0" u="none" strike="noStrike" cap="none" normalizeH="0" baseline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omic Sans MS" charset="0"/>
                          <a:ea typeface="ＭＳ Ｐゴシック" charset="0"/>
                        </a:rPr>
                        <a:t>Comentar/indicar una elección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DC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7010"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tabLst>
                          <a:tab pos="5943600" algn="r"/>
                        </a:tabLst>
                        <a:defRPr sz="28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charset="0"/>
                        <a:tabLst>
                          <a:tab pos="5943600" algn="r"/>
                        </a:tabLst>
                        <a:defRPr sz="24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tabLst>
                          <a:tab pos="5943600" algn="r"/>
                        </a:tabLst>
                        <a:defRPr sz="20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943600" algn="r"/>
                        </a:tabLst>
                      </a:pPr>
                      <a:r>
                        <a:rPr kumimoji="0" lang="es-ES" sz="1400" b="0" i="0" u="none" strike="noStrike" cap="none" normalizeH="0" baseline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omic Sans MS" charset="0"/>
                          <a:ea typeface="ＭＳ Ｐゴシック" charset="0"/>
                        </a:rPr>
                        <a:t>Apuntar (con el dedo índice) a un artículo/persona de interés/elección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tabLst>
                          <a:tab pos="5943600" algn="r"/>
                        </a:tabLst>
                        <a:defRPr sz="28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charset="0"/>
                        <a:tabLst>
                          <a:tab pos="5943600" algn="r"/>
                        </a:tabLst>
                        <a:defRPr sz="24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tabLst>
                          <a:tab pos="5943600" algn="r"/>
                        </a:tabLst>
                        <a:defRPr sz="20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943600" algn="r"/>
                        </a:tabLst>
                      </a:pPr>
                      <a:r>
                        <a:rPr kumimoji="0" lang="es-ES" sz="1400" b="0" i="0" u="none" strike="noStrike" cap="none" normalizeH="0" baseline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omic Sans MS" charset="0"/>
                          <a:ea typeface="ＭＳ Ｐゴシック" charset="0"/>
                        </a:rPr>
                        <a:t>Comentar/indicar una elección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FE9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1451"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tabLst>
                          <a:tab pos="5943600" algn="r"/>
                        </a:tabLst>
                        <a:defRPr sz="28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charset="0"/>
                        <a:tabLst>
                          <a:tab pos="5943600" algn="r"/>
                        </a:tabLst>
                        <a:defRPr sz="24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tabLst>
                          <a:tab pos="5943600" algn="r"/>
                        </a:tabLst>
                        <a:defRPr sz="20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943600" algn="r"/>
                        </a:tabLst>
                      </a:pPr>
                      <a:r>
                        <a:rPr kumimoji="0" lang="es-ES" sz="1400" b="0" i="0" u="none" strike="noStrike" cap="none" normalizeH="0" baseline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omic Sans MS" charset="0"/>
                          <a:ea typeface="ＭＳ Ｐゴシック" charset="0"/>
                        </a:rPr>
                        <a:t>Empujar un objeto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tabLst>
                          <a:tab pos="5943600" algn="r"/>
                        </a:tabLst>
                        <a:defRPr sz="28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charset="0"/>
                        <a:tabLst>
                          <a:tab pos="5943600" algn="r"/>
                        </a:tabLst>
                        <a:defRPr sz="24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tabLst>
                          <a:tab pos="5943600" algn="r"/>
                        </a:tabLst>
                        <a:defRPr sz="20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943600" algn="r"/>
                        </a:tabLst>
                      </a:pPr>
                      <a:r>
                        <a:rPr kumimoji="0" lang="es-ES" sz="1400" b="0" i="0" u="none" strike="noStrike" cap="none" normalizeH="0" baseline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omic Sans MS" charset="0"/>
                          <a:ea typeface="ＭＳ Ｐゴシック" charset="0"/>
                        </a:rPr>
                        <a:t>Rechazar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DC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7010"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tabLst>
                          <a:tab pos="5943600" algn="r"/>
                        </a:tabLst>
                        <a:defRPr sz="28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charset="0"/>
                        <a:tabLst>
                          <a:tab pos="5943600" algn="r"/>
                        </a:tabLst>
                        <a:defRPr sz="24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tabLst>
                          <a:tab pos="5943600" algn="r"/>
                        </a:tabLst>
                        <a:defRPr sz="20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943600" algn="r"/>
                        </a:tabLst>
                      </a:pPr>
                      <a:r>
                        <a:rPr kumimoji="0" lang="es-ES" sz="1400" b="0" i="0" u="none" strike="noStrike" cap="none" normalizeH="0" baseline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omic Sans MS" charset="0"/>
                          <a:ea typeface="ＭＳ Ｐゴシック" charset="0"/>
                        </a:rPr>
                        <a:t>Mover, dejar caer o empujar un artículo a la canasta de tareas finalizadas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tabLst>
                          <a:tab pos="5943600" algn="r"/>
                        </a:tabLst>
                        <a:defRPr sz="28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charset="0"/>
                        <a:tabLst>
                          <a:tab pos="5943600" algn="r"/>
                        </a:tabLst>
                        <a:defRPr sz="24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tabLst>
                          <a:tab pos="5943600" algn="r"/>
                        </a:tabLst>
                        <a:defRPr sz="20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943600" algn="r"/>
                        </a:tabLst>
                      </a:pPr>
                      <a:r>
                        <a:rPr kumimoji="0" lang="es-ES" sz="1400" b="0" i="0" u="none" strike="noStrike" cap="none" normalizeH="0" baseline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omic Sans MS" charset="0"/>
                          <a:ea typeface="ＭＳ Ｐゴシック" charset="0"/>
                        </a:rPr>
                        <a:t>Solicitar la "finalización"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FE9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1451"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tabLst>
                          <a:tab pos="5943600" algn="r"/>
                        </a:tabLst>
                        <a:defRPr sz="28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charset="0"/>
                        <a:tabLst>
                          <a:tab pos="5943600" algn="r"/>
                        </a:tabLst>
                        <a:defRPr sz="24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tabLst>
                          <a:tab pos="5943600" algn="r"/>
                        </a:tabLst>
                        <a:defRPr sz="20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943600" algn="r"/>
                        </a:tabLst>
                      </a:pPr>
                      <a:r>
                        <a:rPr kumimoji="0" lang="es-ES" sz="1400" b="0" i="0" u="none" strike="noStrike" cap="none" normalizeH="0" baseline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omic Sans MS" charset="0"/>
                          <a:ea typeface="ＭＳ Ｐゴシック" charset="0"/>
                        </a:rPr>
                        <a:t>Cerrar los ojos (para estudiantes con visión y con movimiento limitado)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tabLst>
                          <a:tab pos="5943600" algn="r"/>
                        </a:tabLst>
                        <a:defRPr sz="28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charset="0"/>
                        <a:tabLst>
                          <a:tab pos="5943600" algn="r"/>
                        </a:tabLst>
                        <a:defRPr sz="24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tabLst>
                          <a:tab pos="5943600" algn="r"/>
                        </a:tabLst>
                        <a:defRPr sz="2000"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tabLst>
                          <a:tab pos="5943600" algn="r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943600" algn="r"/>
                        </a:tabLst>
                      </a:pPr>
                      <a:r>
                        <a:rPr kumimoji="0" lang="es-ES" sz="1400" b="0" i="0" u="none" strike="noStrike" cap="none" normalizeH="0" baseline="0" dirty="0">
                          <a:solidFill>
                            <a:srgbClr val="0000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Comic Sans MS" charset="0"/>
                          <a:ea typeface="ＭＳ Ｐゴシック" charset="0"/>
                        </a:rPr>
                        <a:t>Solicitar la "finalización"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DC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3" name="KS6Slide 16">
            <a:hlinkClick r:id="" action="ppaction://media"/>
            <a:extLst>
              <a:ext uri="{FF2B5EF4-FFF2-40B4-BE49-F238E27FC236}">
                <a16:creationId xmlns:a16="http://schemas.microsoft.com/office/drawing/2014/main" id="{A20444FF-B23B-41CE-9B8F-D979C2DD4F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796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0295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3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959100" y="0"/>
            <a:ext cx="7499350" cy="5837404"/>
          </a:xfrm>
          <a:effectLst/>
        </p:spPr>
        <p:txBody>
          <a:bodyPr>
            <a:normAutofit/>
          </a:bodyPr>
          <a:lstStyle/>
          <a:p>
            <a:pPr marL="82550" indent="0" algn="ctr" rtl="0">
              <a:buNone/>
            </a:pPr>
            <a:r>
              <a:rPr lang="es-ES" sz="4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  <a:t>GESTOS EXPRESIVOS</a:t>
            </a:r>
            <a:br>
              <a:rPr lang="es-ES" sz="4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</a:br>
            <a:br>
              <a:rPr lang="es-ES" sz="4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</a:br>
            <a:br>
              <a:rPr lang="es-ES" sz="4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</a:br>
            <a:r>
              <a:rPr lang="es-ES" sz="4000" b="0" i="0" u="none" strike="noStrike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  <a:t>MANO EXTENDIDA CON LA PALMA HACIA ARRIBA</a:t>
            </a:r>
            <a:br>
              <a:rPr lang="es-ES" sz="4000" b="0" i="0" u="none" strike="noStrike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</a:br>
            <a:r>
              <a:rPr lang="es-ES" sz="4000" b="0" i="0" u="none" strike="noStrike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  <a:t>(SOLICITUD)</a:t>
            </a:r>
          </a:p>
        </p:txBody>
      </p:sp>
      <p:pic>
        <p:nvPicPr>
          <p:cNvPr id="2" name="KS6Slide 17">
            <a:hlinkClick r:id="" action="ppaction://media"/>
            <a:extLst>
              <a:ext uri="{FF2B5EF4-FFF2-40B4-BE49-F238E27FC236}">
                <a16:creationId xmlns:a16="http://schemas.microsoft.com/office/drawing/2014/main" id="{DB667B36-74D5-40BB-89B1-459E9B7FD0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0189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330960" y="270282"/>
            <a:ext cx="10861040" cy="1143000"/>
          </a:xfrm>
          <a:effectLst/>
        </p:spPr>
        <p:txBody>
          <a:bodyPr>
            <a:normAutofit fontScale="90000"/>
          </a:bodyPr>
          <a:lstStyle/>
          <a:p>
            <a:pPr algn="ctr" rtl="0">
              <a:defRPr>
                <a:effectLst/>
              </a:defRPr>
            </a:pPr>
            <a:r>
              <a:rPr lang="es-ES" sz="40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  <a:t>MANO EXTENDIDA CON LA PALMA HACIA ARRIBA — SOLICITUD 1</a:t>
            </a:r>
          </a:p>
        </p:txBody>
      </p:sp>
      <p:pic>
        <p:nvPicPr>
          <p:cNvPr id="43010" name="Content Placeholder 2" descr="Young boy extending palm.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90" b="13490"/>
          <a:stretch>
            <a:fillRect/>
          </a:stretch>
        </p:blipFill>
        <p:spPr>
          <a:effectLst/>
        </p:spPr>
      </p:pic>
      <p:pic>
        <p:nvPicPr>
          <p:cNvPr id="2" name="KS6Slide 18">
            <a:hlinkClick r:id="" action="ppaction://media"/>
            <a:extLst>
              <a:ext uri="{FF2B5EF4-FFF2-40B4-BE49-F238E27FC236}">
                <a16:creationId xmlns:a16="http://schemas.microsoft.com/office/drawing/2014/main" id="{A089486A-5189-407B-B5FD-6F76F2F1E3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2798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4971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6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90800" y="270282"/>
            <a:ext cx="8077200" cy="1143000"/>
          </a:xfrm>
          <a:effectLst/>
        </p:spPr>
        <p:txBody>
          <a:bodyPr>
            <a:normAutofit fontScale="90000"/>
          </a:bodyPr>
          <a:lstStyle/>
          <a:p>
            <a:pPr algn="ctr" rtl="0">
              <a:defRPr>
                <a:effectLst/>
              </a:defRPr>
            </a:pPr>
            <a:r>
              <a:rPr lang="es-ES" sz="40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  <a:t>MANO EXTENDIDA CON LA PALMA HACIA ARRIBA — SOLICITUD 2</a:t>
            </a:r>
          </a:p>
        </p:txBody>
      </p:sp>
      <p:pic>
        <p:nvPicPr>
          <p:cNvPr id="44034" name="Content Placeholder 1" descr="Young boy extending open palm.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46" b="14046"/>
          <a:stretch>
            <a:fillRect/>
          </a:stretch>
        </p:blipFill>
        <p:spPr>
          <a:effectLst/>
        </p:spPr>
      </p:pic>
      <p:pic>
        <p:nvPicPr>
          <p:cNvPr id="2" name="KS6Slide 19">
            <a:hlinkClick r:id="" action="ppaction://media"/>
            <a:extLst>
              <a:ext uri="{FF2B5EF4-FFF2-40B4-BE49-F238E27FC236}">
                <a16:creationId xmlns:a16="http://schemas.microsoft.com/office/drawing/2014/main" id="{9B7263C1-4B4F-4A78-B10B-43ADC95835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6483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0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514601" y="191385"/>
            <a:ext cx="8043863" cy="1143000"/>
          </a:xfrm>
          <a:effectLst/>
        </p:spPr>
        <p:txBody>
          <a:bodyPr>
            <a:normAutofit fontScale="90000"/>
          </a:bodyPr>
          <a:lstStyle/>
          <a:p>
            <a:pPr algn="ctr" rtl="0" eaLnBrk="1" hangingPunct="1">
              <a:defRPr>
                <a:effectLst/>
              </a:defRPr>
            </a:pPr>
            <a:r>
              <a:rPr lang="es-ES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  <a:cs typeface="ＭＳ Ｐゴシック" charset="0"/>
              </a:rPr>
              <a:t>¿QUÉ SON LOS GESTOS NATURALES?</a:t>
            </a:r>
          </a:p>
        </p:txBody>
      </p:sp>
      <p:pic>
        <p:nvPicPr>
          <p:cNvPr id="14338" name="Picture 3" descr="pointing babies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371600"/>
            <a:ext cx="7010400" cy="5105400"/>
          </a:xfrm>
          <a:effectLst/>
        </p:spPr>
      </p:pic>
      <p:pic>
        <p:nvPicPr>
          <p:cNvPr id="3" name="KS6Slide 2">
            <a:hlinkClick r:id="" action="ppaction://media"/>
            <a:extLst>
              <a:ext uri="{FF2B5EF4-FFF2-40B4-BE49-F238E27FC236}">
                <a16:creationId xmlns:a16="http://schemas.microsoft.com/office/drawing/2014/main" id="{3DC8BABE-24BD-420B-93C4-E9F7D0AEDE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0947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7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975142" y="0"/>
            <a:ext cx="7499350" cy="5997825"/>
          </a:xfrm>
          <a:effectLst/>
        </p:spPr>
        <p:txBody>
          <a:bodyPr>
            <a:normAutofit/>
          </a:bodyPr>
          <a:lstStyle/>
          <a:p>
            <a:pPr algn="ctr" rtl="0">
              <a:defRPr>
                <a:effectLst/>
              </a:defRPr>
            </a:pPr>
            <a:r>
              <a:rPr lang="es-ES" sz="4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  <a:t>GESTOS EXPRESIVOS</a:t>
            </a:r>
            <a:br>
              <a:rPr lang="es-ES" sz="4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</a:br>
            <a:br>
              <a:rPr lang="es-ES" sz="4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</a:br>
            <a:br>
              <a:rPr lang="es-ES" sz="4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</a:br>
            <a:r>
              <a:rPr lang="es-ES" sz="40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  <a:t>TOCAR LA MANO DEL COMPAÑERO</a:t>
            </a:r>
            <a:br>
              <a:rPr lang="es-ES" sz="40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</a:br>
            <a:r>
              <a:rPr lang="es-ES" sz="40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  <a:t>(SOLICITUD)</a:t>
            </a:r>
          </a:p>
        </p:txBody>
      </p:sp>
      <p:pic>
        <p:nvPicPr>
          <p:cNvPr id="3" name="KS6Slide 20">
            <a:hlinkClick r:id="" action="ppaction://media"/>
            <a:extLst>
              <a:ext uri="{FF2B5EF4-FFF2-40B4-BE49-F238E27FC236}">
                <a16:creationId xmlns:a16="http://schemas.microsoft.com/office/drawing/2014/main" id="{3155503B-1064-411A-88A4-4534781837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288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4151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90800" y="274638"/>
            <a:ext cx="8077200" cy="1143000"/>
          </a:xfrm>
          <a:effectLst/>
        </p:spPr>
        <p:txBody>
          <a:bodyPr>
            <a:normAutofit fontScale="90000"/>
          </a:bodyPr>
          <a:lstStyle/>
          <a:p>
            <a:pPr algn="ctr" rtl="0">
              <a:defRPr>
                <a:effectLst/>
              </a:defRPr>
            </a:pPr>
            <a:r>
              <a:rPr lang="es-ES" sz="40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  <a:t>TOCAR LA MANO O MANOS DEL COMPAÑERO 1</a:t>
            </a:r>
          </a:p>
        </p:txBody>
      </p:sp>
      <p:pic>
        <p:nvPicPr>
          <p:cNvPr id="46082" name="Content Placeholder 1" descr="Young girl on barrel and intervener tapping wrong side.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2" b="3082"/>
          <a:stretch>
            <a:fillRect/>
          </a:stretch>
        </p:blipFill>
        <p:spPr>
          <a:effectLst/>
        </p:spPr>
      </p:pic>
      <p:pic>
        <p:nvPicPr>
          <p:cNvPr id="3" name="KS6Slide 21">
            <a:hlinkClick r:id="" action="ppaction://media"/>
            <a:extLst>
              <a:ext uri="{FF2B5EF4-FFF2-40B4-BE49-F238E27FC236}">
                <a16:creationId xmlns:a16="http://schemas.microsoft.com/office/drawing/2014/main" id="{9B4A51C3-24A4-4D6E-9A42-21572C6909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8376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6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90800" y="274638"/>
            <a:ext cx="8077200" cy="1143000"/>
          </a:xfrm>
          <a:effectLst/>
        </p:spPr>
        <p:txBody>
          <a:bodyPr>
            <a:normAutofit fontScale="90000"/>
          </a:bodyPr>
          <a:lstStyle/>
          <a:p>
            <a:pPr algn="ctr" rtl="0">
              <a:defRPr>
                <a:effectLst/>
              </a:defRPr>
            </a:pPr>
            <a:r>
              <a:rPr lang="es-ES" sz="40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  <a:t>TOCAR LA MANO O MANOS DEL COMPAÑERO 2</a:t>
            </a:r>
          </a:p>
        </p:txBody>
      </p:sp>
      <p:pic>
        <p:nvPicPr>
          <p:cNvPr id="47106" name="Content Placeholder 1" descr="Young girl on barrel and intervener tapping correct side.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7" b="3767"/>
          <a:stretch>
            <a:fillRect/>
          </a:stretch>
        </p:blipFill>
        <p:spPr>
          <a:effectLst/>
        </p:spPr>
      </p:pic>
      <p:pic>
        <p:nvPicPr>
          <p:cNvPr id="4" name="KS6Slide 22">
            <a:hlinkClick r:id="" action="ppaction://media"/>
            <a:extLst>
              <a:ext uri="{FF2B5EF4-FFF2-40B4-BE49-F238E27FC236}">
                <a16:creationId xmlns:a16="http://schemas.microsoft.com/office/drawing/2014/main" id="{7AC4A35C-7537-4A06-AF92-6B3394A731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7919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959100" y="274638"/>
            <a:ext cx="7499350" cy="6078036"/>
          </a:xfrm>
          <a:effectLst/>
        </p:spPr>
        <p:txBody>
          <a:bodyPr/>
          <a:lstStyle/>
          <a:p>
            <a:pPr marL="82550" lvl="0" algn="ctr" rtl="0">
              <a:spcBef>
                <a:spcPts val="600"/>
              </a:spcBef>
              <a:buClr>
                <a:srgbClr val="3891A7"/>
              </a:buClr>
              <a:buSzPct val="80000"/>
            </a:pPr>
            <a:r>
              <a:rPr lang="es-ES" sz="4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  <a:t>GESTOS EXPRESIVOS</a:t>
            </a:r>
            <a:br>
              <a:rPr lang="es-ES" sz="4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</a:br>
            <a:br>
              <a:rPr lang="es-ES" sz="4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</a:br>
            <a:br>
              <a:rPr lang="es-ES" sz="4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</a:br>
            <a:r>
              <a:rPr lang="es-ES" sz="4000" b="0" i="0" u="none" strike="noStrike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  <a:t>TOMAR LA MANO DEL COMPAÑERO</a:t>
            </a:r>
            <a:br>
              <a:rPr lang="es-ES" sz="4000" b="0" i="0" u="none" strike="noStrike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</a:br>
            <a:r>
              <a:rPr lang="es-ES" sz="4000" b="0" i="0" u="none" strike="noStrike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  <a:t>(SOLICITUD)</a:t>
            </a:r>
          </a:p>
        </p:txBody>
      </p:sp>
      <p:pic>
        <p:nvPicPr>
          <p:cNvPr id="2" name="KS6Slide 23">
            <a:hlinkClick r:id="" action="ppaction://media"/>
            <a:extLst>
              <a:ext uri="{FF2B5EF4-FFF2-40B4-BE49-F238E27FC236}">
                <a16:creationId xmlns:a16="http://schemas.microsoft.com/office/drawing/2014/main" id="{3DEFC9E0-BACA-4832-8DB8-7BEFF1869D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7624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90800" y="274638"/>
            <a:ext cx="8077200" cy="1143000"/>
          </a:xfrm>
          <a:effectLst/>
        </p:spPr>
        <p:txBody>
          <a:bodyPr>
            <a:normAutofit fontScale="90000"/>
          </a:bodyPr>
          <a:lstStyle/>
          <a:p>
            <a:pPr algn="ctr" rtl="0">
              <a:defRPr>
                <a:effectLst/>
              </a:defRPr>
            </a:pPr>
            <a:r>
              <a:rPr lang="es-ES" sz="40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  <a:t>TOMAR LA MANO O MANOS DEL COMPAÑERO 2</a:t>
            </a:r>
          </a:p>
        </p:txBody>
      </p:sp>
      <p:pic>
        <p:nvPicPr>
          <p:cNvPr id="49154" name="Content Placeholder 3" descr="Young boy taking intervener's hand.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7" b="3287"/>
          <a:stretch>
            <a:fillRect/>
          </a:stretch>
        </p:blipFill>
        <p:spPr>
          <a:effectLst/>
        </p:spPr>
      </p:pic>
      <p:pic>
        <p:nvPicPr>
          <p:cNvPr id="3" name="KS6Slide 24">
            <a:hlinkClick r:id="" action="ppaction://media"/>
            <a:extLst>
              <a:ext uri="{FF2B5EF4-FFF2-40B4-BE49-F238E27FC236}">
                <a16:creationId xmlns:a16="http://schemas.microsoft.com/office/drawing/2014/main" id="{9EA40A40-38D3-48DB-BC1C-6787D55EBB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2966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0056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1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959100" y="274638"/>
            <a:ext cx="7499350" cy="5773236"/>
          </a:xfrm>
          <a:effectLst/>
        </p:spPr>
        <p:txBody>
          <a:bodyPr/>
          <a:lstStyle/>
          <a:p>
            <a:pPr marL="82550" indent="0" algn="ctr" rtl="0">
              <a:buNone/>
            </a:pPr>
            <a:r>
              <a:rPr lang="es-ES" sz="4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  <a:t>GESTOS EXPRESIVOS</a:t>
            </a:r>
            <a:br>
              <a:rPr lang="es-ES" sz="4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</a:br>
            <a:br>
              <a:rPr lang="es-ES" sz="4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</a:br>
            <a:br>
              <a:rPr lang="es-ES" sz="4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</a:br>
            <a:r>
              <a:rPr lang="es-ES" sz="4000" b="0" i="0" u="none" strike="noStrike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  <a:t>OFRECER UN ARTÍCULO PARA RECIBIR AYUDA</a:t>
            </a:r>
            <a:br>
              <a:rPr lang="es-ES" sz="4000" b="0" i="0" u="none" strike="noStrike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</a:br>
            <a:r>
              <a:rPr lang="es-ES" sz="4000" b="0" i="0" u="none" strike="noStrike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  <a:t>(SOLICITUD DE AYUDA)</a:t>
            </a:r>
          </a:p>
        </p:txBody>
      </p:sp>
      <p:pic>
        <p:nvPicPr>
          <p:cNvPr id="3" name="KS6Slide 25">
            <a:hlinkClick r:id="" action="ppaction://media"/>
            <a:extLst>
              <a:ext uri="{FF2B5EF4-FFF2-40B4-BE49-F238E27FC236}">
                <a16:creationId xmlns:a16="http://schemas.microsoft.com/office/drawing/2014/main" id="{F37A0B0D-A1AE-41E1-A4E1-BCE8FDEA38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676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90800" y="274638"/>
            <a:ext cx="8077200" cy="1143000"/>
          </a:xfrm>
          <a:effectLst/>
        </p:spPr>
        <p:txBody>
          <a:bodyPr>
            <a:normAutofit fontScale="90000"/>
          </a:bodyPr>
          <a:lstStyle/>
          <a:p>
            <a:pPr algn="ctr" rtl="0">
              <a:defRPr>
                <a:effectLst/>
              </a:defRPr>
            </a:pPr>
            <a:r>
              <a:rPr lang="es-ES" sz="40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  <a:t>OFRECER UN ARTÍCULO PARA RECIBIR AYUDA</a:t>
            </a:r>
          </a:p>
        </p:txBody>
      </p:sp>
      <p:pic>
        <p:nvPicPr>
          <p:cNvPr id="51202" name="Content Placeholder 1" descr="Young boy giving intervener object for help.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8" b="3018"/>
          <a:stretch>
            <a:fillRect/>
          </a:stretch>
        </p:blipFill>
        <p:spPr>
          <a:effectLst/>
        </p:spPr>
      </p:pic>
      <p:pic>
        <p:nvPicPr>
          <p:cNvPr id="2" name="KS6Slide 26">
            <a:hlinkClick r:id="" action="ppaction://media"/>
            <a:extLst>
              <a:ext uri="{FF2B5EF4-FFF2-40B4-BE49-F238E27FC236}">
                <a16:creationId xmlns:a16="http://schemas.microsoft.com/office/drawing/2014/main" id="{F6E1B700-23FE-4E7C-9158-BCC1DC5FE0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8971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959100" y="274637"/>
            <a:ext cx="7499350" cy="5901573"/>
          </a:xfrm>
          <a:effectLst/>
        </p:spPr>
        <p:txBody>
          <a:bodyPr/>
          <a:lstStyle/>
          <a:p>
            <a:pPr marL="82550" lvl="0" algn="ctr" rtl="0">
              <a:spcBef>
                <a:spcPts val="600"/>
              </a:spcBef>
              <a:buClr>
                <a:srgbClr val="3891A7"/>
              </a:buClr>
              <a:buSzPct val="80000"/>
            </a:pPr>
            <a:r>
              <a:rPr lang="es-ES" sz="4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  <a:t>GESTOS EXPRESIVOS</a:t>
            </a:r>
            <a:br>
              <a:rPr lang="es-ES" sz="4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</a:br>
            <a:br>
              <a:rPr lang="es-ES" sz="4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</a:br>
            <a:br>
              <a:rPr lang="es-ES" sz="4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</a:br>
            <a:r>
              <a:rPr lang="es-ES" sz="4000" b="0" i="0" u="none" strike="noStrike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  <a:t>APUNTAR </a:t>
            </a:r>
            <a:br>
              <a:rPr lang="es-ES" sz="4000" b="0" i="0" u="none" strike="noStrike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</a:br>
            <a:r>
              <a:rPr lang="es-ES" sz="4000" b="0" i="0" u="none" strike="noStrike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  <a:t>(COMENTAR</a:t>
            </a:r>
            <a:br>
              <a:rPr lang="es-ES" sz="4000" b="0" i="0" u="none" strike="noStrike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</a:br>
            <a:r>
              <a:rPr lang="es-ES" sz="4000" b="0" i="1" u="none" strike="noStrike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  <a:t> o</a:t>
            </a:r>
            <a:br>
              <a:rPr lang="es-ES" sz="4000" b="0" i="0" u="none" strike="noStrike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</a:br>
            <a:r>
              <a:rPr lang="es-ES" sz="4000" b="0" i="0" u="none" strike="noStrike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  <a:t> INDICAR UNA ELECCIÓN)</a:t>
            </a:r>
          </a:p>
        </p:txBody>
      </p:sp>
      <p:pic>
        <p:nvPicPr>
          <p:cNvPr id="2" name="KS6Slide 27">
            <a:hlinkClick r:id="" action="ppaction://media"/>
            <a:extLst>
              <a:ext uri="{FF2B5EF4-FFF2-40B4-BE49-F238E27FC236}">
                <a16:creationId xmlns:a16="http://schemas.microsoft.com/office/drawing/2014/main" id="{1AFA3DC3-0C8F-424E-A760-A528FB7CCC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93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0450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90800" y="274638"/>
            <a:ext cx="8077200" cy="1143000"/>
          </a:xfrm>
          <a:effectLst/>
        </p:spPr>
        <p:txBody>
          <a:bodyPr/>
          <a:lstStyle/>
          <a:p>
            <a:pPr algn="ctr" rtl="0">
              <a:defRPr>
                <a:effectLst/>
              </a:defRPr>
            </a:pPr>
            <a:r>
              <a:rPr lang="es-ES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  <a:t>APUNTAR PARA COMENTAR</a:t>
            </a:r>
          </a:p>
        </p:txBody>
      </p:sp>
      <p:pic>
        <p:nvPicPr>
          <p:cNvPr id="53250" name="Content Placeholder 1" descr="Young boy pointing at object.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6" b="2626"/>
          <a:stretch>
            <a:fillRect/>
          </a:stretch>
        </p:blipFill>
        <p:spPr>
          <a:effectLst/>
        </p:spPr>
      </p:pic>
      <p:pic>
        <p:nvPicPr>
          <p:cNvPr id="3" name="KS6Slide 28">
            <a:hlinkClick r:id="" action="ppaction://media"/>
            <a:extLst>
              <a:ext uri="{FF2B5EF4-FFF2-40B4-BE49-F238E27FC236}">
                <a16:creationId xmlns:a16="http://schemas.microsoft.com/office/drawing/2014/main" id="{4B239B20-CC67-4774-86CE-D3618A7E44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5918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90800" y="274638"/>
            <a:ext cx="8077200" cy="1143000"/>
          </a:xfrm>
          <a:effectLst/>
        </p:spPr>
        <p:txBody>
          <a:bodyPr>
            <a:normAutofit fontScale="90000"/>
          </a:bodyPr>
          <a:lstStyle/>
          <a:p>
            <a:pPr algn="ctr" rtl="0">
              <a:defRPr>
                <a:effectLst/>
              </a:defRPr>
            </a:pPr>
            <a:r>
              <a:rPr lang="es-ES" sz="40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  <a:t>APUNTAR PARA INDICAR UNA ELECCIÓN</a:t>
            </a:r>
          </a:p>
        </p:txBody>
      </p:sp>
      <p:pic>
        <p:nvPicPr>
          <p:cNvPr id="54274" name="Content Placeholder 1" descr="Young girl pointing to indicate choice.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6" b="2966"/>
          <a:stretch>
            <a:fillRect/>
          </a:stretch>
        </p:blipFill>
        <p:spPr>
          <a:effectLst/>
        </p:spPr>
      </p:pic>
      <p:pic>
        <p:nvPicPr>
          <p:cNvPr id="3" name="KS6Slide 29">
            <a:hlinkClick r:id="" action="ppaction://media"/>
            <a:extLst>
              <a:ext uri="{FF2B5EF4-FFF2-40B4-BE49-F238E27FC236}">
                <a16:creationId xmlns:a16="http://schemas.microsoft.com/office/drawing/2014/main" id="{E7FEC0D4-DDFA-402C-8704-955009C204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5275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1351280" y="305871"/>
            <a:ext cx="10840720" cy="1166813"/>
          </a:xfrm>
          <a:effectLst/>
        </p:spPr>
        <p:txBody>
          <a:bodyPr>
            <a:normAutofit fontScale="90000"/>
          </a:bodyPr>
          <a:lstStyle/>
          <a:p>
            <a:pPr rtl="0" eaLnBrk="1" hangingPunct="1">
              <a:defRPr>
                <a:effectLst/>
              </a:defRPr>
            </a:pPr>
            <a:r>
              <a:rPr lang="es-ES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¿QUÉ SON LOS GESTOS NATURALES? (CONT.)</a:t>
            </a:r>
          </a:p>
        </p:txBody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57464" y="1905000"/>
            <a:ext cx="8415336" cy="4953000"/>
          </a:xfrm>
          <a:effectLst/>
        </p:spPr>
        <p:txBody>
          <a:bodyPr/>
          <a:lstStyle/>
          <a:p>
            <a:pPr rtl="0" eaLnBrk="1" hangingPunct="1">
              <a:lnSpc>
                <a:spcPct val="90000"/>
              </a:lnSpc>
            </a:pPr>
            <a:r>
              <a:rPr lang="es-ES" sz="2800" b="0" i="0" u="none" strike="noStrike" dirty="0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Elementos del sistema de comunicación no-verbal de una cultura</a:t>
            </a:r>
          </a:p>
          <a:p>
            <a:pPr rtl="0" eaLnBrk="1" hangingPunct="1">
              <a:lnSpc>
                <a:spcPct val="90000"/>
              </a:lnSpc>
            </a:pPr>
            <a:r>
              <a:rPr lang="es-ES" sz="2800" b="0" i="0" u="none" strike="noStrike" dirty="0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Elementos no-simbólicos</a:t>
            </a:r>
          </a:p>
          <a:p>
            <a:pPr rtl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s-ES" sz="2800" b="0" i="0" u="none" strike="noStrike" dirty="0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	(por ejemplo: apuntar, mostrar, ofrecer, encoger los hombros, extender la palma de la mano abierta)</a:t>
            </a:r>
          </a:p>
          <a:p>
            <a:pPr rtl="0" eaLnBrk="1" hangingPunct="1">
              <a:lnSpc>
                <a:spcPct val="90000"/>
              </a:lnSpc>
            </a:pPr>
            <a:r>
              <a:rPr lang="es-ES" sz="2800" b="0" i="0" u="none" strike="noStrike" dirty="0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Habitualmente se aprenden incidentalmente por medio de las interacciones cotidianas</a:t>
            </a:r>
          </a:p>
          <a:p>
            <a:pPr rtl="0" eaLnBrk="1" hangingPunct="1">
              <a:lnSpc>
                <a:spcPct val="90000"/>
              </a:lnSpc>
            </a:pPr>
            <a:r>
              <a:rPr lang="es-ES" sz="2800" b="0" i="0" u="none" strike="noStrike" dirty="0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Permanecen en el sistema de comunicación, </a:t>
            </a:r>
            <a:r>
              <a:rPr lang="es-ES" sz="2800" b="0" i="1" u="none" strike="noStrike" dirty="0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incluso después</a:t>
            </a:r>
            <a:r>
              <a:rPr lang="es-ES" sz="2800" b="0" i="0" u="none" strike="noStrike" dirty="0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 de que los interlocutores nativos aprenden a comunicarse con medios simbólicos</a:t>
            </a:r>
          </a:p>
        </p:txBody>
      </p:sp>
      <p:pic>
        <p:nvPicPr>
          <p:cNvPr id="3" name="KS6Slide 3">
            <a:hlinkClick r:id="" action="ppaction://media"/>
            <a:extLst>
              <a:ext uri="{FF2B5EF4-FFF2-40B4-BE49-F238E27FC236}">
                <a16:creationId xmlns:a16="http://schemas.microsoft.com/office/drawing/2014/main" id="{C4AEE90C-72C5-4EE4-9284-E1237F052E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2966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3426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959100" y="274638"/>
            <a:ext cx="7499350" cy="6126162"/>
          </a:xfrm>
          <a:effectLst/>
        </p:spPr>
        <p:txBody>
          <a:bodyPr>
            <a:normAutofit/>
          </a:bodyPr>
          <a:lstStyle/>
          <a:p>
            <a:pPr marL="82550" lvl="0" algn="ctr" rtl="0">
              <a:spcBef>
                <a:spcPts val="600"/>
              </a:spcBef>
              <a:buClr>
                <a:srgbClr val="3891A7"/>
              </a:buClr>
              <a:buSzPct val="80000"/>
            </a:pPr>
            <a:r>
              <a:rPr lang="es-ES" sz="4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  <a:t>GESTOS EXPRESIVOS</a:t>
            </a:r>
            <a:br>
              <a:rPr lang="es-ES" sz="4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</a:br>
            <a:br>
              <a:rPr lang="es-ES" sz="4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</a:br>
            <a:br>
              <a:rPr lang="es-ES" sz="4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</a:br>
            <a:r>
              <a:rPr lang="es-ES" sz="4000" b="0" i="0" u="none" strike="noStrike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  <a:t>VOCALIZACIÓN Y </a:t>
            </a:r>
            <a:br>
              <a:rPr lang="es-ES" sz="4000" b="0" i="0" u="none" strike="noStrike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</a:br>
            <a:r>
              <a:rPr lang="es-ES" sz="4000" b="0" i="0" u="none" strike="noStrike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  <a:t>CONTACTO VISUAL</a:t>
            </a:r>
            <a:br>
              <a:rPr lang="es-ES" sz="4000" b="0" i="0" u="none" strike="noStrike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</a:br>
            <a:r>
              <a:rPr lang="es-ES" sz="4000" b="0" i="0" u="none" strike="noStrike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  <a:t>(SOLICITUD DE CONTINUACIÓN)</a:t>
            </a:r>
          </a:p>
        </p:txBody>
      </p:sp>
      <p:pic>
        <p:nvPicPr>
          <p:cNvPr id="3" name="KS6Slide 30">
            <a:hlinkClick r:id="" action="ppaction://media"/>
            <a:extLst>
              <a:ext uri="{FF2B5EF4-FFF2-40B4-BE49-F238E27FC236}">
                <a16:creationId xmlns:a16="http://schemas.microsoft.com/office/drawing/2014/main" id="{67F50DE2-6E59-4388-A53D-40C88FFF22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8224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90800" y="274638"/>
            <a:ext cx="8077200" cy="1143000"/>
          </a:xfrm>
          <a:effectLst/>
        </p:spPr>
        <p:txBody>
          <a:bodyPr>
            <a:normAutofit fontScale="90000"/>
          </a:bodyPr>
          <a:lstStyle/>
          <a:p>
            <a:pPr marL="82550" algn="ctr" rtl="0">
              <a:defRPr>
                <a:effectLst/>
              </a:defRPr>
            </a:pPr>
            <a:r>
              <a:rPr lang="es-ES" sz="4000" b="0" i="0" u="none" strike="noStrike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  <a:t>VOCALIZACIÓN Y CONTACTO VISUAL</a:t>
            </a:r>
          </a:p>
        </p:txBody>
      </p:sp>
      <p:pic>
        <p:nvPicPr>
          <p:cNvPr id="56322" name="Content Placeholder 3" descr="Young boy making eye contact and vocalizing.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67" b="13667"/>
          <a:stretch>
            <a:fillRect/>
          </a:stretch>
        </p:blipFill>
        <p:spPr>
          <a:effectLst/>
        </p:spPr>
      </p:pic>
      <p:pic>
        <p:nvPicPr>
          <p:cNvPr id="3" name="KS6Slide 31">
            <a:hlinkClick r:id="" action="ppaction://media"/>
            <a:extLst>
              <a:ext uri="{FF2B5EF4-FFF2-40B4-BE49-F238E27FC236}">
                <a16:creationId xmlns:a16="http://schemas.microsoft.com/office/drawing/2014/main" id="{458ACAB6-5C07-4B5B-9C12-5727ED1861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5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3438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8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959100" y="274638"/>
            <a:ext cx="7499350" cy="6078036"/>
          </a:xfrm>
          <a:effectLst/>
        </p:spPr>
        <p:txBody>
          <a:bodyPr/>
          <a:lstStyle/>
          <a:p>
            <a:pPr marL="82550" lvl="0" algn="ctr" rtl="0">
              <a:spcBef>
                <a:spcPts val="600"/>
              </a:spcBef>
              <a:buClr>
                <a:srgbClr val="3891A7"/>
              </a:buClr>
              <a:buSzPct val="80000"/>
            </a:pPr>
            <a:r>
              <a:rPr lang="es-ES" sz="4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  <a:t>GESTOS EXPRESIVOS</a:t>
            </a:r>
            <a:br>
              <a:rPr lang="es-ES" sz="4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</a:br>
            <a:br>
              <a:rPr lang="es-ES" sz="4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</a:br>
            <a:br>
              <a:rPr lang="es-ES" sz="4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</a:br>
            <a:r>
              <a:rPr lang="es-ES" sz="4000" b="0" i="0" u="none" strike="noStrike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  <a:t>MIRADA/CERRAR LOS OJOS</a:t>
            </a:r>
            <a:br>
              <a:rPr lang="es-ES" sz="4000" b="0" i="0" u="none" strike="noStrike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</a:br>
            <a:r>
              <a:rPr lang="es-ES" sz="4000" b="0" i="0" u="none" strike="noStrike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  <a:t>(FINALIZAR)</a:t>
            </a:r>
          </a:p>
        </p:txBody>
      </p:sp>
      <p:pic>
        <p:nvPicPr>
          <p:cNvPr id="3" name="KS6Slide 32">
            <a:hlinkClick r:id="" action="ppaction://media"/>
            <a:extLst>
              <a:ext uri="{FF2B5EF4-FFF2-40B4-BE49-F238E27FC236}">
                <a16:creationId xmlns:a16="http://schemas.microsoft.com/office/drawing/2014/main" id="{5BA8A35E-161A-4793-8075-40E4899B65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2295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2017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90800" y="274638"/>
            <a:ext cx="8077200" cy="1143000"/>
          </a:xfrm>
          <a:effectLst/>
        </p:spPr>
        <p:txBody>
          <a:bodyPr>
            <a:normAutofit fontScale="90000"/>
          </a:bodyPr>
          <a:lstStyle/>
          <a:p>
            <a:pPr algn="ctr" rtl="0">
              <a:defRPr>
                <a:effectLst/>
              </a:defRPr>
            </a:pPr>
            <a:r>
              <a:rPr lang="es-ES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  <a:t>CERRAR LOS OJOS PARA INDICAR "FINALIZAR" 1</a:t>
            </a:r>
          </a:p>
        </p:txBody>
      </p:sp>
      <p:pic>
        <p:nvPicPr>
          <p:cNvPr id="58370" name="Content Placeholder 1" descr="Young boy closing eyes to indicate being finished.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8" b="7118"/>
          <a:stretch>
            <a:fillRect/>
          </a:stretch>
        </p:blipFill>
        <p:spPr>
          <a:effectLst/>
        </p:spPr>
      </p:pic>
      <p:pic>
        <p:nvPicPr>
          <p:cNvPr id="3" name="KS6Slide 33">
            <a:hlinkClick r:id="" action="ppaction://media"/>
            <a:extLst>
              <a:ext uri="{FF2B5EF4-FFF2-40B4-BE49-F238E27FC236}">
                <a16:creationId xmlns:a16="http://schemas.microsoft.com/office/drawing/2014/main" id="{126FDB56-D4B0-4A41-A68C-47FDC6FE71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5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3541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90800" y="274638"/>
            <a:ext cx="8077200" cy="1143000"/>
          </a:xfrm>
          <a:effectLst/>
        </p:spPr>
        <p:txBody>
          <a:bodyPr>
            <a:normAutofit fontScale="90000"/>
          </a:bodyPr>
          <a:lstStyle/>
          <a:p>
            <a:pPr algn="ctr" rtl="0">
              <a:defRPr>
                <a:effectLst/>
              </a:defRPr>
            </a:pPr>
            <a:r>
              <a:rPr lang="es-ES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  <a:t>CERRAR LOS OJOS PARA INDICAR "FINALIZAR" 2</a:t>
            </a:r>
          </a:p>
        </p:txBody>
      </p:sp>
      <p:pic>
        <p:nvPicPr>
          <p:cNvPr id="59394" name="Content Placeholder 1" descr="Young boy closing eyes according to Susan hand cue.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3" b="7413"/>
          <a:stretch>
            <a:fillRect/>
          </a:stretch>
        </p:blipFill>
        <p:spPr>
          <a:effectLst/>
        </p:spPr>
      </p:pic>
      <p:pic>
        <p:nvPicPr>
          <p:cNvPr id="3" name="KS6Slide 34">
            <a:hlinkClick r:id="" action="ppaction://media"/>
            <a:extLst>
              <a:ext uri="{FF2B5EF4-FFF2-40B4-BE49-F238E27FC236}">
                <a16:creationId xmlns:a16="http://schemas.microsoft.com/office/drawing/2014/main" id="{D5423096-B646-4B0D-8A4E-76F71F2316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982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5420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3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959100" y="274638"/>
            <a:ext cx="7499350" cy="6110120"/>
          </a:xfrm>
          <a:effectLst/>
        </p:spPr>
        <p:txBody>
          <a:bodyPr/>
          <a:lstStyle/>
          <a:p>
            <a:pPr marL="82550" lvl="0" algn="ctr" rtl="0">
              <a:spcBef>
                <a:spcPts val="600"/>
              </a:spcBef>
              <a:buClr>
                <a:srgbClr val="3891A7"/>
              </a:buClr>
              <a:buSzPct val="80000"/>
            </a:pPr>
            <a:r>
              <a:rPr lang="es-ES" sz="4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  <a:t>GESTOS EXPRESIVOS</a:t>
            </a:r>
            <a:br>
              <a:rPr lang="es-ES" sz="4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</a:br>
            <a:br>
              <a:rPr lang="es-ES" sz="4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</a:br>
            <a:br>
              <a:rPr lang="es-ES" sz="4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</a:br>
            <a:r>
              <a:rPr lang="es-ES" sz="4000" b="0" i="0" u="none" strike="noStrike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  <a:t>SALUDAR</a:t>
            </a:r>
          </a:p>
        </p:txBody>
      </p:sp>
      <p:pic>
        <p:nvPicPr>
          <p:cNvPr id="3" name="KS6Slide 35">
            <a:hlinkClick r:id="" action="ppaction://media"/>
            <a:extLst>
              <a:ext uri="{FF2B5EF4-FFF2-40B4-BE49-F238E27FC236}">
                <a16:creationId xmlns:a16="http://schemas.microsoft.com/office/drawing/2014/main" id="{94797615-9D42-42F3-A99E-4D8145A746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204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1256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90800" y="152400"/>
            <a:ext cx="8077200" cy="1066800"/>
          </a:xfrm>
          <a:effectLst/>
        </p:spPr>
        <p:txBody>
          <a:bodyPr>
            <a:normAutofit fontScale="90000"/>
          </a:bodyPr>
          <a:lstStyle/>
          <a:p>
            <a:pPr algn="ctr" rtl="0">
              <a:defRPr>
                <a:effectLst/>
              </a:defRPr>
            </a:pPr>
            <a:r>
              <a:rPr lang="es-ES" sz="40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  <a:t>SALUDO SOCIAL "CHOCAR LOS CINCO"</a:t>
            </a:r>
          </a:p>
        </p:txBody>
      </p:sp>
      <p:pic>
        <p:nvPicPr>
          <p:cNvPr id="61442" name="Content Placeholder 1" descr="Young boy giving high five to greet.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5" t="-3432" r="185" b="53777"/>
          <a:stretch>
            <a:fillRect/>
          </a:stretch>
        </p:blipFill>
        <p:spPr>
          <a:xfrm>
            <a:off x="2944813" y="787400"/>
            <a:ext cx="7499350" cy="5994400"/>
          </a:xfrm>
          <a:effectLst/>
        </p:spPr>
      </p:pic>
      <p:pic>
        <p:nvPicPr>
          <p:cNvPr id="3" name="KS6Slide 36">
            <a:hlinkClick r:id="" action="ppaction://media"/>
            <a:extLst>
              <a:ext uri="{FF2B5EF4-FFF2-40B4-BE49-F238E27FC236}">
                <a16:creationId xmlns:a16="http://schemas.microsoft.com/office/drawing/2014/main" id="{00236D8A-96AD-4EBF-B5C2-2BFA188A67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5771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959100" y="274638"/>
            <a:ext cx="7499350" cy="1554162"/>
          </a:xfrm>
          <a:effectLst/>
        </p:spPr>
        <p:txBody>
          <a:bodyPr/>
          <a:lstStyle/>
          <a:p>
            <a:pPr algn="ctr" rtl="0">
              <a:defRPr>
                <a:effectLst/>
              </a:defRPr>
            </a:pPr>
            <a:r>
              <a:rPr lang="es-ES" sz="4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  <a:t>GESTOS EXPRESIVOS</a:t>
            </a:r>
          </a:p>
        </p:txBody>
      </p:sp>
      <p:sp>
        <p:nvSpPr>
          <p:cNvPr id="62466" name="Content Placeholder 5"/>
          <p:cNvSpPr>
            <a:spLocks noGrp="1"/>
          </p:cNvSpPr>
          <p:nvPr>
            <p:ph idx="1"/>
          </p:nvPr>
        </p:nvSpPr>
        <p:spPr>
          <a:xfrm>
            <a:off x="2959100" y="2057400"/>
            <a:ext cx="7499350" cy="4191000"/>
          </a:xfrm>
          <a:effectLst/>
        </p:spPr>
        <p:txBody>
          <a:bodyPr/>
          <a:lstStyle/>
          <a:p>
            <a:pPr marL="82550" indent="0" algn="ctr">
              <a:buNone/>
            </a:pPr>
            <a:endParaRPr lang="en-US" altLang="en-US" sz="4000">
              <a:solidFill>
                <a:schemeClr val="tx2"/>
              </a:solidFill>
              <a:effectLst/>
              <a:ea typeface="ＭＳ Ｐゴシック" pitchFamily="34" charset="-128"/>
            </a:endParaRPr>
          </a:p>
          <a:p>
            <a:pPr marL="82550" indent="0" algn="ctr" rtl="0">
              <a:buNone/>
            </a:pPr>
            <a:r>
              <a:rPr lang="es-ES" sz="4000" b="0" i="0" u="none" strike="noStrike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  <a:t>SOLICITAR UNA ACCIÓN/TURNO</a:t>
            </a:r>
          </a:p>
        </p:txBody>
      </p:sp>
      <p:pic>
        <p:nvPicPr>
          <p:cNvPr id="3" name="KS6Slide 37">
            <a:hlinkClick r:id="" action="ppaction://media"/>
            <a:extLst>
              <a:ext uri="{FF2B5EF4-FFF2-40B4-BE49-F238E27FC236}">
                <a16:creationId xmlns:a16="http://schemas.microsoft.com/office/drawing/2014/main" id="{774071C7-8BDD-4252-A80B-B594867A34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7804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90800" y="274638"/>
            <a:ext cx="8077200" cy="1143000"/>
          </a:xfrm>
          <a:effectLst/>
        </p:spPr>
        <p:txBody>
          <a:bodyPr/>
          <a:lstStyle/>
          <a:p>
            <a:pPr algn="ctr" rtl="0">
              <a:defRPr>
                <a:effectLst/>
              </a:defRPr>
            </a:pPr>
            <a:r>
              <a:rPr lang="es-ES" sz="40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  <a:t>SOLICITAR UNA ACCIÓN/TURNO</a:t>
            </a:r>
          </a:p>
        </p:txBody>
      </p:sp>
      <p:pic>
        <p:nvPicPr>
          <p:cNvPr id="63490" name="Content Placeholder 1" descr="Young girl smiling and making eye contact to request action. 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4" b="3304"/>
          <a:stretch>
            <a:fillRect/>
          </a:stretch>
        </p:blipFill>
        <p:spPr>
          <a:effectLst/>
        </p:spPr>
      </p:pic>
      <p:pic>
        <p:nvPicPr>
          <p:cNvPr id="3" name="KS6Slide 38">
            <a:hlinkClick r:id="" action="ppaction://media"/>
            <a:extLst>
              <a:ext uri="{FF2B5EF4-FFF2-40B4-BE49-F238E27FC236}">
                <a16:creationId xmlns:a16="http://schemas.microsoft.com/office/drawing/2014/main" id="{68AEA1F5-D029-4413-A492-EEBB9AFAAF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5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8755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959100" y="274637"/>
            <a:ext cx="7499350" cy="6206373"/>
          </a:xfrm>
          <a:effectLst/>
        </p:spPr>
        <p:txBody>
          <a:bodyPr/>
          <a:lstStyle/>
          <a:p>
            <a:pPr marL="82550" lvl="0" algn="ctr" rtl="0">
              <a:spcBef>
                <a:spcPts val="600"/>
              </a:spcBef>
              <a:buClr>
                <a:srgbClr val="3891A7"/>
              </a:buClr>
              <a:buSzPct val="80000"/>
            </a:pPr>
            <a:r>
              <a:rPr lang="es-ES" sz="4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  <a:t>GESTOS EXPRESIVOS</a:t>
            </a:r>
            <a:br>
              <a:rPr lang="es-ES" sz="4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</a:br>
            <a:br>
              <a:rPr lang="es-ES" sz="4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</a:br>
            <a:br>
              <a:rPr lang="es-ES" sz="4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</a:br>
            <a:r>
              <a:rPr lang="es-ES" sz="4000" b="0" i="0" u="none" strike="noStrike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  <a:t>SOLICITAR UN OBJETO</a:t>
            </a:r>
          </a:p>
        </p:txBody>
      </p:sp>
      <p:pic>
        <p:nvPicPr>
          <p:cNvPr id="3" name="KS6Slide 39">
            <a:hlinkClick r:id="" action="ppaction://media"/>
            <a:extLst>
              <a:ext uri="{FF2B5EF4-FFF2-40B4-BE49-F238E27FC236}">
                <a16:creationId xmlns:a16="http://schemas.microsoft.com/office/drawing/2014/main" id="{7183EA3B-AADF-4C40-8B6A-A105BDE1A5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2798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299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048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341120" y="299720"/>
            <a:ext cx="10850880" cy="1219200"/>
          </a:xfrm>
          <a:effectLst/>
        </p:spPr>
        <p:txBody>
          <a:bodyPr>
            <a:normAutofit fontScale="90000"/>
          </a:bodyPr>
          <a:lstStyle/>
          <a:p>
            <a:pPr algn="ctr" rtl="0" eaLnBrk="1" hangingPunct="1">
              <a:defRPr>
                <a:effectLst/>
              </a:defRPr>
            </a:pPr>
            <a:r>
              <a:rPr lang="es-ES" sz="39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  <a:cs typeface="ＭＳ Ｐゴシック" charset="0"/>
              </a:rPr>
              <a:t>¿POR QUÉ ENSEÑAR LOS GESTOS NATURALES?</a:t>
            </a:r>
            <a:br>
              <a:rPr lang="es-ES" sz="39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  <a:cs typeface="ＭＳ Ｐゴシック" charset="0"/>
              </a:rPr>
            </a:br>
            <a:r>
              <a:rPr lang="es-ES" sz="39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  <a:cs typeface="ＭＳ Ｐゴシック" charset="0"/>
              </a:rPr>
              <a:t>Razones teóricas</a:t>
            </a:r>
          </a:p>
        </p:txBody>
      </p:sp>
      <p:sp>
        <p:nvSpPr>
          <p:cNvPr id="18434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0" y="1639456"/>
            <a:ext cx="5638800" cy="5181600"/>
          </a:xfrm>
          <a:effectLst/>
        </p:spPr>
        <p:txBody>
          <a:bodyPr/>
          <a:lstStyle/>
          <a:p>
            <a:pPr rtl="0" eaLnBrk="1" hangingPunct="1">
              <a:buFont typeface="Wingdings" panose="05000000000000000000" pitchFamily="2" charset="2"/>
              <a:buNone/>
            </a:pPr>
            <a:r>
              <a:rPr lang="es-ES" sz="28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  </a:t>
            </a:r>
            <a:r>
              <a:rPr lang="es-ES" sz="2800" b="0" i="0" u="sng" strike="noStrike" dirty="0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Razones teóricas</a:t>
            </a:r>
            <a:r>
              <a:rPr lang="es-ES" sz="2800" b="0" i="0" u="none" strike="noStrike" dirty="0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:</a:t>
            </a:r>
          </a:p>
          <a:p>
            <a:pPr lvl="1" rtl="0" eaLnBrk="1" hangingPunct="1"/>
            <a:r>
              <a:rPr lang="es-ES" sz="2800" b="0" i="0" u="none" strike="noStrike" dirty="0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Con respecto al desarrollo, ocurren antes de que aparezca la comunicación simbólica</a:t>
            </a:r>
          </a:p>
          <a:p>
            <a:pPr lvl="1" eaLnBrk="1" hangingPunct="1">
              <a:buFont typeface="Verdana" panose="020B0604030504040204" pitchFamily="34" charset="0"/>
              <a:buNone/>
            </a:pPr>
            <a:endParaRPr lang="en-US" altLang="en-US" sz="1000" dirty="0">
              <a:solidFill>
                <a:schemeClr val="tx2"/>
              </a:solidFill>
              <a:effectLst/>
              <a:latin typeface="Trebuchet MS" pitchFamily="34" charset="0"/>
              <a:ea typeface="ＭＳ Ｐゴシック" pitchFamily="34" charset="-128"/>
            </a:endParaRPr>
          </a:p>
          <a:p>
            <a:pPr lvl="1" rtl="0" eaLnBrk="1" hangingPunct="1"/>
            <a:r>
              <a:rPr lang="es-ES" sz="2800" b="0" i="0" u="none" strike="noStrike" dirty="0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Se considera que propician la comunicación simbólica</a:t>
            </a:r>
          </a:p>
          <a:p>
            <a:pPr lvl="1" eaLnBrk="1" hangingPunct="1">
              <a:buFont typeface="Verdana" panose="020B0604030504040204" pitchFamily="34" charset="0"/>
              <a:buNone/>
            </a:pPr>
            <a:endParaRPr lang="en-US" altLang="en-US" sz="1000" dirty="0">
              <a:solidFill>
                <a:schemeClr val="tx2"/>
              </a:solidFill>
              <a:effectLst/>
              <a:latin typeface="Trebuchet MS" pitchFamily="34" charset="0"/>
              <a:ea typeface="ＭＳ Ｐゴシック" pitchFamily="34" charset="-128"/>
            </a:endParaRPr>
          </a:p>
          <a:p>
            <a:pPr lvl="1" rtl="0" eaLnBrk="1" hangingPunct="1"/>
            <a:r>
              <a:rPr lang="es-ES" sz="2800" b="0" i="0" u="none" strike="noStrike" dirty="0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Brindan oportunidades para adquirir contribuciones lingüísticas</a:t>
            </a:r>
          </a:p>
        </p:txBody>
      </p:sp>
      <p:pic>
        <p:nvPicPr>
          <p:cNvPr id="18435" name="Picture 1028" descr="child pointing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1905000"/>
            <a:ext cx="3581400" cy="4648200"/>
          </a:xfrm>
          <a:effectLst/>
        </p:spPr>
      </p:pic>
      <p:pic>
        <p:nvPicPr>
          <p:cNvPr id="3" name="KS6Slide 4">
            <a:hlinkClick r:id="" action="ppaction://media"/>
            <a:extLst>
              <a:ext uri="{FF2B5EF4-FFF2-40B4-BE49-F238E27FC236}">
                <a16:creationId xmlns:a16="http://schemas.microsoft.com/office/drawing/2014/main" id="{0FF3B501-F79F-44C8-8660-A0DB2B0143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0184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9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90800" y="274638"/>
            <a:ext cx="8077200" cy="1143000"/>
          </a:xfrm>
          <a:effectLst/>
        </p:spPr>
        <p:txBody>
          <a:bodyPr/>
          <a:lstStyle/>
          <a:p>
            <a:pPr algn="ctr" rtl="0">
              <a:defRPr>
                <a:effectLst/>
              </a:defRPr>
            </a:pPr>
            <a:r>
              <a:rPr lang="es-ES" sz="40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  <a:t>SOLICITAR UN OBJETO</a:t>
            </a:r>
          </a:p>
        </p:txBody>
      </p:sp>
      <p:pic>
        <p:nvPicPr>
          <p:cNvPr id="65538" name="Content Placeholder 1" descr="Young boy extending finger.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6" b="3436"/>
          <a:stretch>
            <a:fillRect/>
          </a:stretch>
        </p:blipFill>
        <p:spPr>
          <a:effectLst/>
        </p:spPr>
      </p:pic>
      <p:pic>
        <p:nvPicPr>
          <p:cNvPr id="4" name="KS6Slide 40">
            <a:hlinkClick r:id="" action="ppaction://media"/>
            <a:extLst>
              <a:ext uri="{FF2B5EF4-FFF2-40B4-BE49-F238E27FC236}">
                <a16:creationId xmlns:a16="http://schemas.microsoft.com/office/drawing/2014/main" id="{AAC50FC1-96A9-4C2A-9558-0A016E1DBD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5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7923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959100" y="274637"/>
            <a:ext cx="7499350" cy="5949699"/>
          </a:xfrm>
          <a:effectLst/>
        </p:spPr>
        <p:txBody>
          <a:bodyPr/>
          <a:lstStyle/>
          <a:p>
            <a:pPr marL="82550" lvl="0" algn="ctr" rtl="0">
              <a:spcBef>
                <a:spcPts val="600"/>
              </a:spcBef>
              <a:buClr>
                <a:srgbClr val="3891A7"/>
              </a:buClr>
              <a:buSzPct val="80000"/>
            </a:pPr>
            <a:r>
              <a:rPr lang="es-ES" sz="4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  <a:t>GESTOS EXPRESIVOS</a:t>
            </a:r>
            <a:br>
              <a:rPr lang="es-ES" sz="4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</a:br>
            <a:br>
              <a:rPr lang="es-ES" sz="4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</a:br>
            <a:br>
              <a:rPr lang="es-ES" sz="4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</a:br>
            <a:r>
              <a:rPr lang="es-ES" sz="4000" b="0" i="0" u="none" strike="noStrike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  <a:t>COMENTAR</a:t>
            </a:r>
            <a:br>
              <a:rPr lang="es-ES" sz="4000" b="0" i="0" u="none" strike="noStrike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</a:br>
            <a:r>
              <a:rPr lang="es-ES" sz="4000" b="0" i="0" u="none" strike="noStrike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  <a:t>(SOLICITAR ATENCIÓN)</a:t>
            </a:r>
          </a:p>
        </p:txBody>
      </p:sp>
      <p:pic>
        <p:nvPicPr>
          <p:cNvPr id="3" name="KS6Slide 41">
            <a:hlinkClick r:id="" action="ppaction://media"/>
            <a:extLst>
              <a:ext uri="{FF2B5EF4-FFF2-40B4-BE49-F238E27FC236}">
                <a16:creationId xmlns:a16="http://schemas.microsoft.com/office/drawing/2014/main" id="{731ECA24-4E38-4B7C-BE81-51A3147BD0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2903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362200" y="274638"/>
            <a:ext cx="8458200" cy="1143000"/>
          </a:xfrm>
          <a:effectLst/>
        </p:spPr>
        <p:txBody>
          <a:bodyPr>
            <a:normAutofit fontScale="90000"/>
          </a:bodyPr>
          <a:lstStyle/>
          <a:p>
            <a:pPr algn="ctr" rtl="0">
              <a:defRPr>
                <a:effectLst/>
              </a:defRPr>
            </a:pPr>
            <a:r>
              <a:rPr lang="es-ES" sz="40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  <a:t>COMENTAR — SOLICITAR ATENCIÓN</a:t>
            </a:r>
          </a:p>
        </p:txBody>
      </p:sp>
      <p:pic>
        <p:nvPicPr>
          <p:cNvPr id="67586" name="Content Placeholder 1" descr="Young girl pulling slinky open.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1" b="2431"/>
          <a:stretch>
            <a:fillRect/>
          </a:stretch>
        </p:blipFill>
        <p:spPr>
          <a:effectLst/>
        </p:spPr>
      </p:pic>
      <p:pic>
        <p:nvPicPr>
          <p:cNvPr id="2" name="KS6Slide 42">
            <a:hlinkClick r:id="" action="ppaction://media"/>
            <a:extLst>
              <a:ext uri="{FF2B5EF4-FFF2-40B4-BE49-F238E27FC236}">
                <a16:creationId xmlns:a16="http://schemas.microsoft.com/office/drawing/2014/main" id="{99FF3848-3CEB-4ECD-B86D-BFB82D13B3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2966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1724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959100" y="274638"/>
            <a:ext cx="7499350" cy="6126162"/>
          </a:xfrm>
          <a:effectLst/>
        </p:spPr>
        <p:txBody>
          <a:bodyPr/>
          <a:lstStyle/>
          <a:p>
            <a:pPr marL="82550" lvl="0" algn="ctr" rtl="0">
              <a:spcBef>
                <a:spcPts val="600"/>
              </a:spcBef>
              <a:buClr>
                <a:srgbClr val="3891A7"/>
              </a:buClr>
              <a:buSzPct val="80000"/>
            </a:pPr>
            <a:r>
              <a:rPr lang="es-ES" sz="4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  <a:t>GESTOS EXPRESIVOS</a:t>
            </a:r>
            <a:br>
              <a:rPr lang="es-ES" sz="4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</a:br>
            <a:br>
              <a:rPr lang="es-ES" sz="4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</a:br>
            <a:br>
              <a:rPr lang="es-ES" sz="4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</a:br>
            <a:r>
              <a:rPr lang="es-ES" sz="4000" b="0" i="0" u="none" strike="noStrike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  <a:t>ELEGIR</a:t>
            </a:r>
          </a:p>
        </p:txBody>
      </p:sp>
      <p:pic>
        <p:nvPicPr>
          <p:cNvPr id="3" name="KS6Slide 43">
            <a:hlinkClick r:id="" action="ppaction://media"/>
            <a:extLst>
              <a:ext uri="{FF2B5EF4-FFF2-40B4-BE49-F238E27FC236}">
                <a16:creationId xmlns:a16="http://schemas.microsoft.com/office/drawing/2014/main" id="{A4A43A31-6C18-449B-8B87-44BA025BB8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4932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90800" y="274638"/>
            <a:ext cx="8077200" cy="1143000"/>
          </a:xfrm>
          <a:effectLst/>
        </p:spPr>
        <p:txBody>
          <a:bodyPr/>
          <a:lstStyle/>
          <a:p>
            <a:pPr algn="ctr" rtl="0">
              <a:defRPr>
                <a:effectLst/>
              </a:defRPr>
            </a:pPr>
            <a:r>
              <a:rPr lang="es-ES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  <a:t>ELEGIR 1</a:t>
            </a:r>
          </a:p>
        </p:txBody>
      </p:sp>
      <p:pic>
        <p:nvPicPr>
          <p:cNvPr id="69634" name="Content Placeholder 1" descr="Young boy looking at frog in Susan's hand.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4" b="7324"/>
          <a:stretch>
            <a:fillRect/>
          </a:stretch>
        </p:blipFill>
        <p:spPr>
          <a:effectLst/>
        </p:spPr>
      </p:pic>
      <p:pic>
        <p:nvPicPr>
          <p:cNvPr id="3" name="KS6Slide 44">
            <a:hlinkClick r:id="" action="ppaction://media"/>
            <a:extLst>
              <a:ext uri="{FF2B5EF4-FFF2-40B4-BE49-F238E27FC236}">
                <a16:creationId xmlns:a16="http://schemas.microsoft.com/office/drawing/2014/main" id="{EAD530A6-15F8-460D-97E1-DE361C03E9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6855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7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90800" y="274638"/>
            <a:ext cx="8077200" cy="1143000"/>
          </a:xfrm>
          <a:effectLst/>
        </p:spPr>
        <p:txBody>
          <a:bodyPr/>
          <a:lstStyle/>
          <a:p>
            <a:pPr algn="ctr" rtl="0">
              <a:defRPr>
                <a:effectLst/>
              </a:defRPr>
            </a:pPr>
            <a:r>
              <a:rPr lang="es-ES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  <a:t>ELEGIR 2</a:t>
            </a:r>
          </a:p>
        </p:txBody>
      </p:sp>
      <p:pic>
        <p:nvPicPr>
          <p:cNvPr id="70658" name="Content Placeholder 1" descr="Same young boy now looking at ball in Susan's other hand.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0" b="7680"/>
          <a:stretch>
            <a:fillRect/>
          </a:stretch>
        </p:blipFill>
        <p:spPr>
          <a:effectLst/>
        </p:spPr>
      </p:pic>
    </p:spTree>
    <p:extLst>
      <p:ext uri="{BB962C8B-B14F-4D97-AF65-F5344CB8AC3E}">
        <p14:creationId xmlns:p14="http://schemas.microsoft.com/office/powerpoint/2010/main" val="496150674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90800" y="274638"/>
            <a:ext cx="8077200" cy="1143000"/>
          </a:xfrm>
          <a:effectLst/>
        </p:spPr>
        <p:txBody>
          <a:bodyPr/>
          <a:lstStyle/>
          <a:p>
            <a:pPr algn="ctr" rtl="0">
              <a:defRPr>
                <a:effectLst/>
              </a:defRPr>
            </a:pPr>
            <a:r>
              <a:rPr lang="es-ES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  <a:t>ELEGIR 3</a:t>
            </a:r>
          </a:p>
        </p:txBody>
      </p:sp>
      <p:pic>
        <p:nvPicPr>
          <p:cNvPr id="71682" name="Content Placeholder 1" descr="Same young boy now looking at Susan.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6" b="7576"/>
          <a:stretch>
            <a:fillRect/>
          </a:stretch>
        </p:blipFill>
        <p:spPr>
          <a:effectLst/>
        </p:spPr>
      </p:pic>
    </p:spTree>
    <p:extLst>
      <p:ext uri="{BB962C8B-B14F-4D97-AF65-F5344CB8AC3E}">
        <p14:creationId xmlns:p14="http://schemas.microsoft.com/office/powerpoint/2010/main" val="1576766808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959100" y="274637"/>
            <a:ext cx="7499350" cy="6045951"/>
          </a:xfrm>
          <a:effectLst/>
        </p:spPr>
        <p:txBody>
          <a:bodyPr>
            <a:normAutofit/>
          </a:bodyPr>
          <a:lstStyle/>
          <a:p>
            <a:pPr marL="82550" lvl="0" algn="ctr" rtl="0">
              <a:spcBef>
                <a:spcPts val="600"/>
              </a:spcBef>
              <a:buClr>
                <a:srgbClr val="3891A7"/>
              </a:buClr>
              <a:buSzPct val="80000"/>
            </a:pPr>
            <a:r>
              <a:rPr lang="es-ES" sz="4800" b="0" i="0" u="none" strike="noStrike">
                <a:solidFill>
                  <a:srgbClr val="FF0000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  <a:t>GESTOS EXPRESIVOS</a:t>
            </a:r>
            <a:br>
              <a:rPr lang="es-ES" sz="4800" b="0" i="0" u="none" strike="noStrike">
                <a:solidFill>
                  <a:srgbClr val="FF0000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</a:br>
            <a:br>
              <a:rPr lang="es-ES" sz="4800" b="0" i="0" u="none" strike="noStrike">
                <a:solidFill>
                  <a:srgbClr val="FF0000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</a:br>
            <a:br>
              <a:rPr lang="es-ES" sz="4800" b="0" i="0" u="none" strike="noStrike">
                <a:solidFill>
                  <a:srgbClr val="FF0000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</a:br>
            <a:r>
              <a:rPr lang="es-ES" sz="4000" b="0" i="0" u="none" strike="noStrike">
                <a:solidFill>
                  <a:srgbClr val="FF0000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  <a:t>REVISIÓN DE ELEGIR</a:t>
            </a:r>
          </a:p>
        </p:txBody>
      </p:sp>
    </p:spTree>
    <p:extLst>
      <p:ext uri="{BB962C8B-B14F-4D97-AF65-F5344CB8AC3E}">
        <p14:creationId xmlns:p14="http://schemas.microsoft.com/office/powerpoint/2010/main" val="1416588929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90800" y="274638"/>
            <a:ext cx="8077200" cy="1143000"/>
          </a:xfrm>
          <a:effectLst/>
        </p:spPr>
        <p:txBody>
          <a:bodyPr/>
          <a:lstStyle/>
          <a:p>
            <a:pPr algn="ctr" rtl="0">
              <a:defRPr>
                <a:effectLst/>
              </a:defRPr>
            </a:pPr>
            <a:r>
              <a:rPr lang="es-ES" sz="4400" b="0" i="0" u="none" strike="noStrike">
                <a:solidFill>
                  <a:srgbClr val="FF0000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  <a:t>Ver la pelota</a:t>
            </a:r>
          </a:p>
        </p:txBody>
      </p:sp>
      <p:pic>
        <p:nvPicPr>
          <p:cNvPr id="73730" name="Content Placeholder 1" descr="Young boy looking at frog in Susan's hand.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4" b="7324"/>
          <a:stretch>
            <a:fillRect/>
          </a:stretch>
        </p:blipFill>
        <p:spPr>
          <a:effectLst/>
        </p:spPr>
      </p:pic>
    </p:spTree>
    <p:extLst>
      <p:ext uri="{BB962C8B-B14F-4D97-AF65-F5344CB8AC3E}">
        <p14:creationId xmlns:p14="http://schemas.microsoft.com/office/powerpoint/2010/main" val="1581584407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90800" y="274638"/>
            <a:ext cx="8077200" cy="1143000"/>
          </a:xfrm>
          <a:effectLst/>
        </p:spPr>
        <p:txBody>
          <a:bodyPr/>
          <a:lstStyle/>
          <a:p>
            <a:pPr algn="ctr" rtl="0">
              <a:defRPr>
                <a:effectLst/>
              </a:defRPr>
            </a:pPr>
            <a:r>
              <a:rPr lang="es-ES" sz="4400" b="0" i="0" u="none" strike="noStrike">
                <a:solidFill>
                  <a:srgbClr val="FF0000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  <a:t>Ver la rana</a:t>
            </a:r>
          </a:p>
        </p:txBody>
      </p:sp>
      <p:pic>
        <p:nvPicPr>
          <p:cNvPr id="74754" name="Content Placeholder 1" descr="Same young boy now looking at ball in Susan's other hand.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0" b="7680"/>
          <a:stretch>
            <a:fillRect/>
          </a:stretch>
        </p:blipFill>
        <p:spPr>
          <a:effectLst/>
        </p:spPr>
      </p:pic>
    </p:spTree>
    <p:extLst>
      <p:ext uri="{BB962C8B-B14F-4D97-AF65-F5344CB8AC3E}">
        <p14:creationId xmlns:p14="http://schemas.microsoft.com/office/powerpoint/2010/main" val="788004589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253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341120" y="0"/>
            <a:ext cx="10850880" cy="1219200"/>
          </a:xfrm>
          <a:effectLst/>
        </p:spPr>
        <p:txBody>
          <a:bodyPr>
            <a:normAutofit fontScale="90000"/>
          </a:bodyPr>
          <a:lstStyle/>
          <a:p>
            <a:pPr algn="ctr" rtl="0" eaLnBrk="1" hangingPunct="1">
              <a:defRPr>
                <a:effectLst/>
              </a:defRPr>
            </a:pPr>
            <a:r>
              <a:rPr lang="es-ES" sz="39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¿POR QUÉ ENSEÑAR LOS GESTOS NATURALES?</a:t>
            </a:r>
            <a:br>
              <a:rPr lang="es-ES" sz="39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</a:br>
            <a:r>
              <a:rPr lang="es-ES" sz="39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Razones prácticas</a:t>
            </a:r>
          </a:p>
        </p:txBody>
      </p:sp>
      <p:sp>
        <p:nvSpPr>
          <p:cNvPr id="20482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1341120" y="1251284"/>
            <a:ext cx="6731462" cy="5334000"/>
          </a:xfrm>
          <a:effectLst/>
        </p:spPr>
        <p:txBody>
          <a:bodyPr/>
          <a:lstStyle/>
          <a:p>
            <a:pPr rtl="0" eaLnBrk="1" hangingPunct="1">
              <a:buFont typeface="Wingdings" panose="05000000000000000000" pitchFamily="2" charset="2"/>
              <a:buNone/>
            </a:pPr>
            <a:r>
              <a:rPr lang="es-ES" sz="24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  </a:t>
            </a:r>
            <a:r>
              <a:rPr lang="es-ES" sz="2800" b="0" i="0" u="sng" strike="noStrike" dirty="0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Razones prácticas</a:t>
            </a:r>
            <a:r>
              <a:rPr lang="es-ES" sz="2800" b="0" i="0" u="none" strike="noStrike" dirty="0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:</a:t>
            </a:r>
          </a:p>
          <a:p>
            <a:pPr lvl="1" rtl="0" eaLnBrk="1" hangingPunct="1"/>
            <a:r>
              <a:rPr lang="es-ES" sz="2800" b="0" i="0" u="none" strike="noStrike" dirty="0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Se entienden fácilmente por diversos interlocutores</a:t>
            </a:r>
          </a:p>
          <a:p>
            <a:pPr lvl="1" eaLnBrk="1" hangingPunct="1">
              <a:buFont typeface="Verdana" panose="020B0604030504040204" pitchFamily="34" charset="0"/>
              <a:buNone/>
            </a:pPr>
            <a:endParaRPr lang="en-US" altLang="en-US" sz="1000" dirty="0">
              <a:solidFill>
                <a:schemeClr val="tx2"/>
              </a:solidFill>
              <a:effectLst/>
              <a:latin typeface="Trebuchet MS" pitchFamily="34" charset="0"/>
              <a:ea typeface="ＭＳ Ｐゴシック" pitchFamily="34" charset="-128"/>
            </a:endParaRPr>
          </a:p>
          <a:p>
            <a:pPr lvl="1" rtl="0" eaLnBrk="1" hangingPunct="1"/>
            <a:r>
              <a:rPr lang="es-ES" sz="2800" b="0" i="0" u="none" strike="noStrike" dirty="0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No se necesita contar con ningún equipo adicional </a:t>
            </a:r>
          </a:p>
          <a:p>
            <a:pPr lvl="1" eaLnBrk="1" hangingPunct="1"/>
            <a:endParaRPr lang="en-US" altLang="en-US" sz="1000" dirty="0">
              <a:solidFill>
                <a:schemeClr val="tx2"/>
              </a:solidFill>
              <a:effectLst/>
              <a:latin typeface="Trebuchet MS" pitchFamily="34" charset="0"/>
              <a:ea typeface="ＭＳ Ｐゴシック" pitchFamily="34" charset="-128"/>
            </a:endParaRPr>
          </a:p>
          <a:p>
            <a:pPr lvl="1" rtl="0" eaLnBrk="1" hangingPunct="1"/>
            <a:r>
              <a:rPr lang="es-ES" sz="2800" b="0" i="0" u="none" strike="noStrike" dirty="0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Pueden usarse en una amplia gama de contextos diferentes</a:t>
            </a:r>
          </a:p>
          <a:p>
            <a:pPr lvl="1" eaLnBrk="1" hangingPunct="1"/>
            <a:endParaRPr lang="en-US" altLang="en-US" sz="1000" dirty="0">
              <a:solidFill>
                <a:schemeClr val="tx2"/>
              </a:solidFill>
              <a:effectLst/>
              <a:latin typeface="Trebuchet MS" pitchFamily="34" charset="0"/>
              <a:ea typeface="ＭＳ Ｐゴシック" pitchFamily="34" charset="-128"/>
            </a:endParaRPr>
          </a:p>
          <a:p>
            <a:pPr lvl="1" rtl="0" eaLnBrk="1" hangingPunct="1"/>
            <a:r>
              <a:rPr lang="es-ES" sz="2800" b="0" i="0" u="sng" strike="noStrike" dirty="0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Con base en la evidencia</a:t>
            </a:r>
            <a:r>
              <a:rPr lang="es-ES" sz="2800" b="0" i="0" u="none" strike="noStrike" dirty="0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: son más fáciles de enseñar que otras formas de la comunicación simbólica</a:t>
            </a:r>
          </a:p>
        </p:txBody>
      </p:sp>
      <p:pic>
        <p:nvPicPr>
          <p:cNvPr id="20483" name="Picture 1034" descr="CLAP HANDS-NANCY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144" y="1524000"/>
            <a:ext cx="3276600" cy="3810000"/>
          </a:xfrm>
          <a:effectLst/>
        </p:spPr>
      </p:pic>
      <p:pic>
        <p:nvPicPr>
          <p:cNvPr id="4" name="KS6Slide 5">
            <a:hlinkClick r:id="" action="ppaction://media"/>
            <a:extLst>
              <a:ext uri="{FF2B5EF4-FFF2-40B4-BE49-F238E27FC236}">
                <a16:creationId xmlns:a16="http://schemas.microsoft.com/office/drawing/2014/main" id="{4C13BF09-C877-49AB-ABD1-2B41147B57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2804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0895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90800" y="274638"/>
            <a:ext cx="8077200" cy="1143000"/>
          </a:xfrm>
          <a:effectLst/>
        </p:spPr>
        <p:txBody>
          <a:bodyPr/>
          <a:lstStyle/>
          <a:p>
            <a:pPr algn="ctr" rtl="0">
              <a:defRPr>
                <a:effectLst/>
              </a:defRPr>
            </a:pPr>
            <a:r>
              <a:rPr lang="es-ES" sz="4400" b="0" i="0" u="none" strike="noStrike">
                <a:solidFill>
                  <a:srgbClr val="FF0000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  <a:t>Ver a Susan</a:t>
            </a:r>
          </a:p>
        </p:txBody>
      </p:sp>
      <p:pic>
        <p:nvPicPr>
          <p:cNvPr id="75778" name="Content Placeholder 1" descr="Same young boy now looking at Susan.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6" b="7576"/>
          <a:stretch>
            <a:fillRect/>
          </a:stretch>
        </p:blipFill>
        <p:spPr>
          <a:effectLst/>
        </p:spPr>
      </p:pic>
    </p:spTree>
    <p:extLst>
      <p:ext uri="{BB962C8B-B14F-4D97-AF65-F5344CB8AC3E}">
        <p14:creationId xmlns:p14="http://schemas.microsoft.com/office/powerpoint/2010/main" val="1949745342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959100" y="274637"/>
            <a:ext cx="7499350" cy="6045951"/>
          </a:xfrm>
          <a:effectLst/>
        </p:spPr>
        <p:txBody>
          <a:bodyPr/>
          <a:lstStyle/>
          <a:p>
            <a:pPr marL="82550" lvl="0" algn="ctr" rtl="0">
              <a:spcBef>
                <a:spcPts val="600"/>
              </a:spcBef>
              <a:buClr>
                <a:srgbClr val="3891A7"/>
              </a:buClr>
              <a:buSzPct val="80000"/>
            </a:pPr>
            <a:r>
              <a:rPr lang="es-ES" sz="4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  <a:t>GESTOS EXPRESIVOS</a:t>
            </a:r>
            <a:br>
              <a:rPr lang="es-ES" sz="4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</a:br>
            <a:br>
              <a:rPr lang="es-ES" sz="4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</a:br>
            <a:br>
              <a:rPr lang="es-ES" sz="4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</a:br>
            <a:r>
              <a:rPr lang="es-ES" sz="4000" b="0" i="0" u="none" strike="noStrike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  <a:t>RECHAZAR/FINALIZAR</a:t>
            </a:r>
          </a:p>
        </p:txBody>
      </p:sp>
      <p:pic>
        <p:nvPicPr>
          <p:cNvPr id="3" name="KS6Slide 51">
            <a:hlinkClick r:id="" action="ppaction://media"/>
            <a:extLst>
              <a:ext uri="{FF2B5EF4-FFF2-40B4-BE49-F238E27FC236}">
                <a16:creationId xmlns:a16="http://schemas.microsoft.com/office/drawing/2014/main" id="{CE47C8FA-0E81-4EC8-A6C4-69E731E187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0091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90800" y="274638"/>
            <a:ext cx="8077200" cy="1143000"/>
          </a:xfrm>
          <a:effectLst/>
        </p:spPr>
        <p:txBody>
          <a:bodyPr/>
          <a:lstStyle/>
          <a:p>
            <a:pPr algn="ctr" rtl="0">
              <a:defRPr>
                <a:effectLst/>
              </a:defRPr>
            </a:pPr>
            <a:r>
              <a:rPr lang="es-ES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  <a:t>RECHAZAR — ALEJAR</a:t>
            </a:r>
          </a:p>
        </p:txBody>
      </p:sp>
      <p:pic>
        <p:nvPicPr>
          <p:cNvPr id="77826" name="Content Placeholder 1" descr="Young girl pushing object away.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9" b="2869"/>
          <a:stretch>
            <a:fillRect/>
          </a:stretch>
        </p:blipFill>
        <p:spPr>
          <a:effectLst/>
        </p:spPr>
      </p:pic>
      <p:pic>
        <p:nvPicPr>
          <p:cNvPr id="3" name="KS6Slide 52">
            <a:hlinkClick r:id="" action="ppaction://media"/>
            <a:extLst>
              <a:ext uri="{FF2B5EF4-FFF2-40B4-BE49-F238E27FC236}">
                <a16:creationId xmlns:a16="http://schemas.microsoft.com/office/drawing/2014/main" id="{BE4E42F6-51B8-4C4C-A5BC-FB73E20F1A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5913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90800" y="274638"/>
            <a:ext cx="8077200" cy="1143000"/>
          </a:xfrm>
          <a:effectLst/>
        </p:spPr>
        <p:txBody>
          <a:bodyPr/>
          <a:lstStyle/>
          <a:p>
            <a:pPr algn="ctr" rtl="0">
              <a:defRPr>
                <a:effectLst/>
              </a:defRPr>
            </a:pPr>
            <a:r>
              <a:rPr lang="es-ES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  <a:t>FINALIZAR</a:t>
            </a:r>
          </a:p>
        </p:txBody>
      </p:sp>
      <p:pic>
        <p:nvPicPr>
          <p:cNvPr id="78850" name="Content Placeholder 3" descr="Young girl crossing extended arms to communicate rejection.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6" b="3566"/>
          <a:stretch>
            <a:fillRect/>
          </a:stretch>
        </p:blipFill>
        <p:spPr>
          <a:effectLst/>
        </p:spPr>
      </p:pic>
      <p:pic>
        <p:nvPicPr>
          <p:cNvPr id="3" name="KS6Slide 53">
            <a:hlinkClick r:id="" action="ppaction://media"/>
            <a:extLst>
              <a:ext uri="{FF2B5EF4-FFF2-40B4-BE49-F238E27FC236}">
                <a16:creationId xmlns:a16="http://schemas.microsoft.com/office/drawing/2014/main" id="{C0C1D170-98C1-454F-925D-8F5D38788C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0192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1" y="90058"/>
            <a:ext cx="7891463" cy="1090613"/>
          </a:xfrm>
          <a:effectLst/>
        </p:spPr>
        <p:txBody>
          <a:bodyPr/>
          <a:lstStyle/>
          <a:p>
            <a:pPr algn="ctr" rtl="0" eaLnBrk="1" hangingPunct="1">
              <a:defRPr>
                <a:effectLst/>
              </a:defRPr>
            </a:pPr>
            <a:r>
              <a:rPr lang="es-ES" sz="3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  <a:cs typeface="ＭＳ Ｐゴシック" charset="0"/>
              </a:rPr>
              <a:t>RESUMEN/DEBATE</a:t>
            </a:r>
          </a:p>
        </p:txBody>
      </p:sp>
      <p:sp>
        <p:nvSpPr>
          <p:cNvPr id="798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7000" y="1554020"/>
            <a:ext cx="8407400" cy="4876800"/>
          </a:xfrm>
          <a:effectLst/>
        </p:spPr>
        <p:txBody>
          <a:bodyPr/>
          <a:lstStyle/>
          <a:p>
            <a:pPr marL="82550" indent="0" rtl="0" eaLnBrk="1" hangingPunct="1">
              <a:buNone/>
            </a:pPr>
            <a:r>
              <a:rPr lang="es-ES" sz="3200" b="0" i="0" u="sng" strike="noStrike" dirty="0">
                <a:solidFill>
                  <a:srgbClr val="FF66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El PMT ADAPTADO demostró</a:t>
            </a:r>
            <a:r>
              <a:rPr lang="es-ES" sz="3200" b="0" i="0" u="none" strike="noStrike" dirty="0">
                <a:solidFill>
                  <a:srgbClr val="FF66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:</a:t>
            </a:r>
          </a:p>
          <a:p>
            <a:pPr marL="82550" indent="0" eaLnBrk="1" hangingPunct="1">
              <a:buNone/>
            </a:pPr>
            <a:endParaRPr lang="en-US" altLang="en-US" sz="800" dirty="0">
              <a:solidFill>
                <a:srgbClr val="0D0D0D"/>
              </a:solidFill>
              <a:effectLst/>
              <a:latin typeface="Trebuchet MS" pitchFamily="34" charset="0"/>
              <a:ea typeface="ＭＳ Ｐゴシック" pitchFamily="34" charset="-128"/>
            </a:endParaRPr>
          </a:p>
          <a:p>
            <a:pPr marL="82550" indent="0" rtl="0" eaLnBrk="1" hangingPunct="1"/>
            <a:r>
              <a:rPr lang="es-ES" sz="2400" b="0" i="0" u="none" strike="noStrike" dirty="0">
                <a:solidFill>
                  <a:srgbClr val="0D0D0D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Ser eficaz para ayudar a los niños con sordoceguera a aprender el poder de la comunicación </a:t>
            </a:r>
            <a:r>
              <a:rPr lang="es-ES" sz="2400" b="0" i="1" u="none" strike="noStrike" dirty="0">
                <a:solidFill>
                  <a:srgbClr val="0D0D0D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antes</a:t>
            </a:r>
            <a:r>
              <a:rPr lang="es-ES" sz="2400" b="0" i="0" u="none" strike="noStrike" dirty="0">
                <a:solidFill>
                  <a:srgbClr val="0D0D0D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 de dominar las formas simbólicas</a:t>
            </a:r>
          </a:p>
          <a:p>
            <a:pPr marL="82550" indent="0" eaLnBrk="1" hangingPunct="1">
              <a:buNone/>
            </a:pPr>
            <a:endParaRPr lang="en-US" altLang="en-US" sz="900" dirty="0">
              <a:solidFill>
                <a:srgbClr val="0D0D0D"/>
              </a:solidFill>
              <a:effectLst/>
              <a:latin typeface="Trebuchet MS" pitchFamily="34" charset="0"/>
              <a:ea typeface="ＭＳ Ｐゴシック" pitchFamily="34" charset="-128"/>
            </a:endParaRPr>
          </a:p>
          <a:p>
            <a:pPr marL="82550" indent="0" rtl="0" eaLnBrk="1" hangingPunct="1"/>
            <a:r>
              <a:rPr lang="es-ES" sz="2400" b="0" i="0" u="none" strike="noStrike" dirty="0">
                <a:solidFill>
                  <a:srgbClr val="0D0D0D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Ser eficaz para aumentar la </a:t>
            </a:r>
            <a:r>
              <a:rPr lang="es-ES" sz="2400" b="0" i="0" u="sng" strike="noStrike" dirty="0">
                <a:solidFill>
                  <a:srgbClr val="0D0D0D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diversidad</a:t>
            </a:r>
            <a:r>
              <a:rPr lang="es-ES" sz="2400" b="0" i="0" u="none" strike="noStrike" dirty="0">
                <a:solidFill>
                  <a:srgbClr val="0D0D0D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 de los estudiantes con respecto a las </a:t>
            </a:r>
            <a:r>
              <a:rPr lang="es-ES" sz="2400" b="0" i="0" u="sng" strike="noStrike" dirty="0">
                <a:solidFill>
                  <a:srgbClr val="0D0D0D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formas</a:t>
            </a:r>
            <a:r>
              <a:rPr lang="es-ES" sz="2400" b="0" i="1" u="sng" strike="noStrike" dirty="0">
                <a:solidFill>
                  <a:srgbClr val="0D0D0D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 y </a:t>
            </a:r>
            <a:r>
              <a:rPr lang="es-ES" sz="2400" b="0" i="0" u="sng" strike="noStrike" dirty="0">
                <a:solidFill>
                  <a:srgbClr val="0D0D0D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funciones</a:t>
            </a:r>
            <a:r>
              <a:rPr lang="es-ES" sz="2400" b="0" i="0" u="none" strike="noStrike" dirty="0">
                <a:solidFill>
                  <a:srgbClr val="0D0D0D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 de la comunicación no-simbólica — particularmente para los estudiantes que demostraron relativamente buenas habilidades motrices</a:t>
            </a:r>
          </a:p>
          <a:p>
            <a:pPr marL="82550" indent="0" eaLnBrk="1" hangingPunct="1">
              <a:buNone/>
            </a:pPr>
            <a:endParaRPr lang="en-US" altLang="ja-JP" sz="900" dirty="0">
              <a:solidFill>
                <a:srgbClr val="0D0D0D"/>
              </a:solidFill>
              <a:effectLst/>
              <a:latin typeface="Trebuchet MS" pitchFamily="34" charset="0"/>
              <a:ea typeface="ＭＳ Ｐゴシック" pitchFamily="34" charset="-128"/>
            </a:endParaRPr>
          </a:p>
          <a:p>
            <a:pPr marL="82550" indent="0" rtl="0" eaLnBrk="1" hangingPunct="1"/>
            <a:r>
              <a:rPr lang="es-ES" sz="2400" b="0" i="0" u="none" strike="noStrike" dirty="0">
                <a:solidFill>
                  <a:srgbClr val="0D0D0D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Ser eficaz para aumentar el </a:t>
            </a:r>
            <a:r>
              <a:rPr lang="es-ES" sz="2400" b="0" i="0" u="sng" strike="noStrike" dirty="0">
                <a:solidFill>
                  <a:srgbClr val="0D0D0D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índice</a:t>
            </a:r>
            <a:r>
              <a:rPr lang="es-ES" sz="2400" b="0" i="0" u="none" strike="noStrike" dirty="0">
                <a:solidFill>
                  <a:srgbClr val="0D0D0D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 de la comunicación prelingüística (es decir: no-simbólica)</a:t>
            </a:r>
          </a:p>
        </p:txBody>
      </p:sp>
      <p:pic>
        <p:nvPicPr>
          <p:cNvPr id="3" name="KS6Slide 54">
            <a:hlinkClick r:id="" action="ppaction://media"/>
            <a:extLst>
              <a:ext uri="{FF2B5EF4-FFF2-40B4-BE49-F238E27FC236}">
                <a16:creationId xmlns:a16="http://schemas.microsoft.com/office/drawing/2014/main" id="{D78210D1-3FD3-4958-846D-F3AA92896D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0988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913467" y="182278"/>
            <a:ext cx="9999133" cy="1143000"/>
          </a:xfrm>
          <a:effectLst/>
        </p:spPr>
        <p:txBody>
          <a:bodyPr/>
          <a:lstStyle/>
          <a:p>
            <a:pPr algn="ctr" rtl="0" eaLnBrk="1" hangingPunct="1">
              <a:defRPr>
                <a:effectLst/>
              </a:defRPr>
            </a:pPr>
            <a:r>
              <a:rPr lang="es-ES" sz="43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  <a:cs typeface="ＭＳ Ｐゴシック" charset="0"/>
              </a:rPr>
              <a:t>ÍNDICE DE LA COMUNICACIÓN</a:t>
            </a:r>
          </a:p>
        </p:txBody>
      </p:sp>
      <p:sp>
        <p:nvSpPr>
          <p:cNvPr id="819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36" y="1119915"/>
            <a:ext cx="9494982" cy="5622630"/>
          </a:xfrm>
          <a:effectLst/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endParaRPr lang="en-US" altLang="en-US" sz="1600" dirty="0">
              <a:solidFill>
                <a:schemeClr val="tx2"/>
              </a:solidFill>
              <a:effectLst/>
              <a:latin typeface="Trebuchet MS" pitchFamily="34" charset="0"/>
              <a:ea typeface="ＭＳ Ｐゴシック" pitchFamily="34" charset="-128"/>
            </a:endParaRPr>
          </a:p>
          <a:p>
            <a:pPr rtl="0" eaLnBrk="1" hangingPunct="1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s-ES" sz="2800" b="1" i="0" u="none" strike="noStrike" dirty="0">
                <a:solidFill>
                  <a:srgbClr val="FF66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Incrementa </a:t>
            </a:r>
            <a:r>
              <a:rPr lang="es-ES" sz="2800" b="0" i="0" u="none" strike="noStrike" dirty="0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el índice de la comunicación para los participantes (n = 9) que también no experimentan desafíos motrices significativos, </a:t>
            </a:r>
            <a:r>
              <a:rPr lang="es-ES" sz="2800" b="1" i="0" u="none" strike="noStrike" dirty="0">
                <a:solidFill>
                  <a:srgbClr val="FF66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en el rango </a:t>
            </a:r>
            <a:r>
              <a:rPr lang="es-ES" sz="2800" b="0" i="0" u="none" strike="noStrike" dirty="0">
                <a:solidFill>
                  <a:srgbClr val="FF66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 </a:t>
            </a:r>
            <a:r>
              <a:rPr lang="es-ES" sz="2800" b="0" i="0" u="none" strike="noStrike" dirty="0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entre:</a:t>
            </a:r>
          </a:p>
          <a:p>
            <a:pPr rtl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s-ES" sz="2800" b="0" i="0" u="none" strike="noStrike" dirty="0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	</a:t>
            </a:r>
            <a:r>
              <a:rPr lang="es-ES" sz="2800" b="1" i="0" u="none" strike="noStrike" dirty="0">
                <a:solidFill>
                  <a:srgbClr val="FF66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0.55 más de actos comunicativos por minuto a 1.72 más actos comunicativos por minuto</a:t>
            </a:r>
          </a:p>
          <a:p>
            <a:pPr rtl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s-ES" sz="2800" b="0" i="0" u="none" strike="noStrike" dirty="0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	(25 a 77 </a:t>
            </a:r>
            <a:r>
              <a:rPr lang="es-ES" sz="2800" b="0" i="1" u="none" strike="noStrike" dirty="0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más</a:t>
            </a:r>
            <a:r>
              <a:rPr lang="es-ES" sz="2800" b="0" i="0" u="none" strike="noStrike" dirty="0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 actos comunicativos en una sesión de 45 minutos)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q"/>
            </a:pPr>
            <a:endParaRPr lang="en-US" altLang="en-US" sz="1600" b="1" dirty="0">
              <a:solidFill>
                <a:schemeClr val="folHlink"/>
              </a:solidFill>
              <a:effectLst/>
              <a:latin typeface="Trebuchet MS" pitchFamily="34" charset="0"/>
              <a:ea typeface="ＭＳ Ｐゴシック" pitchFamily="34" charset="-128"/>
            </a:endParaRPr>
          </a:p>
          <a:p>
            <a:pPr rtl="0" eaLnBrk="1" hangingPunct="1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s-ES" sz="2800" b="1" i="0" u="none" strike="noStrike" dirty="0">
                <a:solidFill>
                  <a:srgbClr val="FF66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El incremento promedio </a:t>
            </a:r>
            <a:r>
              <a:rPr lang="es-ES" sz="2800" b="0" i="0" u="none" strike="noStrike" dirty="0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en el índice de comunicación, para estos participantes fue de </a:t>
            </a:r>
            <a:r>
              <a:rPr lang="es-ES" sz="2800" b="1" i="0" u="none" strike="noStrike" dirty="0">
                <a:solidFill>
                  <a:srgbClr val="FF66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1.31 más actos comunicativos por minuto</a:t>
            </a:r>
          </a:p>
          <a:p>
            <a:pPr rtl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s-ES" sz="2800" b="0" i="0" u="none" strike="noStrike" dirty="0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	(59 </a:t>
            </a:r>
            <a:r>
              <a:rPr lang="es-ES" sz="2800" b="0" i="1" u="none" strike="noStrike" dirty="0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más</a:t>
            </a:r>
            <a:r>
              <a:rPr lang="es-ES" sz="2800" b="0" i="0" u="none" strike="noStrike" dirty="0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 actos comunicativos en una sesión de 45 minutos)</a:t>
            </a:r>
          </a:p>
        </p:txBody>
      </p:sp>
      <p:pic>
        <p:nvPicPr>
          <p:cNvPr id="3" name="KS6Slide 55">
            <a:hlinkClick r:id="" action="ppaction://media"/>
            <a:extLst>
              <a:ext uri="{FF2B5EF4-FFF2-40B4-BE49-F238E27FC236}">
                <a16:creationId xmlns:a16="http://schemas.microsoft.com/office/drawing/2014/main" id="{DF739E3F-9F40-4CFB-81D9-D4053C67C3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6176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0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90799" y="163806"/>
            <a:ext cx="9065491" cy="944562"/>
          </a:xfrm>
          <a:effectLst/>
        </p:spPr>
        <p:txBody>
          <a:bodyPr>
            <a:normAutofit fontScale="90000"/>
          </a:bodyPr>
          <a:lstStyle/>
          <a:p>
            <a:pPr algn="ctr" rtl="0">
              <a:defRPr>
                <a:effectLst/>
              </a:defRPr>
            </a:pPr>
            <a:r>
              <a:rPr lang="es-ES" sz="39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  <a:t>VISTA PREVIA:  SESIÓN DEL PMT ADAPTADO</a:t>
            </a:r>
          </a:p>
        </p:txBody>
      </p:sp>
      <p:sp>
        <p:nvSpPr>
          <p:cNvPr id="83970" name="Content Placeholder 5"/>
          <p:cNvSpPr>
            <a:spLocks noGrp="1"/>
          </p:cNvSpPr>
          <p:nvPr>
            <p:ph idx="1"/>
          </p:nvPr>
        </p:nvSpPr>
        <p:spPr>
          <a:xfrm>
            <a:off x="1958109" y="1219200"/>
            <a:ext cx="10012218" cy="5357092"/>
          </a:xfrm>
          <a:effectLst/>
        </p:spPr>
        <p:txBody>
          <a:bodyPr/>
          <a:lstStyle/>
          <a:p>
            <a:pPr rtl="0"/>
            <a:r>
              <a:rPr lang="es-ES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  <a:t>Visite el sitio del NCDB:</a:t>
            </a:r>
            <a:r>
              <a:rPr lang="es-ES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  <a:hlinkClick r:id="rId4"/>
              </a:rPr>
              <a:t> www.nationaldb.org</a:t>
            </a:r>
          </a:p>
          <a:p>
            <a:pPr rtl="0"/>
            <a:r>
              <a:rPr lang="es-ES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  <a:t>Haga clic en el enlace: "De la investigación a la práctica"</a:t>
            </a:r>
          </a:p>
          <a:p>
            <a:pPr rtl="0"/>
            <a:r>
              <a:rPr lang="es-ES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  <a:t>Desplácese hacia abajo hasta "Perspectivas de la práctica" </a:t>
            </a:r>
          </a:p>
          <a:p>
            <a:pPr rtl="0"/>
            <a:r>
              <a:rPr lang="es-ES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  <a:t>Haga clic en "Enseñanza de la comunicación prelingüística"</a:t>
            </a:r>
          </a:p>
          <a:p>
            <a:pPr rtl="0"/>
            <a:r>
              <a:rPr lang="es-ES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  <a:t>Leer un narrativa — referencia: la aplicación del A-PMT con un estudiante (Lance), p. 3</a:t>
            </a:r>
          </a:p>
          <a:p>
            <a:pPr rtl="0"/>
            <a:r>
              <a:rPr lang="es-ES" sz="28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  <a:t>Para ver en los extractos de la sesión de Lance, visite:</a:t>
            </a:r>
            <a:r>
              <a:rPr lang="es-ES" sz="2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  <a:hlinkClick r:id="rId5"/>
              </a:rPr>
              <a:t> </a:t>
            </a:r>
            <a:r>
              <a:rPr lang="es-ES" sz="2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  <a:t> </a:t>
            </a:r>
            <a:r>
              <a:rPr lang="es-ES" sz="2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  <a:hlinkClick r:id="rId5"/>
              </a:rPr>
              <a:t>https://nationaldb.org/pages/show/teaching-prelinguistic-communication?cms=true</a:t>
            </a:r>
          </a:p>
        </p:txBody>
      </p:sp>
      <p:pic>
        <p:nvPicPr>
          <p:cNvPr id="2" name="KS6Slide 56">
            <a:hlinkClick r:id="" action="ppaction://media"/>
            <a:extLst>
              <a:ext uri="{FF2B5EF4-FFF2-40B4-BE49-F238E27FC236}">
                <a16:creationId xmlns:a16="http://schemas.microsoft.com/office/drawing/2014/main" id="{ED46101A-CFC9-4ADE-8870-F177F0D7CB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3120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7773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743200" y="0"/>
            <a:ext cx="7715250" cy="1524000"/>
          </a:xfrm>
          <a:effectLst/>
        </p:spPr>
        <p:txBody>
          <a:bodyPr/>
          <a:lstStyle/>
          <a:p>
            <a:pPr algn="ctr" rtl="0" eaLnBrk="1" hangingPunct="1">
              <a:defRPr>
                <a:effectLst/>
              </a:defRPr>
            </a:pPr>
            <a:r>
              <a:rPr lang="es-ES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Arial"/>
                <a:ea typeface="ＭＳ Ｐゴシック" charset="0"/>
                <a:cs typeface="ＭＳ Ｐゴシック" charset="0"/>
              </a:rPr>
              <a:t>REFERENCIAS</a:t>
            </a:r>
          </a:p>
        </p:txBody>
      </p:sp>
      <p:sp>
        <p:nvSpPr>
          <p:cNvPr id="84994" name="Rectangle 3"/>
          <p:cNvSpPr>
            <a:spLocks noGrp="1" noChangeArrowheads="1"/>
          </p:cNvSpPr>
          <p:nvPr>
            <p:ph idx="1"/>
          </p:nvPr>
        </p:nvSpPr>
        <p:spPr>
          <a:xfrm>
            <a:off x="2743200" y="1447800"/>
            <a:ext cx="7620000" cy="5410200"/>
          </a:xfrm>
          <a:effectLst/>
        </p:spPr>
        <p:txBody>
          <a:bodyPr/>
          <a:lstStyle/>
          <a:p>
            <a:pPr eaLnBrk="1" hangingPunct="1">
              <a:buFontTx/>
              <a:buNone/>
            </a:pPr>
            <a:endParaRPr lang="en-US" altLang="en-US" sz="900">
              <a:effectLst/>
              <a:ea typeface="ＭＳ Ｐゴシック" pitchFamily="34" charset="-128"/>
            </a:endParaRPr>
          </a:p>
          <a:p>
            <a:pPr rtl="0" eaLnBrk="1" hangingPunct="1">
              <a:buFont typeface="Wingdings 2" panose="05020102010507070707" pitchFamily="18" charset="2"/>
              <a:buNone/>
            </a:pPr>
            <a:r>
              <a:rPr lang="es-ES" sz="2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  <a:t>Brady, N. C. y Bashinski, S. M. (2008). Aumentar la comunicación en niños con pérdida de la visión y de la audición concurrentes. </a:t>
            </a:r>
            <a:r>
              <a:rPr lang="es-ES" sz="2400" b="0" i="1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  <a:t>Investigación y práctica para personas con discapacidades severas, 33,</a:t>
            </a:r>
            <a:r>
              <a:rPr lang="es-ES" sz="2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  <a:t> 1-12. 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en-US" altLang="en-US" sz="2000">
              <a:effectLst/>
              <a:ea typeface="ＭＳ Ｐゴシック" pitchFamily="34" charset="-128"/>
            </a:endParaRPr>
          </a:p>
          <a:p>
            <a:pPr rtl="0" eaLnBrk="1" hangingPunct="1">
              <a:buFont typeface="Wingdings 2" panose="05020102010507070707" pitchFamily="18" charset="2"/>
              <a:buNone/>
            </a:pPr>
            <a:r>
              <a:rPr lang="es-ES" sz="2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  <a:t>Bruce, S., Mann, A., Jones., C., &amp; Gavin, M. (2007). La topografía, el índice y la función de los gestos expresados por niños sordo-ciegos.</a:t>
            </a:r>
            <a:r>
              <a:rPr lang="es-ES" sz="2400" b="0" i="1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  <a:t> Revista de Discapacidad Visual y Ceguera</a:t>
            </a:r>
            <a:r>
              <a:rPr lang="es-ES" sz="2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  <a:t>, </a:t>
            </a:r>
            <a:r>
              <a:rPr lang="es-ES" sz="2400" b="0" i="1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  <a:t>101</a:t>
            </a:r>
            <a:r>
              <a:rPr lang="es-ES" sz="2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0"/>
              </a:rPr>
              <a:t>, 637-652. </a:t>
            </a:r>
          </a:p>
          <a:p>
            <a:pPr eaLnBrk="1" hangingPunct="1">
              <a:buFontTx/>
              <a:buNone/>
            </a:pPr>
            <a:endParaRPr lang="en-US" altLang="en-US" sz="2000">
              <a:effectLst/>
              <a:ea typeface="ＭＳ Ｐゴシック" pitchFamily="34" charset="-128"/>
            </a:endParaRPr>
          </a:p>
        </p:txBody>
      </p:sp>
      <p:pic>
        <p:nvPicPr>
          <p:cNvPr id="3" name="KS6Slide 57">
            <a:hlinkClick r:id="" action="ppaction://media"/>
            <a:extLst>
              <a:ext uri="{FF2B5EF4-FFF2-40B4-BE49-F238E27FC236}">
                <a16:creationId xmlns:a16="http://schemas.microsoft.com/office/drawing/2014/main" id="{F4C296FF-A118-48C4-8731-952B540B1F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2671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s-ES" dirty="0">
                <a:highlight>
                  <a:srgbClr val="000000">
                    <a:alpha val="0"/>
                  </a:srgbClr>
                </a:highlight>
              </a:rPr>
              <a:t>Créditos</a:t>
            </a:r>
            <a:endParaRPr lang="es-MX" sz="4400" b="0" i="0" u="none" strike="noStrike" dirty="0">
              <a:effectLst/>
              <a:highlight>
                <a:srgbClr val="000000">
                  <a:alpha val="0"/>
                </a:srgbClr>
              </a:highlight>
              <a:latin typeface="Trebuchet MS" charset="0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pPr marL="0" indent="0">
              <a:buNone/>
            </a:pPr>
            <a:r>
              <a:rPr lang="es-ES" sz="2800" dirty="0">
                <a:highlight>
                  <a:srgbClr val="000000">
                    <a:alpha val="0"/>
                  </a:srgbClr>
                </a:highlight>
              </a:rPr>
              <a:t>Desarrollado por el Proyecto de </a:t>
            </a:r>
            <a:r>
              <a:rPr lang="es-ES" sz="2800" dirty="0" err="1">
                <a:highlight>
                  <a:srgbClr val="000000">
                    <a:alpha val="0"/>
                  </a:srgbClr>
                </a:highlight>
              </a:rPr>
              <a:t>Mentoría</a:t>
            </a:r>
            <a:r>
              <a:rPr lang="es-ES" sz="2800" dirty="0">
                <a:highlight>
                  <a:srgbClr val="000000">
                    <a:alpha val="0"/>
                  </a:srgbClr>
                </a:highlight>
              </a:rPr>
              <a:t> a Distancia en la Universidad de Kansas</a:t>
            </a:r>
          </a:p>
          <a:p>
            <a:pPr marL="0" indent="0">
              <a:buNone/>
            </a:pPr>
            <a:endParaRPr lang="en-US" sz="2800" dirty="0">
              <a:highlight>
                <a:srgbClr val="000000">
                  <a:alpha val="0"/>
                </a:srgbClr>
              </a:highlight>
            </a:endParaRPr>
          </a:p>
          <a:p>
            <a:pPr marL="0" indent="0">
              <a:buNone/>
            </a:pPr>
            <a:r>
              <a:rPr lang="es-ES" sz="2800" dirty="0">
                <a:highlight>
                  <a:srgbClr val="000000">
                    <a:alpha val="0"/>
                  </a:srgbClr>
                </a:highlight>
              </a:rPr>
              <a:t>Contenido por:</a:t>
            </a:r>
            <a:endParaRPr lang="en-US" sz="2800" dirty="0">
              <a:highlight>
                <a:srgbClr val="000000">
                  <a:alpha val="0"/>
                </a:srgbClr>
              </a:highlight>
            </a:endParaRPr>
          </a:p>
          <a:p>
            <a:pPr lvl="0"/>
            <a:r>
              <a:rPr lang="es-ES" sz="2800" dirty="0" err="1">
                <a:highlight>
                  <a:srgbClr val="000000">
                    <a:alpha val="0"/>
                  </a:srgbClr>
                </a:highlight>
              </a:rPr>
              <a:t>Susan</a:t>
            </a:r>
            <a:r>
              <a:rPr lang="es-ES" sz="2800" dirty="0">
                <a:highlight>
                  <a:srgbClr val="000000">
                    <a:alpha val="0"/>
                  </a:srgbClr>
                </a:highlight>
              </a:rPr>
              <a:t> M. </a:t>
            </a:r>
            <a:r>
              <a:rPr lang="es-ES" sz="2800" dirty="0" err="1">
                <a:highlight>
                  <a:srgbClr val="000000">
                    <a:alpha val="0"/>
                  </a:srgbClr>
                </a:highlight>
              </a:rPr>
              <a:t>Bashinski</a:t>
            </a:r>
            <a:endParaRPr lang="en-US" sz="2800" dirty="0">
              <a:highlight>
                <a:srgbClr val="000000">
                  <a:alpha val="0"/>
                </a:srgbClr>
              </a:highlight>
            </a:endParaRPr>
          </a:p>
          <a:p>
            <a:pPr lvl="0"/>
            <a:r>
              <a:rPr lang="es-ES" sz="2800" dirty="0">
                <a:highlight>
                  <a:srgbClr val="000000">
                    <a:alpha val="0"/>
                  </a:srgbClr>
                </a:highlight>
              </a:rPr>
              <a:t>Megan Cote</a:t>
            </a:r>
            <a:endParaRPr lang="en-US" sz="2800" dirty="0">
              <a:highlight>
                <a:srgbClr val="000000">
                  <a:alpha val="0"/>
                </a:srgbClr>
              </a:highlight>
            </a:endParaRPr>
          </a:p>
          <a:p>
            <a:pPr lvl="0"/>
            <a:r>
              <a:rPr lang="es-ES" sz="2800" dirty="0">
                <a:highlight>
                  <a:srgbClr val="000000">
                    <a:alpha val="0"/>
                  </a:srgbClr>
                </a:highlight>
              </a:rPr>
              <a:t>Rebecca </a:t>
            </a:r>
            <a:r>
              <a:rPr lang="es-ES" sz="2800" dirty="0" err="1">
                <a:highlight>
                  <a:srgbClr val="000000">
                    <a:alpha val="0"/>
                  </a:srgbClr>
                </a:highlight>
              </a:rPr>
              <a:t>Obold-Geary</a:t>
            </a:r>
            <a:br>
              <a:rPr lang="es-ES" sz="2800" dirty="0">
                <a:highlight>
                  <a:srgbClr val="000000">
                    <a:alpha val="0"/>
                  </a:srgbClr>
                </a:highlight>
              </a:rPr>
            </a:br>
            <a:endParaRPr lang="es-ES" sz="2800" dirty="0">
              <a:highlight>
                <a:srgbClr val="000000">
                  <a:alpha val="0"/>
                </a:srgbClr>
              </a:highlight>
            </a:endParaRPr>
          </a:p>
          <a:p>
            <a:pPr marL="0" lvl="0" indent="0">
              <a:buNone/>
            </a:pPr>
            <a:r>
              <a:rPr lang="en-US" sz="2800" dirty="0">
                <a:highlight>
                  <a:srgbClr val="000000">
                    <a:alpha val="0"/>
                  </a:srgbClr>
                </a:highlight>
              </a:rPr>
              <a:t>2011-2013</a:t>
            </a:r>
            <a:endParaRPr lang="es-ES" sz="2800" dirty="0">
              <a:highlight>
                <a:srgbClr val="000000">
                  <a:alpha val="0"/>
                </a:srgbClr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481014962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>
          <a:xfrm>
            <a:off x="1341120" y="304801"/>
            <a:ext cx="10850879" cy="1166813"/>
          </a:xfrm>
          <a:effectLst/>
        </p:spPr>
        <p:txBody>
          <a:bodyPr/>
          <a:lstStyle/>
          <a:p>
            <a:pPr algn="ctr" rtl="0" eaLnBrk="1" hangingPunct="1">
              <a:defRPr>
                <a:effectLst/>
              </a:defRPr>
            </a:pPr>
            <a:r>
              <a:rPr lang="es-ES" sz="43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NATURAL GESTURES </a:t>
            </a:r>
          </a:p>
        </p:txBody>
      </p:sp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0" y="1905000"/>
            <a:ext cx="7620000" cy="4953000"/>
          </a:xfrm>
          <a:effectLst/>
        </p:spPr>
        <p:txBody>
          <a:bodyPr/>
          <a:lstStyle/>
          <a:p>
            <a:pPr marL="0" indent="0" rtl="0" eaLnBrk="1" hangingPunct="1">
              <a:lnSpc>
                <a:spcPct val="90000"/>
              </a:lnSpc>
              <a:buNone/>
            </a:pPr>
            <a:r>
              <a:rPr lang="es-ES" sz="3600" b="0" i="0" u="sng" strike="noStrike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Están muy influenciados por</a:t>
            </a:r>
            <a:r>
              <a:rPr lang="es-ES" sz="3600" b="0" i="0" u="none" strike="noStrike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: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altLang="en-US" sz="1100" u="sng">
              <a:solidFill>
                <a:srgbClr val="4F271C"/>
              </a:solidFill>
              <a:effectLst/>
              <a:latin typeface="Trebuchet MS" pitchFamily="34" charset="0"/>
              <a:ea typeface="ＭＳ Ｐゴシック" pitchFamily="34" charset="-128"/>
            </a:endParaRPr>
          </a:p>
          <a:p>
            <a:pPr marL="0" indent="0" rtl="0" eaLnBrk="1" hangingPunct="1">
              <a:lnSpc>
                <a:spcPct val="90000"/>
              </a:lnSpc>
            </a:pPr>
            <a:r>
              <a:rPr lang="es-ES" sz="3200" b="0" i="0" u="none" strike="noStrike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La edad del estudiante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altLang="en-US" sz="1200">
              <a:solidFill>
                <a:srgbClr val="4F271C"/>
              </a:solidFill>
              <a:effectLst/>
              <a:latin typeface="Trebuchet MS" pitchFamily="34" charset="0"/>
              <a:ea typeface="ＭＳ Ｐゴシック" pitchFamily="34" charset="-128"/>
            </a:endParaRPr>
          </a:p>
          <a:p>
            <a:pPr marL="0" indent="0" rtl="0" eaLnBrk="1" hangingPunct="1">
              <a:lnSpc>
                <a:spcPct val="90000"/>
              </a:lnSpc>
            </a:pPr>
            <a:r>
              <a:rPr lang="es-ES" sz="3200" b="0" i="0" u="none" strike="noStrike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La cultura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altLang="en-US" sz="1400">
              <a:solidFill>
                <a:srgbClr val="4F271C"/>
              </a:solidFill>
              <a:effectLst/>
              <a:latin typeface="Trebuchet MS" pitchFamily="34" charset="0"/>
              <a:ea typeface="ＭＳ Ｐゴシック" pitchFamily="34" charset="-128"/>
            </a:endParaRPr>
          </a:p>
          <a:p>
            <a:pPr marL="0" indent="0" rtl="0" eaLnBrk="1" hangingPunct="1">
              <a:lnSpc>
                <a:spcPct val="90000"/>
              </a:lnSpc>
            </a:pPr>
            <a:r>
              <a:rPr lang="es-ES" sz="3200" b="0" i="0" u="none" strike="noStrike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Contexto de la comunicación</a:t>
            </a:r>
          </a:p>
        </p:txBody>
      </p:sp>
      <p:pic>
        <p:nvPicPr>
          <p:cNvPr id="3" name="KS6Slide 6">
            <a:hlinkClick r:id="" action="ppaction://media"/>
            <a:extLst>
              <a:ext uri="{FF2B5EF4-FFF2-40B4-BE49-F238E27FC236}">
                <a16:creationId xmlns:a16="http://schemas.microsoft.com/office/drawing/2014/main" id="{288770D1-56EB-41B1-BFA3-BA303B82B6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2379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1576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8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1280" y="305118"/>
            <a:ext cx="10840719" cy="1143000"/>
          </a:xfrm>
          <a:effectLst/>
        </p:spPr>
        <p:txBody>
          <a:bodyPr>
            <a:normAutofit/>
          </a:bodyPr>
          <a:lstStyle/>
          <a:p>
            <a:pPr algn="ctr" rtl="0"/>
            <a:r>
              <a:rPr lang="es-ES" sz="43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CATEGORIES OF GESTURES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effectLst/>
        </p:spPr>
        <p:txBody>
          <a:bodyPr/>
          <a:lstStyle/>
          <a:p>
            <a:pPr marL="0" lvl="0" indent="0" rtl="0">
              <a:spcBef>
                <a:spcPct val="0"/>
              </a:spcBef>
              <a:buClrTx/>
              <a:buSzTx/>
              <a:buNone/>
            </a:pPr>
            <a:r>
              <a:rPr lang="es-ES" sz="3600" b="0" i="0" u="none" strike="noStrike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+mn-ea"/>
                <a:cs typeface="+mn-cs"/>
              </a:rPr>
              <a:t>	</a:t>
            </a:r>
            <a:r>
              <a:rPr lang="es-ES" sz="3600" b="0" i="0" u="none" strike="noStrike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  <a:cs typeface="+mn-cs"/>
              </a:rPr>
              <a:t> I. </a:t>
            </a:r>
            <a:r>
              <a:rPr lang="es-ES" sz="3600" b="0" i="0" u="sng" strike="noStrike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  <a:cs typeface="+mn-cs"/>
              </a:rPr>
              <a:t>De contacto</a:t>
            </a:r>
            <a:r>
              <a:rPr lang="es-ES" sz="3600" b="0" i="0" u="none" strike="noStrike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  <a:cs typeface="+mn-cs"/>
              </a:rPr>
              <a:t>: con el objetivo a menos de 6 pulgadas</a:t>
            </a:r>
          </a:p>
          <a:p>
            <a:pPr marL="0" lvl="0" indent="0">
              <a:spcBef>
                <a:spcPct val="0"/>
              </a:spcBef>
              <a:buClrTx/>
              <a:buSzTx/>
              <a:buNone/>
            </a:pPr>
            <a:endParaRPr lang="en-US" altLang="en-US" sz="3600">
              <a:solidFill>
                <a:srgbClr val="4F271C"/>
              </a:solidFill>
              <a:effectLst/>
              <a:latin typeface="Trebuchet MS" pitchFamily="34" charset="0"/>
              <a:ea typeface="+mn-ea"/>
              <a:cs typeface="+mn-cs"/>
            </a:endParaRPr>
          </a:p>
          <a:p>
            <a:pPr marL="0" lvl="0" indent="0" rtl="0">
              <a:spcBef>
                <a:spcPct val="0"/>
              </a:spcBef>
              <a:buClrTx/>
              <a:buSzTx/>
              <a:buNone/>
            </a:pPr>
            <a:r>
              <a:rPr lang="es-ES" sz="3600" b="0" i="0" u="none" strike="noStrike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  <a:cs typeface="+mn-cs"/>
              </a:rPr>
              <a:t>	II.  </a:t>
            </a:r>
            <a:r>
              <a:rPr lang="es-ES" sz="3600" b="0" i="0" u="sng" strike="noStrike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  <a:cs typeface="+mn-cs"/>
              </a:rPr>
              <a:t>Distales</a:t>
            </a:r>
            <a:r>
              <a:rPr lang="es-ES" sz="3600" b="0" i="0" u="none" strike="noStrike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  <a:cs typeface="+mn-cs"/>
              </a:rPr>
              <a:t>: a una distancia del objetivo superior a 6 pulgadas</a:t>
            </a:r>
          </a:p>
          <a:p>
            <a:pPr marL="0" lvl="0" indent="0">
              <a:spcBef>
                <a:spcPct val="0"/>
              </a:spcBef>
              <a:buClrTx/>
              <a:buSzTx/>
              <a:buNone/>
            </a:pPr>
            <a:endParaRPr lang="en-US" altLang="en-US" sz="1800">
              <a:solidFill>
                <a:prstClr val="black"/>
              </a:solidFill>
              <a:effectLst/>
              <a:ea typeface="+mn-ea"/>
              <a:cs typeface="+mn-cs"/>
            </a:endParaRPr>
          </a:p>
          <a:p>
            <a:pPr marL="0" lvl="0" indent="0" rtl="0">
              <a:spcBef>
                <a:spcPct val="0"/>
              </a:spcBef>
              <a:buClrTx/>
              <a:buSzTx/>
              <a:buNone/>
            </a:pPr>
            <a:r>
              <a:rPr lang="es-ES" sz="2000" b="1" i="0" u="none" strike="noStrike">
                <a:solidFill>
                  <a:srgbClr val="FF6600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+mn-ea"/>
                <a:cs typeface="+mn-cs"/>
              </a:rPr>
              <a:t>* </a:t>
            </a:r>
            <a:r>
              <a:rPr lang="es-ES" sz="2000" b="1" i="0" u="none" strike="noStrike">
                <a:solidFill>
                  <a:srgbClr val="FF66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  <a:cs typeface="+mn-cs"/>
              </a:rPr>
              <a:t>El cambio del uso de solo gestos de "contacto" a los gestos "distales" representa un </a:t>
            </a:r>
            <a:r>
              <a:rPr lang="es-ES" sz="2000" b="1" i="0" u="sng" strike="noStrike">
                <a:solidFill>
                  <a:srgbClr val="FF66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  <a:cs typeface="+mn-cs"/>
              </a:rPr>
              <a:t>logro muy importante</a:t>
            </a:r>
            <a:r>
              <a:rPr lang="es-ES" sz="2000" b="1" i="0" u="none" strike="noStrike">
                <a:solidFill>
                  <a:srgbClr val="FF66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  <a:cs typeface="+mn-cs"/>
              </a:rPr>
              <a:t> en el desarrollo de la comunicación.</a:t>
            </a:r>
          </a:p>
          <a:p>
            <a:pPr marL="0" lvl="0" indent="0">
              <a:spcBef>
                <a:spcPct val="0"/>
              </a:spcBef>
              <a:buClrTx/>
              <a:buSzTx/>
              <a:buNone/>
            </a:pPr>
            <a:endParaRPr lang="en-US" altLang="en-US" sz="2000">
              <a:solidFill>
                <a:prstClr val="black"/>
              </a:solidFill>
              <a:effectLst/>
              <a:latin typeface="Trebuchet MS" pitchFamily="34" charset="0"/>
              <a:ea typeface="+mn-ea"/>
              <a:cs typeface="+mn-cs"/>
            </a:endParaRPr>
          </a:p>
          <a:p>
            <a:pPr marL="0" lvl="0" indent="0" rtl="0">
              <a:spcBef>
                <a:spcPct val="0"/>
              </a:spcBef>
              <a:buClrTx/>
              <a:buSzTx/>
              <a:buNone/>
            </a:pPr>
            <a:r>
              <a:rPr lang="es-ES" sz="2400" b="0" i="0" u="none" strike="noStrike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  <a:cs typeface="+mn-cs"/>
              </a:rPr>
              <a:t>(consulte la publicación de Bruce, Mann, Jones &amp; Gavin (2007) — análisis de los gestos expresados por los niños con sordoceguera)</a:t>
            </a:r>
          </a:p>
        </p:txBody>
      </p:sp>
      <p:pic>
        <p:nvPicPr>
          <p:cNvPr id="5" name="KS6Slide 7">
            <a:hlinkClick r:id="" action="ppaction://media"/>
            <a:extLst>
              <a:ext uri="{FF2B5EF4-FFF2-40B4-BE49-F238E27FC236}">
                <a16:creationId xmlns:a16="http://schemas.microsoft.com/office/drawing/2014/main" id="{8E8D9766-7E87-4E5A-9C80-66CF1DC0E4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5554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351280" y="309881"/>
            <a:ext cx="10840720" cy="1547813"/>
          </a:xfrm>
          <a:effectLst/>
        </p:spPr>
        <p:txBody>
          <a:bodyPr/>
          <a:lstStyle/>
          <a:p>
            <a:pPr algn="ctr" rtl="0" eaLnBrk="1" hangingPunct="1">
              <a:defRPr>
                <a:effectLst/>
              </a:defRPr>
            </a:pPr>
            <a:r>
              <a:rPr lang="es-ES" sz="3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  <a:cs typeface="ＭＳ Ｐゴシック" charset="0"/>
              </a:rPr>
              <a:t>BRADY &amp; BASHINSKI (2008) GESTURAL STUDY</a:t>
            </a:r>
          </a:p>
        </p:txBody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90800" y="1981200"/>
            <a:ext cx="7467600" cy="4876800"/>
          </a:xfrm>
          <a:effectLst/>
        </p:spPr>
        <p:txBody>
          <a:bodyPr/>
          <a:lstStyle/>
          <a:p>
            <a:pPr rtl="0" eaLnBrk="1" hangingPunct="1">
              <a:buFont typeface="Wingdings 2" panose="05020102010507070707" pitchFamily="18" charset="2"/>
              <a:buNone/>
            </a:pPr>
            <a:r>
              <a:rPr lang="es-ES" sz="2800" b="0" i="0" u="sng" strike="noStrike">
                <a:solidFill>
                  <a:srgbClr val="FF66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Principal pregunta de investigación</a:t>
            </a:r>
            <a:r>
              <a:rPr lang="es-ES" sz="2800" b="0" i="0" u="none" strike="noStrike">
                <a:solidFill>
                  <a:srgbClr val="FF66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:</a:t>
            </a:r>
          </a:p>
          <a:p>
            <a:pPr rtl="0" eaLnBrk="1" hangingPunct="1">
              <a:buFont typeface="Wingdings 2" panose="05020102010507070707" pitchFamily="18" charset="2"/>
              <a:buNone/>
            </a:pPr>
            <a:r>
              <a:rPr lang="es-ES" sz="2800" b="0" i="0" u="none" strike="noStrike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	¿El entorno adaptado de la enseñanza prelingüística (PMT, por sus siglas en inglés) facilita mejores resultados comunicativos en niños con sordoceguera?</a:t>
            </a:r>
          </a:p>
        </p:txBody>
      </p:sp>
      <p:pic>
        <p:nvPicPr>
          <p:cNvPr id="4" name="KS6Slide 8">
            <a:hlinkClick r:id="" action="ppaction://media"/>
            <a:extLst>
              <a:ext uri="{FF2B5EF4-FFF2-40B4-BE49-F238E27FC236}">
                <a16:creationId xmlns:a16="http://schemas.microsoft.com/office/drawing/2014/main" id="{762374D5-C9C0-40BA-BA4F-1F6170FEB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2363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341120" y="304800"/>
            <a:ext cx="10850880" cy="1752600"/>
          </a:xfrm>
          <a:effectLst/>
        </p:spPr>
        <p:txBody>
          <a:bodyPr/>
          <a:lstStyle/>
          <a:p>
            <a:pPr algn="ctr" rtl="0" eaLnBrk="1" hangingPunct="1">
              <a:defRPr>
                <a:effectLst/>
              </a:defRPr>
            </a:pPr>
            <a:r>
              <a:rPr lang="es-ES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ADAPTATIONS TO BASIC PMT STRATEGIES FOR LEARNERS WITH DB</a:t>
            </a:r>
          </a:p>
        </p:txBody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59050" y="1905000"/>
            <a:ext cx="8108950" cy="4953000"/>
          </a:xfrm>
          <a:effectLst/>
        </p:spPr>
        <p:txBody>
          <a:bodyPr/>
          <a:lstStyle/>
          <a:p>
            <a:pPr rtl="0" eaLnBrk="1" hangingPunct="1">
              <a:spcBef>
                <a:spcPct val="75000"/>
              </a:spcBef>
            </a:pPr>
            <a:r>
              <a:rPr lang="es-ES" sz="2400" b="0" i="0" u="none" strike="noStrike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Utilizar rutinas predecibles </a:t>
            </a:r>
          </a:p>
          <a:p>
            <a:pPr rtl="0" eaLnBrk="1" hangingPunct="1">
              <a:spcBef>
                <a:spcPct val="75000"/>
              </a:spcBef>
            </a:pPr>
            <a:r>
              <a:rPr lang="es-ES" sz="2400" b="0" i="0" u="none" strike="noStrike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Incorporar estrategias de contribuciones mejoradas, incluyendo los indicios táctiles y los indicios de objetos</a:t>
            </a:r>
          </a:p>
          <a:p>
            <a:pPr rtl="0" eaLnBrk="1" hangingPunct="1">
              <a:spcBef>
                <a:spcPct val="75000"/>
              </a:spcBef>
            </a:pPr>
            <a:r>
              <a:rPr lang="es-ES" sz="2400" b="0" i="0" u="none" strike="noStrike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Utilizar estrategias de mano-bajo-mano</a:t>
            </a:r>
          </a:p>
          <a:p>
            <a:pPr rtl="0" eaLnBrk="1" hangingPunct="1">
              <a:spcBef>
                <a:spcPct val="75000"/>
              </a:spcBef>
            </a:pPr>
            <a:r>
              <a:rPr lang="es-ES" sz="2400" b="0" i="0" u="none" strike="noStrike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Enfatizar los estímulos táctiles y vestibulares en todas las interacciones</a:t>
            </a:r>
          </a:p>
          <a:p>
            <a:pPr rtl="0" eaLnBrk="1" hangingPunct="1">
              <a:spcBef>
                <a:spcPct val="75000"/>
              </a:spcBef>
            </a:pPr>
            <a:r>
              <a:rPr lang="es-ES" sz="2400" b="0" i="0" u="none" strike="noStrike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ＭＳ Ｐゴシック" charset="0"/>
              </a:rPr>
              <a:t>Fomentar el enfoque dual/atención conjunta</a:t>
            </a:r>
          </a:p>
        </p:txBody>
      </p:sp>
      <p:pic>
        <p:nvPicPr>
          <p:cNvPr id="3" name="KS6Slide 9">
            <a:hlinkClick r:id="" action="ppaction://media"/>
            <a:extLst>
              <a:ext uri="{FF2B5EF4-FFF2-40B4-BE49-F238E27FC236}">
                <a16:creationId xmlns:a16="http://schemas.microsoft.com/office/drawing/2014/main" id="{56250C75-F86F-45FF-B4B9-732CAEF8E6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6143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1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2.9200.0"/>
  <p:tag name="AS_RELEASE_DATE" val="2015.05.12"/>
  <p:tag name="AS_TITLE" val="Aspose.Slides for .NET 4.0 Client Profile"/>
  <p:tag name="AS_VERSION" val="15.4.0.0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Arial"/>
        <a:cs typeface="Arial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Arial"/>
        <a:cs typeface="Arial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  <a:tileRect/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  <a:tileRect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extrusionClr>
              <a:prstClr val="black"/>
            </a:extrusionClr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extrusionClr>
              <a:prstClr val="black"/>
            </a:extrusionClr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  <a:tileRect/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289</TotalTime>
  <Words>1537</Words>
  <Application>Microsoft Macintosh PowerPoint</Application>
  <PresentationFormat>Widescreen</PresentationFormat>
  <Paragraphs>204</Paragraphs>
  <Slides>58</Slides>
  <Notes>17</Notes>
  <HiddenSlides>0</HiddenSlides>
  <MMClips>51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70" baseType="lpstr">
      <vt:lpstr>ＭＳ Ｐゴシック</vt:lpstr>
      <vt:lpstr>ＭＳ Ｐゴシック</vt:lpstr>
      <vt:lpstr>Arial</vt:lpstr>
      <vt:lpstr>Calibri</vt:lpstr>
      <vt:lpstr>Comic Sans MS</vt:lpstr>
      <vt:lpstr>Gill Sans MT</vt:lpstr>
      <vt:lpstr>Helvetica</vt:lpstr>
      <vt:lpstr>Trebuchet MS</vt:lpstr>
      <vt:lpstr>Verdana</vt:lpstr>
      <vt:lpstr>Wingdings</vt:lpstr>
      <vt:lpstr>Wingdings 2</vt:lpstr>
      <vt:lpstr>Solstice</vt:lpstr>
      <vt:lpstr>DESARROLLO   GESTUAL</vt:lpstr>
      <vt:lpstr>¿QUÉ SON LOS GESTOS NATURALES?</vt:lpstr>
      <vt:lpstr>¿QUÉ SON LOS GESTOS NATURALES? (CONT.)</vt:lpstr>
      <vt:lpstr>¿POR QUÉ ENSEÑAR LOS GESTOS NATURALES? Razones teóricas</vt:lpstr>
      <vt:lpstr>¿POR QUÉ ENSEÑAR LOS GESTOS NATURALES? Razones prácticas</vt:lpstr>
      <vt:lpstr>NATURAL GESTURES </vt:lpstr>
      <vt:lpstr>CATEGORIES OF GESTURES</vt:lpstr>
      <vt:lpstr>BRADY &amp; BASHINSKI (2008) GESTURAL STUDY</vt:lpstr>
      <vt:lpstr>ADAPTATIONS TO BASIC PMT STRATEGIES FOR LEARNERS WITH DB</vt:lpstr>
      <vt:lpstr>ADAPTATIONS TO BASIC PMT STRATEGIES FOR LEARNERS WITH DB</vt:lpstr>
      <vt:lpstr>RESULTADOS CLAVE </vt:lpstr>
      <vt:lpstr>RESULTADOS CLAVE 1  (crecimiento de los participantes más próximo al promedio)</vt:lpstr>
      <vt:lpstr>RESULTADOS CLAVE 1 (continuación...)</vt:lpstr>
      <vt:lpstr>RESULTADOS CLAVE 2  (crecimiento de los participantes más próximo al promedio)</vt:lpstr>
      <vt:lpstr>DICCIONARIO DE GESTOS</vt:lpstr>
      <vt:lpstr>MUESTRA: DICCIONARIO DEL ESTUDIANTE </vt:lpstr>
      <vt:lpstr>GESTOS EXPRESIVOS   MANO EXTENDIDA CON LA PALMA HACIA ARRIBA (SOLICITUD)</vt:lpstr>
      <vt:lpstr>MANO EXTENDIDA CON LA PALMA HACIA ARRIBA — SOLICITUD 1</vt:lpstr>
      <vt:lpstr>MANO EXTENDIDA CON LA PALMA HACIA ARRIBA — SOLICITUD 2</vt:lpstr>
      <vt:lpstr>GESTOS EXPRESIVOS   TOCAR LA MANO DEL COMPAÑERO (SOLICITUD)</vt:lpstr>
      <vt:lpstr>TOCAR LA MANO O MANOS DEL COMPAÑERO 1</vt:lpstr>
      <vt:lpstr>TOCAR LA MANO O MANOS DEL COMPAÑERO 2</vt:lpstr>
      <vt:lpstr>GESTOS EXPRESIVOS   TOMAR LA MANO DEL COMPAÑERO (SOLICITUD)</vt:lpstr>
      <vt:lpstr>TOMAR LA MANO O MANOS DEL COMPAÑERO 2</vt:lpstr>
      <vt:lpstr>GESTOS EXPRESIVOS   OFRECER UN ARTÍCULO PARA RECIBIR AYUDA (SOLICITUD DE AYUDA)</vt:lpstr>
      <vt:lpstr>OFRECER UN ARTÍCULO PARA RECIBIR AYUDA</vt:lpstr>
      <vt:lpstr>GESTOS EXPRESIVOS   APUNTAR  (COMENTAR  o  INDICAR UNA ELECCIÓN)</vt:lpstr>
      <vt:lpstr>APUNTAR PARA COMENTAR</vt:lpstr>
      <vt:lpstr>APUNTAR PARA INDICAR UNA ELECCIÓN</vt:lpstr>
      <vt:lpstr>GESTOS EXPRESIVOS   VOCALIZACIÓN Y  CONTACTO VISUAL (SOLICITUD DE CONTINUACIÓN)</vt:lpstr>
      <vt:lpstr>VOCALIZACIÓN Y CONTACTO VISUAL</vt:lpstr>
      <vt:lpstr>GESTOS EXPRESIVOS   MIRADA/CERRAR LOS OJOS (FINALIZAR)</vt:lpstr>
      <vt:lpstr>CERRAR LOS OJOS PARA INDICAR "FINALIZAR" 1</vt:lpstr>
      <vt:lpstr>CERRAR LOS OJOS PARA INDICAR "FINALIZAR" 2</vt:lpstr>
      <vt:lpstr>GESTOS EXPRESIVOS   SALUDAR</vt:lpstr>
      <vt:lpstr>SALUDO SOCIAL "CHOCAR LOS CINCO"</vt:lpstr>
      <vt:lpstr>GESTOS EXPRESIVOS</vt:lpstr>
      <vt:lpstr>SOLICITAR UNA ACCIÓN/TURNO</vt:lpstr>
      <vt:lpstr>GESTOS EXPRESIVOS   SOLICITAR UN OBJETO</vt:lpstr>
      <vt:lpstr>SOLICITAR UN OBJETO</vt:lpstr>
      <vt:lpstr>GESTOS EXPRESIVOS   COMENTAR (SOLICITAR ATENCIÓN)</vt:lpstr>
      <vt:lpstr>COMENTAR — SOLICITAR ATENCIÓN</vt:lpstr>
      <vt:lpstr>GESTOS EXPRESIVOS   ELEGIR</vt:lpstr>
      <vt:lpstr>ELEGIR 1</vt:lpstr>
      <vt:lpstr>ELEGIR 2</vt:lpstr>
      <vt:lpstr>ELEGIR 3</vt:lpstr>
      <vt:lpstr>GESTOS EXPRESIVOS   REVISIÓN DE ELEGIR</vt:lpstr>
      <vt:lpstr>Ver la pelota</vt:lpstr>
      <vt:lpstr>Ver la rana</vt:lpstr>
      <vt:lpstr>Ver a Susan</vt:lpstr>
      <vt:lpstr>GESTOS EXPRESIVOS   RECHAZAR/FINALIZAR</vt:lpstr>
      <vt:lpstr>RECHAZAR — ALEJAR</vt:lpstr>
      <vt:lpstr>FINALIZAR</vt:lpstr>
      <vt:lpstr>RESUMEN/DEBATE</vt:lpstr>
      <vt:lpstr>ÍNDICE DE LA COMUNICACIÓN</vt:lpstr>
      <vt:lpstr>VISTA PREVIA:  SESIÓN DEL PMT ADAPTADO</vt:lpstr>
      <vt:lpstr>REFERENCIAS</vt:lpstr>
      <vt:lpstr>Créditos</vt:lpstr>
    </vt:vector>
  </TitlesOfParts>
  <Manager/>
  <Company>WOU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GESTURAL  DEVELOPMENT</dc:title>
  <dc:creator>Jordyn Watanabe</dc:creator>
  <cp:lastModifiedBy>Microsoft Office User</cp:lastModifiedBy>
  <cp:revision>88</cp:revision>
  <dcterms:created xsi:type="dcterms:W3CDTF">2018-04-16T17:30:30Z</dcterms:created>
  <dcterms:modified xsi:type="dcterms:W3CDTF">2020-06-11T15:26:49Z</dcterms:modified>
</cp:coreProperties>
</file>