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83" r:id="rId11"/>
  </p:sldIdLst>
  <p:sldSz cx="12192000" cy="6858000"/>
  <p:notesSz cx="6858000" cy="9144000"/>
  <p:custDataLst>
    <p:tags r:id="rId13"/>
  </p:custDataLst>
  <p:defaultTextStyle>
    <a:defPPr>
      <a:defRPr lang="en-US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5" autoAdjust="0"/>
    <p:restoredTop sz="40797" autoAdjust="0"/>
  </p:normalViewPr>
  <p:slideViewPr>
    <p:cSldViewPr snapToGrid="0">
      <p:cViewPr varScale="1">
        <p:scale>
          <a:sx n="43" d="100"/>
          <a:sy n="43" d="100"/>
        </p:scale>
        <p:origin x="2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816E2474-F836-46B6-A075-BE38C7E5355F}" type="datetimeFigureOut">
              <a:rPr lang="en-US" smtClean="0">
                <a:effectLst/>
              </a:rPr>
              <a:t>6/11/20</a:t>
            </a:fld>
            <a:endParaRPr lang="en-US">
              <a:effectLst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DE95A188-D306-40F5-8E82-00F1DD320F96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391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effectLst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2731DFB-65AE-4D10-ACBE-F1F67C55AD70}" type="slidenum">
              <a:rPr lang="en-US" altLang="en-US" sz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1</a:t>
            </a:fld>
            <a:endParaRPr lang="en-US" altLang="en-US" sz="120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79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8DC4DEA-5E02-4788-A10F-A17451D3D671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endParaRPr lang="es-MX" sz="18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76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057481E-088B-46E0-AC94-FDC170CB21DE}" type="slidenum">
              <a:rPr lang="en-US" altLang="en-US" sz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2</a:t>
            </a:fld>
            <a:endParaRPr lang="en-US" altLang="en-US" sz="120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8711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68D47CE-3375-4125-A8F9-78B7882747C4}" type="slidenum">
              <a:rPr lang="en-US" altLang="en-US" sz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3</a:t>
            </a:fld>
            <a:endParaRPr lang="en-US" altLang="en-US" sz="120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6567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A1DDB3-C90B-4D8A-9959-07599690658A}" type="slidenum">
              <a:rPr lang="en-US" altLang="en-US" sz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4</a:t>
            </a:fld>
            <a:endParaRPr lang="en-US" altLang="en-US" sz="120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0019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4FDDD4-AFA0-494B-89CA-B0BAD9E65692}" type="slidenum">
              <a:rPr lang="en-US" altLang="en-US" sz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5</a:t>
            </a:fld>
            <a:endParaRPr lang="en-US" altLang="en-US" sz="120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4550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7B6CE5-6AE8-4BD2-8031-991CA8DB4733}" type="slidenum">
              <a:rPr lang="en-US" altLang="en-US" sz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6</a:t>
            </a:fld>
            <a:endParaRPr lang="en-US" altLang="en-US" sz="120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085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9BF015D-A99A-4AB1-AFBD-88348121930F}" type="slidenum">
              <a:rPr lang="en-US" altLang="en-US" sz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7</a:t>
            </a:fld>
            <a:endParaRPr lang="en-US" altLang="en-US" sz="120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5766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32975F-4CAD-485D-9E91-95CFCD930952}" type="slidenum">
              <a:rPr lang="en-US" altLang="en-US" sz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8</a:t>
            </a:fld>
            <a:endParaRPr lang="en-US" altLang="en-US" sz="120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9860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effectLst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00C16F-DCBF-4983-86F3-A0D3C2ECDC6B}" type="slidenum">
              <a:rPr lang="en-US" altLang="en-US" sz="120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9</a:t>
            </a:fld>
            <a:endParaRPr lang="en-US" altLang="en-US" sz="120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1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4" name="Group 2"/>
          <p:cNvGrpSpPr/>
          <p:nvPr/>
        </p:nvGrpSpPr>
        <p:grpSpPr>
          <a:xfrm>
            <a:off x="-4233" y="1"/>
            <a:ext cx="12196233" cy="6867525"/>
            <a:chOff x="-2" y="0"/>
            <a:chExt cx="5762" cy="4326"/>
          </a:xfrm>
          <a:effectLst/>
        </p:grpSpPr>
        <p:grpSp>
          <p:nvGrpSpPr>
            <p:cNvPr id="5" name="Group 3"/>
            <p:cNvGrpSpPr/>
            <p:nvPr userDrawn="1"/>
          </p:nvGrpSpPr>
          <p:grpSpPr>
            <a:xfrm>
              <a:off x="-2" y="0"/>
              <a:ext cx="5712" cy="4326"/>
              <a:chOff x="-2" y="0"/>
              <a:chExt cx="5712" cy="4326"/>
            </a:xfrm>
            <a:effectLst/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Trebuchet MS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kumimoji="1" lang="en-US" sz="2400">
              <a:solidFill>
                <a:srgbClr val="000000"/>
              </a:solidFill>
              <a:effectLst/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  <a:effectLst/>
        </p:spPr>
        <p:txBody>
          <a:bodyPr/>
          <a:lstStyle>
            <a:lvl1pPr algn="r">
              <a:defRPr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  <a:effectLst/>
        </p:spPr>
        <p:txBody>
          <a:bodyPr/>
          <a:lstStyle>
            <a:lvl1pPr marL="0" indent="0">
              <a:buFont typeface="Wingdings" charset="0"/>
              <a:buNone/>
              <a:defRPr>
                <a:effectLst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4B80970C-FC57-4157-9B7D-EAD1465F8B31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417385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DB0F7C3D-50AC-452D-9EAD-016EDA5A9E61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5092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  <a:effectLst/>
        </p:spPr>
        <p:txBody>
          <a:bodyPr vert="eaVert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7D389D95-359C-4ED6-B0A0-E422415E4DE7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17536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5EB0F2BA-F028-4130-B052-12B1DB4C7E20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956067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effectLst/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effectLst/>
        </p:spPr>
        <p:txBody>
          <a:bodyPr anchor="b"/>
          <a:lstStyle>
            <a:lvl1pPr marL="0" indent="0">
              <a:buNone/>
              <a:defRPr sz="2000">
                <a:effectLst/>
              </a:defRPr>
            </a:lvl1pPr>
            <a:lvl2pPr marL="457200" indent="0">
              <a:buNone/>
              <a:defRPr sz="1800">
                <a:effectLst/>
              </a:defRPr>
            </a:lvl2pPr>
            <a:lvl3pPr marL="914400" indent="0">
              <a:buNone/>
              <a:defRPr sz="1600">
                <a:effectLst/>
              </a:defRPr>
            </a:lvl3pPr>
            <a:lvl4pPr marL="1371600" indent="0">
              <a:buNone/>
              <a:defRPr sz="1400">
                <a:effectLst/>
              </a:defRPr>
            </a:lvl4pPr>
            <a:lvl5pPr marL="1828800" indent="0">
              <a:buNone/>
              <a:defRPr sz="1400">
                <a:effectLst/>
              </a:defRPr>
            </a:lvl5pPr>
            <a:lvl6pPr marL="2286000" indent="0">
              <a:buNone/>
              <a:defRPr sz="1400">
                <a:effectLst/>
              </a:defRPr>
            </a:lvl6pPr>
            <a:lvl7pPr marL="2743200" indent="0">
              <a:buNone/>
              <a:defRPr sz="1400">
                <a:effectLst/>
              </a:defRPr>
            </a:lvl7pPr>
            <a:lvl8pPr marL="3200400" indent="0">
              <a:buNone/>
              <a:defRPr sz="1400">
                <a:effectLst/>
              </a:defRPr>
            </a:lvl8pPr>
            <a:lvl9pPr marL="3657600" indent="0">
              <a:buNone/>
              <a:defRPr sz="14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32144CD1-D332-44FD-B18D-197B9E7B71B8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993089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0E1C43CB-B21D-43DB-8AC3-0E500EBA07FB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29852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DBE43446-C425-4C4B-8DDB-B239DCE106E4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846637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B9F10C1E-03B6-4110-818F-118443FF403B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778497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BABEB839-2904-422F-A943-A432913F321E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64295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34281810-31EE-424C-900A-C87CA67F01B9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89811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pPr lvl="0"/>
            <a:endParaRPr lang="en-US" noProof="0">
              <a:effectLst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B122B593-A2C2-4C6A-A769-58A07A99A090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83425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1026" name="Group 2"/>
          <p:cNvGrpSpPr/>
          <p:nvPr/>
        </p:nvGrpSpPr>
        <p:grpSpPr>
          <a:xfrm>
            <a:off x="1" y="1"/>
            <a:ext cx="12196233" cy="6867525"/>
            <a:chOff x="0" y="0"/>
            <a:chExt cx="5762" cy="4326"/>
          </a:xfrm>
          <a:effectLst/>
        </p:grpSpPr>
        <p:sp>
          <p:nvSpPr>
            <p:cNvPr id="6147" name="Rectangle 3"/>
            <p:cNvSpPr>
              <a:spLocks noChangeArrowheads="1"/>
            </p:cNvSpPr>
            <p:nvPr/>
          </p:nvSpPr>
          <p:spPr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Trebuchet MS"/>
                <a:cs typeface="ＭＳ Ｐゴシック" charset="0"/>
              </a:endParaRPr>
            </a:p>
          </p:txBody>
        </p:sp>
      </p:grpSp>
      <p:sp>
        <p:nvSpPr>
          <p:cNvPr id="1027" name="Rectangle 65"/>
          <p:cNvSpPr>
            <a:spLocks noGrp="1" noChangeArrowheads="1"/>
          </p:cNvSpPr>
          <p:nvPr>
            <p:ph type="title"/>
          </p:nvPr>
        </p:nvSpPr>
        <p:spPr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title style</a:t>
            </a:r>
          </a:p>
        </p:txBody>
      </p:sp>
      <p:sp>
        <p:nvSpPr>
          <p:cNvPr id="1028" name="Rectangle 66"/>
          <p:cNvSpPr>
            <a:spLocks noGrp="1" noChangeArrowheads="1"/>
          </p:cNvSpPr>
          <p:nvPr>
            <p:ph type="body" idx="1"/>
          </p:nvPr>
        </p:nvSpPr>
        <p:spPr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text styles</a:t>
            </a:r>
          </a:p>
          <a:p>
            <a:pPr lvl="1"/>
            <a:r>
              <a:rPr lang="en-US" altLang="en-US">
                <a:effectLst/>
              </a:rPr>
              <a:t>Second level</a:t>
            </a:r>
          </a:p>
          <a:p>
            <a:pPr lvl="2"/>
            <a:r>
              <a:rPr lang="en-US" altLang="en-US">
                <a:effectLst/>
              </a:rPr>
              <a:t>Third level</a:t>
            </a:r>
          </a:p>
          <a:p>
            <a:pPr lvl="3"/>
            <a:r>
              <a:rPr lang="en-US" altLang="en-US">
                <a:effectLst/>
              </a:rPr>
              <a:t>Fourth level</a:t>
            </a:r>
          </a:p>
          <a:p>
            <a:pPr lvl="4"/>
            <a:r>
              <a:rPr lang="en-US" altLang="en-US">
                <a:effectLst/>
              </a:rPr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/>
                <a:latin typeface="+mn-lt"/>
                <a:ea typeface="ＭＳ Ｐゴシック" charset="-128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  <a:latin typeface="+mn-lt"/>
                <a:ea typeface="ＭＳ Ｐゴシック" charset="-128"/>
                <a:cs typeface="ＭＳ Ｐゴシック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B6E095-581D-4E85-B80C-3FFD211993F1}" type="slidenum">
              <a:rPr lang="en-US" altLang="en-US">
                <a:solidFill>
                  <a:srgbClr val="000000"/>
                </a:solidFill>
                <a:effectLst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453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 charset="0"/>
          <a:ea typeface="ＭＳ Ｐゴシック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 charset="0"/>
          <a:ea typeface="ＭＳ Ｐゴシック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 charset="0"/>
          <a:ea typeface="ＭＳ Ｐゴシック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 charset="0"/>
          <a:ea typeface="ＭＳ Ｐゴシック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/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/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/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9pPr>
    </p:bodyStyle>
    <p:otherStyle>
      <a:defPPr>
        <a:defRPr lang="en-US">
          <a:effectLst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4" name="Title 3"/>
          <p:cNvSpPr>
            <a:spLocks noGrp="1"/>
          </p:cNvSpPr>
          <p:nvPr>
            <p:ph type="ctrTitle" sz="quarter"/>
          </p:nvPr>
        </p:nvSpPr>
        <p:spPr>
          <a:xfrm>
            <a:off x="609600" y="914400"/>
            <a:ext cx="10058400" cy="1614488"/>
          </a:xfrm>
          <a:effectLst/>
        </p:spPr>
        <p:txBody>
          <a:bodyPr/>
          <a:lstStyle/>
          <a:p>
            <a:pPr rtl="0" eaLnBrk="1" hangingPunct="1"/>
            <a:r>
              <a:rPr lang="es-ES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ESTRATEGIAS DE MANO-BAJO-MANO, </a:t>
            </a:r>
            <a:br>
              <a:rPr lang="es-ES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</a:br>
            <a:r>
              <a:rPr lang="es-ES" sz="4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 </a:t>
            </a:r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para la enseñanza de estudiantes con </a:t>
            </a:r>
            <a:r>
              <a:rPr lang="es-ES" sz="36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sordoceguera</a:t>
            </a:r>
            <a:endParaRPr lang="es-ES" sz="36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1691268" y="3276601"/>
            <a:ext cx="7895063" cy="2778125"/>
          </a:xfrm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>
                <a:effectLst/>
              </a:defRPr>
            </a:pPr>
            <a:endParaRPr lang="en-US">
              <a:effectLst/>
              <a:cs typeface="+mn-cs"/>
            </a:endParaRPr>
          </a:p>
          <a:p>
            <a:pPr algn="ctr" rtl="0" eaLnBrk="1" hangingPunct="1">
              <a:defRPr>
                <a:effectLst/>
              </a:defRPr>
            </a:pPr>
            <a:r>
              <a:rPr lang="es-ES" sz="32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Trebuchet MS"/>
              </a:rPr>
              <a:t>Susan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Trebuchet MS"/>
              </a:rPr>
              <a:t> M. </a:t>
            </a:r>
            <a:r>
              <a:rPr lang="es-ES" sz="32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Trebuchet MS"/>
              </a:rPr>
              <a:t>Bashinski</a:t>
            </a:r>
            <a:endParaRPr lang="es-ES" sz="32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/>
              <a:cs typeface="Trebuchet MS"/>
            </a:endParaRPr>
          </a:p>
          <a:p>
            <a:pPr algn="ctr" rtl="0" eaLnBrk="1" hangingPunct="1">
              <a:defRPr>
                <a:effectLst/>
              </a:defRPr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Trebuchet MS"/>
              </a:rPr>
              <a:t>para el</a:t>
            </a:r>
          </a:p>
          <a:p>
            <a:pPr algn="ctr" rtl="0" eaLnBrk="1" hangingPunct="1">
              <a:defRPr>
                <a:effectLst/>
              </a:defRPr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Trebuchet MS"/>
              </a:rPr>
              <a:t> Proyecto de </a:t>
            </a:r>
            <a:r>
              <a:rPr lang="es-ES" sz="32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Trebuchet MS"/>
              </a:rPr>
              <a:t>Sordoceguera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Trebuchet MS"/>
              </a:rPr>
              <a:t> de Kansas</a:t>
            </a:r>
          </a:p>
        </p:txBody>
      </p:sp>
      <p:pic>
        <p:nvPicPr>
          <p:cNvPr id="3" name="KS7P1Slide 1">
            <a:hlinkClick r:id="" action="ppaction://media"/>
            <a:extLst>
              <a:ext uri="{FF2B5EF4-FFF2-40B4-BE49-F238E27FC236}">
                <a16:creationId xmlns:a16="http://schemas.microsoft.com/office/drawing/2014/main" id="{18B0813A-8F5C-4771-8120-EB1E3DE91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15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 dirty="0">
                <a:highlight>
                  <a:srgbClr val="000000">
                    <a:alpha val="0"/>
                  </a:srgbClr>
                </a:highlight>
              </a:rPr>
              <a:t>Créditos</a:t>
            </a:r>
            <a:endParaRPr lang="es-MX" sz="44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Desarrollado por el Proyecto de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Mentoría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a Distancia en la Universidad de Kansas</a:t>
            </a:r>
          </a:p>
          <a:p>
            <a:pPr marL="0" indent="0">
              <a:buNone/>
            </a:pP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Contenido por: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Susan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M.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Bashinski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Megan Cote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Rebecca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Obold-Geary</a:t>
            </a:r>
            <a:br>
              <a:rPr lang="es-ES" sz="2800" dirty="0">
                <a:highlight>
                  <a:srgbClr val="000000">
                    <a:alpha val="0"/>
                  </a:srgbClr>
                </a:highlight>
              </a:rPr>
            </a:b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  <a:p>
            <a:pPr marL="0" lvl="0" indent="0">
              <a:buNone/>
            </a:pPr>
            <a:r>
              <a:rPr lang="en-US" sz="2800" dirty="0">
                <a:highlight>
                  <a:srgbClr val="000000">
                    <a:alpha val="0"/>
                  </a:srgbClr>
                </a:highlight>
              </a:rPr>
              <a:t>2011-2013</a:t>
            </a: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7058674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6828" y="310376"/>
            <a:ext cx="9521282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ESTRATEGIAS DE MANO-BAJO-MANO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828800"/>
            <a:ext cx="8110538" cy="4800600"/>
          </a:xfrm>
          <a:effectLst/>
        </p:spPr>
        <p:txBody>
          <a:bodyPr/>
          <a:lstStyle/>
          <a:p>
            <a:pPr marL="609600" indent="-609600" algn="ctr" eaLnBrk="1" hangingPunct="1">
              <a:buNone/>
              <a:defRPr>
                <a:effectLst/>
              </a:defRPr>
            </a:pPr>
            <a:endParaRPr lang="en-US">
              <a:effectLst/>
              <a:latin typeface="Trebuchet MS"/>
              <a:cs typeface="+mn-cs"/>
            </a:endParaRPr>
          </a:p>
          <a:p>
            <a:pPr marL="609600" indent="-609600" algn="ctr" rtl="0" eaLnBrk="1" hangingPunct="1">
              <a:buNone/>
              <a:defRPr>
                <a:effectLst/>
              </a:defRPr>
            </a:pPr>
            <a:r>
              <a:rPr lang="es-ES" sz="40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n-cs"/>
              </a:rPr>
              <a:t>¡RECUERDE!</a:t>
            </a:r>
          </a:p>
          <a:p>
            <a:pPr marL="609600" indent="-609600" algn="ctr" rtl="0" eaLnBrk="1" hangingPunct="1">
              <a:buNone/>
              <a:defRPr>
                <a:effectLst/>
              </a:defRPr>
            </a:pP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n-cs"/>
              </a:rPr>
              <a:t>Las manos de un niño </a:t>
            </a:r>
          </a:p>
          <a:p>
            <a:pPr marL="609600" indent="-609600" algn="ctr" rtl="0" eaLnBrk="1" hangingPunct="1">
              <a:buNone/>
              <a:defRPr>
                <a:effectLst/>
              </a:defRPr>
            </a:pP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n-cs"/>
              </a:rPr>
              <a:t>sordo-ciego, </a:t>
            </a:r>
          </a:p>
          <a:p>
            <a:pPr marL="609600" indent="-609600" algn="ctr" rtl="0" eaLnBrk="1" hangingPunct="1">
              <a:buNone/>
              <a:defRPr>
                <a:effectLst/>
              </a:defRPr>
            </a:pP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n-cs"/>
              </a:rPr>
              <a:t>son comparables a los ojos </a:t>
            </a:r>
          </a:p>
          <a:p>
            <a:pPr marL="609600" indent="-609600" algn="ctr" rtl="0" eaLnBrk="1" hangingPunct="1">
              <a:buNone/>
              <a:defRPr>
                <a:effectLst/>
              </a:defRPr>
            </a:pP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n-cs"/>
              </a:rPr>
              <a:t>de un niño que puede ver.</a:t>
            </a:r>
          </a:p>
        </p:txBody>
      </p:sp>
      <p:pic>
        <p:nvPicPr>
          <p:cNvPr id="3" name="KS7P1Slide 2">
            <a:hlinkClick r:id="" action="ppaction://media"/>
            <a:extLst>
              <a:ext uri="{FF2B5EF4-FFF2-40B4-BE49-F238E27FC236}">
                <a16:creationId xmlns:a16="http://schemas.microsoft.com/office/drawing/2014/main" id="{8C445706-423E-4179-9A90-44EE26131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42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752600"/>
            <a:ext cx="8610600" cy="4800600"/>
          </a:xfrm>
          <a:effectLst/>
        </p:spPr>
        <p:txBody>
          <a:bodyPr/>
          <a:lstStyle/>
          <a:p>
            <a:pPr marL="609600" indent="-609600" rtl="0" eaLnBrk="1" hangingPunct="1">
              <a:buNone/>
            </a:pP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	Para el estudiante con sordoceguera, sus manos se pueden utilizar como...</a:t>
            </a:r>
          </a:p>
          <a:p>
            <a:pPr marL="609600" indent="-609600" algn="ctr" rtl="0" eaLnBrk="1" hangingPunct="1">
              <a:buNone/>
            </a:pPr>
            <a:r>
              <a:rPr lang="es-ES" sz="3600" b="0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SUS OJOS</a:t>
            </a:r>
          </a:p>
          <a:p>
            <a:pPr marL="609600" indent="-609600" algn="ctr" rtl="0" eaLnBrk="1" hangingPunct="1">
              <a:buNone/>
            </a:pPr>
            <a:r>
              <a:rPr lang="es-ES" sz="3600" b="0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SUS OÍDOS</a:t>
            </a:r>
          </a:p>
          <a:p>
            <a:pPr marL="609600" indent="-609600" algn="ctr" rtl="0" eaLnBrk="1" hangingPunct="1">
              <a:buNone/>
            </a:pPr>
            <a:r>
              <a:rPr lang="es-ES" sz="3600" b="0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SUS HERRAMIENTAS</a:t>
            </a:r>
          </a:p>
          <a:p>
            <a:pPr marL="609600" indent="-609600" algn="ctr" rtl="0" eaLnBrk="1" hangingPunct="1">
              <a:buNone/>
            </a:pPr>
            <a:r>
              <a:rPr lang="es-ES" sz="3600" b="0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SU VOZ</a:t>
            </a:r>
          </a:p>
          <a:p>
            <a:pPr marL="609600" indent="-609600" algn="ctr" rtl="0" eaLnBrk="1" hangingPunct="1">
              <a:buNone/>
            </a:pPr>
            <a:r>
              <a:rPr lang="es-ES" sz="3600" b="0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MITIGADORES DEL ESTRÉS</a:t>
            </a:r>
          </a:p>
        </p:txBody>
      </p:sp>
      <p:pic>
        <p:nvPicPr>
          <p:cNvPr id="3" name="KS7P1Slide 3">
            <a:hlinkClick r:id="" action="ppaction://media"/>
            <a:extLst>
              <a:ext uri="{FF2B5EF4-FFF2-40B4-BE49-F238E27FC236}">
                <a16:creationId xmlns:a16="http://schemas.microsoft.com/office/drawing/2014/main" id="{602A501E-F160-4855-BEFB-6B9C4263F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56828" y="310376"/>
            <a:ext cx="952128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/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/>
                <a:latin typeface="Helvetica" charset="0"/>
                <a:ea typeface="ＭＳ Ｐゴシック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/>
                <a:latin typeface="Helvetica" charset="0"/>
                <a:ea typeface="ＭＳ Ｐゴシック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/>
                <a:latin typeface="Helvetica" charset="0"/>
                <a:ea typeface="ＭＳ Ｐゴシック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/>
                <a:latin typeface="Helvetica" charset="0"/>
                <a:ea typeface="ＭＳ Ｐゴシック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/>
                <a:latin typeface="Helvetica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/>
                <a:latin typeface="Helvetica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/>
                <a:latin typeface="Helvetica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/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>
              <a:defRPr>
                <a:effectLst/>
              </a:defRPr>
            </a:pPr>
            <a:r>
              <a:rPr lang="es-ES" kern="0" dirty="0"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ESTRATEGIAS DE MANO-BAJO-MANO</a:t>
            </a:r>
          </a:p>
        </p:txBody>
      </p:sp>
    </p:spTree>
    <p:extLst>
      <p:ext uri="{BB962C8B-B14F-4D97-AF65-F5344CB8AC3E}">
        <p14:creationId xmlns:p14="http://schemas.microsoft.com/office/powerpoint/2010/main" val="2454400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0373" y="336053"/>
            <a:ext cx="8348663" cy="1090613"/>
          </a:xfrm>
          <a:effectLst/>
        </p:spPr>
        <p:txBody>
          <a:bodyPr/>
          <a:lstStyle/>
          <a:p>
            <a:pPr algn="ctr" rtl="0"/>
            <a:r>
              <a:rPr lang="es-ES" sz="4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ACTIVIDAD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6079" y="1649691"/>
            <a:ext cx="10077253" cy="5136822"/>
          </a:xfrm>
          <a:effectLst/>
        </p:spPr>
        <p:txBody>
          <a:bodyPr/>
          <a:lstStyle/>
          <a:p>
            <a:pPr marL="0" indent="0" rtl="0">
              <a:buNone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Si usted está participando en este seminario en línea acompañado de otra persona, por favor pause la reproducción e intente participar en la siguiente actividad:</a:t>
            </a:r>
          </a:p>
          <a:p>
            <a:pPr marL="0" indent="0" rtl="0">
              <a:buFont typeface="Helvetica" panose="020B0604020202020204" pitchFamily="34" charset="0"/>
              <a:buAutoNum type="arabicPeriod"/>
            </a:pPr>
            <a:r>
              <a:rPr lang="es-ES" sz="3200" b="0" i="0" u="sng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Tomar turnos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:  Una persona representará el papel del estudiante con sordoceguera (es decir, cerrará sus ojos completamente) y la otra persona será su compañero interactuando con el estudiante (¡NO deberá hablar!)</a:t>
            </a:r>
          </a:p>
          <a:p>
            <a:pPr marL="0" indent="0" rtl="0">
              <a:buFont typeface="Helvetica" panose="020B0604020202020204" pitchFamily="34" charset="0"/>
              <a:buAutoNum type="arabicPeriod"/>
            </a:pPr>
            <a:r>
              <a:rPr lang="es-ES" sz="3200" b="0" i="0" u="none" strike="noStrike" dirty="0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CONÓZCANSE LAS MANOS MUTUAMENTE</a:t>
            </a:r>
          </a:p>
          <a:p>
            <a:pPr marL="0" indent="0">
              <a:buFont typeface="Arial" panose="020B0604020202020204" pitchFamily="34" charset="0"/>
              <a:buAutoNum type="arabicPeriod"/>
            </a:pPr>
            <a:endParaRPr lang="en-US" altLang="en-US" dirty="0">
              <a:effectLst/>
              <a:latin typeface="Trebuchet MS" panose="020B0603020202020204" pitchFamily="34" charset="0"/>
            </a:endParaRPr>
          </a:p>
        </p:txBody>
      </p:sp>
      <p:pic>
        <p:nvPicPr>
          <p:cNvPr id="3" name="KS7P1Slide 4">
            <a:hlinkClick r:id="" action="ppaction://media"/>
            <a:extLst>
              <a:ext uri="{FF2B5EF4-FFF2-40B4-BE49-F238E27FC236}">
                <a16:creationId xmlns:a16="http://schemas.microsoft.com/office/drawing/2014/main" id="{6A30D753-04C6-4986-804B-4EA6C4299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88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33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4941" y="310376"/>
            <a:ext cx="9220318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ESTRATEGIAS DE MANO-BAJO-MANO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828800"/>
            <a:ext cx="8305800" cy="4800600"/>
          </a:xfrm>
          <a:effectLst/>
        </p:spPr>
        <p:txBody>
          <a:bodyPr/>
          <a:lstStyle/>
          <a:p>
            <a:pPr marL="609600" indent="-609600" rtl="0" eaLnBrk="1" hangingPunct="1">
              <a:buNone/>
            </a:pPr>
            <a:r>
              <a:rPr lang="es-ES" sz="36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¿Qué es el método de "mano-bajo-mano"?</a:t>
            </a:r>
          </a:p>
          <a:p>
            <a:pPr marL="609600" indent="-609600" rtl="0" eaLnBrk="1" hangingPunct="1">
              <a:buNone/>
            </a:pPr>
            <a:r>
              <a:rPr lang="es-ES" sz="2800" b="0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Esta estrategia implica la colocación de las manos </a:t>
            </a:r>
            <a:r>
              <a:rPr lang="es-ES" sz="2800" b="0" i="0" u="sng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debajo de las palmas del estudiante, </a:t>
            </a:r>
            <a:r>
              <a:rPr lang="es-ES" sz="2800" b="0" i="0" u="none" strike="noStrike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especialmente bajo el cuarto y el quinto dedos.</a:t>
            </a:r>
          </a:p>
          <a:p>
            <a:pPr marL="609600" indent="-609600" eaLnBrk="1" hangingPunct="1">
              <a:buNone/>
            </a:pPr>
            <a:endParaRPr lang="en-US" altLang="en-US" sz="1400" b="1">
              <a:effectLst/>
              <a:latin typeface="Trebuchet MS" panose="020B0603020202020204" pitchFamily="34" charset="0"/>
            </a:endParaRPr>
          </a:p>
          <a:p>
            <a:pPr marL="609600" indent="-609600" rtl="0" eaLnBrk="1" hangingPunct="1">
              <a:buNone/>
            </a:pPr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La estrategia de mano-bajo-mano, implica guiar gentilmente las manos del estudiante, brindar apoyo por debajo de sus manos, a lo largo de una acción (o una seña manual).</a:t>
            </a:r>
          </a:p>
        </p:txBody>
      </p:sp>
      <p:pic>
        <p:nvPicPr>
          <p:cNvPr id="3" name="KS7P1Slide 5">
            <a:hlinkClick r:id="" action="ppaction://media"/>
            <a:extLst>
              <a:ext uri="{FF2B5EF4-FFF2-40B4-BE49-F238E27FC236}">
                <a16:creationId xmlns:a16="http://schemas.microsoft.com/office/drawing/2014/main" id="{E14D19F2-AA0B-471F-8A00-09A2141F8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2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34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828800"/>
            <a:ext cx="8686800" cy="4800600"/>
          </a:xfrm>
          <a:effectLst/>
        </p:spPr>
        <p:txBody>
          <a:bodyPr/>
          <a:lstStyle/>
          <a:p>
            <a:pPr marL="0" indent="17463" rtl="0" eaLnBrk="1" hangingPunct="1">
              <a:buNone/>
            </a:pPr>
            <a:r>
              <a:rPr lang="es-ES" sz="36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En contraste, considere la estrategia de "mano-sobre-mano" </a:t>
            </a:r>
          </a:p>
          <a:p>
            <a:pPr marL="0" indent="17463" eaLnBrk="1" hangingPunct="1">
              <a:buNone/>
            </a:pPr>
            <a:endParaRPr lang="en-US" altLang="en-US" sz="1400" b="1" dirty="0">
              <a:solidFill>
                <a:srgbClr val="AD0000"/>
              </a:solidFill>
              <a:effectLst/>
              <a:latin typeface="Trebuchet MS" panose="020B0603020202020204" pitchFamily="34" charset="0"/>
            </a:endParaRPr>
          </a:p>
          <a:p>
            <a:pPr marL="0" indent="17463" rtl="0" eaLnBrk="1" hangingPunct="1">
              <a:buNone/>
            </a:pPr>
            <a:r>
              <a:rPr lang="es-ES" sz="2800" b="0" i="0" u="none" strike="noStrike" dirty="0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Esta estrategia consiste en tomar las manos del estudiante colocando sus manos </a:t>
            </a:r>
            <a:r>
              <a:rPr lang="es-ES" sz="2800" b="0" i="0" u="sng" strike="noStrike" dirty="0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sobre el dorso de las manos del estudiante</a:t>
            </a:r>
            <a:r>
              <a:rPr lang="es-ES" sz="2800" b="0" i="0" u="none" strike="noStrike" dirty="0">
                <a:solidFill>
                  <a:srgbClr val="AD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.</a:t>
            </a:r>
          </a:p>
          <a:p>
            <a:pPr marL="0" indent="17463" eaLnBrk="1" hangingPunct="1">
              <a:buNone/>
            </a:pPr>
            <a:endParaRPr lang="en-US" altLang="en-US" sz="1400" b="1" dirty="0">
              <a:effectLst/>
              <a:latin typeface="Trebuchet MS" panose="020B0603020202020204" pitchFamily="34" charset="0"/>
            </a:endParaRPr>
          </a:p>
          <a:p>
            <a:pPr marL="0" indent="17463" rtl="0" eaLnBrk="1" hangingPunct="1">
              <a:buNone/>
            </a:pPr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La estrategia de mano-sobre-mano, implica físicamente manipular las manos del estudiante a lo largo de una acción (o una seña manual).</a:t>
            </a:r>
          </a:p>
          <a:p>
            <a:pPr marL="0" indent="17463" eaLnBrk="1" hangingPunct="1">
              <a:buFont typeface="Arial" panose="020B0604020202020204" pitchFamily="34" charset="0"/>
              <a:buAutoNum type="arabicPeriod"/>
            </a:pPr>
            <a:endParaRPr lang="en-US" altLang="en-US" sz="2800" dirty="0">
              <a:effectLst/>
              <a:latin typeface="Trebuchet MS" panose="020B0603020202020204" pitchFamily="34" charset="0"/>
            </a:endParaRPr>
          </a:p>
        </p:txBody>
      </p:sp>
      <p:pic>
        <p:nvPicPr>
          <p:cNvPr id="3" name="KS7P1Slide 6">
            <a:hlinkClick r:id="" action="ppaction://media"/>
            <a:extLst>
              <a:ext uri="{FF2B5EF4-FFF2-40B4-BE49-F238E27FC236}">
                <a16:creationId xmlns:a16="http://schemas.microsoft.com/office/drawing/2014/main" id="{A71CD93B-0955-4F5A-9031-484E21AD4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841" y="310376"/>
            <a:ext cx="9220318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ESTRATEGIAS DE MANO-BAJO-MANO</a:t>
            </a:r>
          </a:p>
        </p:txBody>
      </p:sp>
    </p:spTree>
    <p:extLst>
      <p:ext uri="{BB962C8B-B14F-4D97-AF65-F5344CB8AC3E}">
        <p14:creationId xmlns:p14="http://schemas.microsoft.com/office/powerpoint/2010/main" val="875254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03918" y="541059"/>
            <a:ext cx="8348663" cy="814632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ACTIVIDAD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0131" y="1690228"/>
            <a:ext cx="10916239" cy="5029200"/>
          </a:xfrm>
          <a:effectLst/>
        </p:spPr>
        <p:txBody>
          <a:bodyPr/>
          <a:lstStyle/>
          <a:p>
            <a:pPr marL="0" indent="0" rtl="0" eaLnBrk="1" hangingPunct="1">
              <a:buNone/>
              <a:defRPr>
                <a:effectLst/>
              </a:defRPr>
            </a:pPr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Si usted está participando en este seminario en línea acompañado de otra persona, por favor pause la reproducción e intente participar en la siguiente actividad:</a:t>
            </a:r>
          </a:p>
          <a:p>
            <a:pPr marL="609600" indent="-609600" rtl="0" eaLnBrk="1" hangingPunct="1">
              <a:buFont typeface="Arial" charset="0"/>
              <a:buAutoNum type="arabicPeriod"/>
              <a:defRPr>
                <a:effectLst/>
              </a:defRPr>
            </a:pPr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n-cs"/>
              </a:rPr>
              <a:t>Tomen turnos para que una de las personas represente al estudiante con sordoceguera y la otra persona representará el papel del compañero de interacción.</a:t>
            </a:r>
          </a:p>
          <a:p>
            <a:pPr marL="609600" indent="-609600" rtl="0" eaLnBrk="1" hangingPunct="1">
              <a:buFont typeface="Arial" charset="0"/>
              <a:buAutoNum type="arabicPeriod"/>
              <a:defRPr>
                <a:effectLst/>
              </a:defRPr>
            </a:pPr>
            <a:r>
              <a:rPr lang="es-ES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n-cs"/>
              </a:rPr>
              <a:t>Experimente ambos métodos: mano-sobre-mano y mano-bajo-mano.</a:t>
            </a:r>
          </a:p>
          <a:p>
            <a:pPr marL="609600" indent="-609600" eaLnBrk="1" hangingPunct="1">
              <a:buNone/>
              <a:defRPr>
                <a:effectLst/>
              </a:defRPr>
            </a:pPr>
            <a:endParaRPr lang="en-US" sz="3000" dirty="0">
              <a:effectLst/>
              <a:latin typeface="Trebuchet MS"/>
              <a:cs typeface="+mn-cs"/>
            </a:endParaRPr>
          </a:p>
          <a:p>
            <a:pPr marL="609600" indent="-609600" algn="ctr" rtl="0" eaLnBrk="1" hangingPunct="1">
              <a:buNone/>
              <a:defRPr>
                <a:effectLst/>
              </a:defRPr>
            </a:pPr>
            <a:r>
              <a:rPr lang="es-ES" sz="3000" b="1" i="0" u="none" strike="noStrike" dirty="0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n-cs"/>
              </a:rPr>
              <a:t>¡COMPARE AMBOS CON RESPECTO A CÓMO SE SINTIÓ!</a:t>
            </a:r>
          </a:p>
        </p:txBody>
      </p:sp>
      <p:pic>
        <p:nvPicPr>
          <p:cNvPr id="3" name="KS7P1Slide 7">
            <a:hlinkClick r:id="" action="ppaction://media"/>
            <a:extLst>
              <a:ext uri="{FF2B5EF4-FFF2-40B4-BE49-F238E27FC236}">
                <a16:creationId xmlns:a16="http://schemas.microsoft.com/office/drawing/2014/main" id="{A58D01E1-3BC7-497F-A489-0932D556D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29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30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87363" y="335667"/>
            <a:ext cx="11704637" cy="1090613"/>
          </a:xfrm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ESTRATEGIAS DE MANO-BAJO-MANO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199" y="1828800"/>
            <a:ext cx="9091367" cy="4800600"/>
          </a:xfrm>
          <a:effectLst/>
        </p:spPr>
        <p:txBody>
          <a:bodyPr/>
          <a:lstStyle/>
          <a:p>
            <a:pPr marL="609600" indent="-609600" rtl="0" eaLnBrk="1" hangingPunct="1">
              <a:buNone/>
            </a:pPr>
            <a:r>
              <a:rPr lang="es-ES" sz="36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¿Qué es el método de "mano-bajo-mano"?</a:t>
            </a:r>
          </a:p>
          <a:p>
            <a:pPr marL="609600" indent="-609600" eaLnBrk="1" hangingPunct="1">
              <a:buNone/>
            </a:pPr>
            <a:endParaRPr lang="en-US" altLang="en-US" sz="1400" b="1" dirty="0">
              <a:effectLst/>
              <a:latin typeface="Trebuchet MS" panose="020B0603020202020204" pitchFamily="34" charset="0"/>
            </a:endParaRPr>
          </a:p>
          <a:p>
            <a:pPr marL="609600" indent="-609600" rtl="0" eaLnBrk="1" hangingPunct="1"/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Si las manos del compañero se colocan con las palmas hacia arriba, significa que le está expresando al estudiante: "estoy listo para escucharte".</a:t>
            </a:r>
          </a:p>
          <a:p>
            <a:pPr marL="609600" indent="-609600" rtl="0" eaLnBrk="1" hangingPunct="1"/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Si las manos del compañero se colocan con las palmas hacia abajo, significa que le está expresando al estudiante "estoy listo para decirte (expresar con señas) algo".</a:t>
            </a:r>
          </a:p>
          <a:p>
            <a:pPr marL="609600" indent="-609600" eaLnBrk="1" hangingPunct="1">
              <a:buFont typeface="Arial" panose="020B0604020202020204" pitchFamily="34" charset="0"/>
              <a:buAutoNum type="arabicPeriod"/>
            </a:pPr>
            <a:endParaRPr lang="en-US" altLang="en-US" sz="2800" dirty="0">
              <a:effectLst/>
              <a:latin typeface="Trebuchet MS" panose="020B0603020202020204" pitchFamily="34" charset="0"/>
            </a:endParaRPr>
          </a:p>
        </p:txBody>
      </p:sp>
      <p:pic>
        <p:nvPicPr>
          <p:cNvPr id="2" name="KS7P1Slide 8">
            <a:hlinkClick r:id="" action="ppaction://media"/>
            <a:extLst>
              <a:ext uri="{FF2B5EF4-FFF2-40B4-BE49-F238E27FC236}">
                <a16:creationId xmlns:a16="http://schemas.microsoft.com/office/drawing/2014/main" id="{FC96B445-C0E1-43C1-8F7D-986B8C25E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70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 rtl="0" eaLnBrk="1" hangingPunct="1">
              <a:defRPr>
                <a:effectLst/>
              </a:defRPr>
            </a:pP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¿POR QUÉ USAR EL MÉTODO DE </a:t>
            </a:r>
            <a:b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</a:b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  <a:cs typeface="+mj-cs"/>
              </a:rPr>
              <a:t>MANO-BAJO-MANO?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905000"/>
            <a:ext cx="9615340" cy="4953000"/>
          </a:xfrm>
          <a:effectLst/>
        </p:spPr>
        <p:txBody>
          <a:bodyPr/>
          <a:lstStyle/>
          <a:p>
            <a:pPr algn="ctr" rtl="0" eaLnBrk="1" hangingPunct="1">
              <a:buFont typeface="Wingdings" panose="05000000000000000000" pitchFamily="2" charset="2"/>
              <a:buNone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"¿</a:t>
            </a:r>
            <a:r>
              <a:rPr lang="es-ES" sz="32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Alguna vez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 ha colocado sus dedos dentro de los ojos de un niño que tiene visión para dirigir su atención hacia algo?" -Barbara Miles</a:t>
            </a:r>
          </a:p>
          <a:p>
            <a:pPr rtl="0" eaLnBrk="1" hangingPunct="1">
              <a:buFont typeface="Wingdings" panose="05000000000000000000" pitchFamily="2" charset="2"/>
              <a:buNone/>
            </a:pP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  El uso de las estrategias de mano-bajo-mano libera las manos del estudiante para que pueda utilizarlas, a </a:t>
            </a:r>
            <a:r>
              <a:rPr lang="es-ES" sz="3200" b="0" i="1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su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/>
              </a:rPr>
              <a:t> discreción, para: su seguridad, auto-estimulación, comunicación, protección o para desempeñar una habilidad funcional.</a:t>
            </a:r>
          </a:p>
        </p:txBody>
      </p:sp>
      <p:pic>
        <p:nvPicPr>
          <p:cNvPr id="2" name="KS7P1Slide 9">
            <a:hlinkClick r:id="" action="ppaction://media"/>
            <a:extLst>
              <a:ext uri="{FF2B5EF4-FFF2-40B4-BE49-F238E27FC236}">
                <a16:creationId xmlns:a16="http://schemas.microsoft.com/office/drawing/2014/main" id="{40C57E3E-D078-48CB-8649-1C5AD320F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08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 charset="0"/>
        <a:ea typeface="ＭＳ Ｐゴシック" charset="-128"/>
        <a:cs typeface="Arial"/>
      </a:majorFont>
      <a:minorFont>
        <a:latin typeface="Helvetica" charset="0"/>
        <a:ea typeface="ＭＳ Ｐゴシック" charset="-128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 xmlns:r="http://schemas.openxmlformats.org/officeDocument/2006/relationships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 xmlns:r="http://schemas.openxmlformats.org/officeDocument/2006/relationships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529</Words>
  <Application>Microsoft Macintosh PowerPoint</Application>
  <PresentationFormat>Widescreen</PresentationFormat>
  <Paragraphs>66</Paragraphs>
  <Slides>10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ＭＳ Ｐゴシック</vt:lpstr>
      <vt:lpstr>ＭＳ Ｐゴシック</vt:lpstr>
      <vt:lpstr>Arial</vt:lpstr>
      <vt:lpstr>Calibri</vt:lpstr>
      <vt:lpstr>Helvetica</vt:lpstr>
      <vt:lpstr>Trebuchet MS</vt:lpstr>
      <vt:lpstr>Wingdings</vt:lpstr>
      <vt:lpstr>Bold Stripes</vt:lpstr>
      <vt:lpstr>ESTRATEGIAS DE MANO-BAJO-MANO,   para la enseñanza de estudiantes con sordoceguera</vt:lpstr>
      <vt:lpstr>ESTRATEGIAS DE MANO-BAJO-MANO</vt:lpstr>
      <vt:lpstr>PowerPoint Presentation</vt:lpstr>
      <vt:lpstr>ACTIVIDAD</vt:lpstr>
      <vt:lpstr>ESTRATEGIAS DE MANO-BAJO-MANO</vt:lpstr>
      <vt:lpstr>ESTRATEGIAS DE MANO-BAJO-MANO</vt:lpstr>
      <vt:lpstr>ACTIVIDAD</vt:lpstr>
      <vt:lpstr>ESTRATEGIAS DE MANO-BAJO-MANO</vt:lpstr>
      <vt:lpstr>¿POR QUÉ USAR EL MÉTODO DE  MANO-BAJO-MANO?</vt:lpstr>
      <vt:lpstr>Créditos</vt:lpstr>
    </vt:vector>
  </TitlesOfParts>
  <Manager/>
  <Company>WOU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HAND-UNDER-HAND STRATEGIES,  for Teaching Learners with Deaf-Blindness</dc:title>
  <dc:creator>Jordyn Watanabe</dc:creator>
  <cp:lastModifiedBy>Microsoft Office User</cp:lastModifiedBy>
  <cp:revision>15</cp:revision>
  <dcterms:created xsi:type="dcterms:W3CDTF">2018-04-24T16:30:29Z</dcterms:created>
  <dcterms:modified xsi:type="dcterms:W3CDTF">2020-06-11T15:29:20Z</dcterms:modified>
</cp:coreProperties>
</file>