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3" r:id="rId10"/>
  </p:sldIdLst>
  <p:sldSz cx="12192000" cy="6858000"/>
  <p:notesSz cx="6858000" cy="9144000"/>
  <p:custDataLst>
    <p:tags r:id="rId12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44025" autoAdjust="0"/>
  </p:normalViewPr>
  <p:slideViewPr>
    <p:cSldViewPr snapToGrid="0">
      <p:cViewPr varScale="1">
        <p:scale>
          <a:sx n="47" d="100"/>
          <a:sy n="47" d="100"/>
        </p:scale>
        <p:origin x="2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55F596D4-4637-4F46-81ED-3963D488B366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76342800-93CE-42E7-B4C0-93399D14B1EF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812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8C3FF334-C9E8-4BD4-8419-B3AB91253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6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AEFD8C16-968C-4A0A-B7BA-D654FE8650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9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48E1B224-BB12-49B5-87E6-198A2D1459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D92E748B-5EED-4547-B8E6-44FCB3893D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18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9E4452B0-BE26-4E4E-B287-015D327F5E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8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FD6BAACE-2D85-48C3-8632-37413EA777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98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79B5E42A-8A5B-403E-9905-7FC95B6D89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2367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9464C5A3-6423-4986-B883-1D9C8D685D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253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54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>
                    <a:effectLst/>
                  </a:defRPr>
                </a:pPr>
                <a:endParaRPr lang="en-US" sz="1800">
                  <a:effectLst/>
                  <a:latin typeface="Trebuchet MS"/>
                  <a:ea typeface="ＭＳ Ｐゴシック" charset="-128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hangingPunct="1">
              <a:defRPr>
                <a:effectLst/>
              </a:defRPr>
            </a:pPr>
            <a:endParaRPr kumimoji="1" lang="en-US" sz="1800">
              <a:effectLst/>
              <a:latin typeface="Helvetica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0A29072-220D-4DED-9DBC-D30F395FF698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48973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10F65E2-F545-46E4-BAA3-A112AC6F87E9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73279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C3A9E65-40FE-4584-BBBB-A1A40966F98A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5566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D44BFB1-0CAA-4B87-ADEA-E112B1643D71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4502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92C8F14-0870-4A1C-8F17-97E333703BE5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53090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5F684F63-C69A-41C2-A050-4E0C9B557CC9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68980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135D855-6EF4-494A-99CC-4A3628C79D89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33448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D46DE82-E9CD-4FA1-AD6B-745108BF1F3D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51590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CF82F358-1382-4203-9302-87CE50D8858C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30264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EC57615-F44F-415B-BAF1-C75D5BF47587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01694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54FF92C6-4F93-4E75-A073-F9DB678C9D32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46771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>
                  <a:effectLst/>
                </a:defRPr>
              </a:pPr>
              <a:endParaRPr lang="en-US" sz="1800">
                <a:effectLst/>
                <a:latin typeface="Trebuchet MS"/>
                <a:ea typeface="ＭＳ Ｐゴシック" charset="-128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/>
                <a:latin typeface="+mn-lt"/>
                <a:ea typeface="ＭＳ Ｐゴシック" charset="-128"/>
                <a:cs typeface="ＭＳ Ｐゴシック" charset="0"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  <a:ea typeface="ＭＳ Ｐゴシック" charset="-128"/>
                <a:cs typeface="ＭＳ Ｐゴシック" charset="0"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  <a:latin typeface="Helvetica" panose="020B0604020202020204" pitchFamily="34" charset="0"/>
              </a:defRPr>
            </a:lvl1pPr>
          </a:lstStyle>
          <a:p>
            <a:fld id="{A92AC56D-7A37-4DE4-95BA-9D2510237A15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37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Title 3"/>
          <p:cNvSpPr>
            <a:spLocks noGrp="1"/>
          </p:cNvSpPr>
          <p:nvPr>
            <p:ph type="ctrTitle" sz="quarter"/>
          </p:nvPr>
        </p:nvSpPr>
        <p:spPr>
          <a:xfrm>
            <a:off x="1524000" y="914400"/>
            <a:ext cx="9144000" cy="1614488"/>
          </a:xfrm>
          <a:effectLst/>
        </p:spPr>
        <p:txBody>
          <a:bodyPr/>
          <a:lstStyle/>
          <a:p>
            <a:pPr rtl="0" eaLnBrk="1" hangingPunct="1"/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ESTRATEGIAS DE MANO-BAJO-MANO, </a:t>
            </a:r>
            <a:b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</a:b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</a:t>
            </a: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para la enseñanza de estudiantes con sordoceguera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4267200" y="3276601"/>
            <a:ext cx="5791200" cy="2778125"/>
          </a:xfrm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>
                <a:effectLst/>
              </a:defRPr>
            </a:pPr>
            <a:endParaRPr lang="en-US">
              <a:effectLst/>
              <a:cs typeface="+mn-cs"/>
            </a:endParaRPr>
          </a:p>
          <a:p>
            <a:pPr algn="ctr" rtl="0" eaLnBrk="1" hangingPunct="1">
              <a:defRPr>
                <a:effectLst/>
              </a:defRPr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Susan M. Bashinski</a:t>
            </a:r>
          </a:p>
          <a:p>
            <a:pPr algn="ctr" rtl="0" eaLnBrk="1" hangingPunct="1">
              <a:defRPr>
                <a:effectLst/>
              </a:defRPr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para el</a:t>
            </a:r>
          </a:p>
          <a:p>
            <a:pPr algn="ctr" rtl="0" eaLnBrk="1" hangingPunct="1">
              <a:defRPr>
                <a:effectLst/>
              </a:defRPr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 Proyecto de Sordoceguera de Kansas</a:t>
            </a:r>
          </a:p>
        </p:txBody>
      </p:sp>
      <p:pic>
        <p:nvPicPr>
          <p:cNvPr id="2" name="KS7P2Slide 1">
            <a:hlinkClick r:id="" action="ppaction://media"/>
            <a:extLst>
              <a:ext uri="{FF2B5EF4-FFF2-40B4-BE49-F238E27FC236}">
                <a16:creationId xmlns:a16="http://schemas.microsoft.com/office/drawing/2014/main" id="{16C38A26-1546-4045-8FFF-81DD68AF2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34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1174" y="196354"/>
            <a:ext cx="11180190" cy="1404594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CONSIDERACIONES EN EL USO DE LAS ESTRATEGIAS DE MANO-BAJO-MANO (1 DE 4)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667000"/>
            <a:ext cx="8110538" cy="2209800"/>
          </a:xfrm>
          <a:effectLst/>
        </p:spPr>
        <p:txBody>
          <a:bodyPr/>
          <a:lstStyle/>
          <a:p>
            <a:pPr marL="609600" indent="-609600" rtl="0" eaLnBrk="1" hangingPunct="1">
              <a:lnSpc>
                <a:spcPct val="90000"/>
              </a:lnSpc>
              <a:buNone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1. Guíe las manos del estudiante desde abajo — ofrézcale una "invitación" para unirse a una interacción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en-US" altLang="en-US" sz="1400">
              <a:effectLst/>
              <a:latin typeface="Trebuchet MS" panose="020B060302020202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endParaRPr lang="en-US" altLang="en-US">
              <a:effectLst/>
              <a:latin typeface="Trebuchet MS" panose="020B0603020202020204" pitchFamily="34" charset="0"/>
            </a:endParaRPr>
          </a:p>
        </p:txBody>
      </p:sp>
      <p:pic>
        <p:nvPicPr>
          <p:cNvPr id="2" name="KS7P2Slide 2">
            <a:hlinkClick r:id="" action="ppaction://media"/>
            <a:extLst>
              <a:ext uri="{FF2B5EF4-FFF2-40B4-BE49-F238E27FC236}">
                <a16:creationId xmlns:a16="http://schemas.microsoft.com/office/drawing/2014/main" id="{25FE96AE-DCA8-4887-AEAC-CE1CB43FF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57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514600"/>
            <a:ext cx="8110538" cy="3124200"/>
          </a:xfrm>
          <a:effectLst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None/>
            </a:pPr>
            <a:endParaRPr lang="en-US" altLang="en-US" sz="1400" dirty="0">
              <a:effectLst/>
              <a:latin typeface="Trebuchet MS" panose="020B0603020202020204" pitchFamily="34" charset="0"/>
            </a:endParaRPr>
          </a:p>
          <a:p>
            <a:pPr marL="609600" indent="-609600" rtl="0" eaLnBrk="1" hangingPunct="1">
              <a:lnSpc>
                <a:spcPct val="90000"/>
              </a:lnSpc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2. Permita que las manos del estudiante estén libres en la mayor medida posible, </a:t>
            </a:r>
            <a:r>
              <a:rPr lang="es-ES" sz="28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a menos que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le esté ayudando mientras intenta utilizar sus manos como una herramienta y de conformidad con la ayuda que requiere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en-US" altLang="en-US" sz="1400" dirty="0">
              <a:effectLst/>
              <a:latin typeface="Trebuchet MS" panose="020B060302020202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en-US" altLang="en-US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2" name="KS7P2Slide 3">
            <a:hlinkClick r:id="" action="ppaction://media"/>
            <a:extLst>
              <a:ext uri="{FF2B5EF4-FFF2-40B4-BE49-F238E27FC236}">
                <a16:creationId xmlns:a16="http://schemas.microsoft.com/office/drawing/2014/main" id="{32BBA96E-D5D1-48B9-8C05-2C1380EE8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51174" y="196354"/>
            <a:ext cx="11180190" cy="1404594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CONSIDERACIONES EN EL USO DE LAS ESTRATEGIAS DE MANO-BAJO-MANO (2 DE 4)</a:t>
            </a:r>
          </a:p>
        </p:txBody>
      </p:sp>
    </p:spTree>
    <p:extLst>
      <p:ext uri="{BB962C8B-B14F-4D97-AF65-F5344CB8AC3E}">
        <p14:creationId xmlns:p14="http://schemas.microsoft.com/office/powerpoint/2010/main" val="3871553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209800"/>
            <a:ext cx="8110538" cy="2743200"/>
          </a:xfrm>
          <a:effectLst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None/>
            </a:pPr>
            <a:endParaRPr lang="en-US" altLang="en-US" sz="1400" dirty="0">
              <a:effectLst/>
              <a:latin typeface="Trebuchet MS" panose="020B0603020202020204" pitchFamily="34" charset="0"/>
            </a:endParaRPr>
          </a:p>
          <a:p>
            <a:pPr marL="609600" indent="-609600" rtl="0" eaLnBrk="1" hangingPunct="1">
              <a:lnSpc>
                <a:spcPct val="90000"/>
              </a:lnSpc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3. Invite al estudiante a "observar" mientras su compañero utiliza algún objeto con sus manos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endParaRPr lang="en-US" altLang="en-US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2" name="KS7P2Slide 4">
            <a:hlinkClick r:id="" action="ppaction://media"/>
            <a:extLst>
              <a:ext uri="{FF2B5EF4-FFF2-40B4-BE49-F238E27FC236}">
                <a16:creationId xmlns:a16="http://schemas.microsoft.com/office/drawing/2014/main" id="{3E983878-7256-455D-909A-BF7592503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1174" y="196354"/>
            <a:ext cx="11180190" cy="1404594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CONSIDERACIONES EN EL USO DE LAS ESTRATEGIAS DE MANO-BAJO-MANO (3 DE 4)</a:t>
            </a:r>
          </a:p>
        </p:txBody>
      </p:sp>
    </p:spTree>
    <p:extLst>
      <p:ext uri="{BB962C8B-B14F-4D97-AF65-F5344CB8AC3E}">
        <p14:creationId xmlns:p14="http://schemas.microsoft.com/office/powerpoint/2010/main" val="4253814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133600"/>
            <a:ext cx="7848600" cy="3200400"/>
          </a:xfrm>
          <a:effectLst/>
        </p:spPr>
        <p:txBody>
          <a:bodyPr/>
          <a:lstStyle/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4. Honre las solicitudes del estudiante, si rechaza o aleja al compañero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effectLst/>
              <a:latin typeface="Trebuchet MS" panose="020B0603020202020204" pitchFamily="34" charset="0"/>
            </a:endParaRPr>
          </a:p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5. Aléjese del estudiante, pero poco a poco y gradualmente, a fin de identificar el "límite" del espacio personal del estudiante donde se sienta cómodo permitiendo la presencia del compañero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effectLst/>
              <a:latin typeface="Trebuchet MS" panose="020B0603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effectLst/>
              <a:latin typeface="Trebuchet MS" panose="020B0603020202020204" pitchFamily="34" charset="0"/>
            </a:endParaRPr>
          </a:p>
          <a:p>
            <a:pPr eaLnBrk="1" hangingPunct="1"/>
            <a:endParaRPr lang="en-US" altLang="en-US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2" name="KS7P2Slide 5">
            <a:hlinkClick r:id="" action="ppaction://media"/>
            <a:extLst>
              <a:ext uri="{FF2B5EF4-FFF2-40B4-BE49-F238E27FC236}">
                <a16:creationId xmlns:a16="http://schemas.microsoft.com/office/drawing/2014/main" id="{E0820964-CCB9-4D7E-B72E-832B221AD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71470"/>
            <a:ext cx="609600" cy="6096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1174" y="196354"/>
            <a:ext cx="11180190" cy="1404594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CONSIDERACIONES EN EL USO DE LAS ESTRATEGIAS DE MANO-BAJO-MANO (4 DE 4)</a:t>
            </a:r>
          </a:p>
        </p:txBody>
      </p:sp>
    </p:spTree>
    <p:extLst>
      <p:ext uri="{BB962C8B-B14F-4D97-AF65-F5344CB8AC3E}">
        <p14:creationId xmlns:p14="http://schemas.microsoft.com/office/powerpoint/2010/main" val="2002080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8555610" cy="4800600"/>
          </a:xfrm>
          <a:effectLst/>
        </p:spPr>
        <p:txBody>
          <a:bodyPr/>
          <a:lstStyle/>
          <a:p>
            <a:pPr marL="609600" indent="-609600" rtl="0" eaLnBrk="1" hangingPunct="1">
              <a:buNone/>
              <a:defRPr>
                <a:effectLst/>
              </a:defRPr>
            </a:pPr>
            <a:r>
              <a:rPr lang="es-ES" sz="3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#1 - COMPRENDIENDO LAS MANOS DE UN    	ESTUDIANTE SORDO-CIEGO</a:t>
            </a:r>
          </a:p>
          <a:p>
            <a:pPr marL="609600" indent="-609600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Un estudiante que experimenta la sordoceguera no solo utiliza sus manos como herramientas, sino también para funciones en un sentido muchísimo más amplio.</a:t>
            </a:r>
          </a:p>
          <a:p>
            <a:pPr marL="609600" indent="-609600" rtl="0" eaLnBrk="1" hangingPunct="1">
              <a:buFont typeface="Wingdings" charset="0"/>
              <a:buChar char="n"/>
              <a:defRPr>
                <a:effectLst/>
              </a:defRPr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Un estudiante con sordoceguera debe también utilizar otras partes de su cuerpo para recopilar información sobre el mundo.</a:t>
            </a:r>
          </a:p>
          <a:p>
            <a:pPr marL="609600" indent="-609600" eaLnBrk="1" hangingPunct="1">
              <a:buFont typeface="Arial" charset="0"/>
              <a:buAutoNum type="arabicPeriod"/>
              <a:defRPr>
                <a:effectLst/>
              </a:defRPr>
            </a:pPr>
            <a:endParaRPr lang="en-US" sz="3000" dirty="0">
              <a:effectLst/>
              <a:latin typeface="Trebuchet MS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253" y="460249"/>
            <a:ext cx="10302432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RESULTADOS DE LAS ESTRATÉGIAS DE MANO-BAJO-MANO (1 DE 3)</a:t>
            </a:r>
          </a:p>
        </p:txBody>
      </p:sp>
      <p:pic>
        <p:nvPicPr>
          <p:cNvPr id="2" name="KS7P2Slide 6">
            <a:hlinkClick r:id="" action="ppaction://media"/>
            <a:extLst>
              <a:ext uri="{FF2B5EF4-FFF2-40B4-BE49-F238E27FC236}">
                <a16:creationId xmlns:a16="http://schemas.microsoft.com/office/drawing/2014/main" id="{F57B9CCD-0FFE-49EF-8BD8-59DFA12CD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43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253" y="460249"/>
            <a:ext cx="10302432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RESULTADOS DE LAS ESTRATÉGIAS DE MANO-BAJO-MANO (2 DE 3)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199" y="1828800"/>
            <a:ext cx="9206485" cy="5029200"/>
          </a:xfrm>
          <a:effectLst/>
        </p:spPr>
        <p:txBody>
          <a:bodyPr/>
          <a:lstStyle/>
          <a:p>
            <a:pPr marL="609600" indent="-609600" rtl="0" eaLnBrk="1" hangingPunct="1">
              <a:lnSpc>
                <a:spcPct val="90000"/>
              </a:lnSpc>
              <a:buNone/>
            </a:pPr>
            <a:r>
              <a:rPr lang="es-ES" sz="3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#2 - ATENCIÓN TÁCTIL MUTUA</a:t>
            </a:r>
          </a:p>
          <a:p>
            <a:pPr marL="609600" indent="-609600" rtl="0" eaLnBrk="1" hangingPunct="1">
              <a:lnSpc>
                <a:spcPct val="90000"/>
              </a:lnSpc>
            </a:pPr>
            <a:r>
              <a:rPr lang="es-ES" sz="30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Definida</a:t>
            </a: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: "Implica la atención conjunta y compartir una actividad/objeto mediante el tacto mutuo, sin controlar". </a:t>
            </a:r>
          </a:p>
          <a:p>
            <a:pPr marL="609600" indent="-609600" rtl="0" eaLnBrk="1" hangingPunct="1">
              <a:lnSpc>
                <a:spcPct val="90000"/>
              </a:lnSpc>
              <a:buNone/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       (Proyecto SALUTE)</a:t>
            </a:r>
          </a:p>
          <a:p>
            <a:pPr marL="609600" indent="-609600" rtl="0" eaLnBrk="1" hangingPunct="1">
              <a:lnSpc>
                <a:spcPct val="90000"/>
              </a:lnSpc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Equivalente al desarrollo de un gesto de apuntar</a:t>
            </a:r>
          </a:p>
          <a:p>
            <a:pPr marL="609600" indent="-609600" rtl="0" eaLnBrk="1" hangingPunct="1">
              <a:lnSpc>
                <a:spcPct val="90000"/>
              </a:lnSpc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Ayuda al estudiante a concentrarse en todos los sentidos</a:t>
            </a:r>
          </a:p>
          <a:p>
            <a:pPr marL="609600" indent="-609600" rtl="0" eaLnBrk="1" hangingPunct="1">
              <a:lnSpc>
                <a:spcPct val="90000"/>
              </a:lnSpc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Mantiene las manos del compañero disponibles para que el estudiante pueda utilizarlas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altLang="en-US" sz="3000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7P2Slide 7">
            <a:hlinkClick r:id="" action="ppaction://media"/>
            <a:extLst>
              <a:ext uri="{FF2B5EF4-FFF2-40B4-BE49-F238E27FC236}">
                <a16:creationId xmlns:a16="http://schemas.microsoft.com/office/drawing/2014/main" id="{7AE8B800-CB17-458D-95CD-3D50D26F4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199" y="1828800"/>
            <a:ext cx="9206485" cy="5029200"/>
          </a:xfrm>
          <a:effectLst/>
        </p:spPr>
        <p:txBody>
          <a:bodyPr/>
          <a:lstStyle/>
          <a:p>
            <a:pPr marL="609600" indent="-609600" rtl="0" eaLnBrk="1" hangingPunct="1">
              <a:buNone/>
            </a:pPr>
            <a:r>
              <a:rPr lang="es-ES" sz="3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#3 - TACTO, EN RELACIÓN CON EL LENGUAJE</a:t>
            </a:r>
          </a:p>
          <a:p>
            <a:pPr marL="609600" indent="-609600" rtl="0" eaLnBrk="1" hangingPunct="1"/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La exposición al lenguaje en relación con el tacto brindará significado al lenguaje</a:t>
            </a:r>
          </a:p>
          <a:p>
            <a:pPr marL="609600" indent="-609600" rtl="0" eaLnBrk="1" hangingPunct="1"/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Fomente la expresividad del estudiante, mediante la imitación de sus acciones</a:t>
            </a:r>
          </a:p>
          <a:p>
            <a:pPr marL="609600" indent="-609600" rtl="0" eaLnBrk="1" hangingPunct="1"/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Incorpore señas manuales relacionadas con experiencias</a:t>
            </a:r>
          </a:p>
          <a:p>
            <a:pPr marL="609600" indent="-609600" rtl="0" eaLnBrk="1" hangingPunct="1"/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Exprese o señalice la palabra </a:t>
            </a:r>
            <a:r>
              <a:rPr lang="es-ES" sz="30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en el mismo instante</a:t>
            </a: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en que la atención se comparta con respecto a un objeto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253" y="460249"/>
            <a:ext cx="10302432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RESULTADOS DE LAS ESTRATÉGIAS DE MANO-BAJO-MANO (3 DE 3)</a:t>
            </a:r>
          </a:p>
        </p:txBody>
      </p:sp>
      <p:pic>
        <p:nvPicPr>
          <p:cNvPr id="2" name="KS7P2Slide 8">
            <a:hlinkClick r:id="" action="ppaction://media"/>
            <a:extLst>
              <a:ext uri="{FF2B5EF4-FFF2-40B4-BE49-F238E27FC236}">
                <a16:creationId xmlns:a16="http://schemas.microsoft.com/office/drawing/2014/main" id="{5FCC12BA-B94C-4186-B854-E9E20A0D0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04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6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800068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 charset="-128"/>
        <a:cs typeface="Arial"/>
      </a:majorFont>
      <a:minorFont>
        <a:latin typeface="Helvetica"/>
        <a:ea typeface="ＭＳ Ｐゴシック" charset="-128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452</Words>
  <Application>Microsoft Macintosh PowerPoint</Application>
  <PresentationFormat>Widescreen</PresentationFormat>
  <Paragraphs>52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ESTRATEGIAS DE MANO-BAJO-MANO,   para la enseñanza de estudiantes con sordoceguera</vt:lpstr>
      <vt:lpstr>CONSIDERACIONES EN EL USO DE LAS ESTRATEGIAS DE MANO-BAJO-MANO (1 DE 4)</vt:lpstr>
      <vt:lpstr>CONSIDERACIONES EN EL USO DE LAS ESTRATEGIAS DE MANO-BAJO-MANO (2 DE 4)</vt:lpstr>
      <vt:lpstr>CONSIDERACIONES EN EL USO DE LAS ESTRATEGIAS DE MANO-BAJO-MANO (3 DE 4)</vt:lpstr>
      <vt:lpstr>CONSIDERACIONES EN EL USO DE LAS ESTRATEGIAS DE MANO-BAJO-MANO (4 DE 4)</vt:lpstr>
      <vt:lpstr>RESULTADOS DE LAS ESTRATÉGIAS DE MANO-BAJO-MANO (1 DE 3)</vt:lpstr>
      <vt:lpstr>RESULTADOS DE LAS ESTRATÉGIAS DE MANO-BAJO-MANO (2 DE 3)</vt:lpstr>
      <vt:lpstr>RESULTADOS DE LAS ESTRATÉGIAS DE MANO-BAJO-MANO (3 DE 3)</vt:lpstr>
      <vt:lpstr>Créditos</vt:lpstr>
    </vt:vector>
  </TitlesOfParts>
  <Manager/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HAND-UNDER-HAND STRATEGIES,  for Teaching Learners with Deaf-Blindness</dc:title>
  <dc:creator>Jordyn Watanabe</dc:creator>
  <cp:lastModifiedBy>Microsoft Office User</cp:lastModifiedBy>
  <cp:revision>15</cp:revision>
  <dcterms:created xsi:type="dcterms:W3CDTF">2018-07-11T21:57:48Z</dcterms:created>
  <dcterms:modified xsi:type="dcterms:W3CDTF">2020-06-11T15:29:13Z</dcterms:modified>
</cp:coreProperties>
</file>