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3" r:id="rId21"/>
  </p:sldIdLst>
  <p:sldSz cx="12192000" cy="6858000"/>
  <p:notesSz cx="6858000" cy="9144000"/>
  <p:custDataLst>
    <p:tags r:id="rId23"/>
  </p:custDataLst>
  <p:defaultTextStyle>
    <a:defPPr>
      <a:defRPr lang="en-US">
        <a:effectLst/>
      </a:defRPr>
    </a:defPPr>
    <a:lvl1pPr marL="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63950" autoAdjust="0"/>
  </p:normalViewPr>
  <p:slideViewPr>
    <p:cSldViewPr snapToGrid="0">
      <p:cViewPr varScale="1">
        <p:scale>
          <a:sx n="112" d="100"/>
          <a:sy n="112" d="100"/>
        </p:scale>
        <p:origin x="232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r">
              <a:defRPr sz="1200">
                <a:effectLst/>
              </a:defRPr>
            </a:lvl1pPr>
          </a:lstStyle>
          <a:p>
            <a:fld id="{B55C96BB-F95D-4501-994D-5FB5FA627211}" type="datetimeFigureOut">
              <a:rPr lang="en-US" smtClean="0">
                <a:effectLst/>
              </a:rPr>
              <a:t>6/11/20</a:t>
            </a:fld>
            <a:endParaRPr lang="en-US">
              <a:effectLst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  <a:effectLst/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1200">
                <a:effectLst/>
              </a:defRPr>
            </a:lvl1pPr>
          </a:lstStyle>
          <a:p>
            <a:fld id="{1623F0A5-F18F-4B0B-8B8B-C71399A34796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02956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326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412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203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295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006118C-E126-497F-A9C4-6950F757D855}" type="slidenum">
              <a:rPr lang="en-US" altLang="en-US" sz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18</a:t>
            </a:fld>
            <a:endParaRPr lang="en-US" altLang="en-US" sz="12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ffectLst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334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760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78DC4DEA-5E02-4788-A10F-A17451D3D671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effectLst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endParaRPr lang="es-MX" sz="18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3123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2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560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5011FE1-23B3-4947-AF13-9313C1ED3616}" type="slidenum">
              <a:rPr lang="en-US" altLang="en-US" sz="1200">
                <a:solidFill>
                  <a:srgbClr val="000000"/>
                </a:solidFill>
                <a:effectLst/>
              </a:rPr>
              <a:pPr eaLnBrk="1" hangingPunct="1"/>
              <a:t>3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4400" b="1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167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686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97B4784-5A37-4CA8-9D53-424A1A32FE8B}" type="slidenum">
              <a:rPr lang="en-US" altLang="en-US" sz="1200">
                <a:solidFill>
                  <a:srgbClr val="000000"/>
                </a:solidFill>
                <a:effectLst/>
              </a:rPr>
              <a:pPr eaLnBrk="1" hangingPunct="1"/>
              <a:t>5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4400" b="1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6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96DF76E-143B-47FB-BF83-07DC49664515}" type="slidenum">
              <a:rPr lang="en-US" altLang="en-US" sz="1200">
                <a:solidFill>
                  <a:srgbClr val="000000"/>
                </a:solidFill>
                <a:effectLst/>
              </a:rPr>
              <a:pPr eaLnBrk="1" hangingPunct="1"/>
              <a:t>6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4400" b="1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55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203CA0E-82D3-48D5-B4CA-477683E8A5E3}" type="slidenum">
              <a:rPr lang="en-US" altLang="en-US" sz="1200">
                <a:solidFill>
                  <a:srgbClr val="000000"/>
                </a:solidFill>
                <a:effectLst/>
              </a:rPr>
              <a:pPr eaLnBrk="1" hangingPunct="1"/>
              <a:t>7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4400" b="1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68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188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75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F2BE579A-C555-4B7C-AAEF-EB2AAC883ABA}" type="slidenum">
              <a:rPr lang="en-US" altLang="en-US">
                <a:effectLst/>
              </a:r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922424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A8F3DD6D-D6F5-4A00-8019-81A894D5FFFE}" type="slidenum">
              <a:rPr lang="en-US" altLang="en-US">
                <a:effectLst/>
              </a:r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236412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DF85E806-BC77-4E64-8B7E-B074A1F1ECDB}" type="slidenum">
              <a:rPr lang="en-US" altLang="en-US">
                <a:effectLst/>
              </a:r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534499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08DF5697-E8F5-422B-87EA-9E854928A8EA}" type="slidenum">
              <a:rPr lang="en-US" altLang="en-US">
                <a:effectLst/>
              </a:r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7930065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  <a:effectLst/>
        </p:spPr>
        <p:txBody>
          <a:bodyPr vert="eaVert"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9B3ACB47-A2AA-4160-8819-ED1AC73E020F}" type="slidenum">
              <a:rPr lang="en-US" altLang="en-US">
                <a:effectLst/>
              </a:r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247685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B1CB56C8-E8D9-410A-8CF6-EA86BD93FD81}" type="slidenum">
              <a:rPr lang="en-US" altLang="en-US">
                <a:effectLst/>
              </a:rPr>
              <a:t>‹#›</a:t>
            </a:fld>
            <a:endParaRPr lang="en-US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5967325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7" name="Pie 6"/>
          <p:cNvSpPr/>
          <p:nvPr/>
        </p:nvSpPr>
        <p:spPr>
          <a:xfrm>
            <a:off x="-1087967" y="-815975"/>
            <a:ext cx="21844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 sz="2400">
              <a:solidFill>
                <a:srgbClr val="FFFFFF"/>
              </a:solidFill>
              <a:effectLst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>
          <a:xfrm>
            <a:off x="224367" y="20639"/>
            <a:ext cx="2271184" cy="1703387"/>
          </a:xfrm>
          <a:prstGeom prst="ellipse">
            <a:avLst/>
          </a:prstGeom>
          <a:noFill/>
          <a:ln w="27305" cap="rnd">
            <a:solidFill>
              <a:srgbClr val="FFF6DB"/>
            </a:solidFill>
            <a:round/>
          </a:ln>
          <a:effectLst>
            <a:outerShdw blurRad="25400" dist="25400" dir="5400000" algn="tl" rotWithShape="0">
              <a:srgbClr val="AFA58D">
                <a:alpha val="8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 sz="2400">
              <a:solidFill>
                <a:srgbClr val="FFFFFF"/>
              </a:solidFill>
              <a:effectLst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  <a:tileRect/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 sz="2400">
              <a:solidFill>
                <a:srgbClr val="FFFFFF"/>
              </a:solidFill>
              <a:effectLst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0434" y="0"/>
            <a:ext cx="108415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 sz="2400">
              <a:solidFill>
                <a:srgbClr val="FFFFFF"/>
              </a:solidFill>
              <a:effectLst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  <a:prstGeom prst="rect">
            <a:avLst/>
          </a:prstGeom>
          <a:effectLst/>
        </p:spPr>
        <p:txBody>
          <a:bodyPr vert="horz" wrap="square" lIns="91440" tIns="45720" rIns="91440" bIns="45720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>
          <a:xfrm>
            <a:off x="1913467" y="1447800"/>
            <a:ext cx="999913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effectLst/>
              </a:rPr>
              <a:t>Click to edit Master text styles</a:t>
            </a:r>
          </a:p>
          <a:p>
            <a:pPr lvl="1"/>
            <a:r>
              <a:rPr lang="en-US" altLang="en-US">
                <a:effectLst/>
              </a:rPr>
              <a:t>Second level</a:t>
            </a:r>
          </a:p>
          <a:p>
            <a:pPr lvl="2"/>
            <a:r>
              <a:rPr lang="en-US" altLang="en-US">
                <a:effectLst/>
              </a:rPr>
              <a:t>Third level</a:t>
            </a:r>
          </a:p>
          <a:p>
            <a:pPr lvl="3"/>
            <a:r>
              <a:rPr lang="en-US" altLang="en-US">
                <a:effectLst/>
              </a:rPr>
              <a:t>Fourth level</a:t>
            </a:r>
          </a:p>
          <a:p>
            <a:pPr lvl="4"/>
            <a:r>
              <a:rPr lang="en-US" altLang="en-US">
                <a:effectLst/>
              </a:rPr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  <a:effectLst/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5A788"/>
                </a:solidFill>
                <a:effectLst/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  <a:effectLst/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B5A788"/>
                </a:solidFill>
                <a:effectLst/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>
              <a:effectLst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5033" y="6305550"/>
            <a:ext cx="609600" cy="476250"/>
          </a:xfrm>
          <a:prstGeom prst="rect">
            <a:avLst/>
          </a:prstGeom>
          <a:effectLst/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5A788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5220A9-C2CD-4EA2-95E8-C0AB82C1878E}" type="slidenum">
              <a:rPr lang="en-US" altLang="en-US">
                <a:effectLst/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rgbClr val="706B5F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254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 sz="2400">
              <a:solidFill>
                <a:srgbClr val="FFFFFF"/>
              </a:solidFill>
              <a:effectLst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047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MS PGothic" panose="020B0600070205080204" pitchFamily="34" charset="-128"/>
          <a:cs typeface="ＭＳ Ｐゴシック" pitchFamily="8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effectLst/>
          <a:latin typeface="Gill Sans MT" pitchFamily="81" charset="-18"/>
          <a:ea typeface="MS PGothic" panose="020B0600070205080204" pitchFamily="34" charset="-128"/>
          <a:cs typeface="ＭＳ Ｐゴシック" pitchFamily="8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effectLst/>
          <a:latin typeface="Gill Sans MT" pitchFamily="81" charset="-18"/>
          <a:ea typeface="MS PGothic" panose="020B0600070205080204" pitchFamily="34" charset="-128"/>
          <a:cs typeface="ＭＳ Ｐゴシック" pitchFamily="8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effectLst/>
          <a:latin typeface="Gill Sans MT" pitchFamily="81" charset="-18"/>
          <a:ea typeface="MS PGothic" panose="020B0600070205080204" pitchFamily="34" charset="-128"/>
          <a:cs typeface="ＭＳ Ｐゴシック" pitchFamily="8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effectLst/>
          <a:latin typeface="Gill Sans MT" pitchFamily="81" charset="-18"/>
          <a:ea typeface="MS PGothic" panose="020B0600070205080204" pitchFamily="34" charset="-128"/>
          <a:cs typeface="ＭＳ Ｐゴシック" pitchFamily="8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/>
          <a:latin typeface="Gill Sans MT" pitchFamily="81" charset="-18"/>
          <a:ea typeface="ＭＳ Ｐゴシック" pitchFamily="81" charset="-128"/>
          <a:cs typeface="ＭＳ Ｐゴシック" pitchFamily="8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/>
          <a:latin typeface="Gill Sans MT" pitchFamily="81" charset="-18"/>
          <a:ea typeface="ＭＳ Ｐゴシック" pitchFamily="81" charset="-128"/>
          <a:cs typeface="ＭＳ Ｐゴシック" pitchFamily="8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/>
          <a:latin typeface="Gill Sans MT" pitchFamily="81" charset="-18"/>
          <a:ea typeface="ＭＳ Ｐゴシック" pitchFamily="81" charset="-128"/>
          <a:cs typeface="ＭＳ Ｐゴシック" pitchFamily="8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/>
          <a:latin typeface="Gill Sans MT" pitchFamily="81" charset="-18"/>
          <a:ea typeface="ＭＳ Ｐゴシック" pitchFamily="81" charset="-128"/>
          <a:cs typeface="ＭＳ Ｐゴシック" pitchFamily="81" charset="-12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effectLst/>
          <a:latin typeface="+mn-lt"/>
          <a:ea typeface="MS PGothic" panose="020B0600070205080204" pitchFamily="34" charset="-128"/>
          <a:cs typeface="ＭＳ Ｐゴシック" pitchFamily="81" charset="-128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effectLst/>
          <a:latin typeface="+mn-lt"/>
          <a:ea typeface="MS PGothic" panose="020B0600070205080204" pitchFamily="34" charset="-128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effectLst/>
          <a:latin typeface="+mn-lt"/>
          <a:ea typeface="MS PGothic" panose="020B0600070205080204" pitchFamily="34" charset="-128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effectLst/>
          <a:latin typeface="+mn-lt"/>
          <a:ea typeface="MS PGothic" panose="020B0600070205080204" pitchFamily="34" charset="-128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effectLst/>
          <a:latin typeface="+mn-lt"/>
          <a:ea typeface="MS PGothic" panose="020B0600070205080204" pitchFamily="34" charset="-128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2697162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-128"/>
                <a:cs typeface="ＭＳ Ｐゴシック" charset="0"/>
              </a:rPr>
              <a:t>DESARROLLO DE LA </a:t>
            </a:r>
            <a:r>
              <a:rPr lang="es-ES" sz="44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-128"/>
                <a:cs typeface="ＭＳ Ｐゴシック" charset="0"/>
              </a:rPr>
              <a:t>INTENCIONALIDAD</a:t>
            </a: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-128"/>
                <a:cs typeface="ＭＳ Ｐゴシック" charset="0"/>
              </a:rPr>
              <a:t> COMUNICATIVA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959608" y="2819400"/>
            <a:ext cx="7498080" cy="3810000"/>
          </a:xfrm>
          <a:ln>
            <a:miter lim="800000"/>
          </a:ln>
          <a:effectLst/>
          <a:extLst>
            <a:ext uri="{909E8E84-426E-40dd-AFC4-6F175D3DCCD1}">
              <a14:hiddenFill xmlns:a14="http://schemas.microsoft.com/office/drawing/2010/main" xmlns="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15="http://schemas.microsoft.com/office/powerpoint/2012/main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ct val="0"/>
              </a:spcAft>
              <a:buNone/>
              <a:defRPr>
                <a:effectLst/>
              </a:defRPr>
            </a:pPr>
            <a:endParaRPr lang="en-US">
              <a:effectLst/>
              <a:ea typeface="+mn-ea"/>
              <a:cs typeface="+mn-cs"/>
            </a:endParaRPr>
          </a:p>
          <a:p>
            <a:pPr marL="365760" indent="-283464" algn="ctr" eaLnBrk="1" fontAlgn="auto" hangingPunct="1">
              <a:spcAft>
                <a:spcPct val="0"/>
              </a:spcAft>
              <a:buNone/>
              <a:defRPr>
                <a:effectLst/>
              </a:defRPr>
            </a:pPr>
            <a:endParaRPr lang="en-US">
              <a:effectLst/>
              <a:ea typeface="+mn-ea"/>
              <a:cs typeface="+mn-cs"/>
            </a:endParaRPr>
          </a:p>
          <a:p>
            <a:pPr marL="82296" indent="0" algn="r" rtl="0" eaLnBrk="1" fontAlgn="auto" hangingPunct="1">
              <a:spcAft>
                <a:spcPct val="0"/>
              </a:spcAft>
              <a:buNone/>
              <a:defRPr>
                <a:effectLst/>
              </a:defRPr>
            </a:pP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+mn-ea"/>
                <a:cs typeface="+mn-cs"/>
              </a:rPr>
              <a:t>Susan M. Bashinski</a:t>
            </a:r>
          </a:p>
          <a:p>
            <a:pPr lvl="8" algn="r">
              <a:buFont typeface="Wingdings 2"/>
              <a:buNone/>
              <a:defRPr>
                <a:effectLst/>
              </a:defRPr>
            </a:pPr>
            <a:r>
              <a:rPr lang="en-US" sz="3200">
                <a:effectLst/>
              </a:rPr>
              <a:t>			</a:t>
            </a:r>
          </a:p>
        </p:txBody>
      </p:sp>
      <p:pic>
        <p:nvPicPr>
          <p:cNvPr id="9219" name="Picture 1" descr="Kansas Deaf-Blind Project logo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627" y="2823661"/>
            <a:ext cx="34163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S9Slide 1">
            <a:hlinkClick r:id="" action="ppaction://media"/>
            <a:extLst>
              <a:ext uri="{FF2B5EF4-FFF2-40B4-BE49-F238E27FC236}">
                <a16:creationId xmlns:a16="http://schemas.microsoft.com/office/drawing/2014/main" id="{6E6BEA81-3DB2-477F-9289-A3DDBFD60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062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72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107" y="274638"/>
            <a:ext cx="10844893" cy="1706562"/>
          </a:xfrm>
          <a:effectLst/>
        </p:spPr>
        <p:txBody>
          <a:bodyPr>
            <a:noAutofit/>
          </a:bodyPr>
          <a:lstStyle/>
          <a:p>
            <a:pPr algn="ctr" rtl="0" eaLnBrk="1" hangingPunct="1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SECUENCIA – DESARROLLO DE LA INTENCIONALIDAD COMUNICATIVA (CONT.)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2667000" y="2362200"/>
            <a:ext cx="7791450" cy="4495800"/>
          </a:xfrm>
          <a:effectLst/>
        </p:spPr>
        <p:txBody>
          <a:bodyPr/>
          <a:lstStyle/>
          <a:p>
            <a:pPr rtl="0" eaLnBrk="1" hangingPunct="1"/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Los niveles de intencionalidad </a:t>
            </a:r>
            <a:r>
              <a:rPr lang="es-ES" sz="2800" b="0" i="1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no</a:t>
            </a:r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se definen por límites inconfundibles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sz="1000">
              <a:effectLst/>
            </a:endParaRPr>
          </a:p>
          <a:p>
            <a:pPr rtl="0" eaLnBrk="1" hangingPunct="1"/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Un cambio de un nivel (es decir, la etapa) del desarrollo no se produce de un día para otro</a:t>
            </a: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</a:t>
            </a:r>
            <a:b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</a:br>
            <a:endParaRPr lang="es-ES" sz="1000" b="0" i="0" u="none" strike="noStrike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Gill Sans MT"/>
            </a:endParaRPr>
          </a:p>
          <a:p>
            <a:pPr rtl="0" eaLnBrk="1" hangingPunct="1"/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El nivel de comunicación de un estudiante </a:t>
            </a:r>
            <a:r>
              <a:rPr lang="es-ES" sz="2800" b="0" i="1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generalmente</a:t>
            </a:r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se define por el descriptor que coincide con la mayoría de sus habilidades relacionadas con la intencionalidad</a:t>
            </a:r>
          </a:p>
          <a:p>
            <a:pPr eaLnBrk="1" hangingPunct="1"/>
            <a:endParaRPr lang="en-US" altLang="en-US" sz="2400">
              <a:effectLst/>
              <a:latin typeface="Arial" panose="020B0604020202020204" pitchFamily="34" charset="0"/>
            </a:endParaRPr>
          </a:p>
        </p:txBody>
      </p:sp>
      <p:pic>
        <p:nvPicPr>
          <p:cNvPr id="3" name="KS9Slide 10">
            <a:hlinkClick r:id="" action="ppaction://media"/>
            <a:extLst>
              <a:ext uri="{FF2B5EF4-FFF2-40B4-BE49-F238E27FC236}">
                <a16:creationId xmlns:a16="http://schemas.microsoft.com/office/drawing/2014/main" id="{D7852CE2-E580-4B72-986B-F2800FEA6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592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26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271" y="0"/>
            <a:ext cx="10836729" cy="1687058"/>
          </a:xfrm>
          <a:effectLst/>
        </p:spPr>
        <p:txBody>
          <a:bodyPr>
            <a:normAutofit/>
          </a:bodyPr>
          <a:lstStyle/>
          <a:p>
            <a:pPr algn="ctr" rtl="0" eaLnBrk="1" hangingPunct="1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NIVELES DEL DESARROLLO DE LA INTENCIONALIDAD</a:t>
            </a:r>
          </a:p>
        </p:txBody>
      </p:sp>
      <p:sp>
        <p:nvSpPr>
          <p:cNvPr id="17409" name="Content Placeholder 2"/>
          <p:cNvSpPr>
            <a:spLocks noGrp="1"/>
          </p:cNvSpPr>
          <p:nvPr>
            <p:ph idx="1"/>
          </p:nvPr>
        </p:nvSpPr>
        <p:spPr>
          <a:xfrm>
            <a:off x="3581401" y="1828800"/>
            <a:ext cx="7053263" cy="4419600"/>
          </a:xfrm>
          <a:effectLst/>
        </p:spPr>
        <p:txBody>
          <a:bodyPr/>
          <a:lstStyle/>
          <a:p>
            <a:pPr marL="82550" indent="0" rtl="0" eaLnBrk="1" hangingPunct="1">
              <a:buNone/>
            </a:pPr>
            <a:r>
              <a:rPr lang="es-ES" sz="3600" b="0" i="0" u="sng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Vincular la intencionalidad con el desarrollo del lenguaje "típico"</a:t>
            </a:r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:</a:t>
            </a:r>
          </a:p>
          <a:p>
            <a:pPr marL="82550" indent="0" rtl="0" eaLnBrk="1" hangingPunct="1"/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Perlocutoria</a:t>
            </a:r>
          </a:p>
          <a:p>
            <a:pPr marL="82550" indent="0" eaLnBrk="1" hangingPunct="1">
              <a:buNone/>
            </a:pPr>
            <a:endParaRPr lang="en-US" altLang="en-US" sz="1400">
              <a:effectLst/>
            </a:endParaRPr>
          </a:p>
          <a:p>
            <a:pPr marL="82550" indent="0" rtl="0" eaLnBrk="1" hangingPunct="1"/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Ilocutoria</a:t>
            </a:r>
          </a:p>
          <a:p>
            <a:pPr marL="82550" indent="0" eaLnBrk="1" hangingPunct="1">
              <a:buNone/>
            </a:pPr>
            <a:endParaRPr lang="en-US" altLang="en-US" sz="1400">
              <a:effectLst/>
            </a:endParaRPr>
          </a:p>
          <a:p>
            <a:pPr marL="82550" indent="0" rtl="0" eaLnBrk="1" hangingPunct="1"/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Locutoria</a:t>
            </a:r>
          </a:p>
        </p:txBody>
      </p:sp>
      <p:pic>
        <p:nvPicPr>
          <p:cNvPr id="3" name="KS9Slide 11">
            <a:hlinkClick r:id="" action="ppaction://media"/>
            <a:extLst>
              <a:ext uri="{FF2B5EF4-FFF2-40B4-BE49-F238E27FC236}">
                <a16:creationId xmlns:a16="http://schemas.microsoft.com/office/drawing/2014/main" id="{DB8EE487-3CB8-49ED-9FF0-077D2F6F2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527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5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271" y="-1"/>
            <a:ext cx="10836729" cy="2069433"/>
          </a:xfrm>
          <a:effectLst/>
        </p:spPr>
        <p:txBody>
          <a:bodyPr>
            <a:normAutofit/>
          </a:bodyPr>
          <a:lstStyle/>
          <a:p>
            <a:pPr marL="365125" lvl="0" indent="-282575" algn="ctr" rtl="0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NIVELES DEL DESARROLLO DE LA INTENCIONALIDAD </a:t>
            </a:r>
            <a:br>
              <a:rPr lang="es-ES" sz="3600" b="0" i="0" u="sng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</a:br>
            <a:r>
              <a:rPr lang="es-ES" sz="3600" b="0" i="0" u="sng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PERLOCUTORIA</a:t>
            </a:r>
            <a:endParaRPr lang="es-ES" sz="43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Gill Sans MT"/>
            </a:endParaRPr>
          </a:p>
        </p:txBody>
      </p:sp>
      <p:sp>
        <p:nvSpPr>
          <p:cNvPr id="18433" name="Content Placeholder 2"/>
          <p:cNvSpPr>
            <a:spLocks noGrp="1"/>
          </p:cNvSpPr>
          <p:nvPr>
            <p:ph idx="1"/>
          </p:nvPr>
        </p:nvSpPr>
        <p:spPr>
          <a:xfrm>
            <a:off x="2328421" y="2129424"/>
            <a:ext cx="9785022" cy="4728575"/>
          </a:xfrm>
          <a:effectLst/>
        </p:spPr>
        <p:txBody>
          <a:bodyPr/>
          <a:lstStyle/>
          <a:p>
            <a:pPr rtl="0" eaLnBrk="1" hangingPunct="1">
              <a:buFont typeface="Wingdings 3" panose="05040102010807070707" pitchFamily="18" charset="2"/>
              <a:buNone/>
            </a:pPr>
            <a:r>
              <a:rPr lang="es-ES" sz="3200" b="0" i="0" u="sng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Expresiva</a:t>
            </a:r>
            <a:r>
              <a:rPr lang="es-ES" sz="3200" b="0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:  </a:t>
            </a:r>
            <a:r>
              <a:rPr lang="es-ES" sz="3200" b="0" i="0" u="sng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</a:t>
            </a:r>
          </a:p>
          <a:p>
            <a:pPr rtl="0" eaLnBrk="1" hangingPunct="1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Idiosincrásica</a:t>
            </a:r>
          </a:p>
          <a:p>
            <a:pPr rtl="0" eaLnBrk="1" hangingPunct="1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Basada en el contexto</a:t>
            </a:r>
          </a:p>
          <a:p>
            <a:pPr rtl="0" eaLnBrk="1" hangingPunct="1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El niño aprende el </a:t>
            </a:r>
            <a:r>
              <a:rPr lang="es-ES" sz="32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poder</a:t>
            </a: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de la comunicación</a:t>
            </a:r>
          </a:p>
          <a:p>
            <a:pPr rtl="0" eaLnBrk="1" hangingPunct="1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El compañero debe </a:t>
            </a:r>
            <a:r>
              <a:rPr lang="es-ES" sz="3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interpretar</a:t>
            </a: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los comportamientos</a:t>
            </a:r>
          </a:p>
          <a:p>
            <a:pPr rtl="0" eaLnBrk="1" hangingPunct="1">
              <a:buFont typeface="Wingdings 3" panose="05040102010807070707" pitchFamily="18" charset="2"/>
              <a:buNone/>
            </a:pPr>
            <a:r>
              <a:rPr lang="es-ES" sz="3200" b="0" i="0" u="sng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Receptiva</a:t>
            </a:r>
            <a:r>
              <a:rPr lang="es-ES" sz="3200" b="0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:</a:t>
            </a:r>
          </a:p>
          <a:p>
            <a:pPr rtl="0" eaLnBrk="1" hangingPunct="1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Comprende el tono de voz del interlocutor</a:t>
            </a:r>
          </a:p>
          <a:p>
            <a:pPr marL="355600" lvl="1" indent="0" rtl="0" eaLnBrk="1" hangingPunct="1">
              <a:buNone/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y el contacto físico/tacto</a:t>
            </a:r>
          </a:p>
          <a:p>
            <a:pPr marL="355600" lvl="1" indent="0" eaLnBrk="1" hangingPunct="1">
              <a:buNone/>
            </a:pPr>
            <a:endParaRPr lang="en-US" altLang="en-US" sz="3600" dirty="0">
              <a:effectLst/>
              <a:latin typeface="Lucida Sans Unicode" panose="020B0602030504020204" pitchFamily="34" charset="0"/>
            </a:endParaRPr>
          </a:p>
        </p:txBody>
      </p:sp>
      <p:pic>
        <p:nvPicPr>
          <p:cNvPr id="3" name="KS9Slide 12">
            <a:hlinkClick r:id="" action="ppaction://media"/>
            <a:extLst>
              <a:ext uri="{FF2B5EF4-FFF2-40B4-BE49-F238E27FC236}">
                <a16:creationId xmlns:a16="http://schemas.microsoft.com/office/drawing/2014/main" id="{789F173A-28EF-4617-87FD-6D466788A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5271" y="6305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26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558" y="-1"/>
            <a:ext cx="10836442" cy="1875935"/>
          </a:xfrm>
          <a:effectLst/>
        </p:spPr>
        <p:txBody>
          <a:bodyPr>
            <a:normAutofit fontScale="90000"/>
          </a:bodyPr>
          <a:lstStyle/>
          <a:p>
            <a:pPr marL="365125" lvl="0" indent="-282575" algn="ctr" rtl="0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NIVELES DEL DESARROLLO DE LA INTENCIONALIDAD </a:t>
            </a:r>
            <a:br>
              <a:rPr lang="es-ES" sz="3600" b="0" i="0" u="sng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</a:br>
            <a:r>
              <a:rPr lang="es-ES" sz="3600" b="0" i="0" u="sng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ILOCUTORIA</a:t>
            </a:r>
            <a:endParaRPr lang="es-ES" sz="43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Gill Sans MT"/>
            </a:endParaRPr>
          </a:p>
        </p:txBody>
      </p:sp>
      <p:sp>
        <p:nvSpPr>
          <p:cNvPr id="30721" name="Content Placeholder 2"/>
          <p:cNvSpPr>
            <a:spLocks noGrp="1"/>
          </p:cNvSpPr>
          <p:nvPr>
            <p:ph idx="1"/>
          </p:nvPr>
        </p:nvSpPr>
        <p:spPr>
          <a:xfrm>
            <a:off x="2533452" y="1875934"/>
            <a:ext cx="8788139" cy="4440477"/>
          </a:xfrm>
          <a:effectLst/>
        </p:spPr>
        <p:txBody>
          <a:bodyPr/>
          <a:lstStyle/>
          <a:p>
            <a:pPr rtl="0" eaLnBrk="1" hangingPunct="1">
              <a:buFont typeface="Wingdings 3" panose="05040102010807070707" pitchFamily="18" charset="2"/>
              <a:buNone/>
            </a:pPr>
            <a:r>
              <a:rPr lang="es-ES" sz="3200" b="0" i="0" u="sng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Expresiva</a:t>
            </a:r>
            <a:r>
              <a:rPr lang="es-ES" sz="3200" b="0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:  </a:t>
            </a:r>
            <a:r>
              <a:rPr lang="es-ES" sz="3200" b="0" i="0" u="sng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</a:t>
            </a:r>
          </a:p>
          <a:p>
            <a:pPr rtl="0" eaLnBrk="1" hangingPunct="1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Inicio de la intencionalidad</a:t>
            </a:r>
          </a:p>
          <a:p>
            <a:pPr rtl="0" eaLnBrk="1" hangingPunct="1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La comunicación intencionada </a:t>
            </a:r>
            <a:r>
              <a:rPr lang="es-ES" sz="32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comienza</a:t>
            </a: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a surgir</a:t>
            </a:r>
          </a:p>
          <a:p>
            <a:pPr rtl="0" eaLnBrk="1" hangingPunct="1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El contexto contribuye en un mucho menor grado</a:t>
            </a:r>
          </a:p>
          <a:p>
            <a:pPr rtl="0" eaLnBrk="1" hangingPunct="1">
              <a:buFont typeface="Wingdings 3" panose="05040102010807070707" pitchFamily="18" charset="2"/>
              <a:buNone/>
            </a:pPr>
            <a:r>
              <a:rPr lang="es-ES" sz="3200" b="0" i="0" u="sng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Receptiva</a:t>
            </a:r>
            <a:r>
              <a:rPr lang="es-ES" sz="3200" b="0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:</a:t>
            </a:r>
          </a:p>
          <a:p>
            <a:pPr rtl="0" eaLnBrk="1" hangingPunct="1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Comprensión de algunas palabras e instrucciones simples, </a:t>
            </a:r>
            <a:r>
              <a:rPr lang="es-ES" sz="32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en contexto</a:t>
            </a:r>
          </a:p>
          <a:p>
            <a:pPr algn="ctr" eaLnBrk="1" hangingPunct="1">
              <a:buFont typeface="Wingdings 3" panose="05040102010807070707" pitchFamily="18" charset="2"/>
              <a:buNone/>
            </a:pPr>
            <a:endParaRPr lang="en-US" altLang="en-US" dirty="0">
              <a:effectLst/>
              <a:latin typeface="Lucida Sans Unicode" panose="020B0602030504020204" pitchFamily="34" charset="0"/>
            </a:endParaRPr>
          </a:p>
        </p:txBody>
      </p:sp>
      <p:pic>
        <p:nvPicPr>
          <p:cNvPr id="3" name="KS9Slide 13">
            <a:hlinkClick r:id="" action="ppaction://media"/>
            <a:extLst>
              <a:ext uri="{FF2B5EF4-FFF2-40B4-BE49-F238E27FC236}">
                <a16:creationId xmlns:a16="http://schemas.microsoft.com/office/drawing/2014/main" id="{13ECEC17-1FC0-4D37-B6A5-9DEB8A778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2762" y="6271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19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537" y="88232"/>
            <a:ext cx="10844463" cy="1442301"/>
          </a:xfrm>
          <a:effectLst/>
        </p:spPr>
        <p:txBody>
          <a:bodyPr>
            <a:normAutofit fontScale="90000"/>
          </a:bodyPr>
          <a:lstStyle/>
          <a:p>
            <a:pPr marL="365125" lvl="0" indent="-282575" algn="ctr" rtl="0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NIVELES DEL DESARROLLO DE LA INTENCIONALIDAD </a:t>
            </a:r>
            <a:br>
              <a:rPr lang="es-ES" sz="3600" b="0" i="0" u="sng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</a:br>
            <a:r>
              <a:rPr lang="es-ES" sz="3600" b="0" i="0" u="sng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LOCUTORIA</a:t>
            </a:r>
            <a:endParaRPr lang="es-ES" sz="43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Gill Sans MT"/>
            </a:endParaRPr>
          </a:p>
        </p:txBody>
      </p:sp>
      <p:sp>
        <p:nvSpPr>
          <p:cNvPr id="31745" name="Content Placeholder 2"/>
          <p:cNvSpPr>
            <a:spLocks noGrp="1"/>
          </p:cNvSpPr>
          <p:nvPr>
            <p:ph idx="1"/>
          </p:nvPr>
        </p:nvSpPr>
        <p:spPr>
          <a:xfrm>
            <a:off x="2582159" y="1754246"/>
            <a:ext cx="9342748" cy="4797383"/>
          </a:xfrm>
          <a:effectLst/>
        </p:spPr>
        <p:txBody>
          <a:bodyPr/>
          <a:lstStyle/>
          <a:p>
            <a:pPr rtl="0" eaLnBrk="1" hangingPunct="1">
              <a:buFont typeface="Wingdings 3" panose="05040102010807070707" pitchFamily="18" charset="2"/>
              <a:buNone/>
            </a:pPr>
            <a:r>
              <a:rPr lang="es-ES" sz="3200" b="0" i="0" u="sng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Expresiva</a:t>
            </a:r>
            <a:r>
              <a:rPr lang="es-ES" sz="3200" b="0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:  </a:t>
            </a:r>
            <a:r>
              <a:rPr lang="es-ES" sz="3200" b="0" i="0" u="sng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</a:t>
            </a:r>
          </a:p>
          <a:p>
            <a:pPr rtl="0" eaLnBrk="1" hangingPunct="1"/>
            <a:r>
              <a:rPr lang="es-ES" sz="32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Empieza</a:t>
            </a: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a expresarse de forma verdaderamente simbólica</a:t>
            </a:r>
          </a:p>
          <a:p>
            <a:pPr rtl="0" eaLnBrk="1" hangingPunct="1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Uso de las primeras "palabras verdaderas"</a:t>
            </a:r>
          </a:p>
          <a:p>
            <a:pPr rtl="0" eaLnBrk="1" hangingPunct="1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La comunicación se torna independiente del contexto</a:t>
            </a:r>
          </a:p>
          <a:p>
            <a:pPr rtl="0" eaLnBrk="1" hangingPunct="1">
              <a:buFont typeface="Wingdings 3" panose="05040102010807070707" pitchFamily="18" charset="2"/>
              <a:buNone/>
            </a:pPr>
            <a:r>
              <a:rPr lang="es-ES" sz="3200" b="0" i="0" u="sng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Receptiva</a:t>
            </a:r>
            <a:r>
              <a:rPr lang="es-ES" sz="3200" b="0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:</a:t>
            </a:r>
          </a:p>
          <a:p>
            <a:pPr rtl="0" eaLnBrk="1" hangingPunct="1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Comprende las palabras; la comprensión excede la producción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4400" dirty="0">
              <a:effectLst/>
              <a:latin typeface="Lucida Sans Unicode" panose="020B0602030504020204" pitchFamily="34" charset="0"/>
            </a:endParaRPr>
          </a:p>
        </p:txBody>
      </p:sp>
      <p:pic>
        <p:nvPicPr>
          <p:cNvPr id="3" name="KS9Slide 14">
            <a:hlinkClick r:id="" action="ppaction://media"/>
            <a:extLst>
              <a:ext uri="{FF2B5EF4-FFF2-40B4-BE49-F238E27FC236}">
                <a16:creationId xmlns:a16="http://schemas.microsoft.com/office/drawing/2014/main" id="{27F0304D-44EE-4517-AEB0-3E791A6BE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7537" y="6246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00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554162"/>
          </a:xfrm>
          <a:effectLst/>
        </p:spPr>
        <p:txBody>
          <a:bodyPr/>
          <a:lstStyle/>
          <a:p>
            <a:pPr algn="ctr" rtl="0" eaLnBrk="1" hangingPunct="1"/>
            <a:r>
              <a:rPr lang="es-ES" sz="4400" b="0" i="0" u="none" strike="noStrike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SUPUESTOS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2590800" y="1828800"/>
            <a:ext cx="7867650" cy="4419600"/>
          </a:xfrm>
          <a:effectLst/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en-US" sz="1200">
              <a:effectLst/>
            </a:endParaRPr>
          </a:p>
          <a:p>
            <a:pPr rtl="0" eaLnBrk="1" hangingPunct="1"/>
            <a:r>
              <a:rPr lang="es-ES" sz="32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Absolutamente </a:t>
            </a:r>
            <a:r>
              <a:rPr lang="es-ES" sz="3200" b="0" i="0" u="sng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TODOS</a:t>
            </a:r>
            <a:r>
              <a:rPr lang="es-ES" sz="32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los estudiantes </a:t>
            </a:r>
            <a:r>
              <a:rPr lang="es-ES" sz="3200" b="0" i="0" u="sng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SÍ</a:t>
            </a:r>
            <a:r>
              <a:rPr lang="es-ES" sz="32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se comunican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>
              <a:solidFill>
                <a:schemeClr val="tx2"/>
              </a:solidFill>
              <a:effectLst/>
            </a:endParaRPr>
          </a:p>
          <a:p>
            <a:pPr rtl="0" eaLnBrk="1" hangingPunct="1"/>
            <a:r>
              <a:rPr lang="es-ES" sz="32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Absolutamente </a:t>
            </a:r>
            <a:r>
              <a:rPr lang="es-ES" sz="3200" b="0" i="0" u="sng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TODAS</a:t>
            </a:r>
            <a:r>
              <a:rPr lang="es-ES" sz="32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las habilidades de comunicación de los estudiante pueden mejorarse (o alterarse)</a:t>
            </a:r>
          </a:p>
          <a:p>
            <a:pPr eaLnBrk="1" hangingPunct="1"/>
            <a:endParaRPr lang="en-US" altLang="en-US">
              <a:effectLst/>
            </a:endParaRPr>
          </a:p>
        </p:txBody>
      </p:sp>
      <p:pic>
        <p:nvPicPr>
          <p:cNvPr id="3" name="KS9Slide 15">
            <a:hlinkClick r:id="" action="ppaction://media"/>
            <a:extLst>
              <a:ext uri="{FF2B5EF4-FFF2-40B4-BE49-F238E27FC236}">
                <a16:creationId xmlns:a16="http://schemas.microsoft.com/office/drawing/2014/main" id="{02733F5D-952E-4715-A1E5-8F8676AE9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664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76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516" y="274638"/>
            <a:ext cx="10852484" cy="1233651"/>
          </a:xfrm>
          <a:effectLst/>
        </p:spPr>
        <p:txBody>
          <a:bodyPr>
            <a:normAutofit fontScale="90000"/>
          </a:bodyPr>
          <a:lstStyle/>
          <a:p>
            <a:pPr algn="ctr" rtl="0" eaLnBrk="1" hangingPunct="1">
              <a:defRPr>
                <a:effectLst/>
              </a:defRPr>
            </a:pPr>
            <a:r>
              <a:rPr lang="es-ES" sz="4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-128"/>
                <a:cs typeface="ＭＳ Ｐゴシック" charset="0"/>
              </a:rPr>
              <a:t>INTERVENCIÓN COMUNICATIVA: FACILITACIÓN DE LA INTENCIONALIDAD COMUNICATIVA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2820185" y="1687072"/>
            <a:ext cx="8755930" cy="4896290"/>
          </a:xfrm>
          <a:effectLst/>
        </p:spPr>
        <p:txBody>
          <a:bodyPr/>
          <a:lstStyle/>
          <a:p>
            <a:pPr rtl="0" eaLnBrk="1" hangingPunct="1">
              <a:buFont typeface="Wingdings 2" panose="05020102010507070707" pitchFamily="18" charset="2"/>
              <a:buNone/>
            </a:pPr>
            <a:r>
              <a:rPr lang="es-ES" sz="3600" b="0" i="0" u="sng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Indicios de la comunicación intencional</a:t>
            </a:r>
            <a:r>
              <a:rPr lang="es-ES" sz="36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:</a:t>
            </a:r>
          </a:p>
          <a:p>
            <a:pPr rtl="0" eaLnBrk="1" hangingPunct="1"/>
            <a:r>
              <a:rPr lang="es-ES" sz="36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Cambio de atención (atención alternante)</a:t>
            </a:r>
          </a:p>
          <a:p>
            <a:pPr rtl="0" eaLnBrk="1" hangingPunct="1"/>
            <a:r>
              <a:rPr lang="es-ES" sz="36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Persistencia</a:t>
            </a:r>
          </a:p>
          <a:p>
            <a:pPr rtl="0" eaLnBrk="1" hangingPunct="1"/>
            <a:r>
              <a:rPr lang="es-ES" sz="36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Cambio de comportamiento (reformulación)</a:t>
            </a:r>
          </a:p>
          <a:p>
            <a:pPr rtl="0" eaLnBrk="1" hangingPunct="1"/>
            <a:r>
              <a:rPr lang="es-ES" sz="36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Terminación de la conducta, una vez que se realiza un cambio (es decir, cuando el objetivo se logró)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800" dirty="0">
                <a:solidFill>
                  <a:srgbClr val="0D0D0D"/>
                </a:solidFill>
                <a:effectLst/>
                <a:latin typeface="Arial" panose="020B0604020202020204" pitchFamily="34" charset="0"/>
              </a:rPr>
              <a:t>	</a:t>
            </a:r>
            <a:endParaRPr lang="en-US" altLang="en-US" dirty="0">
              <a:solidFill>
                <a:srgbClr val="0D0D0D"/>
              </a:solidFill>
              <a:effectLst/>
            </a:endParaRPr>
          </a:p>
        </p:txBody>
      </p:sp>
      <p:pic>
        <p:nvPicPr>
          <p:cNvPr id="3" name="KS9Slide 16">
            <a:hlinkClick r:id="" action="ppaction://media"/>
            <a:extLst>
              <a:ext uri="{FF2B5EF4-FFF2-40B4-BE49-F238E27FC236}">
                <a16:creationId xmlns:a16="http://schemas.microsoft.com/office/drawing/2014/main" id="{5820EDC0-A810-4373-B1C0-3A47769D2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951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89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558" y="274638"/>
            <a:ext cx="10836442" cy="1706562"/>
          </a:xfrm>
          <a:effectLst/>
        </p:spPr>
        <p:txBody>
          <a:bodyPr>
            <a:normAutofit fontScale="90000"/>
          </a:bodyPr>
          <a:lstStyle/>
          <a:p>
            <a:pPr algn="ctr" rtl="0" eaLnBrk="1" hangingPunct="1">
              <a:defRPr>
                <a:effectLst/>
              </a:defRPr>
            </a:pPr>
            <a:r>
              <a:rPr lang="es-ES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-128"/>
                <a:cs typeface="ＭＳ Ｐゴシック" charset="0"/>
              </a:rPr>
              <a:t>INTERVENCIÓN COMUNICATIVA: FACILITACIÓN DE LA INTENCIONALIDAD COMUNICATIVA (CONT.)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2895600" y="2133600"/>
            <a:ext cx="7499350" cy="4419600"/>
          </a:xfrm>
          <a:effectLst/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endParaRPr lang="en-US" altLang="en-US" sz="2800">
              <a:solidFill>
                <a:srgbClr val="0D0D0D"/>
              </a:solidFill>
              <a:effectLst/>
              <a:latin typeface="Arial" panose="020B0604020202020204" pitchFamily="34" charset="0"/>
            </a:endParaRPr>
          </a:p>
          <a:p>
            <a:pPr rtl="0" eaLnBrk="1" hangingPunct="1">
              <a:buFont typeface="Wingdings 2" panose="05020102010507070707" pitchFamily="18" charset="2"/>
              <a:buNone/>
            </a:pPr>
            <a:r>
              <a:rPr lang="es-ES" sz="28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	</a:t>
            </a:r>
            <a:r>
              <a:rPr lang="es-ES" sz="3600" b="0" i="0" u="none" strike="noStrike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Las interpretaciones repetidas de los comportamientos del estudiante por parte del compañero con el tiempo moldearán la intencionalidad.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>
              <a:solidFill>
                <a:srgbClr val="0D0D0D"/>
              </a:solidFill>
              <a:effectLst/>
            </a:endParaRPr>
          </a:p>
        </p:txBody>
      </p:sp>
      <p:pic>
        <p:nvPicPr>
          <p:cNvPr id="3" name="KS9Slide 17">
            <a:hlinkClick r:id="" action="ppaction://media"/>
            <a:extLst>
              <a:ext uri="{FF2B5EF4-FFF2-40B4-BE49-F238E27FC236}">
                <a16:creationId xmlns:a16="http://schemas.microsoft.com/office/drawing/2014/main" id="{0DC46DB0-902A-4FF7-8DE6-06C06893D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5558" y="6278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68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55558" y="274638"/>
            <a:ext cx="10836442" cy="762310"/>
          </a:xfrm>
          <a:effectLst/>
        </p:spPr>
        <p:txBody>
          <a:bodyPr/>
          <a:lstStyle/>
          <a:p>
            <a:pPr algn="ctr" rtl="0">
              <a:defRPr>
                <a:effectLst/>
              </a:defRPr>
            </a:pPr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-128"/>
                <a:cs typeface="ＭＳ Ｐゴシック" charset="0"/>
              </a:rPr>
              <a:t>INTERVENCIÓN COMUNICATIVA</a:t>
            </a:r>
          </a:p>
        </p:txBody>
      </p:sp>
      <p:sp>
        <p:nvSpPr>
          <p:cNvPr id="38913" name="Rectangle 3"/>
          <p:cNvSpPr>
            <a:spLocks noGrp="1" noChangeArrowheads="1"/>
          </p:cNvSpPr>
          <p:nvPr>
            <p:ph idx="1"/>
          </p:nvPr>
        </p:nvSpPr>
        <p:spPr>
          <a:xfrm>
            <a:off x="1928102" y="1036948"/>
            <a:ext cx="10263898" cy="5546414"/>
          </a:xfrm>
          <a:effectLst/>
        </p:spPr>
        <p:txBody>
          <a:bodyPr/>
          <a:lstStyle/>
          <a:p>
            <a:pPr algn="ctr" rtl="0">
              <a:buFont typeface="Wingdings 2" panose="05020102010507070707" pitchFamily="18" charset="2"/>
              <a:buNone/>
            </a:pPr>
            <a:r>
              <a:rPr lang="es-ES" sz="3600" b="1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Escuche con sus ojos,  sus manos,</a:t>
            </a:r>
          </a:p>
          <a:p>
            <a:pPr algn="ctr" rtl="0">
              <a:buFont typeface="Wingdings 2" panose="05020102010507070707" pitchFamily="18" charset="2"/>
              <a:buNone/>
            </a:pPr>
            <a:r>
              <a:rPr lang="es-ES" sz="3600" b="1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y el corazón...</a:t>
            </a:r>
          </a:p>
          <a:p>
            <a:pPr algn="ctr" rtl="0">
              <a:buFont typeface="Wingdings 2" panose="05020102010507070707" pitchFamily="18" charset="2"/>
              <a:buNone/>
            </a:pPr>
            <a:r>
              <a:rPr lang="es-ES" sz="36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(para fomentar las habilidades </a:t>
            </a:r>
            <a:r>
              <a:rPr lang="es-ES" sz="3600" b="1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expresivas</a:t>
            </a:r>
            <a:r>
              <a:rPr lang="es-ES" sz="36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del estudiante)</a:t>
            </a:r>
          </a:p>
          <a:p>
            <a:pPr algn="ctr" rtl="0">
              <a:buFont typeface="Wingdings 2" panose="05020102010507070707" pitchFamily="18" charset="2"/>
              <a:buNone/>
            </a:pPr>
            <a:r>
              <a:rPr lang="es-ES" sz="36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y</a:t>
            </a:r>
          </a:p>
          <a:p>
            <a:pPr algn="ctr" rtl="0">
              <a:buFont typeface="Wingdings 2" panose="05020102010507070707" pitchFamily="18" charset="2"/>
              <a:buNone/>
            </a:pPr>
            <a:r>
              <a:rPr lang="es-ES" sz="3600" b="1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Exprésese de otras formas que no sean verbales...</a:t>
            </a:r>
          </a:p>
          <a:p>
            <a:pPr algn="ctr" rtl="0">
              <a:buFont typeface="Wingdings 2" panose="05020102010507070707" pitchFamily="18" charset="2"/>
              <a:buNone/>
            </a:pPr>
            <a:r>
              <a:rPr lang="es-ES" sz="36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(para fomentar las habilidades </a:t>
            </a:r>
            <a:r>
              <a:rPr lang="es-ES" sz="3600" b="1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receptivas</a:t>
            </a:r>
            <a:r>
              <a:rPr lang="es-ES" sz="3600" b="0" i="0" u="none" strike="noStrike" dirty="0">
                <a:solidFill>
                  <a:srgbClr val="4F271C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del estudiante)</a:t>
            </a:r>
          </a:p>
          <a:p>
            <a:pPr algn="ctr">
              <a:buFont typeface="Wingdings 2" panose="05020102010507070707" pitchFamily="18" charset="2"/>
              <a:buNone/>
            </a:pPr>
            <a:endParaRPr lang="en-US" altLang="en-US" sz="3600" b="1" dirty="0">
              <a:solidFill>
                <a:srgbClr val="FF6600"/>
              </a:solidFill>
              <a:effectLst/>
            </a:endParaRPr>
          </a:p>
          <a:p>
            <a:pPr algn="ctr">
              <a:buFont typeface="Wingdings 2" panose="05020102010507070707" pitchFamily="18" charset="2"/>
              <a:buNone/>
            </a:pPr>
            <a:endParaRPr lang="en-US" altLang="en-US" sz="3600" b="1" dirty="0">
              <a:solidFill>
                <a:srgbClr val="FF6600"/>
              </a:solidFill>
              <a:effectLst/>
            </a:endParaRPr>
          </a:p>
        </p:txBody>
      </p:sp>
      <p:pic>
        <p:nvPicPr>
          <p:cNvPr id="2" name="KS9Slide 18">
            <a:hlinkClick r:id="" action="ppaction://media"/>
            <a:extLst>
              <a:ext uri="{FF2B5EF4-FFF2-40B4-BE49-F238E27FC236}">
                <a16:creationId xmlns:a16="http://schemas.microsoft.com/office/drawing/2014/main" id="{D9F8454E-5BBD-4CFD-B88D-A19C199E3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5558" y="6296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63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7536" y="304800"/>
            <a:ext cx="10844464" cy="1524000"/>
          </a:xfrm>
          <a:effectLst/>
        </p:spPr>
        <p:txBody>
          <a:bodyPr/>
          <a:lstStyle/>
          <a:p>
            <a:pPr algn="ctr" rtl="0" eaLnBrk="1" hangingPunct="1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REFERENCIAS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2109537"/>
            <a:ext cx="7620000" cy="4748464"/>
          </a:xfrm>
          <a:effectLst/>
        </p:spPr>
        <p:txBody>
          <a:bodyPr/>
          <a:lstStyle/>
          <a:p>
            <a:pPr rtl="0" eaLnBrk="1" hangingPunct="1">
              <a:buFontTx/>
              <a:buNone/>
            </a:pPr>
            <a:r>
              <a:rPr lang="es-ES" sz="2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Bashinski, S. M. (2001). Comunicación  En el Departamento de Educación del Estado de Kansas,</a:t>
            </a:r>
            <a:r>
              <a:rPr lang="es-ES" sz="2800" b="0" i="1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Sabiduría colectiva: Una antología de historias y las mejores prácticas para educar a los estudiantes con discapacidades severa y sordoceguera </a:t>
            </a:r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(pp. 30-37), Topeka, KS:  Autor. </a:t>
            </a:r>
          </a:p>
          <a:p>
            <a:pPr eaLnBrk="1" hangingPunct="1">
              <a:buFontTx/>
              <a:buNone/>
            </a:pPr>
            <a:endParaRPr lang="en-US" altLang="en-US" sz="900">
              <a:effectLst/>
            </a:endParaRPr>
          </a:p>
          <a:p>
            <a:pPr eaLnBrk="1" hangingPunct="1">
              <a:buFontTx/>
              <a:buNone/>
            </a:pPr>
            <a:endParaRPr lang="en-US" altLang="en-US" sz="900">
              <a:effectLst/>
            </a:endParaRPr>
          </a:p>
        </p:txBody>
      </p:sp>
      <p:pic>
        <p:nvPicPr>
          <p:cNvPr id="2" name="KS9Slide 19">
            <a:hlinkClick r:id="" action="ppaction://media"/>
            <a:extLst>
              <a:ext uri="{FF2B5EF4-FFF2-40B4-BE49-F238E27FC236}">
                <a16:creationId xmlns:a16="http://schemas.microsoft.com/office/drawing/2014/main" id="{537ECF81-75A6-4ABC-A14C-F5EEBB91BA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753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6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537" y="274638"/>
            <a:ext cx="10844463" cy="1630362"/>
          </a:xfrm>
          <a:effectLst/>
        </p:spPr>
        <p:txBody>
          <a:bodyPr>
            <a:noAutofit/>
          </a:bodyPr>
          <a:lstStyle/>
          <a:p>
            <a:pPr algn="ctr" rtl="0" eaLnBrk="1" hangingPunct="1"/>
            <a:r>
              <a:rPr lang="es-ES" sz="4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SECUENCIA – DESARROLLO </a:t>
            </a:r>
            <a:r>
              <a:rPr lang="es-ES" sz="44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INTEGRAL</a:t>
            </a:r>
            <a:br>
              <a:rPr lang="es-ES" sz="44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</a:br>
            <a:r>
              <a:rPr lang="es-ES" sz="4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DE LA COMUNICACIÓN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2874043" y="1760621"/>
            <a:ext cx="7791450" cy="4800600"/>
          </a:xfrm>
          <a:effectLst/>
        </p:spPr>
        <p:txBody>
          <a:bodyPr/>
          <a:lstStyle/>
          <a:p>
            <a:pPr rtl="0" eaLnBrk="1" hangingPunct="1">
              <a:buFont typeface="Wingdings 2" panose="05020102010507070707" pitchFamily="18" charset="2"/>
              <a:buNone/>
            </a:pPr>
            <a:r>
              <a:rPr lang="es-ES" sz="2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</a:rPr>
              <a:t>	</a:t>
            </a: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Diferentes autores/investigadores identifican un número variable de "etapas" del desarrollo de la intencionalidad comunicativa.  </a:t>
            </a:r>
          </a:p>
          <a:p>
            <a:pPr rtl="0" eaLnBrk="1" hangingPunct="1">
              <a:buFont typeface="Wingdings 2" panose="05020102010507070707" pitchFamily="18" charset="2"/>
              <a:buNone/>
            </a:pP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  Analicemos estas etapas principales: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sz="800">
              <a:effectLst/>
            </a:endParaRPr>
          </a:p>
          <a:p>
            <a:pPr rtl="0" eaLnBrk="1" hangingPunct="1"/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No-intencional</a:t>
            </a:r>
          </a:p>
          <a:p>
            <a:pPr rtl="0" eaLnBrk="1" hangingPunct="1"/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Transicional</a:t>
            </a:r>
          </a:p>
          <a:p>
            <a:pPr rtl="0" eaLnBrk="1" hangingPunct="1"/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(Plenamente) intencional</a:t>
            </a:r>
          </a:p>
        </p:txBody>
      </p:sp>
      <p:pic>
        <p:nvPicPr>
          <p:cNvPr id="3" name="KS9Slide 2">
            <a:hlinkClick r:id="" action="ppaction://media"/>
            <a:extLst>
              <a:ext uri="{FF2B5EF4-FFF2-40B4-BE49-F238E27FC236}">
                <a16:creationId xmlns:a16="http://schemas.microsoft.com/office/drawing/2014/main" id="{7A885208-EAE3-4DA3-B8A5-A9A012C41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7536" y="6256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01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 dirty="0">
                <a:highlight>
                  <a:srgbClr val="000000">
                    <a:alpha val="0"/>
                  </a:srgbClr>
                </a:highlight>
              </a:rPr>
              <a:t>Créditos</a:t>
            </a:r>
            <a:endParaRPr lang="es-MX" sz="44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Trebuchet MS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Desarrollado por el Proyecto de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Mentoría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a Distancia en la Universidad de Kansas</a:t>
            </a:r>
          </a:p>
          <a:p>
            <a:pPr marL="0" indent="0">
              <a:buNone/>
            </a:pP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Contenido por: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Susan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M.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Bashinski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Megan Cote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Rebecca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Obold-Geary</a:t>
            </a:r>
            <a:br>
              <a:rPr lang="es-ES" sz="2800" dirty="0">
                <a:highlight>
                  <a:srgbClr val="000000">
                    <a:alpha val="0"/>
                  </a:srgbClr>
                </a:highlight>
              </a:rPr>
            </a:b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  <a:p>
            <a:pPr marL="0" lvl="0" indent="0">
              <a:buNone/>
            </a:pPr>
            <a:r>
              <a:rPr lang="en-US" sz="2800" dirty="0">
                <a:highlight>
                  <a:srgbClr val="000000">
                    <a:alpha val="0"/>
                  </a:srgbClr>
                </a:highlight>
              </a:rPr>
              <a:t>2011-2013</a:t>
            </a: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7726885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7537" y="274638"/>
            <a:ext cx="10844463" cy="1143000"/>
          </a:xfrm>
          <a:effectLst/>
        </p:spPr>
        <p:txBody>
          <a:bodyPr/>
          <a:lstStyle/>
          <a:p>
            <a:pPr algn="ctr"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INTENCIONALIDAD (1 DE 3)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2400" y="1828800"/>
            <a:ext cx="6248400" cy="5029200"/>
          </a:xfrm>
          <a:effectLst/>
        </p:spPr>
        <p:txBody>
          <a:bodyPr/>
          <a:lstStyle/>
          <a:p>
            <a:pPr marL="82550" indent="0">
              <a:lnSpc>
                <a:spcPct val="90000"/>
              </a:lnSpc>
              <a:buNone/>
              <a:defRPr>
                <a:effectLst/>
              </a:defRPr>
            </a:pPr>
            <a:endParaRPr lang="en-US" sz="1400">
              <a:solidFill>
                <a:srgbClr val="000000"/>
              </a:solidFill>
              <a:effectLst/>
              <a:ea typeface="ＭＳ Ｐゴシック" charset="-128"/>
              <a:cs typeface="ＭＳ Ｐゴシック" charset="0"/>
            </a:endParaRPr>
          </a:p>
          <a:p>
            <a:pPr marL="82550" indent="0">
              <a:lnSpc>
                <a:spcPct val="90000"/>
              </a:lnSpc>
              <a:buNone/>
              <a:defRPr>
                <a:effectLst/>
              </a:defRPr>
            </a:pPr>
            <a:endParaRPr lang="en-US" sz="1600">
              <a:solidFill>
                <a:srgbClr val="000000"/>
              </a:solidFill>
              <a:effectLst/>
              <a:ea typeface="ＭＳ Ｐゴシック" charset="-128"/>
              <a:cs typeface="ＭＳ Ｐゴシック" charset="0"/>
            </a:endParaRPr>
          </a:p>
          <a:p>
            <a:pPr rtl="0">
              <a:lnSpc>
                <a:spcPct val="90000"/>
              </a:lnSpc>
              <a:buFont typeface="Wingdings 2" charset="0"/>
              <a:buChar char=""/>
              <a:defRPr>
                <a:effectLst/>
              </a:defRPr>
            </a:pPr>
            <a:r>
              <a:rPr lang="es-ES" sz="40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-128"/>
                <a:cs typeface="ＭＳ Ｐゴシック" charset="0"/>
              </a:rPr>
              <a:t>  Preintencional</a:t>
            </a:r>
          </a:p>
          <a:p>
            <a:pPr marL="82550" indent="0">
              <a:lnSpc>
                <a:spcPct val="90000"/>
              </a:lnSpc>
              <a:buNone/>
              <a:defRPr>
                <a:effectLst/>
              </a:defRPr>
            </a:pPr>
            <a:endParaRPr lang="en-US" sz="1600">
              <a:solidFill>
                <a:srgbClr val="000000"/>
              </a:solidFill>
              <a:effectLst/>
              <a:ea typeface="ＭＳ Ｐゴシック" charset="-128"/>
              <a:cs typeface="ＭＳ Ｐゴシック" charset="0"/>
            </a:endParaRPr>
          </a:p>
          <a:p>
            <a:pPr rtl="0">
              <a:lnSpc>
                <a:spcPct val="90000"/>
              </a:lnSpc>
              <a:buFont typeface="Wingdings 2" charset="0"/>
              <a:buChar char=""/>
              <a:defRPr>
                <a:effectLst/>
              </a:defRPr>
            </a:pPr>
            <a:r>
              <a:rPr lang="es-ES" sz="4000" b="1" i="0" u="none" strike="noStrike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-128"/>
                <a:cs typeface="ＭＳ Ｐゴシック" charset="0"/>
              </a:rPr>
              <a:t>  No-intencional</a:t>
            </a:r>
          </a:p>
        </p:txBody>
      </p:sp>
      <p:pic>
        <p:nvPicPr>
          <p:cNvPr id="2" name="KS9Slide 3">
            <a:hlinkClick r:id="" action="ppaction://media"/>
            <a:extLst>
              <a:ext uri="{FF2B5EF4-FFF2-40B4-BE49-F238E27FC236}">
                <a16:creationId xmlns:a16="http://schemas.microsoft.com/office/drawing/2014/main" id="{1D6E34B4-0640-4B68-972D-35F61FBAE1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753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909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516" y="274638"/>
            <a:ext cx="10852483" cy="1143000"/>
          </a:xfrm>
          <a:effectLst/>
        </p:spPr>
        <p:txBody>
          <a:bodyPr>
            <a:normAutofit/>
          </a:bodyPr>
          <a:lstStyle/>
          <a:p>
            <a:pPr algn="ctr" rtl="0" eaLnBrk="1" hangingPunct="1">
              <a:defRPr>
                <a:effectLst/>
              </a:defRPr>
            </a:pP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  <a:ea typeface="ＭＳ Ｐゴシック" charset="-128"/>
                <a:cs typeface="ＭＳ Ｐゴシック" charset="0"/>
              </a:rPr>
              <a:t>INTENCIONALIDAD (2 DE 3)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2743200" y="1600200"/>
            <a:ext cx="8719794" cy="5029200"/>
          </a:xfrm>
          <a:effectLst/>
        </p:spPr>
        <p:txBody>
          <a:bodyPr/>
          <a:lstStyle/>
          <a:p>
            <a:pPr rtl="0" eaLnBrk="1" hangingPunct="1">
              <a:buFont typeface="Wingdings" panose="05000000000000000000" pitchFamily="2" charset="2"/>
              <a:buNone/>
            </a:pPr>
            <a:r>
              <a:rPr lang="es-ES" sz="2800" b="0" i="0" u="none" strike="noStrike" dirty="0">
                <a:solidFill>
                  <a:srgbClr val="AA8A14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	</a:t>
            </a:r>
            <a:r>
              <a:rPr lang="es-ES" sz="3200" b="1" i="0" u="sng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Definición de la "INTENCIONALIDAD COMUNICATIVA":</a:t>
            </a:r>
            <a:endParaRPr lang="es-ES" sz="3200" b="0" i="0" u="none" strike="noStrike" dirty="0">
              <a:solidFill>
                <a:srgbClr val="000000"/>
              </a:solidFill>
              <a:effectLst/>
              <a:highlight>
                <a:srgbClr val="000000">
                  <a:alpha val="0"/>
                </a:srgbClr>
              </a:highlight>
              <a:latin typeface="Gill Sans MT"/>
            </a:endParaRPr>
          </a:p>
          <a:p>
            <a:pPr rtl="0" eaLnBrk="1" hangingPunct="1">
              <a:buFont typeface="Wingdings" panose="05000000000000000000" pitchFamily="2" charset="2"/>
              <a:buNone/>
            </a:pPr>
            <a:r>
              <a:rPr lang="es-ES" sz="32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	</a:t>
            </a:r>
            <a:r>
              <a:rPr lang="es-ES" sz="3200" b="0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Búsqueda deliberada de un objetivo, </a:t>
            </a:r>
            <a:r>
              <a:rPr lang="es-ES" sz="3200" b="0" i="1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así como</a:t>
            </a:r>
            <a:r>
              <a:rPr lang="es-ES" sz="3200" b="0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de los medios para lograr el objetivo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1800" dirty="0">
              <a:solidFill>
                <a:schemeClr val="folHlink"/>
              </a:solidFill>
              <a:effectLst/>
            </a:endParaRPr>
          </a:p>
          <a:p>
            <a:pPr rtl="0" eaLnBrk="1" hangingPunct="1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Comportamiento intencional</a:t>
            </a:r>
          </a:p>
          <a:p>
            <a:pPr algn="ctr" rtl="0" eaLnBrk="1" hangingPunct="1">
              <a:buFont typeface="Wingdings 2" panose="05020102010507070707" pitchFamily="18" charset="2"/>
              <a:buNone/>
            </a:pPr>
            <a:r>
              <a:rPr lang="es-ES" sz="32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en comparación con</a:t>
            </a:r>
          </a:p>
          <a:p>
            <a:pPr rtl="0" eaLnBrk="1" hangingPunct="1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La comunicación intencional (para influir </a:t>
            </a:r>
            <a:r>
              <a:rPr lang="es-ES" sz="32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sobre otras personas, no solo sobre los objetos</a:t>
            </a: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)</a:t>
            </a:r>
          </a:p>
          <a:p>
            <a:pPr eaLnBrk="1" hangingPunct="1"/>
            <a:endParaRPr lang="en-US" altLang="en-US" sz="28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KS9Slide 4">
            <a:hlinkClick r:id="" action="ppaction://media"/>
            <a:extLst>
              <a:ext uri="{FF2B5EF4-FFF2-40B4-BE49-F238E27FC236}">
                <a16:creationId xmlns:a16="http://schemas.microsoft.com/office/drawing/2014/main" id="{39B6A991-62AF-4256-B98A-5820021F0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951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73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7537" y="274638"/>
            <a:ext cx="10844463" cy="1727438"/>
          </a:xfrm>
          <a:effectLst/>
        </p:spPr>
        <p:txBody>
          <a:bodyPr/>
          <a:lstStyle/>
          <a:p>
            <a:pPr marL="82550" lvl="0" algn="ctr" rtl="0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"ETAPAS" de la INTENCIONALIDAD </a:t>
            </a:r>
            <a:b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</a:br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</a:t>
            </a:r>
            <a:r>
              <a:rPr lang="es-ES" sz="3600" b="0" i="0" u="sng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NO-INTENCIONAL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35967" y="2002076"/>
            <a:ext cx="8653269" cy="4703523"/>
          </a:xfrm>
          <a:effectLst/>
        </p:spPr>
        <p:txBody>
          <a:bodyPr/>
          <a:lstStyle/>
          <a:p>
            <a:pPr marL="82550" indent="0" rtl="0">
              <a:lnSpc>
                <a:spcPct val="90000"/>
              </a:lnSpc>
              <a:buNone/>
            </a:pPr>
            <a:r>
              <a:rPr lang="es-ES" sz="36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En esta etapa, el estudiante </a:t>
            </a:r>
            <a:r>
              <a:rPr lang="es-ES" sz="3600" b="0" i="1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participa</a:t>
            </a:r>
            <a:r>
              <a:rPr lang="es-ES" sz="36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deliberadamente en el comportamiento, </a:t>
            </a:r>
            <a:r>
              <a:rPr lang="es-ES" sz="3600" b="0" i="1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pero no con un "plan mental"</a:t>
            </a:r>
            <a:r>
              <a:rPr lang="es-ES" sz="3600" b="0" i="0" u="none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para la obtención de un objetivo en particular que desea.</a:t>
            </a:r>
          </a:p>
          <a:p>
            <a:pPr marL="82550" indent="0">
              <a:lnSpc>
                <a:spcPct val="90000"/>
              </a:lnSpc>
              <a:buNone/>
            </a:pPr>
            <a:endParaRPr lang="en-US" altLang="en-US" sz="1000" dirty="0">
              <a:solidFill>
                <a:srgbClr val="000000"/>
              </a:solidFill>
              <a:effectLst/>
            </a:endParaRPr>
          </a:p>
          <a:p>
            <a:pPr marL="82550" indent="0" rtl="0">
              <a:lnSpc>
                <a:spcPct val="90000"/>
              </a:lnSpc>
              <a:buNone/>
            </a:pPr>
            <a:r>
              <a:rPr lang="es-ES" sz="3600" b="0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Un compañero de comunicación </a:t>
            </a:r>
            <a:r>
              <a:rPr lang="es-ES" sz="3600" b="0" i="1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puede utilizar el contexto para descifrar el significado</a:t>
            </a:r>
            <a:r>
              <a:rPr lang="es-ES" sz="3600" b="0" i="0" u="none" strike="noStrike" dirty="0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del comportamiento del estudiante (se podría requerir cierto nivel de interpretación).</a:t>
            </a:r>
          </a:p>
          <a:p>
            <a:pPr marL="82550" indent="0">
              <a:lnSpc>
                <a:spcPct val="90000"/>
              </a:lnSpc>
              <a:buNone/>
            </a:pPr>
            <a:endParaRPr lang="en-US" altLang="en-US" sz="3600" dirty="0">
              <a:solidFill>
                <a:srgbClr val="000000"/>
              </a:solidFill>
              <a:effectLst/>
            </a:endParaRPr>
          </a:p>
          <a:p>
            <a:pPr marL="82550" indent="0">
              <a:lnSpc>
                <a:spcPct val="90000"/>
              </a:lnSpc>
              <a:buNone/>
            </a:pPr>
            <a:endParaRPr lang="en-US" altLang="en-US" sz="1100" dirty="0">
              <a:solidFill>
                <a:srgbClr val="000000"/>
              </a:solidFill>
              <a:effectLst/>
            </a:endParaRPr>
          </a:p>
        </p:txBody>
      </p:sp>
      <p:pic>
        <p:nvPicPr>
          <p:cNvPr id="2" name="KS9Slide 5">
            <a:hlinkClick r:id="" action="ppaction://media"/>
            <a:extLst>
              <a:ext uri="{FF2B5EF4-FFF2-40B4-BE49-F238E27FC236}">
                <a16:creationId xmlns:a16="http://schemas.microsoft.com/office/drawing/2014/main" id="{5AE3D5FC-E2D7-4E1C-9CBE-9CA50A7FC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7537" y="6278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17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9516" y="274637"/>
            <a:ext cx="10852484" cy="1879839"/>
          </a:xfrm>
          <a:effectLst/>
        </p:spPr>
        <p:txBody>
          <a:bodyPr>
            <a:normAutofit/>
          </a:bodyPr>
          <a:lstStyle/>
          <a:p>
            <a:pPr marL="82550" lvl="0" algn="ctr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3891A7"/>
              </a:buClr>
              <a:buSzPct val="80000"/>
            </a:pP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"ETAPAS" de la INTENCIONALIDAD</a:t>
            </a:r>
            <a:b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</a:b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</a:t>
            </a:r>
            <a:b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</a:br>
            <a:r>
              <a:rPr lang="es-ES" sz="3600" b="0" i="0" u="sng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TRANSICIONAL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2154476"/>
            <a:ext cx="7086600" cy="4703524"/>
          </a:xfrm>
          <a:effectLst/>
        </p:spPr>
        <p:txBody>
          <a:bodyPr/>
          <a:lstStyle/>
          <a:p>
            <a:pPr marL="82550" indent="0" rtl="0">
              <a:lnSpc>
                <a:spcPct val="90000"/>
              </a:lnSpc>
              <a:buNone/>
            </a:pPr>
            <a:r>
              <a:rPr lang="es-ES" sz="36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En esta etapa, el estudiante </a:t>
            </a:r>
            <a:r>
              <a:rPr lang="es-ES" sz="3600" b="0" i="1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ni</a:t>
            </a:r>
            <a:r>
              <a:rPr lang="es-ES" sz="36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deliberadamente pretende lograr un objetivo, </a:t>
            </a:r>
            <a:r>
              <a:rPr lang="es-ES" sz="3600" b="0" i="1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ni</a:t>
            </a:r>
            <a:r>
              <a:rPr lang="es-ES" sz="36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está consciente de los medios para lograrlo.</a:t>
            </a:r>
          </a:p>
          <a:p>
            <a:pPr marL="82550" indent="0">
              <a:lnSpc>
                <a:spcPct val="90000"/>
              </a:lnSpc>
              <a:buNone/>
            </a:pPr>
            <a:endParaRPr lang="en-US" altLang="en-US" sz="1000">
              <a:solidFill>
                <a:srgbClr val="000000"/>
              </a:solidFill>
              <a:effectLst/>
            </a:endParaRPr>
          </a:p>
          <a:p>
            <a:pPr marL="82550" indent="0">
              <a:lnSpc>
                <a:spcPct val="90000"/>
              </a:lnSpc>
              <a:buNone/>
            </a:pPr>
            <a:endParaRPr lang="en-US" altLang="en-US" sz="1000">
              <a:solidFill>
                <a:srgbClr val="000000"/>
              </a:solidFill>
              <a:effectLst/>
            </a:endParaRPr>
          </a:p>
          <a:p>
            <a:pPr marL="82550" indent="0" rtl="0">
              <a:lnSpc>
                <a:spcPct val="90000"/>
              </a:lnSpc>
              <a:buNone/>
            </a:pPr>
            <a:r>
              <a:rPr lang="es-ES" sz="3600" b="0" i="0" u="none" strike="noStrike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Un compañero de comunicación </a:t>
            </a:r>
            <a:r>
              <a:rPr lang="es-ES" sz="3600" b="0" i="1" u="none" strike="noStrike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debe interpretar</a:t>
            </a:r>
            <a:r>
              <a:rPr lang="es-ES" sz="3600" b="0" i="0" u="none" strike="noStrike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los comportamientos del estudiante </a:t>
            </a:r>
            <a:r>
              <a:rPr lang="es-ES" sz="3600" b="0" i="1" u="none" strike="noStrike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como si fueran intencionales.</a:t>
            </a:r>
          </a:p>
          <a:p>
            <a:pPr marL="82550" indent="0">
              <a:lnSpc>
                <a:spcPct val="90000"/>
              </a:lnSpc>
              <a:buNone/>
            </a:pPr>
            <a:endParaRPr lang="en-US" altLang="en-US" sz="1100">
              <a:solidFill>
                <a:srgbClr val="000000"/>
              </a:solidFill>
              <a:effectLst/>
            </a:endParaRPr>
          </a:p>
        </p:txBody>
      </p:sp>
      <p:pic>
        <p:nvPicPr>
          <p:cNvPr id="2" name="KS9Slide 6">
            <a:hlinkClick r:id="" action="ppaction://media"/>
            <a:extLst>
              <a:ext uri="{FF2B5EF4-FFF2-40B4-BE49-F238E27FC236}">
                <a16:creationId xmlns:a16="http://schemas.microsoft.com/office/drawing/2014/main" id="{9F469ADE-CAB9-4F37-8AD9-FE155D1E2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951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385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7537" y="258597"/>
            <a:ext cx="10844463" cy="1891045"/>
          </a:xfrm>
          <a:effectLst/>
        </p:spPr>
        <p:txBody>
          <a:bodyPr>
            <a:normAutofit/>
          </a:bodyPr>
          <a:lstStyle/>
          <a:p>
            <a:pPr marL="82550" lvl="0" algn="ctr" rtl="0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"ETAPAS" de la INTENCIONALIDAD</a:t>
            </a:r>
            <a:b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</a:b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</a:t>
            </a:r>
            <a:b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</a:br>
            <a:r>
              <a:rPr lang="es-ES" sz="3600" b="0" i="0" u="sng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INTENCIONAL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97868" y="2001309"/>
            <a:ext cx="7543800" cy="4215008"/>
          </a:xfrm>
          <a:effectLst/>
        </p:spPr>
        <p:txBody>
          <a:bodyPr/>
          <a:lstStyle/>
          <a:p>
            <a:pPr marL="82550" indent="0">
              <a:lnSpc>
                <a:spcPct val="90000"/>
              </a:lnSpc>
              <a:buNone/>
            </a:pPr>
            <a:endParaRPr lang="en-US" altLang="en-US" sz="1400">
              <a:solidFill>
                <a:srgbClr val="000000"/>
              </a:solidFill>
              <a:effectLst/>
            </a:endParaRPr>
          </a:p>
          <a:p>
            <a:pPr marL="82550" indent="0" rtl="0">
              <a:lnSpc>
                <a:spcPct val="90000"/>
              </a:lnSpc>
              <a:buNone/>
            </a:pPr>
            <a:r>
              <a:rPr lang="es-ES" sz="36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En esta etapa, el estudiante deliberadamente </a:t>
            </a:r>
            <a:r>
              <a:rPr lang="es-ES" sz="3600" b="0" i="1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pretende</a:t>
            </a:r>
            <a:r>
              <a:rPr lang="es-ES" sz="36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lograr un objetivo </a:t>
            </a:r>
            <a:r>
              <a:rPr lang="es-ES" sz="3600" b="0" i="1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y tiene un "plan mental"</a:t>
            </a:r>
            <a:r>
              <a:rPr lang="es-ES" sz="3600" b="0" i="0" u="none" strike="noStrike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(es decir, un "medio") para lograr el objetivo en particular que desea.</a:t>
            </a:r>
          </a:p>
          <a:p>
            <a:pPr marL="82550" indent="0">
              <a:lnSpc>
                <a:spcPct val="90000"/>
              </a:lnSpc>
              <a:buNone/>
            </a:pPr>
            <a:endParaRPr lang="en-US" altLang="en-US" sz="1000">
              <a:solidFill>
                <a:srgbClr val="000000"/>
              </a:solidFill>
              <a:effectLst/>
            </a:endParaRPr>
          </a:p>
          <a:p>
            <a:pPr marL="82550" indent="0" rtl="0">
              <a:lnSpc>
                <a:spcPct val="90000"/>
              </a:lnSpc>
              <a:buNone/>
            </a:pPr>
            <a:r>
              <a:rPr lang="es-ES" sz="3600" b="0" i="0" u="none" strike="noStrike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Un estudiante utiliza sus comportamientos</a:t>
            </a:r>
            <a:r>
              <a:rPr lang="es-ES" sz="3600" b="0" i="1" u="none" strike="noStrike">
                <a:solidFill>
                  <a:srgbClr val="FF6600"/>
                </a:solidFill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 con el propósito de influir sobre otra persona.</a:t>
            </a:r>
          </a:p>
          <a:p>
            <a:pPr marL="82550" indent="0">
              <a:lnSpc>
                <a:spcPct val="90000"/>
              </a:lnSpc>
              <a:buNone/>
            </a:pPr>
            <a:endParaRPr lang="en-US" altLang="en-US" sz="1100">
              <a:solidFill>
                <a:srgbClr val="000000"/>
              </a:solidFill>
              <a:effectLst/>
            </a:endParaRPr>
          </a:p>
        </p:txBody>
      </p:sp>
      <p:pic>
        <p:nvPicPr>
          <p:cNvPr id="3" name="KS9Slide 7">
            <a:hlinkClick r:id="" action="ppaction://media"/>
            <a:extLst>
              <a:ext uri="{FF2B5EF4-FFF2-40B4-BE49-F238E27FC236}">
                <a16:creationId xmlns:a16="http://schemas.microsoft.com/office/drawing/2014/main" id="{B941B8D1-26AA-4812-8715-35E82B2DC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7537" y="6294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08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47537" y="29536"/>
            <a:ext cx="10844463" cy="903718"/>
          </a:xfrm>
          <a:effectLst/>
        </p:spPr>
        <p:txBody>
          <a:bodyPr>
            <a:normAutofit/>
          </a:bodyPr>
          <a:lstStyle/>
          <a:p>
            <a:pPr algn="ctr" rtl="0"/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INTENCIONALIDAD (3 DE 3)</a:t>
            </a:r>
          </a:p>
        </p:txBody>
      </p:sp>
      <p:graphicFrame>
        <p:nvGraphicFramePr>
          <p:cNvPr id="7" name="Content Placeholder 6" descr="Table organizing the different stages of intentionality; nonintentional, transitional, and intentional.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801408"/>
              </p:ext>
            </p:extLst>
          </p:nvPr>
        </p:nvGraphicFramePr>
        <p:xfrm>
          <a:off x="1981200" y="778497"/>
          <a:ext cx="9934280" cy="5614393"/>
        </p:xfrm>
        <a:graphic>
          <a:graphicData uri="http://schemas.openxmlformats.org/drawingml/2006/table">
            <a:tbl>
              <a:tblPr firstRow="1">
                <a:effectLst/>
              </a:tblPr>
              <a:tblGrid>
                <a:gridCol w="3458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4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2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573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800" b="1" i="0" u="none" strike="noStrike" cap="none" normalizeH="0" baseline="0" dirty="0">
                          <a:solidFill>
                            <a:srgbClr val="FF66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NO-INTENCIONAL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800" b="1" i="0" u="none" strike="noStrike" cap="none" normalizeH="0" baseline="0" dirty="0">
                          <a:solidFill>
                            <a:srgbClr val="FF66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TRANSICIONAL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1800" b="1" i="0" u="none" strike="noStrike" cap="none" normalizeH="0" baseline="0" dirty="0">
                          <a:solidFill>
                            <a:srgbClr val="FF66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INTENCIONAL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038"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200" b="0" i="0" u="none" strike="noStrike" cap="none" normalizeH="0" baseline="0" dirty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Desde el nacimiento, hasta los 8/9 meses de edad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Entre los 8/9 y los 12/15 meses de edad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   12/15 meses de edad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6963"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200" b="0" i="0" u="none" strike="noStrike" cap="none" normalizeH="0" baseline="0" dirty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comportamiento reflexivo</a:t>
                      </a:r>
                    </a:p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200" b="0" i="0" u="none" strike="noStrike" cap="none" normalizeH="0" baseline="0" dirty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comportamiento aleatorio</a:t>
                      </a:r>
                    </a:p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200" b="0" i="0" u="none" strike="noStrike" cap="none" normalizeH="0" baseline="0" dirty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estado del comportamiento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 marL="53975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el comportamiento es significativo </a:t>
                      </a:r>
                      <a:r>
                        <a:rPr kumimoji="0" lang="es-ES" sz="2200" b="0" i="1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en contexto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el comportamiento se usa para influenciar a su compañero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el comportamiento </a:t>
                      </a:r>
                      <a:r>
                        <a:rPr kumimoji="0" lang="es-ES" sz="2200" b="0" i="1" u="sng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NO</a:t>
                      </a: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 es intencional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 marL="53975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el comportamiento </a:t>
                      </a:r>
                      <a:r>
                        <a:rPr kumimoji="0" lang="es-ES" sz="2200" b="0" i="1" u="sng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SÍ ES</a:t>
                      </a: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 intencional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el comportamiento </a:t>
                      </a:r>
                      <a:r>
                        <a:rPr kumimoji="0" lang="es-ES" sz="2200" b="0" i="1" u="sng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SÍ ES</a:t>
                      </a: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 intencional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6963"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el comportamiento </a:t>
                      </a:r>
                      <a:r>
                        <a:rPr kumimoji="0" lang="es-ES" sz="2200" b="0" i="1" u="sng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NO</a:t>
                      </a: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 es intencionalmente comunicativo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 marL="53975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el comportamiento </a:t>
                      </a:r>
                      <a:r>
                        <a:rPr kumimoji="0" lang="es-ES" sz="2200" b="0" i="1" u="sng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NO</a:t>
                      </a: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 es intencionalmente comunicativo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el comportamiento </a:t>
                      </a:r>
                      <a:r>
                        <a:rPr kumimoji="0" lang="es-ES" sz="2200" b="0" i="1" u="sng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SÍ ES</a:t>
                      </a: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 intencionalmente comunicativo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000"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el compañero </a:t>
                      </a:r>
                      <a:r>
                        <a:rPr kumimoji="0" lang="es-ES" sz="2200" b="0" i="1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debe</a:t>
                      </a: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 interpretar el comportamiento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 marL="53975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se requiere de cierto nivel de interpretación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200" b="0" i="0" u="none" strike="noStrike" cap="none" normalizeH="0" baseline="0">
                          <a:solidFill>
                            <a:srgbClr val="4F271C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no se requiere de interpretación por parte del compañero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D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038"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tabLst>
                          <a:tab pos="109538" algn="l"/>
                        </a:tabLst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tabLst>
                          <a:tab pos="109538" algn="l"/>
                        </a:tabLst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tabLst>
                          <a:tab pos="109538" algn="l"/>
                        </a:tabLst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tabLst>
                          <a:tab pos="109538" algn="l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tabLst>
                          <a:tab pos="109538" algn="l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tabLst>
                          <a:tab pos="109538" algn="l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tabLst>
                          <a:tab pos="109538" algn="l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tabLst>
                          <a:tab pos="109538" algn="l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tabLst>
                          <a:tab pos="109538" algn="l"/>
                        </a:tabLst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9538" algn="l"/>
                        </a:tabLst>
                      </a:pPr>
                      <a:r>
                        <a:rPr kumimoji="0" lang="es-ES" sz="2200" b="1" i="0" u="none" strike="noStrike" cap="none" normalizeH="0" baseline="0">
                          <a:solidFill>
                            <a:srgbClr val="FF66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Perlocutoria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200" b="1" i="0" u="none" strike="noStrike" cap="none" normalizeH="0" baseline="0">
                          <a:solidFill>
                            <a:srgbClr val="FF66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Ilocutoria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s-ES" sz="2200" b="1" i="0" u="none" strike="noStrike" cap="none" normalizeH="0" baseline="0" dirty="0" err="1">
                          <a:solidFill>
                            <a:srgbClr val="FF6600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Gill Sans MT"/>
                          <a:ea typeface="MS PGothic"/>
                        </a:rPr>
                        <a:t>Locutoria</a:t>
                      </a:r>
                      <a:endParaRPr kumimoji="0" lang="es-ES" sz="2200" b="1" i="0" u="none" strike="noStrike" cap="none" normalizeH="0" baseline="0" dirty="0">
                        <a:solidFill>
                          <a:srgbClr val="FF6600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Gill Sans MT"/>
                        <a:ea typeface="MS PGothic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F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8" name="Straight Arrow Connector 7" descr="Straight arrow pointing to the right, indicating progression of intentionality from nonintentional to transitional to intentional."/>
          <p:cNvCxnSpPr/>
          <p:nvPr/>
        </p:nvCxnSpPr>
        <p:spPr>
          <a:xfrm>
            <a:off x="9753600" y="1856581"/>
            <a:ext cx="457200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" name="KS9Slide 8">
            <a:hlinkClick r:id="" action="ppaction://media"/>
            <a:extLst>
              <a:ext uri="{FF2B5EF4-FFF2-40B4-BE49-F238E27FC236}">
                <a16:creationId xmlns:a16="http://schemas.microsoft.com/office/drawing/2014/main" id="{0B2686AE-5050-4991-83C0-2593B74F4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7537" y="6218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56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558" y="274638"/>
            <a:ext cx="10836442" cy="1935162"/>
          </a:xfrm>
          <a:effectLst/>
        </p:spPr>
        <p:txBody>
          <a:bodyPr>
            <a:noAutofit/>
          </a:bodyPr>
          <a:lstStyle/>
          <a:p>
            <a:pPr algn="ctr" rtl="0" eaLnBrk="1" hangingPunct="1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SECUENCIA – DESARROLLO DE LA INTENCIONALIDAD COMUNICATIVA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2590800" y="2667000"/>
            <a:ext cx="7791450" cy="4191000"/>
          </a:xfrm>
          <a:effectLst/>
        </p:spPr>
        <p:txBody>
          <a:bodyPr/>
          <a:lstStyle/>
          <a:p>
            <a:pPr rtl="0" eaLnBrk="1" hangingPunct="1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El desarrollo de la intencionalidad </a:t>
            </a:r>
            <a:r>
              <a:rPr lang="es-ES" sz="3200" b="0" i="1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no </a:t>
            </a: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se produce de una sola forma, ni de manera unidireccional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sz="2800">
              <a:effectLst/>
            </a:endParaRPr>
          </a:p>
          <a:p>
            <a:pPr rtl="0" eaLnBrk="1" hangingPunct="1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Gill Sans MT"/>
              </a:rPr>
              <a:t>Los estudiantes demuestran habilidades en múltiples puntos a lo largo de la progresión utilizada para describir el desarrollo de la intencionalidad comunicativa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>
              <a:effectLst/>
            </a:endParaRPr>
          </a:p>
        </p:txBody>
      </p:sp>
      <p:pic>
        <p:nvPicPr>
          <p:cNvPr id="3" name="KS9Slide 9">
            <a:hlinkClick r:id="" action="ppaction://media"/>
            <a:extLst>
              <a:ext uri="{FF2B5EF4-FFF2-40B4-BE49-F238E27FC236}">
                <a16:creationId xmlns:a16="http://schemas.microsoft.com/office/drawing/2014/main" id="{5B9172E6-4223-49B5-8671-45C5A14B1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555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77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5.05.12"/>
  <p:tag name="AS_TITLE" val="Aspose.Slides for .NET 4.0 Client Profile"/>
  <p:tag name="AS_VERSION" val="15.4.0.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Arial"/>
        <a:cs typeface="Arial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Arial"/>
        <a:cs typeface="Arial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  <a:tileRect/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  <a:tileRect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extrusionClr>
              <a:prstClr val="black"/>
            </a:extrusionClr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extrusionClr>
              <a:prstClr val="black"/>
            </a:extrusionClr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  <a:tileRect/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</TotalTime>
  <Words>893</Words>
  <Application>Microsoft Macintosh PowerPoint</Application>
  <PresentationFormat>Widescreen</PresentationFormat>
  <Paragraphs>140</Paragraphs>
  <Slides>20</Slides>
  <Notes>15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ＭＳ Ｐゴシック</vt:lpstr>
      <vt:lpstr>ＭＳ Ｐゴシック</vt:lpstr>
      <vt:lpstr>Arial</vt:lpstr>
      <vt:lpstr>Calibri</vt:lpstr>
      <vt:lpstr>Gill Sans MT</vt:lpstr>
      <vt:lpstr>Lucida Sans Unicode</vt:lpstr>
      <vt:lpstr>Trebuchet MS</vt:lpstr>
      <vt:lpstr>Verdana</vt:lpstr>
      <vt:lpstr>Wingdings</vt:lpstr>
      <vt:lpstr>Wingdings 2</vt:lpstr>
      <vt:lpstr>Wingdings 3</vt:lpstr>
      <vt:lpstr>Solstice</vt:lpstr>
      <vt:lpstr>DESARROLLO DE LA INTENCIONALIDAD COMUNICATIVA</vt:lpstr>
      <vt:lpstr>SECUENCIA – DESARROLLO INTEGRAL DE LA COMUNICACIÓN</vt:lpstr>
      <vt:lpstr>INTENCIONALIDAD (1 DE 3)</vt:lpstr>
      <vt:lpstr>INTENCIONALIDAD (2 DE 3)</vt:lpstr>
      <vt:lpstr>"ETAPAS" de la INTENCIONALIDAD   NO-INTENCIONAL</vt:lpstr>
      <vt:lpstr>"ETAPAS" de la INTENCIONALIDAD   TRANSICIONAL</vt:lpstr>
      <vt:lpstr>"ETAPAS" de la INTENCIONALIDAD   INTENCIONAL</vt:lpstr>
      <vt:lpstr>INTENCIONALIDAD (3 DE 3)</vt:lpstr>
      <vt:lpstr>SECUENCIA – DESARROLLO DE LA INTENCIONALIDAD COMUNICATIVA</vt:lpstr>
      <vt:lpstr>SECUENCIA – DESARROLLO DE LA INTENCIONALIDAD COMUNICATIVA (CONT.)</vt:lpstr>
      <vt:lpstr>NIVELES DEL DESARROLLO DE LA INTENCIONALIDAD</vt:lpstr>
      <vt:lpstr>NIVELES DEL DESARROLLO DE LA INTENCIONALIDAD  PERLOCUTORIA</vt:lpstr>
      <vt:lpstr>NIVELES DEL DESARROLLO DE LA INTENCIONALIDAD  ILOCUTORIA</vt:lpstr>
      <vt:lpstr>NIVELES DEL DESARROLLO DE LA INTENCIONALIDAD  LOCUTORIA</vt:lpstr>
      <vt:lpstr>SUPUESTOS</vt:lpstr>
      <vt:lpstr>INTERVENCIÓN COMUNICATIVA: FACILITACIÓN DE LA INTENCIONALIDAD COMUNICATIVA</vt:lpstr>
      <vt:lpstr>INTERVENCIÓN COMUNICATIVA: FACILITACIÓN DE LA INTENCIONALIDAD COMUNICATIVA (CONT.)</vt:lpstr>
      <vt:lpstr>INTERVENCIÓN COMUNICATIVA</vt:lpstr>
      <vt:lpstr>REFERENCIAS</vt:lpstr>
      <vt:lpstr>Créditos</vt:lpstr>
    </vt:vector>
  </TitlesOfParts>
  <Manager/>
  <Company>WOU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COMMUNICATIVE INTENTIONALITY</dc:title>
  <dc:creator>Jordyn Watanabe</dc:creator>
  <cp:lastModifiedBy>Microsoft Office User</cp:lastModifiedBy>
  <cp:revision>32</cp:revision>
  <dcterms:created xsi:type="dcterms:W3CDTF">2018-04-16T18:21:33Z</dcterms:created>
  <dcterms:modified xsi:type="dcterms:W3CDTF">2020-06-11T15:28:59Z</dcterms:modified>
</cp:coreProperties>
</file>