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3" r:id="rId3"/>
    <p:sldId id="264" r:id="rId4"/>
    <p:sldId id="266" r:id="rId5"/>
    <p:sldId id="267" r:id="rId6"/>
    <p:sldId id="265" r:id="rId7"/>
    <p:sldId id="268" r:id="rId8"/>
    <p:sldId id="270" r:id="rId9"/>
    <p:sldId id="272" r:id="rId10"/>
    <p:sldId id="271" r:id="rId11"/>
    <p:sldId id="269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E"/>
    <a:srgbClr val="007155"/>
    <a:srgbClr val="005E4F"/>
    <a:srgbClr val="D5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 autoAdjust="0"/>
    <p:restoredTop sz="86385" autoAdjust="0"/>
  </p:normalViewPr>
  <p:slideViewPr>
    <p:cSldViewPr snapToGrid="0" snapToObjects="1">
      <p:cViewPr varScale="1">
        <p:scale>
          <a:sx n="94" d="100"/>
          <a:sy n="94" d="100"/>
        </p:scale>
        <p:origin x="1240" y="200"/>
      </p:cViewPr>
      <p:guideLst/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8F3-DAE0-ED4E-9484-82BE30136308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96E63-DF5E-3E47-BC18-EF55745D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4B09-D9EE-BC4A-9563-0FD19F26ED3A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82299-08A0-EB46-9D37-09CE68494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82299-08A0-EB46-9D37-09CE68494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4623" y="2637692"/>
            <a:ext cx="3912401" cy="1266796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copy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434" y="2637693"/>
            <a:ext cx="2722626" cy="185833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text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85" y="5486502"/>
            <a:ext cx="2655937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265772" y="899806"/>
            <a:ext cx="40236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Century Gothic" charset="0"/>
              </a:rPr>
              <a:t>Click</a:t>
            </a:r>
            <a:r>
              <a:rPr lang="en-US" sz="1125" baseline="0" dirty="0">
                <a:latin typeface="Century Gothic" charset="0"/>
              </a:rPr>
              <a:t> to edit text.</a:t>
            </a:r>
            <a:endParaRPr lang="en-US" sz="1125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logo&#10;Title + Content 1- two column w/chart+logo&#10;Title + Content 1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427289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27400" y="2427288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980634"/>
              </p:ext>
            </p:extLst>
          </p:nvPr>
        </p:nvGraphicFramePr>
        <p:xfrm>
          <a:off x="3288679" y="2298080"/>
          <a:ext cx="44413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6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Century Gothic" charset="0"/>
              </a:rPr>
              <a:t>Click</a:t>
            </a:r>
            <a:r>
              <a:rPr lang="en-US" sz="1125" baseline="0" dirty="0">
                <a:latin typeface="Century Gothic" charset="0"/>
              </a:rPr>
              <a:t> to edit text.</a:t>
            </a:r>
            <a:endParaRPr lang="en-US" sz="1125" dirty="0">
              <a:latin typeface="Century Gothic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248839" y="899806"/>
            <a:ext cx="3927323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68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29768" y="2291970"/>
            <a:ext cx="3790539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2" hasCustomPrompt="1"/>
          </p:nvPr>
        </p:nvSpPr>
        <p:spPr>
          <a:xfrm>
            <a:off x="4525929" y="2291969"/>
            <a:ext cx="3790539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20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96497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5197652"/>
              </p:ext>
            </p:extLst>
          </p:nvPr>
        </p:nvGraphicFramePr>
        <p:xfrm>
          <a:off x="3288679" y="2298080"/>
          <a:ext cx="44413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9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74303"/>
            <a:ext cx="9144000" cy="1509395"/>
          </a:xfrm>
        </p:spPr>
        <p:txBody>
          <a:bodyPr>
            <a:noAutofit/>
          </a:bodyPr>
          <a:lstStyle>
            <a:lvl1pPr algn="ctr">
              <a:defRPr sz="10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41027" y="1890232"/>
            <a:ext cx="461947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341027" y="4806462"/>
            <a:ext cx="461947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31" y="5763030"/>
            <a:ext cx="2550332" cy="8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Century Gothic" charset="0"/>
              </a:rPr>
              <a:t>Click</a:t>
            </a:r>
            <a:r>
              <a:rPr lang="en-US" sz="1125" baseline="0" dirty="0">
                <a:latin typeface="Century Gothic" charset="0"/>
              </a:rPr>
              <a:t> to edit text.</a:t>
            </a:r>
            <a:endParaRPr lang="en-US" sz="1125" dirty="0">
              <a:latin typeface="Century Gothic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248838" y="899806"/>
            <a:ext cx="3669035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2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12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5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282911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282910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19878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016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 dirty="0"/>
              <a:t>Click to edit title copy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9768" y="2277729"/>
            <a:ext cx="3735241" cy="3810250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94777" y="2277729"/>
            <a:ext cx="3735241" cy="3521492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3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55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7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 userDrawn="1"/>
        </p:nvSpPr>
        <p:spPr>
          <a:xfrm>
            <a:off x="418171" y="1629631"/>
            <a:ext cx="40228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b="1" i="0" dirty="0">
                <a:solidFill>
                  <a:schemeClr val="bg1"/>
                </a:solidFill>
                <a:latin typeface="Times New Roman" charset="0"/>
              </a:rPr>
              <a:t>University </a:t>
            </a:r>
            <a:br>
              <a:rPr lang="en-US" sz="5250" b="1" i="0" dirty="0">
                <a:solidFill>
                  <a:schemeClr val="bg1"/>
                </a:solidFill>
                <a:latin typeface="Times New Roman" charset="0"/>
              </a:rPr>
            </a:br>
            <a:r>
              <a:rPr lang="en-US" sz="5250" b="1" i="0" baseline="0" dirty="0">
                <a:solidFill>
                  <a:schemeClr val="bg1"/>
                </a:solidFill>
                <a:latin typeface="Times New Roman" charset="0"/>
              </a:rPr>
              <a:t>of Vermont</a:t>
            </a:r>
            <a:endParaRPr lang="en-US" sz="5250" b="1" i="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8171" y="4605454"/>
            <a:ext cx="2450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baseline="0" dirty="0">
                <a:solidFill>
                  <a:schemeClr val="bg1"/>
                </a:solidFill>
                <a:latin typeface="Century Gothic" charset="0"/>
              </a:rPr>
              <a:t>Since 1791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76714" y="4137104"/>
            <a:ext cx="485078" cy="198609"/>
          </a:xfrm>
          <a:prstGeom prst="rect">
            <a:avLst/>
          </a:prstGeom>
          <a:solidFill>
            <a:srgbClr val="B2D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9768" y="2333625"/>
            <a:ext cx="7886700" cy="2912143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99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29768" y="831470"/>
            <a:ext cx="7561283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 dirty="0"/>
              <a:t>Click to edit title copy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55810" y="2277729"/>
            <a:ext cx="3735241" cy="3810250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9768" y="2277729"/>
            <a:ext cx="3735241" cy="3810250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108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34837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8214698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8187730"/>
              </p:ext>
            </p:extLst>
          </p:nvPr>
        </p:nvGraphicFramePr>
        <p:xfrm>
          <a:off x="3288679" y="2298080"/>
          <a:ext cx="53557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125" baseline="0" dirty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125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248839" y="899806"/>
            <a:ext cx="4381554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6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Click to edit title copyedit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70"/>
            <a:ext cx="7886700" cy="369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474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379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62616" y="2277729"/>
            <a:ext cx="3735241" cy="3810250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795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&#10;Title + Content 3- one column w/logo&#10;Title + Content 3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86983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4333839"/>
              </p:ext>
            </p:extLst>
          </p:nvPr>
        </p:nvGraphicFramePr>
        <p:xfrm>
          <a:off x="3288679" y="2298080"/>
          <a:ext cx="53557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32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125" baseline="0" dirty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125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248838" y="899806"/>
            <a:ext cx="4443900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116571"/>
            <a:ext cx="8253943" cy="898477"/>
          </a:xfrm>
        </p:spPr>
        <p:txBody>
          <a:bodyPr>
            <a:normAutofit/>
          </a:bodyPr>
          <a:lstStyle>
            <a:lvl1pPr algn="ctr">
              <a:defRPr sz="2250" b="0" i="0" baseline="0">
                <a:latin typeface="Impact" charset="0"/>
              </a:defRPr>
            </a:lvl1pPr>
          </a:lstStyle>
          <a:p>
            <a:r>
              <a:rPr lang="en-US" dirty="0"/>
              <a:t>CLICK TO EDIT TEXT COPY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9768" y="2780269"/>
            <a:ext cx="8253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0" i="0" baseline="0" dirty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7" y="5288794"/>
            <a:ext cx="2655937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2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025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342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0453572"/>
              </p:ext>
            </p:extLst>
          </p:nvPr>
        </p:nvGraphicFramePr>
        <p:xfrm>
          <a:off x="3288679" y="2298080"/>
          <a:ext cx="44413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87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322618" y="899806"/>
            <a:ext cx="3506189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125" baseline="0" dirty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125" dirty="0">
              <a:solidFill>
                <a:schemeClr val="bg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0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048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 w/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87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10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Content 1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74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116571"/>
            <a:ext cx="8253943" cy="898477"/>
          </a:xfrm>
        </p:spPr>
        <p:txBody>
          <a:bodyPr>
            <a:normAutofit/>
          </a:bodyPr>
          <a:lstStyle>
            <a:lvl1pPr algn="ctr">
              <a:defRPr sz="2250" b="0" i="0" baseline="0">
                <a:latin typeface="Impact" charset="0"/>
              </a:defRPr>
            </a:lvl1pPr>
          </a:lstStyle>
          <a:p>
            <a:r>
              <a:rPr lang="en-US" dirty="0"/>
              <a:t>CLICK TO EDIT TEXT COPY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9768" y="2780269"/>
            <a:ext cx="8253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0" i="0" baseline="0" dirty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</a:p>
        </p:txBody>
      </p:sp>
    </p:spTree>
    <p:extLst>
      <p:ext uri="{BB962C8B-B14F-4D97-AF65-F5344CB8AC3E}">
        <p14:creationId xmlns:p14="http://schemas.microsoft.com/office/powerpoint/2010/main" val="2008416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+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165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263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114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383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1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127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530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9768" y="2333625"/>
            <a:ext cx="7886700" cy="2912143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375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29768" y="831470"/>
            <a:ext cx="7561283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 dirty="0"/>
              <a:t>Click to edit title copy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55810" y="2277729"/>
            <a:ext cx="3735241" cy="3810250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9768" y="2277729"/>
            <a:ext cx="3735241" cy="3810250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747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9200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02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142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34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0" hasCustomPrompt="1"/>
          </p:nvPr>
        </p:nvSpPr>
        <p:spPr>
          <a:xfrm>
            <a:off x="429769" y="2438214"/>
            <a:ext cx="3841442" cy="391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475026" y="2434296"/>
            <a:ext cx="3841442" cy="391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820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29768" y="2291970"/>
            <a:ext cx="8221313" cy="378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charset="0"/>
              <a:buNone/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0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08874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87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8221313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6241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two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08874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8221313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265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08874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91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yellow photo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643051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Full bleed photo 585 x 655 </a:t>
            </a:r>
            <a:r>
              <a:rPr lang="en-US" dirty="0" err="1"/>
              <a:t>px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831470"/>
            <a:ext cx="3799703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800600" y="2291969"/>
            <a:ext cx="37997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164900" y="6052127"/>
            <a:ext cx="4313250" cy="80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911254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lt green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4643051" cy="6857999"/>
          </a:xfrm>
        </p:spPr>
        <p:txBody>
          <a:bodyPr/>
          <a:lstStyle/>
          <a:p>
            <a:r>
              <a:rPr lang="en-US" dirty="0"/>
              <a:t>Full bleed photo 585 x 655 </a:t>
            </a:r>
            <a:r>
              <a:rPr lang="en-US" dirty="0" err="1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831470"/>
            <a:ext cx="3515868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800600" y="2291969"/>
            <a:ext cx="3515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85351" y="6059440"/>
            <a:ext cx="4272349" cy="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7460073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mid blu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4643051" cy="6857999"/>
          </a:xfrm>
        </p:spPr>
        <p:txBody>
          <a:bodyPr/>
          <a:lstStyle/>
          <a:p>
            <a:r>
              <a:rPr lang="en-US" dirty="0"/>
              <a:t>Full bleed photo 585 x 655 </a:t>
            </a:r>
            <a:r>
              <a:rPr lang="en-US" dirty="0" err="1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831470"/>
            <a:ext cx="3929449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800598" y="2291969"/>
            <a:ext cx="3929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162182" y="5972942"/>
            <a:ext cx="4318686" cy="88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b="0" i="1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928256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70"/>
            <a:ext cx="2133600" cy="365125"/>
          </a:xfrm>
          <a:prstGeom prst="rect">
            <a:avLst/>
          </a:prstGeom>
        </p:spPr>
        <p:txBody>
          <a:bodyPr/>
          <a:lstStyle/>
          <a:p>
            <a:fld id="{5AE75E7F-4DDD-2A45-BF0A-F1E447800782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0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70"/>
            <a:ext cx="990600" cy="365125"/>
          </a:xfrm>
          <a:prstGeom prst="rect">
            <a:avLst/>
          </a:prstGeom>
        </p:spPr>
        <p:txBody>
          <a:bodyPr/>
          <a:lstStyle/>
          <a:p>
            <a:fld id="{65ED2656-8618-1646-8F5C-E0C362100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3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70"/>
            <a:ext cx="2133600" cy="365125"/>
          </a:xfrm>
          <a:prstGeom prst="rect">
            <a:avLst/>
          </a:prstGeom>
        </p:spPr>
        <p:txBody>
          <a:bodyPr/>
          <a:lstStyle/>
          <a:p>
            <a:fld id="{5AE75E7F-4DDD-2A45-BF0A-F1E447800782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0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70"/>
            <a:ext cx="990600" cy="365125"/>
          </a:xfrm>
          <a:prstGeom prst="rect">
            <a:avLst/>
          </a:prstGeom>
        </p:spPr>
        <p:txBody>
          <a:bodyPr/>
          <a:lstStyle/>
          <a:p>
            <a:fld id="{65ED2656-8618-1646-8F5C-E0C362100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chart+ Content 1- one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298082"/>
            <a:ext cx="2719832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27400" y="2298081"/>
            <a:ext cx="4989116" cy="35750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8103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8100915" cy="1325563"/>
          </a:xfrm>
        </p:spPr>
        <p:txBody>
          <a:bodyPr/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298082"/>
            <a:ext cx="2719832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4173784"/>
              </p:ext>
            </p:extLst>
          </p:nvPr>
        </p:nvGraphicFramePr>
        <p:xfrm>
          <a:off x="3288681" y="2298079"/>
          <a:ext cx="5242003" cy="365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-443261" y="-1773044"/>
          <a:ext cx="156210" cy="365760"/>
        </p:xfrm>
        <a:graphic>
          <a:graphicData uri="http://schemas.openxmlformats.org/drawingml/2006/table">
            <a:tbl>
              <a:tblPr/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2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3" r:id="rId3"/>
    <p:sldLayoutId id="2147483693" r:id="rId4"/>
    <p:sldLayoutId id="2147483694" r:id="rId5"/>
    <p:sldLayoutId id="2147483651" r:id="rId6"/>
    <p:sldLayoutId id="2147483652" r:id="rId7"/>
    <p:sldLayoutId id="2147483653" r:id="rId8"/>
    <p:sldLayoutId id="2147483714" r:id="rId9"/>
    <p:sldLayoutId id="2147483720" r:id="rId10"/>
    <p:sldLayoutId id="2147483654" r:id="rId11"/>
    <p:sldLayoutId id="2147483655" r:id="rId12"/>
    <p:sldLayoutId id="2147483658" r:id="rId13"/>
    <p:sldLayoutId id="2147483715" r:id="rId14"/>
    <p:sldLayoutId id="2147483721" r:id="rId15"/>
    <p:sldLayoutId id="2147483656" r:id="rId16"/>
    <p:sldLayoutId id="2147483657" r:id="rId17"/>
    <p:sldLayoutId id="2147483659" r:id="rId18"/>
    <p:sldLayoutId id="2147483716" r:id="rId19"/>
    <p:sldLayoutId id="2147483722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708" r:id="rId31"/>
    <p:sldLayoutId id="2147483671" r:id="rId32"/>
    <p:sldLayoutId id="2147483717" r:id="rId33"/>
    <p:sldLayoutId id="2147483723" r:id="rId34"/>
    <p:sldLayoutId id="2147483672" r:id="rId35"/>
    <p:sldLayoutId id="2147483673" r:id="rId36"/>
    <p:sldLayoutId id="2147483674" r:id="rId37"/>
    <p:sldLayoutId id="2147483718" r:id="rId38"/>
    <p:sldLayoutId id="2147483724" r:id="rId39"/>
    <p:sldLayoutId id="2147483676" r:id="rId40"/>
    <p:sldLayoutId id="2147483677" r:id="rId41"/>
    <p:sldLayoutId id="2147483678" r:id="rId42"/>
    <p:sldLayoutId id="2147483719" r:id="rId43"/>
    <p:sldLayoutId id="2147483725" r:id="rId44"/>
    <p:sldLayoutId id="2147483695" r:id="rId45"/>
    <p:sldLayoutId id="2147483696" r:id="rId46"/>
    <p:sldLayoutId id="2147483697" r:id="rId47"/>
    <p:sldLayoutId id="2147483698" r:id="rId48"/>
    <p:sldLayoutId id="2147483702" r:id="rId49"/>
    <p:sldLayoutId id="2147483700" r:id="rId50"/>
    <p:sldLayoutId id="2147483703" r:id="rId51"/>
    <p:sldLayoutId id="2147483699" r:id="rId52"/>
    <p:sldLayoutId id="2147483701" r:id="rId53"/>
    <p:sldLayoutId id="2147483704" r:id="rId54"/>
    <p:sldLayoutId id="2147483705" r:id="rId55"/>
    <p:sldLayoutId id="2147483706" r:id="rId56"/>
    <p:sldLayoutId id="2147483707" r:id="rId57"/>
    <p:sldLayoutId id="2147483670" r:id="rId58"/>
    <p:sldLayoutId id="2147483709" r:id="rId59"/>
    <p:sldLayoutId id="2147483710" r:id="rId60"/>
    <p:sldLayoutId id="2147483711" r:id="rId61"/>
    <p:sldLayoutId id="2147483712" r:id="rId62"/>
    <p:sldLayoutId id="2147483679" r:id="rId63"/>
    <p:sldLayoutId id="2147483680" r:id="rId64"/>
    <p:sldLayoutId id="2147483681" r:id="rId65"/>
    <p:sldLayoutId id="2147483682" r:id="rId66"/>
    <p:sldLayoutId id="2147483683" r:id="rId67"/>
    <p:sldLayoutId id="2147483685" r:id="rId68"/>
    <p:sldLayoutId id="2147483684" r:id="rId69"/>
    <p:sldLayoutId id="2147483686" r:id="rId70"/>
    <p:sldLayoutId id="2147483687" r:id="rId71"/>
    <p:sldLayoutId id="2147483688" r:id="rId72"/>
    <p:sldLayoutId id="2147483689" r:id="rId73"/>
    <p:sldLayoutId id="2147483690" r:id="rId74"/>
    <p:sldLayoutId id="2147483726" r:id="rId75"/>
    <p:sldLayoutId id="2147483727" r:id="rId7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b="1" i="0" u="none" kern="1200" baseline="0">
          <a:solidFill>
            <a:srgbClr val="007155"/>
          </a:solidFill>
          <a:latin typeface="Times New Roman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spcAft>
          <a:spcPts val="300"/>
        </a:spcAft>
        <a:buFont typeface="Arial"/>
        <a:buNone/>
        <a:defRPr sz="1350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1200" b="0" i="0" u="none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1125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1050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900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73436" y="1923863"/>
            <a:ext cx="3470564" cy="1466309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247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Making Connections: Vermont’s Early Intervention Partnerships</a:t>
            </a:r>
            <a:endParaRPr lang="en-US" dirty="0">
              <a:effectLst/>
            </a:endParaRPr>
          </a:p>
        </p:txBody>
      </p:sp>
      <p:pic>
        <p:nvPicPr>
          <p:cNvPr id="3" name="Picture 2" descr="Vermont Sensory Access Proje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6" y="3456260"/>
            <a:ext cx="3470564" cy="562794"/>
          </a:xfrm>
          <a:prstGeom prst="rect">
            <a:avLst/>
          </a:prstGeom>
        </p:spPr>
      </p:pic>
      <p:pic>
        <p:nvPicPr>
          <p:cNvPr id="5" name="Picture 4" descr="Vermont I-Team: Early Intervention Projec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66" y="4019055"/>
            <a:ext cx="2538722" cy="926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3" y="2526895"/>
            <a:ext cx="3115925" cy="20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I-Team 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Interdisciplinary team of highly qualified professionals including: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Early Childhood Special Educator with expertise in deafblindness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Speech and Language Pathologist with expertise in Alternative and Augmentative Communication (AAC)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Pediatric Occupational Therapist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Pediatric Physical Therapist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3 regional Family Resources Consultants</a:t>
            </a:r>
          </a:p>
        </p:txBody>
      </p:sp>
      <p:pic>
        <p:nvPicPr>
          <p:cNvPr id="6" name="Content Placeholder 4" descr="Photograph of six wom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51" y="809614"/>
            <a:ext cx="3840956" cy="12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Making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5" y="2475024"/>
            <a:ext cx="7886700" cy="3263504"/>
          </a:xfrm>
        </p:spPr>
        <p:txBody>
          <a:bodyPr/>
          <a:lstStyle/>
          <a:p>
            <a:r>
              <a:rPr lang="en-US" sz="2100" dirty="0">
                <a:latin typeface="Arial" charset="0"/>
                <a:ea typeface="Arial" charset="0"/>
                <a:cs typeface="Arial" charset="0"/>
              </a:rPr>
              <a:t>From 12/2016 to 12/2017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25 total, 19 active referrals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5 Deafblind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All children on the Deafblind Census were referred to I-Team Early Intervention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41" y="1734174"/>
            <a:ext cx="2823616" cy="18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Outcomes Achieved 12/15 – 12/18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3378" y="2417647"/>
            <a:ext cx="7886700" cy="3263504"/>
          </a:xfrm>
        </p:spPr>
        <p:txBody>
          <a:bodyPr>
            <a:norm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Active Participation in OHOA Modules by I-Team EI PT, Family Consultants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Active Participation in OHOA Modules by 66% of EI Teams &amp; preschool teams in anticipation of transition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Deafblind Project collaboration with I-Team to integrate best practices in Deafblindness into I-Team EI TA including: Communication, Feeding, Positioning &amp; Mobility, Play, and Activities of Daily Living</a:t>
            </a:r>
          </a:p>
        </p:txBody>
      </p:sp>
    </p:spTree>
    <p:extLst>
      <p:ext uri="{BB962C8B-B14F-4D97-AF65-F5344CB8AC3E}">
        <p14:creationId xmlns:p14="http://schemas.microsoft.com/office/powerpoint/2010/main" val="168624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Outcomes Achieved 12/15 - 12/18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cont</a:t>
            </a:r>
            <a:r>
              <a:rPr lang="is-IS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I-Team EI regional and statewide training content included deafblind child examples to increase awareness of diversity of population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I-Team EI partnerships made with statewide, regional, &amp; local EI teams increased visibility of Deafblind Project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I-Team EI actively works with local partners to facilitate and support identification and referrals to Deafblind Census (increased ID &amp; Referral)</a:t>
            </a:r>
          </a:p>
        </p:txBody>
      </p:sp>
    </p:spTree>
    <p:extLst>
      <p:ext uri="{BB962C8B-B14F-4D97-AF65-F5344CB8AC3E}">
        <p14:creationId xmlns:p14="http://schemas.microsoft.com/office/powerpoint/2010/main" val="105253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50" y="2238948"/>
            <a:ext cx="7886700" cy="3263504"/>
          </a:xfrm>
        </p:spPr>
        <p:txBody>
          <a:bodyPr>
            <a:normAutofit fontScale="92500"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Complete EI &amp; R Self Assessment Guide Again: Identification and Referrals from Local Early Intervention Providers/Teams have not yet increased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Referrals come from I-Team EI or other Statewide Partners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Self Assessment Guide may point to other Systems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Work with Part C to develop a protocol for ID &amp; Referral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Utilization of The Sooner the Better Framework to supplement trainings completed by other statewide partners</a:t>
            </a:r>
          </a:p>
        </p:txBody>
      </p:sp>
    </p:spTree>
    <p:extLst>
      <p:ext uri="{BB962C8B-B14F-4D97-AF65-F5344CB8AC3E}">
        <p14:creationId xmlns:p14="http://schemas.microsoft.com/office/powerpoint/2010/main" val="167521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853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Participants will: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Learn how and why the partnership between the Vermont Sensory Access Project and the I-Team Early Intervention Project was forged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What outcomes have been achieved as a result of collaboration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What steps have been taken over the last three years to improve outcomes</a:t>
            </a:r>
          </a:p>
        </p:txBody>
      </p:sp>
    </p:spTree>
    <p:extLst>
      <p:ext uri="{BB962C8B-B14F-4D97-AF65-F5344CB8AC3E}">
        <p14:creationId xmlns:p14="http://schemas.microsoft.com/office/powerpoint/2010/main" val="110465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EI &amp; R Self Assessment Guide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Completed Self Assessment Guide in Spring 2014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Determined Vermont needed to focus on both an identification and referral for infants and toddlers who are Deafblind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Determined Part C was best system to target</a:t>
            </a:r>
          </a:p>
        </p:txBody>
      </p:sp>
    </p:spTree>
    <p:extLst>
      <p:ext uri="{BB962C8B-B14F-4D97-AF65-F5344CB8AC3E}">
        <p14:creationId xmlns:p14="http://schemas.microsoft.com/office/powerpoint/2010/main" val="50473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Feasibility and Potential for Facilitating Systematic Changes in Vermont</a:t>
            </a:r>
          </a:p>
        </p:txBody>
      </p:sp>
      <p:pic>
        <p:nvPicPr>
          <p:cNvPr id="4" name="Content Placeholder 3" descr="Table using 5 point scale to assess systems for feasibility and potential for facilitating systemic changes. (SAG Decision-Making Matrix, step 3.) Arrow pointing to Part C total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49" y="2629712"/>
            <a:ext cx="4591050" cy="2533650"/>
          </a:xfrm>
        </p:spPr>
      </p:pic>
      <p:cxnSp>
        <p:nvCxnSpPr>
          <p:cNvPr id="6" name="Straight Arrow Connector 5" descr="Arrow pointing to total number of Part C (26)."/>
          <p:cNvCxnSpPr/>
          <p:nvPr/>
        </p:nvCxnSpPr>
        <p:spPr>
          <a:xfrm flipV="1">
            <a:off x="2003823" y="5113259"/>
            <a:ext cx="2068115" cy="278606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03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Current Early Identification and Referral Efforts</a:t>
            </a:r>
          </a:p>
        </p:txBody>
      </p:sp>
      <p:pic>
        <p:nvPicPr>
          <p:cNvPr id="4" name="Content Placeholder 3" descr="Table showing assessment of current EIR efforts, (SAG Developing an Action Plan, step 5.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72" y="2798866"/>
            <a:ext cx="6719657" cy="2221931"/>
          </a:xfrm>
        </p:spPr>
      </p:pic>
    </p:spTree>
    <p:extLst>
      <p:ext uri="{BB962C8B-B14F-4D97-AF65-F5344CB8AC3E}">
        <p14:creationId xmlns:p14="http://schemas.microsoft.com/office/powerpoint/2010/main" val="156235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Developed Outcomes: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Immediate: Increase the awareness and knowledge of CIS Providers and Administrators throughout Vermont regarding the impact of combined vision and hearing loss on development in the first two years of life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Long Term: Increase the number of CIS personnel identifying infants and toddlers with a combined vision and hearing loss and making referrals to the Vermont Sensory Access Project</a:t>
            </a:r>
          </a:p>
        </p:txBody>
      </p:sp>
    </p:spTree>
    <p:extLst>
      <p:ext uri="{BB962C8B-B14F-4D97-AF65-F5344CB8AC3E}">
        <p14:creationId xmlns:p14="http://schemas.microsoft.com/office/powerpoint/2010/main" val="39786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Success!</a:t>
            </a:r>
          </a:p>
        </p:txBody>
      </p:sp>
      <p:graphicFrame>
        <p:nvGraphicFramePr>
          <p:cNvPr id="4" name="Content Placeholder 3" descr="Table listing child count year and children 0-2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77947"/>
              </p:ext>
            </p:extLst>
          </p:nvPr>
        </p:nvGraphicFramePr>
        <p:xfrm>
          <a:off x="429816" y="2576513"/>
          <a:ext cx="78867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Child Count</a:t>
                      </a:r>
                      <a:r>
                        <a:rPr lang="en-US" sz="1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Children</a:t>
                      </a:r>
                      <a:r>
                        <a:rPr lang="en-US" sz="1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0-2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7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Key Partner: I-Team Early Intervention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52" y="2306404"/>
            <a:ext cx="7886700" cy="3263504"/>
          </a:xfrm>
        </p:spPr>
        <p:txBody>
          <a:bodyPr>
            <a:no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Developed in partnership with: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Center on Disability and Community Inclusion, VT UCEDD at UVM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Part C- Children’s Integrated Services Early Intervention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Annual Funding from: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Small grant from Part C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Medicaid Match: Vermont Child Health Improvement Program </a:t>
            </a:r>
          </a:p>
        </p:txBody>
      </p:sp>
    </p:spTree>
    <p:extLst>
      <p:ext uri="{BB962C8B-B14F-4D97-AF65-F5344CB8AC3E}">
        <p14:creationId xmlns:p14="http://schemas.microsoft.com/office/powerpoint/2010/main" val="87189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I-Team EI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Increase capacity of approximately 20 local early intervention teams including families in the delivery of quality early intervention services to Medicaid-eligible children with complex medical and developmental needs from birth to age three, through training, technical assistance, and collaboration.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27" y="3904001"/>
            <a:ext cx="1225964" cy="16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9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aking Connections: Vermont’s Early Intervention Partnerships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Outcomes&amp;quot;&quot;/&gt;&lt;property id=&quot;20307&quot; value=&quot;263&quot;/&gt;&lt;/object&gt;&lt;object type=&quot;3&quot; unique_id=&quot;10005&quot;&gt;&lt;property id=&quot;20148&quot; value=&quot;5&quot;/&gt;&lt;property id=&quot;20300&quot; value=&quot;Slide 3 - &amp;quot;EI &amp;amp; R Self Assessment Guide Findings&amp;quot;&quot;/&gt;&lt;property id=&quot;20307&quot; value=&quot;264&quot;/&gt;&lt;/object&gt;&lt;object type=&quot;3&quot; unique_id=&quot;10006&quot;&gt;&lt;property id=&quot;20148&quot; value=&quot;5&quot;/&gt;&lt;property id=&quot;20300&quot; value=&quot;Slide 4 - &amp;quot;Feasibility and Potential for Facilitating Systematic Changes in Vermont&amp;quot;&quot;/&gt;&lt;property id=&quot;20307&quot; value=&quot;266&quot;/&gt;&lt;/object&gt;&lt;object type=&quot;3&quot; unique_id=&quot;10007&quot;&gt;&lt;property id=&quot;20148&quot; value=&quot;5&quot;/&gt;&lt;property id=&quot;20300&quot; value=&quot;Slide 5 - &amp;quot;Current Early Identification and Referral Efforts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Action Plan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Success!&amp;quot;&quot;/&gt;&lt;property id=&quot;20307&quot; value=&quot;268&quot;/&gt;&lt;/object&gt;&lt;object type=&quot;3&quot; unique_id=&quot;10010&quot;&gt;&lt;property id=&quot;20148&quot; value=&quot;5&quot;/&gt;&lt;property id=&quot;20300&quot; value=&quot;Slide 8 - &amp;quot;Key Partner: I-Team Early Intervention Project&amp;quot;&quot;/&gt;&lt;property id=&quot;20307&quot; value=&quot;270&quot;/&gt;&lt;/object&gt;&lt;object type=&quot;3&quot; unique_id=&quot;10011&quot;&gt;&lt;property id=&quot;20148&quot; value=&quot;5&quot;/&gt;&lt;property id=&quot;20300&quot; value=&quot;Slide 10 - &amp;quot;I-Team EI&amp;quot;&quot;/&gt;&lt;property id=&quot;20307&quot; value=&quot;271&quot;/&gt;&lt;/object&gt;&lt;object type=&quot;3&quot; unique_id=&quot;10012&quot;&gt;&lt;property id=&quot;20148&quot; value=&quot;5&quot;/&gt;&lt;property id=&quot;20300&quot; value=&quot;Slide 9 - &amp;quot;I-Team EI Mission&amp;quot;&quot;/&gt;&lt;property id=&quot;20307&quot; value=&quot;272&quot;/&gt;&lt;/object&gt;&lt;object type=&quot;3&quot; unique_id=&quot;10013&quot;&gt;&lt;property id=&quot;20148&quot; value=&quot;5&quot;/&gt;&lt;property id=&quot;20300&quot; value=&quot;Slide 11 - &amp;quot;Making Partnerships&amp;quot;&quot;/&gt;&lt;property id=&quot;20307&quot; value=&quot;269&quot;/&gt;&lt;/object&gt;&lt;object type=&quot;3&quot; unique_id=&quot;10014&quot;&gt;&lt;property id=&quot;20148&quot; value=&quot;5&quot;/&gt;&lt;property id=&quot;20300&quot; value=&quot;Slide 12 - &amp;quot;Outcomes Achieved 12/15 – 12/18&amp;quot;&quot;/&gt;&lt;property id=&quot;20307&quot; value=&quot;273&quot;/&gt;&lt;/object&gt;&lt;object type=&quot;3&quot; unique_id=&quot;10015&quot;&gt;&lt;property id=&quot;20148&quot; value=&quot;5&quot;/&gt;&lt;property id=&quot;20300&quot; value=&quot;Slide 13 - &amp;quot;Outcomes Achieved 12/15 - 12/18 cont… &amp;quot;&quot;/&gt;&lt;property id=&quot;20307&quot; value=&quot;274&quot;/&gt;&lt;/object&gt;&lt;object type=&quot;3&quot; unique_id=&quot;10016&quot;&gt;&lt;property id=&quot;20148&quot; value=&quot;5&quot;/&gt;&lt;property id=&quot;20300&quot; value=&quot;Slide 14 - &amp;quot;Next Steps&amp;quot;&quot;/&gt;&lt;property id=&quot;20307&quot; value=&quot;275&quot;/&gt;&lt;/object&gt;&lt;object type=&quot;3&quot; unique_id=&quot;10017&quot;&gt;&lt;property id=&quot;20148&quot; value=&quot;5&quot;/&gt;&lt;property id=&quot;20300&quot; value=&quot;Slide 15 - &amp;quot;Questions?&amp;quot;&quot;/&gt;&lt;property id=&quot;20307&quot; value=&quot;276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143460A-9444-F340-ABC5-F2BEE87330EF}" vid="{6D15CC32-E19B-604F-AD0D-639C47165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315</TotalTime>
  <Words>559</Words>
  <Application>Microsoft Macintosh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Gobold Bold</vt:lpstr>
      <vt:lpstr>Impact</vt:lpstr>
      <vt:lpstr>Playfair Display Bold</vt:lpstr>
      <vt:lpstr>Raleway</vt:lpstr>
      <vt:lpstr>Raleway SemiBold</vt:lpstr>
      <vt:lpstr>Times New Roman</vt:lpstr>
      <vt:lpstr>Office Theme</vt:lpstr>
      <vt:lpstr>Making Connections: Vermont’s Early Intervention Partnerships</vt:lpstr>
      <vt:lpstr>Outcomes</vt:lpstr>
      <vt:lpstr>EI &amp; R Self Assessment Guide Findings</vt:lpstr>
      <vt:lpstr>Feasibility and Potential for Facilitating Systematic Changes in Vermont</vt:lpstr>
      <vt:lpstr>Current Early Identification and Referral Efforts</vt:lpstr>
      <vt:lpstr>Action Plan</vt:lpstr>
      <vt:lpstr>Success!</vt:lpstr>
      <vt:lpstr>Key Partner: I-Team Early Intervention Project</vt:lpstr>
      <vt:lpstr>I-Team EI Mission</vt:lpstr>
      <vt:lpstr>I-Team EI</vt:lpstr>
      <vt:lpstr>Making Partnerships</vt:lpstr>
      <vt:lpstr>Outcomes Achieved 12/15 – 12/18</vt:lpstr>
      <vt:lpstr>Outcomes Achieved 12/15 - 12/18 cont… </vt:lpstr>
      <vt:lpstr>Next Steps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Haylee Marcotte</cp:lastModifiedBy>
  <cp:revision>36</cp:revision>
  <dcterms:created xsi:type="dcterms:W3CDTF">2018-02-26T15:24:54Z</dcterms:created>
  <dcterms:modified xsi:type="dcterms:W3CDTF">2020-04-02T21:40:33Z</dcterms:modified>
</cp:coreProperties>
</file>