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4" r:id="rId1"/>
  </p:sldMasterIdLst>
  <p:notesMasterIdLst>
    <p:notesMasterId r:id="rId67"/>
  </p:notesMasterIdLst>
  <p:sldIdLst>
    <p:sldId id="324" r:id="rId2"/>
    <p:sldId id="332" r:id="rId3"/>
    <p:sldId id="325" r:id="rId4"/>
    <p:sldId id="338" r:id="rId5"/>
    <p:sldId id="326" r:id="rId6"/>
    <p:sldId id="258" r:id="rId7"/>
    <p:sldId id="333" r:id="rId8"/>
    <p:sldId id="259" r:id="rId9"/>
    <p:sldId id="260" r:id="rId10"/>
    <p:sldId id="327" r:id="rId11"/>
    <p:sldId id="262" r:id="rId12"/>
    <p:sldId id="328" r:id="rId13"/>
    <p:sldId id="264" r:id="rId14"/>
    <p:sldId id="329" r:id="rId15"/>
    <p:sldId id="266" r:id="rId16"/>
    <p:sldId id="334" r:id="rId17"/>
    <p:sldId id="267" r:id="rId18"/>
    <p:sldId id="268" r:id="rId19"/>
    <p:sldId id="269" r:id="rId20"/>
    <p:sldId id="270" r:id="rId21"/>
    <p:sldId id="279" r:id="rId22"/>
    <p:sldId id="271" r:id="rId23"/>
    <p:sldId id="330" r:id="rId24"/>
    <p:sldId id="273" r:id="rId25"/>
    <p:sldId id="274" r:id="rId26"/>
    <p:sldId id="275" r:id="rId27"/>
    <p:sldId id="335" r:id="rId28"/>
    <p:sldId id="331" r:id="rId29"/>
    <p:sldId id="256" r:id="rId30"/>
    <p:sldId id="298" r:id="rId31"/>
    <p:sldId id="283" r:id="rId32"/>
    <p:sldId id="310" r:id="rId33"/>
    <p:sldId id="309" r:id="rId34"/>
    <p:sldId id="311" r:id="rId35"/>
    <p:sldId id="312" r:id="rId36"/>
    <p:sldId id="301" r:id="rId37"/>
    <p:sldId id="293" r:id="rId38"/>
    <p:sldId id="317" r:id="rId39"/>
    <p:sldId id="321" r:id="rId40"/>
    <p:sldId id="276" r:id="rId41"/>
    <p:sldId id="313" r:id="rId42"/>
    <p:sldId id="314" r:id="rId43"/>
    <p:sldId id="315" r:id="rId44"/>
    <p:sldId id="322" r:id="rId45"/>
    <p:sldId id="316" r:id="rId46"/>
    <p:sldId id="320" r:id="rId47"/>
    <p:sldId id="291" r:id="rId48"/>
    <p:sldId id="289" r:id="rId49"/>
    <p:sldId id="272" r:id="rId50"/>
    <p:sldId id="265" r:id="rId51"/>
    <p:sldId id="263" r:id="rId52"/>
    <p:sldId id="292" r:id="rId53"/>
    <p:sldId id="286" r:id="rId54"/>
    <p:sldId id="296" r:id="rId55"/>
    <p:sldId id="295" r:id="rId56"/>
    <p:sldId id="287" r:id="rId57"/>
    <p:sldId id="288" r:id="rId58"/>
    <p:sldId id="257" r:id="rId59"/>
    <p:sldId id="285" r:id="rId60"/>
    <p:sldId id="307" r:id="rId61"/>
    <p:sldId id="297" r:id="rId62"/>
    <p:sldId id="323" r:id="rId63"/>
    <p:sldId id="336" r:id="rId64"/>
    <p:sldId id="337" r:id="rId65"/>
    <p:sldId id="261" r:id="rId66"/>
  </p:sldIdLst>
  <p:sldSz cx="9144000" cy="6858000" type="screen4x3"/>
  <p:notesSz cx="6858000" cy="9144000"/>
  <p:embeddedFontLst>
    <p:embeddedFont>
      <p:font typeface="Book Antiqua" panose="02040602050305030304" pitchFamily="18" charset="0"/>
      <p:regular r:id="rId68"/>
      <p:bold r:id="rId69"/>
      <p:italic r:id="rId70"/>
      <p:boldItalic r:id="rId71"/>
    </p:embeddedFont>
    <p:embeddedFont>
      <p:font typeface="Calibri" panose="020F0502020204030204" pitchFamily="34" charset="0"/>
      <p:regular r:id="rId72"/>
      <p:bold r:id="rId73"/>
      <p:italic r:id="rId74"/>
      <p:boldItalic r:id="rId75"/>
    </p:embeddedFont>
    <p:embeddedFont>
      <p:font typeface="IBM Plex Sans Condensed" panose="020B0506050203000203" pitchFamily="34" charset="77"/>
      <p:regular r:id="rId76"/>
      <p:bold r:id="rId77"/>
      <p:italic r:id="rId78"/>
      <p:boldItalic r:id="rId79"/>
    </p:embeddedFont>
    <p:embeddedFont>
      <p:font typeface="IBM Plex Sans Condensed Medium" panose="020B0506050203000203" pitchFamily="34" charset="77"/>
      <p:regular r:id="rId80"/>
      <p:bold r:id="rId81"/>
      <p:italic r:id="rId82"/>
      <p:boldItalic r:id="rId83"/>
    </p:embeddedFont>
    <p:embeddedFont>
      <p:font typeface="IBM Plex Sans Condensed SemiBold" panose="020B0506050203000203" pitchFamily="34" charset="77"/>
      <p:regular r:id="rId84"/>
      <p:bold r:id="rId85"/>
      <p:italic r:id="rId86"/>
      <p:boldItalic r:id="rId87"/>
    </p:embeddedFont>
    <p:embeddedFont>
      <p:font typeface="IBM Plex Sans Light" panose="020B0403050203000203" pitchFamily="34" charset="0"/>
      <p:regular r:id="rId88"/>
      <p:bold r:id="rId89"/>
      <p:italic r:id="rId90"/>
      <p:boldItalic r:id="rId91"/>
    </p:embeddedFont>
    <p:embeddedFont>
      <p:font typeface="IBM Plex Sans Medium" panose="020B0503050203000203" pitchFamily="34" charset="0"/>
      <p:regular r:id="rId92"/>
      <p:bold r:id="rId93"/>
      <p:italic r:id="rId94"/>
      <p:boldItalic r:id="rId95"/>
    </p:embeddedFont>
    <p:embeddedFont>
      <p:font typeface="Montserrat" pitchFamily="2" charset="77"/>
      <p:regular r:id="rId96"/>
      <p:bold r:id="rId97"/>
      <p:italic r:id="rId98"/>
      <p:boldItalic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00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93"/>
    <p:restoredTop sz="94662"/>
  </p:normalViewPr>
  <p:slideViewPr>
    <p:cSldViewPr snapToGrid="0">
      <p:cViewPr varScale="1">
        <p:scale>
          <a:sx n="153" d="100"/>
          <a:sy n="153" d="100"/>
        </p:scale>
        <p:origin x="2728"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font" Target="fonts/font23.fntdata"/><Relationship Id="rId95" Type="http://schemas.openxmlformats.org/officeDocument/2006/relationships/font" Target="fonts/font2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2.fntdata"/><Relationship Id="rId80" Type="http://schemas.openxmlformats.org/officeDocument/2006/relationships/font" Target="fonts/font13.fntdata"/><Relationship Id="rId85" Type="http://schemas.openxmlformats.org/officeDocument/2006/relationships/font" Target="fonts/font18.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font" Target="fonts/font24.fntdata"/><Relationship Id="rId96"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font" Target="fonts/font27.fntdata"/><Relationship Id="rId99" Type="http://schemas.openxmlformats.org/officeDocument/2006/relationships/font" Target="fonts/font32.fntdata"/><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97" Type="http://schemas.openxmlformats.org/officeDocument/2006/relationships/font" Target="fonts/font30.fntdata"/><Relationship Id="rId7" Type="http://schemas.openxmlformats.org/officeDocument/2006/relationships/slide" Target="slides/slide6.xml"/><Relationship Id="rId71" Type="http://schemas.openxmlformats.org/officeDocument/2006/relationships/font" Target="fonts/font4.fntdata"/><Relationship Id="rId92" Type="http://schemas.openxmlformats.org/officeDocument/2006/relationships/font" Target="fonts/font2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20.fntdata"/><Relationship Id="rId61" Type="http://schemas.openxmlformats.org/officeDocument/2006/relationships/slide" Target="slides/slide60.xml"/><Relationship Id="rId82"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0.fntdata"/><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93" Type="http://schemas.openxmlformats.org/officeDocument/2006/relationships/font" Target="fonts/font26.fntdata"/><Relationship Id="rId98" Type="http://schemas.openxmlformats.org/officeDocument/2006/relationships/font" Target="fonts/font31.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90249691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 name="Google Shape;3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0621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9620f7ce28_0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9620f7ce28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5" name="Google Shape;155;g9620f7ce28_0_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2206605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9620f7ce28_0_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9620f7ce28_0_1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g9620f7ce28_0_1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3080159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9620f7ce28_0_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9620f7ce28_0_1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5" name="Google Shape;175;g9620f7ce28_0_1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extLst>
      <p:ext uri="{BB962C8B-B14F-4D97-AF65-F5344CB8AC3E}">
        <p14:creationId xmlns:p14="http://schemas.microsoft.com/office/powerpoint/2010/main" val="3707586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9620f7ce28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9620f7ce28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g9620f7ce28_0_4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137573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9620f7ce28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9620f7ce28_0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Deafblind time</a:t>
            </a:r>
            <a:endParaRPr dirty="0"/>
          </a:p>
        </p:txBody>
      </p:sp>
      <p:sp>
        <p:nvSpPr>
          <p:cNvPr id="194" name="Google Shape;194;g9620f7ce28_0_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extLst>
      <p:ext uri="{BB962C8B-B14F-4D97-AF65-F5344CB8AC3E}">
        <p14:creationId xmlns:p14="http://schemas.microsoft.com/office/powerpoint/2010/main" val="698012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9620f7ce28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9620f7ce28_0_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sz="3000" dirty="0"/>
              <a:t>When the pace gets faster and the scope becomes wider, they start to stand out more and more….</a:t>
            </a:r>
          </a:p>
          <a:p>
            <a:pPr marL="0" lvl="0" indent="0" algn="l" rtl="0">
              <a:spcBef>
                <a:spcPts val="360"/>
              </a:spcBef>
              <a:spcAft>
                <a:spcPts val="0"/>
              </a:spcAft>
              <a:buClr>
                <a:schemeClr val="dk1"/>
              </a:buClr>
              <a:buSzPts val="1100"/>
              <a:buFont typeface="Arial"/>
              <a:buNone/>
            </a:pPr>
            <a:r>
              <a:rPr lang="en-US" sz="3000" dirty="0"/>
              <a:t>In addition, they are really hard workers and motivated to keep, when they nod “yes I understand”, people often take that at face value and move on.</a:t>
            </a:r>
          </a:p>
          <a:p>
            <a:pPr marL="0" lvl="0" indent="0" algn="l" rtl="0">
              <a:spcBef>
                <a:spcPts val="360"/>
              </a:spcBef>
              <a:spcAft>
                <a:spcPts val="0"/>
              </a:spcAft>
              <a:buClr>
                <a:schemeClr val="dk1"/>
              </a:buClr>
              <a:buSzPts val="1100"/>
              <a:buFont typeface="Arial"/>
              <a:buNone/>
            </a:pPr>
            <a:endParaRPr lang="en-US" sz="3000" dirty="0"/>
          </a:p>
          <a:p>
            <a:pPr marL="0" lvl="0" indent="0" algn="l" rtl="0">
              <a:spcBef>
                <a:spcPts val="360"/>
              </a:spcBef>
              <a:spcAft>
                <a:spcPts val="0"/>
              </a:spcAft>
              <a:buClr>
                <a:schemeClr val="dk1"/>
              </a:buClr>
              <a:buSzPts val="1100"/>
              <a:buFont typeface="Arial"/>
              <a:buNone/>
            </a:pPr>
            <a:r>
              <a:rPr lang="en-US" sz="3000" dirty="0"/>
              <a:t>We selected only 5 to address today due to time constraints.</a:t>
            </a:r>
            <a:endParaRPr sz="3000" dirty="0"/>
          </a:p>
          <a:p>
            <a:pPr marL="0" lvl="0" indent="0" algn="l" rtl="0">
              <a:spcBef>
                <a:spcPts val="360"/>
              </a:spcBef>
              <a:spcAft>
                <a:spcPts val="0"/>
              </a:spcAft>
              <a:buClr>
                <a:schemeClr val="dk1"/>
              </a:buClr>
              <a:buSzPts val="1100"/>
              <a:buFont typeface="Arial"/>
              <a:buNone/>
            </a:pPr>
            <a:r>
              <a:rPr lang="en-US" sz="3000" dirty="0"/>
              <a:t>(modify curriculum, electives, homework, </a:t>
            </a:r>
            <a:r>
              <a:rPr lang="en-US" sz="3000" dirty="0" err="1"/>
              <a:t>technology,stress</a:t>
            </a:r>
            <a:endParaRPr sz="3000" dirty="0"/>
          </a:p>
          <a:p>
            <a:pPr marL="0" lvl="0" indent="0" algn="l" rtl="0">
              <a:spcBef>
                <a:spcPts val="0"/>
              </a:spcBef>
              <a:spcAft>
                <a:spcPts val="0"/>
              </a:spcAft>
              <a:buNone/>
            </a:pPr>
            <a:endParaRPr dirty="0"/>
          </a:p>
        </p:txBody>
      </p:sp>
      <p:sp>
        <p:nvSpPr>
          <p:cNvPr id="202" name="Google Shape;202;g9620f7ce28_0_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extLst>
      <p:ext uri="{BB962C8B-B14F-4D97-AF65-F5344CB8AC3E}">
        <p14:creationId xmlns:p14="http://schemas.microsoft.com/office/powerpoint/2010/main" val="3442943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9620f7ce28_0_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9620f7ce28_0_1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One of those reoccurring needs was related to a need to modify the curriculum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students are not able to learn the same amount of information at the same rate as their peers with typical vision and hearing…it’s just not possible.</a:t>
            </a:r>
            <a:endParaRPr dirty="0"/>
          </a:p>
        </p:txBody>
      </p:sp>
      <p:sp>
        <p:nvSpPr>
          <p:cNvPr id="210" name="Google Shape;210;g9620f7ce28_0_19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extLst>
      <p:ext uri="{BB962C8B-B14F-4D97-AF65-F5344CB8AC3E}">
        <p14:creationId xmlns:p14="http://schemas.microsoft.com/office/powerpoint/2010/main" val="4004279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1109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9620f7ce28_0_2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9620f7ce28_0_2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0" i="0" u="none" strike="noStrike" cap="none" dirty="0">
                <a:solidFill>
                  <a:schemeClr val="dk1"/>
                </a:solidFill>
                <a:effectLst/>
                <a:latin typeface="Calibri"/>
                <a:ea typeface="Calibri"/>
                <a:cs typeface="Calibri"/>
                <a:sym typeface="Calibri"/>
              </a:rPr>
              <a:t>Another reoccurring need was related to Comprehension and the need to define comprehension checks.</a:t>
            </a:r>
          </a:p>
          <a:p>
            <a:pPr marL="0" lvl="0" indent="0" algn="l" rtl="0">
              <a:spcBef>
                <a:spcPts val="0"/>
              </a:spcBef>
              <a:spcAft>
                <a:spcPts val="0"/>
              </a:spcAft>
              <a:buNone/>
            </a:pPr>
            <a:endParaRPr lang="en-US" sz="11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en-US" sz="1100" b="0" i="0" u="none" strike="noStrike" cap="none" dirty="0">
                <a:solidFill>
                  <a:schemeClr val="dk1"/>
                </a:solidFill>
                <a:effectLst/>
                <a:latin typeface="Calibri"/>
                <a:ea typeface="Calibri"/>
                <a:cs typeface="Calibri"/>
                <a:sym typeface="Calibri"/>
              </a:rPr>
              <a:t>Because they don’t know what they don’t know…and they don’t want to stand out.  There are signals….</a:t>
            </a:r>
          </a:p>
          <a:p>
            <a:pPr marL="0" lvl="0" indent="0" algn="l" rtl="0">
              <a:spcBef>
                <a:spcPts val="0"/>
              </a:spcBef>
              <a:spcAft>
                <a:spcPts val="0"/>
              </a:spcAft>
              <a:buNone/>
            </a:pPr>
            <a:endParaRPr lang="en-US" sz="11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en-US" sz="1100" b="0" i="0" u="none" strike="noStrike" cap="none" dirty="0">
                <a:solidFill>
                  <a:schemeClr val="dk1"/>
                </a:solidFill>
                <a:effectLst/>
                <a:latin typeface="Calibri"/>
                <a:ea typeface="Calibri"/>
                <a:cs typeface="Calibri"/>
                <a:sym typeface="Calibri"/>
              </a:rPr>
              <a:t>We need to have regular insight into our student’s existing level of understanding on a particular topic. Without it we are unable to assist with conceptual development</a:t>
            </a:r>
          </a:p>
          <a:p>
            <a:pPr marL="0" lvl="0" indent="0" algn="l" rtl="0">
              <a:spcBef>
                <a:spcPts val="0"/>
              </a:spcBef>
              <a:spcAft>
                <a:spcPts val="0"/>
              </a:spcAft>
              <a:buNone/>
            </a:pPr>
            <a:r>
              <a:rPr lang="en-US" sz="1100" b="0" i="0" u="none" strike="noStrike" cap="none" dirty="0">
                <a:solidFill>
                  <a:schemeClr val="dk1"/>
                </a:solidFill>
                <a:effectLst/>
                <a:latin typeface="Calibri"/>
                <a:ea typeface="Calibri"/>
                <a:cs typeface="Calibri"/>
                <a:sym typeface="Calibri"/>
              </a:rPr>
              <a:t>understand that next, more complex piece.  </a:t>
            </a:r>
          </a:p>
          <a:p>
            <a:pPr rtl="0"/>
            <a:endParaRPr lang="en-US" sz="1100" b="0" i="0" u="none" strike="noStrike" cap="none" dirty="0">
              <a:solidFill>
                <a:schemeClr val="dk1"/>
              </a:solidFill>
              <a:effectLst/>
              <a:latin typeface="Calibri"/>
              <a:ea typeface="Calibri"/>
              <a:cs typeface="Calibri"/>
              <a:sym typeface="Calibri"/>
            </a:endParaRPr>
          </a:p>
          <a:p>
            <a:pPr rtl="0"/>
            <a:r>
              <a:rPr lang="en-US" sz="1100" b="0" i="0" u="none" strike="noStrike" cap="none" dirty="0">
                <a:solidFill>
                  <a:schemeClr val="dk1"/>
                </a:solidFill>
                <a:effectLst/>
                <a:latin typeface="Calibri"/>
                <a:ea typeface="Calibri"/>
                <a:cs typeface="Calibri"/>
                <a:sym typeface="Calibri"/>
              </a:rPr>
              <a:t>We can gain that  insight into their understanding through effective comprehension checks.</a:t>
            </a:r>
          </a:p>
          <a:p>
            <a:pPr rtl="0"/>
            <a:endParaRPr lang="en-US" sz="1100" b="0" i="0" u="none" strike="noStrike" cap="none" dirty="0">
              <a:solidFill>
                <a:schemeClr val="dk1"/>
              </a:solidFill>
              <a:effectLst/>
              <a:latin typeface="Calibri"/>
              <a:ea typeface="Calibri"/>
              <a:cs typeface="Calibri"/>
              <a:sym typeface="Calibri"/>
            </a:endParaRPr>
          </a:p>
          <a:p>
            <a:pPr rtl="0"/>
            <a:r>
              <a:rPr lang="en-US" sz="1100" b="0" i="0" u="none" strike="noStrike" cap="none" dirty="0">
                <a:solidFill>
                  <a:schemeClr val="dk1"/>
                </a:solidFill>
                <a:effectLst/>
                <a:latin typeface="Calibri"/>
                <a:ea typeface="Calibri"/>
                <a:cs typeface="Calibri"/>
                <a:sym typeface="Calibri"/>
              </a:rPr>
              <a:t>should be open-ended questions that allow for the student to explain what the information means to them or how it relates to other information that they know.  Instead of asking a Yes/No question such as “Do you understand?”,  a more effective comprehension check may be “Can you explain that word or concept to me?” or “What does that mean to you?” </a:t>
            </a:r>
          </a:p>
          <a:p>
            <a:pPr rtl="0"/>
            <a:endParaRPr lang="en-US" sz="1100" b="0" i="0" u="none" strike="noStrike" cap="none" dirty="0">
              <a:solidFill>
                <a:schemeClr val="dk1"/>
              </a:solidFill>
              <a:effectLst/>
              <a:latin typeface="Calibri"/>
              <a:ea typeface="Calibri"/>
              <a:cs typeface="Calibri"/>
              <a:sym typeface="Calibri"/>
            </a:endParaRPr>
          </a:p>
          <a:p>
            <a:endParaRPr dirty="0"/>
          </a:p>
        </p:txBody>
      </p:sp>
      <p:sp>
        <p:nvSpPr>
          <p:cNvPr id="218" name="Google Shape;218;g9620f7ce28_0_2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extLst>
      <p:ext uri="{BB962C8B-B14F-4D97-AF65-F5344CB8AC3E}">
        <p14:creationId xmlns:p14="http://schemas.microsoft.com/office/powerpoint/2010/main" val="4294730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9620f7ce28_0_2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9620f7ce28_0_2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rtl="0" latinLnBrk="0"/>
            <a:r>
              <a:rPr lang="en-US" sz="1100" b="0" i="0" u="none" strike="noStrike" cap="none" dirty="0">
                <a:solidFill>
                  <a:schemeClr val="dk1"/>
                </a:solidFill>
                <a:effectLst/>
                <a:latin typeface="Calibri"/>
                <a:ea typeface="Calibri"/>
                <a:cs typeface="Calibri"/>
                <a:sym typeface="Calibri"/>
              </a:rPr>
              <a:t>Electives can be created at the district level</a:t>
            </a:r>
          </a:p>
          <a:p>
            <a:pPr rtl="0" latinLnBrk="0"/>
            <a:endParaRPr lang="en-US" sz="1100" b="0" i="0" u="none" strike="noStrike" cap="none" dirty="0">
              <a:solidFill>
                <a:schemeClr val="dk1"/>
              </a:solidFill>
              <a:effectLst/>
              <a:latin typeface="Calibri"/>
              <a:ea typeface="Calibri"/>
              <a:cs typeface="Calibri"/>
              <a:sym typeface="Calibri"/>
            </a:endParaRPr>
          </a:p>
          <a:p>
            <a:pPr rtl="0" latinLnBrk="0"/>
            <a:r>
              <a:rPr lang="en-US" sz="1100" b="0" i="0" u="none" strike="noStrike" cap="none" dirty="0">
                <a:solidFill>
                  <a:schemeClr val="dk1"/>
                </a:solidFill>
                <a:effectLst/>
                <a:latin typeface="Calibri"/>
                <a:ea typeface="Calibri"/>
                <a:cs typeface="Calibri"/>
                <a:sym typeface="Calibri"/>
              </a:rPr>
              <a:t>Some state boards of education have created “Innovative courses that allow districts to offer state-approved innovative courses to enable students to master knowledge, skills, and competencies not included in the essential knowledge and skills of the required curriculum”</a:t>
            </a:r>
          </a:p>
          <a:p>
            <a:pPr rtl="0" latinLnBrk="0"/>
            <a:endParaRPr lang="en-US" sz="11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t>Pre-teaching core subject will help students become familiar with general topics, concepts and vocabulary before entering the real-time instructional environment. This will allow for more efficient and effective information gathering and processing in the larger setting.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t>While Cole works hard for visual and auditory access in the regular ed. setting, his ability to process the information is limited. Re-teaching the main components of the material will allow him the make the conceptual connections needed to store and retrieve the information from his memory. </a:t>
            </a:r>
            <a:endParaRPr lang="en-US" sz="1100" b="1"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sz="1100" dirty="0"/>
              <a:t>A back and forth discussion is required for effective processing. Time for discussion, inquiry and investigation will help students develop a complete understanding of the course content. The comprehension checks will provide insight into areas that need to be further explored. </a:t>
            </a:r>
            <a:endParaRPr dirty="0"/>
          </a:p>
        </p:txBody>
      </p:sp>
      <p:sp>
        <p:nvSpPr>
          <p:cNvPr id="226" name="Google Shape;226;g9620f7ce28_0_2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264807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Thank you to Linda and Kristi for inviting me to be a part of this discussion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thanks to Nancy to partnering with Robbie and I to prepare this presentation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thanks to Robbie for all her work in Texas and Nationally to help </a:t>
            </a:r>
            <a:r>
              <a:rPr lang="en-US" dirty="0" err="1"/>
              <a:t>identifiy</a:t>
            </a:r>
            <a:r>
              <a:rPr lang="en-US" dirty="0"/>
              <a:t> this group and create resources to help us better understand and support Proficient Communicators </a:t>
            </a:r>
            <a:endParaRPr dirty="0"/>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6020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9620f7ce28_0_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9620f7ce28_0_1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Students who are deafblind often require technology to compensate for the combined vision and hearing loss.  They are savvy with technology  and may be responsible for many more devices than other students.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Who will repair it?  When and where will it be charged?  Does the student need help moving it from one location to another?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What role does the student play in managing their technology and what part do they need help with because it may not be reasonable for the student to do it all?</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234" name="Google Shape;234;g9620f7ce28_0_19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extLst>
      <p:ext uri="{BB962C8B-B14F-4D97-AF65-F5344CB8AC3E}">
        <p14:creationId xmlns:p14="http://schemas.microsoft.com/office/powerpoint/2010/main" val="2587635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9620f7ce28_0_2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9620f7ce28_0_2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We’ve already mentioned these students can’t learn the same amount of information at the same rate as their peers with typical vision and hearing…..how can we help them most efficiently demonstrate their understanding of the material?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Alternative assignments</a:t>
            </a:r>
          </a:p>
          <a:p>
            <a:pPr marL="0" lvl="0" indent="0" algn="l" rtl="0">
              <a:spcBef>
                <a:spcPts val="0"/>
              </a:spcBef>
              <a:spcAft>
                <a:spcPts val="0"/>
              </a:spcAft>
              <a:buNone/>
            </a:pPr>
            <a:r>
              <a:rPr lang="en-US" dirty="0"/>
              <a:t>Shortened assignments</a:t>
            </a:r>
          </a:p>
          <a:p>
            <a:pPr marL="0" lvl="0" indent="0" algn="l" rtl="0">
              <a:spcBef>
                <a:spcPts val="0"/>
              </a:spcBef>
              <a:spcAft>
                <a:spcPts val="0"/>
              </a:spcAft>
              <a:buNone/>
            </a:pPr>
            <a:r>
              <a:rPr lang="en-US" dirty="0"/>
              <a:t>Natalie’s TDB followed up each unit with a project</a:t>
            </a:r>
          </a:p>
        </p:txBody>
      </p:sp>
      <p:sp>
        <p:nvSpPr>
          <p:cNvPr id="242" name="Google Shape;242;g9620f7ce28_0_20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extLst>
      <p:ext uri="{BB962C8B-B14F-4D97-AF65-F5344CB8AC3E}">
        <p14:creationId xmlns:p14="http://schemas.microsoft.com/office/powerpoint/2010/main" val="4194125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9620f7ce28_0_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9620f7ce28_0_2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These students with combined sensory losses are working so hard during the daylight hours and also at night.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They are trying to keep up academically and socially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They may be staying up late to complete their homework and not getting enough rest….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stress addressed, these students can be at risk for toxic stress-which can </a:t>
            </a:r>
            <a:r>
              <a:rPr lang="en-US" dirty="0" err="1"/>
              <a:t>reak</a:t>
            </a:r>
            <a:r>
              <a:rPr lang="en-US" dirty="0"/>
              <a:t> </a:t>
            </a:r>
            <a:r>
              <a:rPr lang="en-US" dirty="0" err="1"/>
              <a:t>havok</a:t>
            </a:r>
            <a:r>
              <a:rPr lang="en-US" dirty="0"/>
              <a:t> on healthy development (both physical and emotional).</a:t>
            </a:r>
            <a:endParaRPr dirty="0"/>
          </a:p>
        </p:txBody>
      </p:sp>
      <p:sp>
        <p:nvSpPr>
          <p:cNvPr id="250" name="Google Shape;250;g9620f7ce28_0_2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extLst>
      <p:ext uri="{BB962C8B-B14F-4D97-AF65-F5344CB8AC3E}">
        <p14:creationId xmlns:p14="http://schemas.microsoft.com/office/powerpoint/2010/main" val="3219968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9620f7ce28_0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9620f7ce28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US" sz="1100" b="0" i="0" u="none" strike="noStrike" dirty="0">
                <a:solidFill>
                  <a:schemeClr val="dk1"/>
                </a:solidFill>
                <a:latin typeface="Calibri"/>
                <a:ea typeface="Calibri"/>
                <a:cs typeface="Calibri"/>
                <a:sym typeface="Calibri"/>
              </a:rPr>
              <a:t>RCE</a:t>
            </a:r>
          </a:p>
          <a:p>
            <a:pPr marL="0" lvl="0" indent="0" algn="l" rtl="0">
              <a:spcBef>
                <a:spcPts val="0"/>
              </a:spcBef>
              <a:spcAft>
                <a:spcPts val="0"/>
              </a:spcAft>
              <a:buNone/>
            </a:pPr>
            <a:r>
              <a:rPr lang="en-US" sz="1100" b="0" i="0" u="none" strike="noStrike" dirty="0">
                <a:solidFill>
                  <a:schemeClr val="dk1"/>
                </a:solidFill>
                <a:latin typeface="Calibri"/>
                <a:cs typeface="Calibri"/>
                <a:sym typeface="Calibri"/>
              </a:rPr>
              <a:t>Evaluates foundational concepts necessary for students to benefit from the gen </a:t>
            </a:r>
            <a:r>
              <a:rPr lang="en-US" sz="1100" b="0" i="0" u="none" strike="noStrike" dirty="0" err="1">
                <a:solidFill>
                  <a:schemeClr val="dk1"/>
                </a:solidFill>
                <a:latin typeface="Calibri"/>
                <a:cs typeface="Calibri"/>
                <a:sym typeface="Calibri"/>
              </a:rPr>
              <a:t>ed</a:t>
            </a:r>
            <a:r>
              <a:rPr lang="en-US" sz="1100" b="0" i="0" u="none" strike="noStrike" dirty="0">
                <a:solidFill>
                  <a:schemeClr val="dk1"/>
                </a:solidFill>
                <a:latin typeface="Calibri"/>
                <a:cs typeface="Calibri"/>
                <a:sym typeface="Calibri"/>
              </a:rPr>
              <a:t> setting, identifies gaps and ceilings, modifications to </a:t>
            </a:r>
          </a:p>
          <a:p>
            <a:pPr marL="0" lvl="0" indent="0" algn="l" rtl="0">
              <a:spcBef>
                <a:spcPts val="0"/>
              </a:spcBef>
              <a:spcAft>
                <a:spcPts val="0"/>
              </a:spcAft>
              <a:buNone/>
            </a:pPr>
            <a:r>
              <a:rPr lang="en-US" sz="1100" b="0" i="0" u="none" strike="noStrike" dirty="0">
                <a:solidFill>
                  <a:schemeClr val="dk1"/>
                </a:solidFill>
                <a:latin typeface="Calibri"/>
                <a:ea typeface="Calibri"/>
                <a:cs typeface="Calibri"/>
                <a:sym typeface="Calibri"/>
              </a:rPr>
              <a:t> </a:t>
            </a:r>
          </a:p>
          <a:p>
            <a:pPr marL="0" lvl="0" indent="0" algn="l" rtl="0">
              <a:spcBef>
                <a:spcPts val="0"/>
              </a:spcBef>
              <a:spcAft>
                <a:spcPts val="0"/>
              </a:spcAft>
              <a:buNone/>
            </a:pPr>
            <a:r>
              <a:rPr lang="en-US" sz="1100" b="0" i="0" u="none" strike="noStrike" dirty="0">
                <a:solidFill>
                  <a:schemeClr val="dk1"/>
                </a:solidFill>
                <a:latin typeface="Calibri"/>
                <a:ea typeface="Calibri"/>
                <a:cs typeface="Calibri"/>
                <a:sym typeface="Calibri"/>
              </a:rPr>
              <a:t>Identification Tool</a:t>
            </a:r>
          </a:p>
          <a:p>
            <a:pPr marL="0" lvl="0" indent="0" algn="l" rtl="0">
              <a:spcBef>
                <a:spcPts val="0"/>
              </a:spcBef>
              <a:spcAft>
                <a:spcPts val="0"/>
              </a:spcAft>
              <a:buNone/>
            </a:pPr>
            <a:endParaRPr sz="11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u="sng" dirty="0">
                <a:solidFill>
                  <a:schemeClr val="dk1"/>
                </a:solidFill>
                <a:latin typeface="Calibri"/>
                <a:ea typeface="Calibri"/>
                <a:cs typeface="Calibri"/>
                <a:sym typeface="Calibri"/>
              </a:rPr>
              <a:t>Supporting Academic Rigor</a:t>
            </a:r>
            <a:r>
              <a:rPr lang="en-US" dirty="0"/>
              <a:t> </a:t>
            </a:r>
            <a:endParaRPr dirty="0"/>
          </a:p>
          <a:p>
            <a:pPr marL="0" lvl="0" indent="0" algn="l" rtl="0">
              <a:spcBef>
                <a:spcPts val="0"/>
              </a:spcBef>
              <a:spcAft>
                <a:spcPts val="0"/>
              </a:spcAft>
              <a:buNone/>
            </a:pPr>
            <a:r>
              <a:rPr lang="en-US" sz="1100" dirty="0">
                <a:solidFill>
                  <a:schemeClr val="dk1"/>
                </a:solidFill>
                <a:latin typeface="Calibri"/>
                <a:ea typeface="Calibri"/>
                <a:cs typeface="Calibri"/>
                <a:sym typeface="Calibri"/>
              </a:rPr>
              <a:t>Runs Sept-May</a:t>
            </a:r>
            <a:endParaRPr dirty="0"/>
          </a:p>
        </p:txBody>
      </p:sp>
      <p:sp>
        <p:nvSpPr>
          <p:cNvPr id="258" name="Google Shape;258;g9620f7ce28_0_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3385783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 name="Google Shape;3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5344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Goals are still the same, all these years later</a:t>
            </a:r>
            <a:endParaRPr dirty="0"/>
          </a:p>
        </p:txBody>
      </p:sp>
    </p:spTree>
    <p:extLst>
      <p:ext uri="{BB962C8B-B14F-4D97-AF65-F5344CB8AC3E}">
        <p14:creationId xmlns:p14="http://schemas.microsoft.com/office/powerpoint/2010/main" val="2294488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Affects males, females,</a:t>
            </a:r>
            <a:r>
              <a:rPr lang="en-US" baseline="0" dirty="0"/>
              <a:t> all ages, all races, all ethnicities</a:t>
            </a:r>
            <a:endParaRPr dirty="0"/>
          </a:p>
        </p:txBody>
      </p:sp>
    </p:spTree>
    <p:extLst>
      <p:ext uri="{BB962C8B-B14F-4D97-AF65-F5344CB8AC3E}">
        <p14:creationId xmlns:p14="http://schemas.microsoft.com/office/powerpoint/2010/main" val="3676297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313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1500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3235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9620f7ce2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9620f7ce28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g9620f7ce28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extLst>
      <p:ext uri="{BB962C8B-B14F-4D97-AF65-F5344CB8AC3E}">
        <p14:creationId xmlns:p14="http://schemas.microsoft.com/office/powerpoint/2010/main" val="2656356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44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97381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33145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43645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027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45094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3041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57279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0155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494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9620f7ce28_0_1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9620f7ce28_0_1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g9620f7ce28_0_15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3373597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51752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5817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663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25968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056033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44195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81724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40394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711754998c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711754998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1180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711754998c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711754998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6609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9620f7ce28_0_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g9620f7ce28_0_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1" name="Google Shape;111;g9620f7ce28_0_1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1249092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711754998c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711754998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37733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711754998c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711754998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0245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711754998c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711754998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98319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711754998c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711754998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29562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711754998c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711754998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3042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711754998c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711754998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42541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711754998c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711754998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18763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711754998c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711754998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81296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711754998c_0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711754998c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7990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9620f7ce28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9620f7ce28_0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As we began to gather information there seemed to be some common elements….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video is a project created by our colleague Matt Schultz and Nathan Widener on the Role of the Intervener for students who are Deafblind in a General Education setting.</a:t>
            </a:r>
          </a:p>
          <a:p>
            <a:pPr marL="0" lvl="0" indent="0" algn="l" rtl="0">
              <a:spcBef>
                <a:spcPts val="0"/>
              </a:spcBef>
              <a:spcAft>
                <a:spcPts val="0"/>
              </a:spcAft>
              <a:buNone/>
            </a:pPr>
            <a:endParaRPr lang="en-US" dirty="0"/>
          </a:p>
          <a:p>
            <a:r>
              <a:rPr lang="en-US" sz="1100" b="0" i="0" u="none" strike="noStrike" cap="none" dirty="0">
                <a:solidFill>
                  <a:schemeClr val="dk1"/>
                </a:solidFill>
                <a:effectLst/>
                <a:latin typeface="Calibri"/>
                <a:ea typeface="Calibri"/>
                <a:cs typeface="Calibri"/>
                <a:sym typeface="Calibri"/>
              </a:rPr>
              <a:t>Language/communication</a:t>
            </a:r>
          </a:p>
          <a:p>
            <a:pPr lvl="0"/>
            <a:r>
              <a:rPr lang="en-US" sz="1100" b="0" i="0" u="none" strike="noStrike" cap="none" dirty="0">
                <a:solidFill>
                  <a:schemeClr val="dk1"/>
                </a:solidFill>
                <a:effectLst/>
                <a:latin typeface="Calibri"/>
                <a:ea typeface="Calibri"/>
                <a:cs typeface="Calibri"/>
                <a:sym typeface="Calibri"/>
              </a:rPr>
              <a:t>Diploma track/grade level/transition trajectory</a:t>
            </a:r>
          </a:p>
          <a:p>
            <a:pPr lvl="0"/>
            <a:r>
              <a:rPr lang="en-US" sz="1100" b="0" i="0" u="none" strike="noStrike" cap="none" dirty="0">
                <a:solidFill>
                  <a:schemeClr val="dk1"/>
                </a:solidFill>
                <a:effectLst/>
                <a:latin typeface="Calibri"/>
                <a:ea typeface="Calibri"/>
                <a:cs typeface="Calibri"/>
                <a:sym typeface="Calibri"/>
              </a:rPr>
              <a:t>Social</a:t>
            </a:r>
          </a:p>
          <a:p>
            <a:pPr marL="0" lvl="0" indent="0" algn="l" rtl="0">
              <a:spcBef>
                <a:spcPts val="0"/>
              </a:spcBef>
              <a:spcAft>
                <a:spcPts val="0"/>
              </a:spcAft>
              <a:buNone/>
            </a:pPr>
            <a:endParaRPr dirty="0"/>
          </a:p>
        </p:txBody>
      </p:sp>
      <p:sp>
        <p:nvSpPr>
          <p:cNvPr id="121" name="Google Shape;121;g9620f7ce28_0_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3809131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9620f7ce28_0_2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9620f7ce28_0_2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g9620f7ce28_0_2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374181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9620f7ce28_0_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9620f7ce28_0_1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8" name="Google Shape;138;g9620f7ce28_0_1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extLst>
      <p:ext uri="{BB962C8B-B14F-4D97-AF65-F5344CB8AC3E}">
        <p14:creationId xmlns:p14="http://schemas.microsoft.com/office/powerpoint/2010/main" val="3854418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9620f7ce28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9620f7ce28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313 students are taking alternative tests-they are our emerging communicators</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46" name="Google Shape;146;g9620f7ce28_0_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813101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spcBef>
                <a:spcPts val="0"/>
              </a:spcBef>
              <a:spcAft>
                <a:spcPts val="0"/>
              </a:spcAft>
              <a:buClr>
                <a:srgbClr val="233142"/>
              </a:buClr>
              <a:buSzPts val="5200"/>
              <a:buFont typeface="Montserrat"/>
              <a:buNone/>
              <a:defRPr sz="5200" b="1">
                <a:solidFill>
                  <a:srgbClr val="233142"/>
                </a:solidFill>
                <a:latin typeface="Montserrat"/>
                <a:ea typeface="Montserrat"/>
                <a:cs typeface="Montserrat"/>
                <a:sym typeface="Montserra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3000"/>
              <a:buFont typeface="IBM Plex Sans Condensed Medium"/>
              <a:buNone/>
              <a:defRPr sz="3000">
                <a:solidFill>
                  <a:schemeClr val="lt1"/>
                </a:solidFill>
                <a:latin typeface="IBM Plex Sans Condensed Medium"/>
                <a:ea typeface="IBM Plex Sans Condensed Medium"/>
                <a:cs typeface="IBM Plex Sans Condensed Medium"/>
                <a:sym typeface="IBM Plex Sans Condense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Clr>
                <a:srgbClr val="233142"/>
              </a:buClr>
              <a:buSzPts val="3600"/>
              <a:buFont typeface="Montserrat"/>
              <a:buNone/>
              <a:defRPr sz="3600" b="1">
                <a:solidFill>
                  <a:srgbClr val="233142"/>
                </a:solidFill>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3"/>
          <p:cNvSpPr txBox="1">
            <a:spLocks noGrp="1"/>
          </p:cNvSpPr>
          <p:nvPr>
            <p:ph type="body" idx="1" hasCustomPrompt="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Clr>
                <a:schemeClr val="bg2">
                  <a:lumMod val="50000"/>
                </a:schemeClr>
              </a:buClr>
              <a:buSzPts val="2400"/>
              <a:buFont typeface="IBM Plex Sans Medium"/>
              <a:buChar char="●"/>
              <a:defRPr sz="2400">
                <a:solidFill>
                  <a:schemeClr val="bg2">
                    <a:lumMod val="50000"/>
                  </a:schemeClr>
                </a:solidFill>
                <a:latin typeface="IBM Plex Sans Medium"/>
                <a:ea typeface="IBM Plex Sans Medium"/>
                <a:cs typeface="IBM Plex Sans Medium"/>
                <a:sym typeface="IBM Plex Sans Medium"/>
              </a:defRPr>
            </a:lvl1pPr>
            <a:lvl2pPr marL="914400" lvl="1" indent="-368300">
              <a:spcBef>
                <a:spcPts val="1600"/>
              </a:spcBef>
              <a:spcAft>
                <a:spcPts val="0"/>
              </a:spcAft>
              <a:buClr>
                <a:srgbClr val="408087"/>
              </a:buClr>
              <a:buSzPts val="2200"/>
              <a:buFont typeface="IBM Plex Sans Condensed Medium"/>
              <a:buChar char="●"/>
              <a:defRPr sz="2200">
                <a:solidFill>
                  <a:srgbClr val="408087"/>
                </a:solidFill>
                <a:latin typeface="IBM Plex Sans Condensed Medium"/>
                <a:ea typeface="IBM Plex Sans Condensed Medium"/>
                <a:cs typeface="IBM Plex Sans Condensed Medium"/>
                <a:sym typeface="IBM Plex Sans Condensed Medium"/>
              </a:defRPr>
            </a:lvl2pPr>
            <a:lvl3pPr marL="1371600" lvl="2" indent="-349250">
              <a:spcBef>
                <a:spcPts val="1600"/>
              </a:spcBef>
              <a:spcAft>
                <a:spcPts val="0"/>
              </a:spcAft>
              <a:buClr>
                <a:srgbClr val="408087"/>
              </a:buClr>
              <a:buSzPts val="1900"/>
              <a:buFont typeface="IBM Plex Sans Condensed Medium"/>
              <a:buChar char="■"/>
              <a:defRPr sz="1900">
                <a:solidFill>
                  <a:srgbClr val="408087"/>
                </a:solidFill>
                <a:latin typeface="IBM Plex Sans Condensed Medium"/>
                <a:ea typeface="IBM Plex Sans Condensed Medium"/>
                <a:cs typeface="IBM Plex Sans Condensed Medium"/>
                <a:sym typeface="IBM Plex Sans Condensed Medium"/>
              </a:defRPr>
            </a:lvl3pPr>
            <a:lvl4pPr marL="1828800" lvl="3"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4pPr>
            <a:lvl5pPr marL="2286000" lvl="4" indent="-336550">
              <a:spcBef>
                <a:spcPts val="1600"/>
              </a:spcBef>
              <a:spcAft>
                <a:spcPts val="0"/>
              </a:spcAft>
              <a:buClr>
                <a:srgbClr val="408087"/>
              </a:buClr>
              <a:buSzPts val="1700"/>
              <a:buFont typeface="IBM Plex Sans Condensed"/>
              <a:buChar char="○"/>
              <a:defRPr sz="1700">
                <a:solidFill>
                  <a:srgbClr val="408087"/>
                </a:solidFill>
                <a:latin typeface="IBM Plex Sans Condensed"/>
                <a:ea typeface="IBM Plex Sans Condensed"/>
                <a:cs typeface="IBM Plex Sans Condensed"/>
                <a:sym typeface="IBM Plex Sans Condensed"/>
              </a:defRPr>
            </a:lvl5pPr>
            <a:lvl6pPr marL="2743200" lvl="5"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6pPr>
            <a:lvl7pPr marL="3200400" lvl="6"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7pPr>
            <a:lvl8pPr marL="3657600" lvl="7"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8pPr>
            <a:lvl9pPr marL="4114800" lvl="8" indent="-342900">
              <a:spcBef>
                <a:spcPts val="1600"/>
              </a:spcBef>
              <a:spcAft>
                <a:spcPts val="1600"/>
              </a:spcAft>
              <a:buClr>
                <a:srgbClr val="408087"/>
              </a:buClr>
              <a:buSzPts val="1800"/>
              <a:buChar char="■"/>
              <a:defRPr sz="1800">
                <a:solidFill>
                  <a:srgbClr val="408087"/>
                </a:solidFill>
              </a:defRPr>
            </a:lvl9pPr>
          </a:lstStyle>
          <a:p>
            <a:r>
              <a:rPr lang="en-US" dirty="0"/>
              <a:t> </a:t>
            </a:r>
            <a:endParaRPr dirty="0"/>
          </a:p>
        </p:txBody>
      </p:sp>
      <p:sp>
        <p:nvSpPr>
          <p:cNvPr id="16" name="Google Shape;16;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17" name="Google Shape;17;p3"/>
          <p:cNvCxnSpPr/>
          <p:nvPr/>
        </p:nvCxnSpPr>
        <p:spPr>
          <a:xfrm rot="10800000" flipH="1">
            <a:off x="0" y="1327100"/>
            <a:ext cx="4349400" cy="24900"/>
          </a:xfrm>
          <a:prstGeom prst="straightConnector1">
            <a:avLst/>
          </a:prstGeom>
          <a:noFill/>
          <a:ln w="76200" cap="flat" cmpd="sng">
            <a:solidFill>
              <a:srgbClr val="FACF5A"/>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3000"/>
              <a:buFont typeface="Montserrat"/>
              <a:buNone/>
              <a:defRPr sz="3000" b="1">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Clr>
                <a:schemeClr val="bg2">
                  <a:lumMod val="50000"/>
                </a:schemeClr>
              </a:buClr>
              <a:buSzPts val="2400"/>
              <a:buFont typeface="IBM Plex Sans Medium"/>
              <a:buChar char="●"/>
              <a:defRPr sz="2400">
                <a:solidFill>
                  <a:srgbClr val="408087"/>
                </a:solidFill>
                <a:latin typeface="IBM Plex Sans Medium"/>
                <a:ea typeface="IBM Plex Sans Medium"/>
                <a:cs typeface="IBM Plex Sans Medium"/>
                <a:sym typeface="IBM Plex Sans Medium"/>
              </a:defRPr>
            </a:lvl1pPr>
            <a:lvl2pPr marL="914400" lvl="1" indent="-368300">
              <a:spcBef>
                <a:spcPts val="1600"/>
              </a:spcBef>
              <a:spcAft>
                <a:spcPts val="0"/>
              </a:spcAft>
              <a:buClr>
                <a:srgbClr val="408087"/>
              </a:buClr>
              <a:buSzPts val="2200"/>
              <a:buFont typeface="IBM Plex Sans Condensed Medium"/>
              <a:buChar char="●"/>
              <a:defRPr sz="2200">
                <a:solidFill>
                  <a:srgbClr val="408087"/>
                </a:solidFill>
                <a:latin typeface="IBM Plex Sans Condensed Medium"/>
                <a:ea typeface="IBM Plex Sans Condensed Medium"/>
                <a:cs typeface="IBM Plex Sans Condensed Medium"/>
                <a:sym typeface="IBM Plex Sans Condensed Medium"/>
              </a:defRPr>
            </a:lvl2pPr>
            <a:lvl3pPr marL="1371600" lvl="2"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3pPr>
            <a:lvl4pPr marL="1828800" lvl="3"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4pPr>
            <a:lvl5pPr marL="2286000" lvl="4"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21" name="Google Shape;21;p4"/>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Clr>
                <a:srgbClr val="408087"/>
              </a:buClr>
              <a:buSzPts val="2400"/>
              <a:buFont typeface="IBM Plex Sans Medium"/>
              <a:buChar char="●"/>
              <a:defRPr sz="2400">
                <a:solidFill>
                  <a:srgbClr val="408087"/>
                </a:solidFill>
                <a:latin typeface="IBM Plex Sans Medium"/>
                <a:ea typeface="IBM Plex Sans Medium"/>
                <a:cs typeface="IBM Plex Sans Medium"/>
                <a:sym typeface="IBM Plex Sans Medium"/>
              </a:defRPr>
            </a:lvl1pPr>
            <a:lvl2pPr marL="914400" lvl="1" indent="-368300">
              <a:spcBef>
                <a:spcPts val="1600"/>
              </a:spcBef>
              <a:spcAft>
                <a:spcPts val="0"/>
              </a:spcAft>
              <a:buClr>
                <a:srgbClr val="408087"/>
              </a:buClr>
              <a:buSzPts val="2200"/>
              <a:buFont typeface="IBM Plex Sans Medium"/>
              <a:buChar char="●"/>
              <a:defRPr sz="2200">
                <a:solidFill>
                  <a:srgbClr val="408087"/>
                </a:solidFill>
                <a:latin typeface="IBM Plex Sans Medium"/>
                <a:ea typeface="IBM Plex Sans Medium"/>
                <a:cs typeface="IBM Plex Sans Medium"/>
                <a:sym typeface="IBM Plex Sans Medium"/>
              </a:defRPr>
            </a:lvl2pPr>
            <a:lvl3pPr marL="1371600" lvl="2"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3pPr>
            <a:lvl4pPr marL="1828800" lvl="3"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4pPr>
            <a:lvl5pPr marL="2286000" lvl="4"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2" name="Google Shape;22;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3" name="Google Shape;23;p4"/>
          <p:cNvCxnSpPr/>
          <p:nvPr/>
        </p:nvCxnSpPr>
        <p:spPr>
          <a:xfrm rot="10800000" flipH="1">
            <a:off x="0" y="1327100"/>
            <a:ext cx="4349400" cy="24900"/>
          </a:xfrm>
          <a:prstGeom prst="straightConnector1">
            <a:avLst/>
          </a:prstGeom>
          <a:noFill/>
          <a:ln w="76200" cap="flat" cmpd="sng">
            <a:solidFill>
              <a:srgbClr val="FACF5A"/>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Clr>
                <a:srgbClr val="233142"/>
              </a:buClr>
              <a:buSzPts val="3600"/>
              <a:buFont typeface="Montserrat"/>
              <a:buNone/>
              <a:defRPr b="1">
                <a:solidFill>
                  <a:srgbClr val="233142"/>
                </a:solidFill>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7" name="Google Shape;27;p5"/>
          <p:cNvCxnSpPr/>
          <p:nvPr/>
        </p:nvCxnSpPr>
        <p:spPr>
          <a:xfrm rot="10800000" flipH="1">
            <a:off x="0" y="1327100"/>
            <a:ext cx="4349400" cy="24900"/>
          </a:xfrm>
          <a:prstGeom prst="straightConnector1">
            <a:avLst/>
          </a:prstGeom>
          <a:noFill/>
          <a:ln w="76200" cap="flat" cmpd="sng">
            <a:solidFill>
              <a:srgbClr val="FACF5A"/>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
        <p:cNvGrpSpPr/>
        <p:nvPr/>
      </p:nvGrpSpPr>
      <p:grpSpPr>
        <a:xfrm>
          <a:off x="0" y="0"/>
          <a:ext cx="0" cy="0"/>
          <a:chOff x="0" y="0"/>
          <a:chExt cx="0" cy="0"/>
        </a:xfrm>
      </p:grpSpPr>
      <p:sp>
        <p:nvSpPr>
          <p:cNvPr id="29" name="Google Shape;29;p6"/>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0" name="Google Shape;30;p6"/>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81000" algn="ctr">
              <a:spcBef>
                <a:spcPts val="0"/>
              </a:spcBef>
              <a:spcAft>
                <a:spcPts val="0"/>
              </a:spcAft>
              <a:buSzPts val="2400"/>
              <a:buChar char="●"/>
              <a:defRPr/>
            </a:lvl1pPr>
            <a:lvl2pPr marL="914400" lvl="1" indent="-368300" algn="ctr">
              <a:spcBef>
                <a:spcPts val="1600"/>
              </a:spcBef>
              <a:spcAft>
                <a:spcPts val="0"/>
              </a:spcAft>
              <a:buSzPts val="2200"/>
              <a:buChar char="●"/>
              <a:defRPr/>
            </a:lvl2pPr>
            <a:lvl3pPr marL="1371600" lvl="2" indent="-342900" algn="ctr">
              <a:spcBef>
                <a:spcPts val="1600"/>
              </a:spcBef>
              <a:spcAft>
                <a:spcPts val="0"/>
              </a:spcAft>
              <a:buSzPts val="1800"/>
              <a:buChar char="■"/>
              <a:defRPr/>
            </a:lvl3pPr>
            <a:lvl4pPr marL="1828800" lvl="3" indent="-342900" algn="ctr">
              <a:spcBef>
                <a:spcPts val="1600"/>
              </a:spcBef>
              <a:spcAft>
                <a:spcPts val="0"/>
              </a:spcAft>
              <a:buSzPts val="1800"/>
              <a:buChar char="●"/>
              <a:defRPr/>
            </a:lvl4pPr>
            <a:lvl5pPr marL="2286000" lvl="4" indent="-342900" algn="ctr">
              <a:spcBef>
                <a:spcPts val="1600"/>
              </a:spcBef>
              <a:spcAft>
                <a:spcPts val="0"/>
              </a:spcAft>
              <a:buSzPts val="1800"/>
              <a:buChar char="○"/>
              <a:defRPr/>
            </a:lvl5pPr>
            <a:lvl6pPr marL="2743200" lvl="5" indent="-342900" algn="ctr">
              <a:spcBef>
                <a:spcPts val="1600"/>
              </a:spcBef>
              <a:spcAft>
                <a:spcPts val="0"/>
              </a:spcAft>
              <a:buSzPts val="1800"/>
              <a:buChar char="■"/>
              <a:defRPr/>
            </a:lvl6pPr>
            <a:lvl7pPr marL="3200400" lvl="6" indent="-342900" algn="ctr">
              <a:spcBef>
                <a:spcPts val="1600"/>
              </a:spcBef>
              <a:spcAft>
                <a:spcPts val="0"/>
              </a:spcAft>
              <a:buSzPts val="1800"/>
              <a:buChar char="●"/>
              <a:defRPr/>
            </a:lvl7pPr>
            <a:lvl8pPr marL="3657600" lvl="7" indent="-342900" algn="ctr">
              <a:spcBef>
                <a:spcPts val="1600"/>
              </a:spcBef>
              <a:spcAft>
                <a:spcPts val="0"/>
              </a:spcAft>
              <a:buSzPts val="1800"/>
              <a:buChar char="○"/>
              <a:defRPr/>
            </a:lvl8pPr>
            <a:lvl9pPr marL="4114800" lvl="8" indent="-342900" algn="ctr">
              <a:spcBef>
                <a:spcPts val="1600"/>
              </a:spcBef>
              <a:spcAft>
                <a:spcPts val="1600"/>
              </a:spcAft>
              <a:buSzPts val="1800"/>
              <a:buChar char="■"/>
              <a:defRPr/>
            </a:lvl9pPr>
          </a:lstStyle>
          <a:p>
            <a:endParaRPr/>
          </a:p>
        </p:txBody>
      </p:sp>
      <p:sp>
        <p:nvSpPr>
          <p:cNvPr id="31" name="Google Shape;31;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5"/>
        <p:cNvGrpSpPr/>
        <p:nvPr/>
      </p:nvGrpSpPr>
      <p:grpSpPr>
        <a:xfrm>
          <a:off x="0" y="0"/>
          <a:ext cx="0" cy="0"/>
          <a:chOff x="0" y="0"/>
          <a:chExt cx="0" cy="0"/>
        </a:xfrm>
      </p:grpSpPr>
      <p:sp>
        <p:nvSpPr>
          <p:cNvPr id="16" name="Google Shape;16;p11"/>
          <p:cNvSpPr txBox="1">
            <a:spLocks noGrp="1"/>
          </p:cNvSpPr>
          <p:nvPr>
            <p:ph type="title"/>
          </p:nvPr>
        </p:nvSpPr>
        <p:spPr>
          <a:xfrm>
            <a:off x="457200" y="274638"/>
            <a:ext cx="8229600" cy="1143000"/>
          </a:xfrm>
          <a:prstGeom prst="rect">
            <a:avLst/>
          </a:prstGeom>
          <a:noFill/>
          <a:ln>
            <a:noFill/>
          </a:ln>
        </p:spPr>
        <p:txBody>
          <a:bodyPr spcFirstLastPara="1" wrap="square" lIns="86200" tIns="43100" rIns="86200" bIns="431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1"/>
          <p:cNvSpPr txBox="1">
            <a:spLocks noGrp="1"/>
          </p:cNvSpPr>
          <p:nvPr>
            <p:ph type="body" idx="1"/>
          </p:nvPr>
        </p:nvSpPr>
        <p:spPr>
          <a:xfrm>
            <a:off x="457200" y="1600201"/>
            <a:ext cx="4038600" cy="4525963"/>
          </a:xfrm>
          <a:prstGeom prst="rect">
            <a:avLst/>
          </a:prstGeom>
          <a:noFill/>
          <a:ln>
            <a:noFill/>
          </a:ln>
        </p:spPr>
        <p:txBody>
          <a:bodyPr spcFirstLastPara="1" wrap="square" lIns="86200" tIns="43100" rIns="86200" bIns="43100" anchor="t" anchorCtr="0">
            <a:normAutofit/>
          </a:bodyPr>
          <a:lstStyle>
            <a:lvl1pPr marL="481249" lvl="0" indent="-414409" algn="l">
              <a:spcBef>
                <a:spcPts val="547"/>
              </a:spcBef>
              <a:spcAft>
                <a:spcPts val="0"/>
              </a:spcAft>
              <a:buClr>
                <a:schemeClr val="dk1"/>
              </a:buClr>
              <a:buSzPts val="2600"/>
              <a:buChar char="•"/>
              <a:defRPr sz="2737"/>
            </a:lvl1pPr>
            <a:lvl2pPr marL="962497" lvl="1" indent="-394357" algn="l">
              <a:spcBef>
                <a:spcPts val="484"/>
              </a:spcBef>
              <a:spcAft>
                <a:spcPts val="0"/>
              </a:spcAft>
              <a:buClr>
                <a:schemeClr val="dk1"/>
              </a:buClr>
              <a:buSzPts val="2300"/>
              <a:buChar char="–"/>
              <a:defRPr sz="2421"/>
            </a:lvl2pPr>
            <a:lvl3pPr marL="1443746" lvl="2" indent="-367621" algn="l">
              <a:spcBef>
                <a:spcPts val="400"/>
              </a:spcBef>
              <a:spcAft>
                <a:spcPts val="0"/>
              </a:spcAft>
              <a:buClr>
                <a:schemeClr val="dk1"/>
              </a:buClr>
              <a:buSzPts val="1900"/>
              <a:buChar char="•"/>
              <a:defRPr sz="2000"/>
            </a:lvl3pPr>
            <a:lvl4pPr marL="1924995" lvl="3" indent="-354253" algn="l">
              <a:spcBef>
                <a:spcPts val="358"/>
              </a:spcBef>
              <a:spcAft>
                <a:spcPts val="0"/>
              </a:spcAft>
              <a:buClr>
                <a:schemeClr val="dk1"/>
              </a:buClr>
              <a:buSzPts val="1700"/>
              <a:buChar char="–"/>
              <a:defRPr sz="1789"/>
            </a:lvl4pPr>
            <a:lvl5pPr marL="2406244" lvl="4" indent="-354253" algn="l">
              <a:spcBef>
                <a:spcPts val="358"/>
              </a:spcBef>
              <a:spcAft>
                <a:spcPts val="0"/>
              </a:spcAft>
              <a:buClr>
                <a:schemeClr val="dk1"/>
              </a:buClr>
              <a:buSzPts val="1700"/>
              <a:buChar char="»"/>
              <a:defRPr sz="1789"/>
            </a:lvl5pPr>
            <a:lvl6pPr marL="2887492" lvl="5" indent="-354253" algn="l">
              <a:spcBef>
                <a:spcPts val="358"/>
              </a:spcBef>
              <a:spcAft>
                <a:spcPts val="0"/>
              </a:spcAft>
              <a:buClr>
                <a:schemeClr val="dk1"/>
              </a:buClr>
              <a:buSzPts val="1700"/>
              <a:buChar char="•"/>
              <a:defRPr sz="1789"/>
            </a:lvl6pPr>
            <a:lvl7pPr marL="3368741" lvl="6" indent="-354253" algn="l">
              <a:spcBef>
                <a:spcPts val="358"/>
              </a:spcBef>
              <a:spcAft>
                <a:spcPts val="0"/>
              </a:spcAft>
              <a:buClr>
                <a:schemeClr val="dk1"/>
              </a:buClr>
              <a:buSzPts val="1700"/>
              <a:buChar char="•"/>
              <a:defRPr sz="1789"/>
            </a:lvl7pPr>
            <a:lvl8pPr marL="3849990" lvl="7" indent="-354253" algn="l">
              <a:spcBef>
                <a:spcPts val="358"/>
              </a:spcBef>
              <a:spcAft>
                <a:spcPts val="0"/>
              </a:spcAft>
              <a:buClr>
                <a:schemeClr val="dk1"/>
              </a:buClr>
              <a:buSzPts val="1700"/>
              <a:buChar char="•"/>
              <a:defRPr sz="1789"/>
            </a:lvl8pPr>
            <a:lvl9pPr marL="4331238" lvl="8" indent="-354253" algn="l">
              <a:spcBef>
                <a:spcPts val="358"/>
              </a:spcBef>
              <a:spcAft>
                <a:spcPts val="0"/>
              </a:spcAft>
              <a:buClr>
                <a:schemeClr val="dk1"/>
              </a:buClr>
              <a:buSzPts val="1700"/>
              <a:buChar char="•"/>
              <a:defRPr sz="1789"/>
            </a:lvl9pPr>
          </a:lstStyle>
          <a:p>
            <a:endParaRPr/>
          </a:p>
        </p:txBody>
      </p:sp>
      <p:sp>
        <p:nvSpPr>
          <p:cNvPr id="18" name="Google Shape;18;p11"/>
          <p:cNvSpPr txBox="1">
            <a:spLocks noGrp="1"/>
          </p:cNvSpPr>
          <p:nvPr>
            <p:ph type="body" idx="2"/>
          </p:nvPr>
        </p:nvSpPr>
        <p:spPr>
          <a:xfrm>
            <a:off x="4648200" y="1600201"/>
            <a:ext cx="4038600" cy="4525963"/>
          </a:xfrm>
          <a:prstGeom prst="rect">
            <a:avLst/>
          </a:prstGeom>
          <a:noFill/>
          <a:ln>
            <a:noFill/>
          </a:ln>
        </p:spPr>
        <p:txBody>
          <a:bodyPr spcFirstLastPara="1" wrap="square" lIns="86200" tIns="43100" rIns="86200" bIns="43100" anchor="t" anchorCtr="0">
            <a:normAutofit/>
          </a:bodyPr>
          <a:lstStyle>
            <a:lvl1pPr marL="481249" lvl="0" indent="-414409" algn="l">
              <a:spcBef>
                <a:spcPts val="547"/>
              </a:spcBef>
              <a:spcAft>
                <a:spcPts val="0"/>
              </a:spcAft>
              <a:buClr>
                <a:schemeClr val="dk1"/>
              </a:buClr>
              <a:buSzPts val="2600"/>
              <a:buChar char="•"/>
              <a:defRPr sz="2737"/>
            </a:lvl1pPr>
            <a:lvl2pPr marL="962497" lvl="1" indent="-394357" algn="l">
              <a:spcBef>
                <a:spcPts val="484"/>
              </a:spcBef>
              <a:spcAft>
                <a:spcPts val="0"/>
              </a:spcAft>
              <a:buClr>
                <a:schemeClr val="dk1"/>
              </a:buClr>
              <a:buSzPts val="2300"/>
              <a:buChar char="–"/>
              <a:defRPr sz="2421"/>
            </a:lvl2pPr>
            <a:lvl3pPr marL="1443746" lvl="2" indent="-367621" algn="l">
              <a:spcBef>
                <a:spcPts val="400"/>
              </a:spcBef>
              <a:spcAft>
                <a:spcPts val="0"/>
              </a:spcAft>
              <a:buClr>
                <a:schemeClr val="dk1"/>
              </a:buClr>
              <a:buSzPts val="1900"/>
              <a:buChar char="•"/>
              <a:defRPr sz="2000"/>
            </a:lvl3pPr>
            <a:lvl4pPr marL="1924995" lvl="3" indent="-354253" algn="l">
              <a:spcBef>
                <a:spcPts val="358"/>
              </a:spcBef>
              <a:spcAft>
                <a:spcPts val="0"/>
              </a:spcAft>
              <a:buClr>
                <a:schemeClr val="dk1"/>
              </a:buClr>
              <a:buSzPts val="1700"/>
              <a:buChar char="–"/>
              <a:defRPr sz="1789"/>
            </a:lvl4pPr>
            <a:lvl5pPr marL="2406244" lvl="4" indent="-354253" algn="l">
              <a:spcBef>
                <a:spcPts val="358"/>
              </a:spcBef>
              <a:spcAft>
                <a:spcPts val="0"/>
              </a:spcAft>
              <a:buClr>
                <a:schemeClr val="dk1"/>
              </a:buClr>
              <a:buSzPts val="1700"/>
              <a:buChar char="»"/>
              <a:defRPr sz="1789"/>
            </a:lvl5pPr>
            <a:lvl6pPr marL="2887492" lvl="5" indent="-354253" algn="l">
              <a:spcBef>
                <a:spcPts val="358"/>
              </a:spcBef>
              <a:spcAft>
                <a:spcPts val="0"/>
              </a:spcAft>
              <a:buClr>
                <a:schemeClr val="dk1"/>
              </a:buClr>
              <a:buSzPts val="1700"/>
              <a:buChar char="•"/>
              <a:defRPr sz="1789"/>
            </a:lvl6pPr>
            <a:lvl7pPr marL="3368741" lvl="6" indent="-354253" algn="l">
              <a:spcBef>
                <a:spcPts val="358"/>
              </a:spcBef>
              <a:spcAft>
                <a:spcPts val="0"/>
              </a:spcAft>
              <a:buClr>
                <a:schemeClr val="dk1"/>
              </a:buClr>
              <a:buSzPts val="1700"/>
              <a:buChar char="•"/>
              <a:defRPr sz="1789"/>
            </a:lvl7pPr>
            <a:lvl8pPr marL="3849990" lvl="7" indent="-354253" algn="l">
              <a:spcBef>
                <a:spcPts val="358"/>
              </a:spcBef>
              <a:spcAft>
                <a:spcPts val="0"/>
              </a:spcAft>
              <a:buClr>
                <a:schemeClr val="dk1"/>
              </a:buClr>
              <a:buSzPts val="1700"/>
              <a:buChar char="•"/>
              <a:defRPr sz="1789"/>
            </a:lvl8pPr>
            <a:lvl9pPr marL="4331238" lvl="8" indent="-354253" algn="l">
              <a:spcBef>
                <a:spcPts val="358"/>
              </a:spcBef>
              <a:spcAft>
                <a:spcPts val="0"/>
              </a:spcAft>
              <a:buClr>
                <a:schemeClr val="dk1"/>
              </a:buClr>
              <a:buSzPts val="1700"/>
              <a:buChar char="•"/>
              <a:defRPr sz="1789"/>
            </a:lvl9pPr>
          </a:lstStyle>
          <a:p>
            <a:endParaRPr/>
          </a:p>
        </p:txBody>
      </p:sp>
      <p:sp>
        <p:nvSpPr>
          <p:cNvPr id="19" name="Google Shape;19;p11"/>
          <p:cNvSpPr txBox="1">
            <a:spLocks noGrp="1"/>
          </p:cNvSpPr>
          <p:nvPr>
            <p:ph type="dt" idx="10"/>
          </p:nvPr>
        </p:nvSpPr>
        <p:spPr>
          <a:xfrm>
            <a:off x="457200" y="6356351"/>
            <a:ext cx="2133600" cy="365125"/>
          </a:xfrm>
          <a:prstGeom prst="rect">
            <a:avLst/>
          </a:prstGeom>
          <a:noFill/>
          <a:ln>
            <a:noFill/>
          </a:ln>
        </p:spPr>
        <p:txBody>
          <a:bodyPr spcFirstLastPara="1" wrap="square" lIns="86200" tIns="43100" rIns="86200" bIns="431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1"/>
          <p:cNvSpPr txBox="1">
            <a:spLocks noGrp="1"/>
          </p:cNvSpPr>
          <p:nvPr>
            <p:ph type="ftr" idx="11"/>
          </p:nvPr>
        </p:nvSpPr>
        <p:spPr>
          <a:xfrm>
            <a:off x="3124200" y="6356351"/>
            <a:ext cx="2895600" cy="365125"/>
          </a:xfrm>
          <a:prstGeom prst="rect">
            <a:avLst/>
          </a:prstGeom>
          <a:noFill/>
          <a:ln>
            <a:noFill/>
          </a:ln>
        </p:spPr>
        <p:txBody>
          <a:bodyPr spcFirstLastPara="1" wrap="square" lIns="86200" tIns="43100" rIns="86200" bIns="431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1"/>
          <p:cNvSpPr txBox="1">
            <a:spLocks noGrp="1"/>
          </p:cNvSpPr>
          <p:nvPr>
            <p:ph type="sldNum" idx="12"/>
          </p:nvPr>
        </p:nvSpPr>
        <p:spPr>
          <a:xfrm>
            <a:off x="6553200" y="6356351"/>
            <a:ext cx="2133600" cy="365125"/>
          </a:xfrm>
          <a:prstGeom prst="rect">
            <a:avLst/>
          </a:prstGeom>
          <a:noFill/>
          <a:ln>
            <a:noFill/>
          </a:ln>
        </p:spPr>
        <p:txBody>
          <a:bodyPr spcFirstLastPara="1" wrap="square" lIns="86200" tIns="43100" rIns="86200" bIns="431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16669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
        <p:cNvGrpSpPr/>
        <p:nvPr/>
      </p:nvGrpSpPr>
      <p:grpSpPr>
        <a:xfrm>
          <a:off x="0" y="0"/>
          <a:ext cx="0" cy="0"/>
          <a:chOff x="0" y="0"/>
          <a:chExt cx="0" cy="0"/>
        </a:xfrm>
      </p:grpSpPr>
      <p:sp>
        <p:nvSpPr>
          <p:cNvPr id="23" name="Google Shape;23;p12"/>
          <p:cNvSpPr txBox="1">
            <a:spLocks noGrp="1"/>
          </p:cNvSpPr>
          <p:nvPr>
            <p:ph type="title"/>
          </p:nvPr>
        </p:nvSpPr>
        <p:spPr>
          <a:xfrm>
            <a:off x="457200" y="274638"/>
            <a:ext cx="8229600" cy="1143000"/>
          </a:xfrm>
          <a:prstGeom prst="rect">
            <a:avLst/>
          </a:prstGeom>
          <a:noFill/>
          <a:ln>
            <a:noFill/>
          </a:ln>
        </p:spPr>
        <p:txBody>
          <a:bodyPr spcFirstLastPara="1" wrap="square" lIns="86200" tIns="43100" rIns="86200" bIns="431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2"/>
          <p:cNvSpPr txBox="1">
            <a:spLocks noGrp="1"/>
          </p:cNvSpPr>
          <p:nvPr>
            <p:ph type="body" idx="1"/>
          </p:nvPr>
        </p:nvSpPr>
        <p:spPr>
          <a:xfrm>
            <a:off x="457200" y="1600201"/>
            <a:ext cx="8229600" cy="4525963"/>
          </a:xfrm>
          <a:prstGeom prst="rect">
            <a:avLst/>
          </a:prstGeom>
          <a:noFill/>
          <a:ln>
            <a:noFill/>
          </a:ln>
        </p:spPr>
        <p:txBody>
          <a:bodyPr spcFirstLastPara="1" wrap="square" lIns="86200" tIns="43100" rIns="86200" bIns="43100" anchor="t" anchorCtr="0">
            <a:normAutofit/>
          </a:bodyPr>
          <a:lstStyle>
            <a:lvl1pPr marL="481249" lvl="0" indent="-360937" algn="l">
              <a:spcBef>
                <a:spcPts val="379"/>
              </a:spcBef>
              <a:spcAft>
                <a:spcPts val="0"/>
              </a:spcAft>
              <a:buClr>
                <a:schemeClr val="dk1"/>
              </a:buClr>
              <a:buSzPts val="1800"/>
              <a:buChar char="•"/>
              <a:defRPr/>
            </a:lvl1pPr>
            <a:lvl2pPr marL="962497" lvl="1" indent="-360937" algn="l">
              <a:spcBef>
                <a:spcPts val="379"/>
              </a:spcBef>
              <a:spcAft>
                <a:spcPts val="0"/>
              </a:spcAft>
              <a:buClr>
                <a:schemeClr val="dk1"/>
              </a:buClr>
              <a:buSzPts val="1800"/>
              <a:buChar char="–"/>
              <a:defRPr/>
            </a:lvl2pPr>
            <a:lvl3pPr marL="1443746" lvl="2" indent="-360937" algn="l">
              <a:spcBef>
                <a:spcPts val="379"/>
              </a:spcBef>
              <a:spcAft>
                <a:spcPts val="0"/>
              </a:spcAft>
              <a:buClr>
                <a:schemeClr val="dk1"/>
              </a:buClr>
              <a:buSzPts val="1800"/>
              <a:buChar char="•"/>
              <a:defRPr/>
            </a:lvl3pPr>
            <a:lvl4pPr marL="1924995" lvl="3" indent="-360937" algn="l">
              <a:spcBef>
                <a:spcPts val="379"/>
              </a:spcBef>
              <a:spcAft>
                <a:spcPts val="0"/>
              </a:spcAft>
              <a:buClr>
                <a:schemeClr val="dk1"/>
              </a:buClr>
              <a:buSzPts val="1800"/>
              <a:buChar char="–"/>
              <a:defRPr/>
            </a:lvl4pPr>
            <a:lvl5pPr marL="2406244" lvl="4" indent="-360937" algn="l">
              <a:spcBef>
                <a:spcPts val="379"/>
              </a:spcBef>
              <a:spcAft>
                <a:spcPts val="0"/>
              </a:spcAft>
              <a:buClr>
                <a:schemeClr val="dk1"/>
              </a:buClr>
              <a:buSzPts val="1800"/>
              <a:buChar char="»"/>
              <a:defRPr/>
            </a:lvl5pPr>
            <a:lvl6pPr marL="2887492" lvl="5" indent="-360937" algn="l">
              <a:spcBef>
                <a:spcPts val="379"/>
              </a:spcBef>
              <a:spcAft>
                <a:spcPts val="0"/>
              </a:spcAft>
              <a:buClr>
                <a:schemeClr val="dk1"/>
              </a:buClr>
              <a:buSzPts val="1800"/>
              <a:buChar char="•"/>
              <a:defRPr/>
            </a:lvl6pPr>
            <a:lvl7pPr marL="3368741" lvl="6" indent="-360937" algn="l">
              <a:spcBef>
                <a:spcPts val="379"/>
              </a:spcBef>
              <a:spcAft>
                <a:spcPts val="0"/>
              </a:spcAft>
              <a:buClr>
                <a:schemeClr val="dk1"/>
              </a:buClr>
              <a:buSzPts val="1800"/>
              <a:buChar char="•"/>
              <a:defRPr/>
            </a:lvl7pPr>
            <a:lvl8pPr marL="3849990" lvl="7" indent="-360937" algn="l">
              <a:spcBef>
                <a:spcPts val="379"/>
              </a:spcBef>
              <a:spcAft>
                <a:spcPts val="0"/>
              </a:spcAft>
              <a:buClr>
                <a:schemeClr val="dk1"/>
              </a:buClr>
              <a:buSzPts val="1800"/>
              <a:buChar char="•"/>
              <a:defRPr/>
            </a:lvl8pPr>
            <a:lvl9pPr marL="4331238" lvl="8" indent="-360937" algn="l">
              <a:spcBef>
                <a:spcPts val="379"/>
              </a:spcBef>
              <a:spcAft>
                <a:spcPts val="0"/>
              </a:spcAft>
              <a:buClr>
                <a:schemeClr val="dk1"/>
              </a:buClr>
              <a:buSzPts val="1800"/>
              <a:buChar char="•"/>
              <a:defRPr/>
            </a:lvl9pPr>
          </a:lstStyle>
          <a:p>
            <a:endParaRPr/>
          </a:p>
        </p:txBody>
      </p:sp>
      <p:sp>
        <p:nvSpPr>
          <p:cNvPr id="25" name="Google Shape;25;p12"/>
          <p:cNvSpPr txBox="1">
            <a:spLocks noGrp="1"/>
          </p:cNvSpPr>
          <p:nvPr>
            <p:ph type="dt" idx="10"/>
          </p:nvPr>
        </p:nvSpPr>
        <p:spPr>
          <a:xfrm>
            <a:off x="457200" y="6356351"/>
            <a:ext cx="2133600" cy="365125"/>
          </a:xfrm>
          <a:prstGeom prst="rect">
            <a:avLst/>
          </a:prstGeom>
          <a:noFill/>
          <a:ln>
            <a:noFill/>
          </a:ln>
        </p:spPr>
        <p:txBody>
          <a:bodyPr spcFirstLastPara="1" wrap="square" lIns="86200" tIns="43100" rIns="86200" bIns="431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2"/>
          <p:cNvSpPr txBox="1">
            <a:spLocks noGrp="1"/>
          </p:cNvSpPr>
          <p:nvPr>
            <p:ph type="ftr" idx="11"/>
          </p:nvPr>
        </p:nvSpPr>
        <p:spPr>
          <a:xfrm>
            <a:off x="3124200" y="6356351"/>
            <a:ext cx="2895600" cy="365125"/>
          </a:xfrm>
          <a:prstGeom prst="rect">
            <a:avLst/>
          </a:prstGeom>
          <a:noFill/>
          <a:ln>
            <a:noFill/>
          </a:ln>
        </p:spPr>
        <p:txBody>
          <a:bodyPr spcFirstLastPara="1" wrap="square" lIns="86200" tIns="43100" rIns="86200" bIns="431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2"/>
          <p:cNvSpPr txBox="1">
            <a:spLocks noGrp="1"/>
          </p:cNvSpPr>
          <p:nvPr>
            <p:ph type="sldNum" idx="12"/>
          </p:nvPr>
        </p:nvSpPr>
        <p:spPr>
          <a:xfrm>
            <a:off x="6553200" y="6356351"/>
            <a:ext cx="2133600" cy="365125"/>
          </a:xfrm>
          <a:prstGeom prst="rect">
            <a:avLst/>
          </a:prstGeom>
          <a:noFill/>
          <a:ln>
            <a:noFill/>
          </a:ln>
        </p:spPr>
        <p:txBody>
          <a:bodyPr spcFirstLastPara="1" wrap="square" lIns="86200" tIns="43100" rIns="86200" bIns="431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1717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5"/>
          <p:cNvSpPr txBox="1">
            <a:spLocks noGrp="1"/>
          </p:cNvSpPr>
          <p:nvPr>
            <p:ph type="title"/>
          </p:nvPr>
        </p:nvSpPr>
        <p:spPr>
          <a:xfrm>
            <a:off x="457200" y="274638"/>
            <a:ext cx="8229600" cy="1143000"/>
          </a:xfrm>
          <a:prstGeom prst="rect">
            <a:avLst/>
          </a:prstGeom>
          <a:noFill/>
          <a:ln>
            <a:noFill/>
          </a:ln>
        </p:spPr>
        <p:txBody>
          <a:bodyPr spcFirstLastPara="1" wrap="square" lIns="86200" tIns="43100" rIns="86200" bIns="43100" anchor="ctr" anchorCtr="0">
            <a:normAutofit/>
          </a:bodyPr>
          <a:lstStyle>
            <a:lvl1pPr lvl="0" algn="ctr">
              <a:spcBef>
                <a:spcPts val="0"/>
              </a:spcBef>
              <a:spcAft>
                <a:spcPts val="0"/>
              </a:spcAft>
              <a:buClr>
                <a:schemeClr val="dk1"/>
              </a:buClr>
              <a:buSzPts val="41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5"/>
          <p:cNvSpPr txBox="1">
            <a:spLocks noGrp="1"/>
          </p:cNvSpPr>
          <p:nvPr>
            <p:ph type="body" idx="1"/>
          </p:nvPr>
        </p:nvSpPr>
        <p:spPr>
          <a:xfrm>
            <a:off x="457201" y="1535113"/>
            <a:ext cx="4040188" cy="639762"/>
          </a:xfrm>
          <a:prstGeom prst="rect">
            <a:avLst/>
          </a:prstGeom>
          <a:noFill/>
          <a:ln>
            <a:noFill/>
          </a:ln>
        </p:spPr>
        <p:txBody>
          <a:bodyPr spcFirstLastPara="1" wrap="square" lIns="86200" tIns="43100" rIns="86200" bIns="43100" anchor="b" anchorCtr="0">
            <a:normAutofit/>
          </a:bodyPr>
          <a:lstStyle>
            <a:lvl1pPr marL="481249" lvl="0" indent="-240624" algn="l">
              <a:spcBef>
                <a:spcPts val="484"/>
              </a:spcBef>
              <a:spcAft>
                <a:spcPts val="0"/>
              </a:spcAft>
              <a:buClr>
                <a:schemeClr val="dk1"/>
              </a:buClr>
              <a:buSzPts val="2300"/>
              <a:buNone/>
              <a:defRPr sz="2421" b="1"/>
            </a:lvl1pPr>
            <a:lvl2pPr marL="962497" lvl="1" indent="-240624" algn="l">
              <a:spcBef>
                <a:spcPts val="400"/>
              </a:spcBef>
              <a:spcAft>
                <a:spcPts val="0"/>
              </a:spcAft>
              <a:buClr>
                <a:schemeClr val="dk1"/>
              </a:buClr>
              <a:buSzPts val="1900"/>
              <a:buNone/>
              <a:defRPr sz="2000" b="1"/>
            </a:lvl2pPr>
            <a:lvl3pPr marL="1443746" lvl="2" indent="-240624" algn="l">
              <a:spcBef>
                <a:spcPts val="358"/>
              </a:spcBef>
              <a:spcAft>
                <a:spcPts val="0"/>
              </a:spcAft>
              <a:buClr>
                <a:schemeClr val="dk1"/>
              </a:buClr>
              <a:buSzPts val="1700"/>
              <a:buNone/>
              <a:defRPr sz="1789" b="1"/>
            </a:lvl3pPr>
            <a:lvl4pPr marL="1924995" lvl="3" indent="-240624" algn="l">
              <a:spcBef>
                <a:spcPts val="316"/>
              </a:spcBef>
              <a:spcAft>
                <a:spcPts val="0"/>
              </a:spcAft>
              <a:buClr>
                <a:schemeClr val="dk1"/>
              </a:buClr>
              <a:buSzPts val="1500"/>
              <a:buNone/>
              <a:defRPr sz="1579" b="1"/>
            </a:lvl4pPr>
            <a:lvl5pPr marL="2406244" lvl="4" indent="-240624" algn="l">
              <a:spcBef>
                <a:spcPts val="316"/>
              </a:spcBef>
              <a:spcAft>
                <a:spcPts val="0"/>
              </a:spcAft>
              <a:buClr>
                <a:schemeClr val="dk1"/>
              </a:buClr>
              <a:buSzPts val="1500"/>
              <a:buNone/>
              <a:defRPr sz="1579" b="1"/>
            </a:lvl5pPr>
            <a:lvl6pPr marL="2887492" lvl="5" indent="-240624" algn="l">
              <a:spcBef>
                <a:spcPts val="316"/>
              </a:spcBef>
              <a:spcAft>
                <a:spcPts val="0"/>
              </a:spcAft>
              <a:buClr>
                <a:schemeClr val="dk1"/>
              </a:buClr>
              <a:buSzPts val="1500"/>
              <a:buNone/>
              <a:defRPr sz="1579" b="1"/>
            </a:lvl6pPr>
            <a:lvl7pPr marL="3368741" lvl="6" indent="-240624" algn="l">
              <a:spcBef>
                <a:spcPts val="316"/>
              </a:spcBef>
              <a:spcAft>
                <a:spcPts val="0"/>
              </a:spcAft>
              <a:buClr>
                <a:schemeClr val="dk1"/>
              </a:buClr>
              <a:buSzPts val="1500"/>
              <a:buNone/>
              <a:defRPr sz="1579" b="1"/>
            </a:lvl7pPr>
            <a:lvl8pPr marL="3849990" lvl="7" indent="-240624" algn="l">
              <a:spcBef>
                <a:spcPts val="316"/>
              </a:spcBef>
              <a:spcAft>
                <a:spcPts val="0"/>
              </a:spcAft>
              <a:buClr>
                <a:schemeClr val="dk1"/>
              </a:buClr>
              <a:buSzPts val="1500"/>
              <a:buNone/>
              <a:defRPr sz="1579" b="1"/>
            </a:lvl8pPr>
            <a:lvl9pPr marL="4331238" lvl="8" indent="-240624" algn="l">
              <a:spcBef>
                <a:spcPts val="316"/>
              </a:spcBef>
              <a:spcAft>
                <a:spcPts val="0"/>
              </a:spcAft>
              <a:buClr>
                <a:schemeClr val="dk1"/>
              </a:buClr>
              <a:buSzPts val="1500"/>
              <a:buNone/>
              <a:defRPr sz="1579" b="1"/>
            </a:lvl9pPr>
          </a:lstStyle>
          <a:p>
            <a:endParaRPr/>
          </a:p>
        </p:txBody>
      </p:sp>
      <p:sp>
        <p:nvSpPr>
          <p:cNvPr id="43" name="Google Shape;43;p15"/>
          <p:cNvSpPr txBox="1">
            <a:spLocks noGrp="1"/>
          </p:cNvSpPr>
          <p:nvPr>
            <p:ph type="body" idx="2"/>
          </p:nvPr>
        </p:nvSpPr>
        <p:spPr>
          <a:xfrm>
            <a:off x="457201" y="2174875"/>
            <a:ext cx="4040188" cy="3951288"/>
          </a:xfrm>
          <a:prstGeom prst="rect">
            <a:avLst/>
          </a:prstGeom>
          <a:noFill/>
          <a:ln>
            <a:noFill/>
          </a:ln>
        </p:spPr>
        <p:txBody>
          <a:bodyPr spcFirstLastPara="1" wrap="square" lIns="86200" tIns="43100" rIns="86200" bIns="43100" anchor="t" anchorCtr="0">
            <a:normAutofit/>
          </a:bodyPr>
          <a:lstStyle>
            <a:lvl1pPr marL="481249" lvl="0" indent="-394357" algn="l">
              <a:spcBef>
                <a:spcPts val="484"/>
              </a:spcBef>
              <a:spcAft>
                <a:spcPts val="0"/>
              </a:spcAft>
              <a:buClr>
                <a:schemeClr val="dk1"/>
              </a:buClr>
              <a:buSzPts val="2300"/>
              <a:buChar char="•"/>
              <a:defRPr sz="2421"/>
            </a:lvl1pPr>
            <a:lvl2pPr marL="962497" lvl="1" indent="-367621" algn="l">
              <a:spcBef>
                <a:spcPts val="400"/>
              </a:spcBef>
              <a:spcAft>
                <a:spcPts val="0"/>
              </a:spcAft>
              <a:buClr>
                <a:schemeClr val="dk1"/>
              </a:buClr>
              <a:buSzPts val="1900"/>
              <a:buChar char="–"/>
              <a:defRPr sz="2000"/>
            </a:lvl2pPr>
            <a:lvl3pPr marL="1443746" lvl="2" indent="-354253" algn="l">
              <a:spcBef>
                <a:spcPts val="358"/>
              </a:spcBef>
              <a:spcAft>
                <a:spcPts val="0"/>
              </a:spcAft>
              <a:buClr>
                <a:schemeClr val="dk1"/>
              </a:buClr>
              <a:buSzPts val="1700"/>
              <a:buChar char="•"/>
              <a:defRPr sz="1789"/>
            </a:lvl3pPr>
            <a:lvl4pPr marL="1924995" lvl="3" indent="-340885" algn="l">
              <a:spcBef>
                <a:spcPts val="316"/>
              </a:spcBef>
              <a:spcAft>
                <a:spcPts val="0"/>
              </a:spcAft>
              <a:buClr>
                <a:schemeClr val="dk1"/>
              </a:buClr>
              <a:buSzPts val="1500"/>
              <a:buChar char="–"/>
              <a:defRPr sz="1579"/>
            </a:lvl4pPr>
            <a:lvl5pPr marL="2406244" lvl="4" indent="-340885" algn="l">
              <a:spcBef>
                <a:spcPts val="316"/>
              </a:spcBef>
              <a:spcAft>
                <a:spcPts val="0"/>
              </a:spcAft>
              <a:buClr>
                <a:schemeClr val="dk1"/>
              </a:buClr>
              <a:buSzPts val="1500"/>
              <a:buChar char="»"/>
              <a:defRPr sz="1579"/>
            </a:lvl5pPr>
            <a:lvl6pPr marL="2887492" lvl="5" indent="-340885" algn="l">
              <a:spcBef>
                <a:spcPts val="316"/>
              </a:spcBef>
              <a:spcAft>
                <a:spcPts val="0"/>
              </a:spcAft>
              <a:buClr>
                <a:schemeClr val="dk1"/>
              </a:buClr>
              <a:buSzPts val="1500"/>
              <a:buChar char="•"/>
              <a:defRPr sz="1579"/>
            </a:lvl6pPr>
            <a:lvl7pPr marL="3368741" lvl="6" indent="-340885" algn="l">
              <a:spcBef>
                <a:spcPts val="316"/>
              </a:spcBef>
              <a:spcAft>
                <a:spcPts val="0"/>
              </a:spcAft>
              <a:buClr>
                <a:schemeClr val="dk1"/>
              </a:buClr>
              <a:buSzPts val="1500"/>
              <a:buChar char="•"/>
              <a:defRPr sz="1579"/>
            </a:lvl7pPr>
            <a:lvl8pPr marL="3849990" lvl="7" indent="-340885" algn="l">
              <a:spcBef>
                <a:spcPts val="316"/>
              </a:spcBef>
              <a:spcAft>
                <a:spcPts val="0"/>
              </a:spcAft>
              <a:buClr>
                <a:schemeClr val="dk1"/>
              </a:buClr>
              <a:buSzPts val="1500"/>
              <a:buChar char="•"/>
              <a:defRPr sz="1579"/>
            </a:lvl8pPr>
            <a:lvl9pPr marL="4331238" lvl="8" indent="-340885" algn="l">
              <a:spcBef>
                <a:spcPts val="316"/>
              </a:spcBef>
              <a:spcAft>
                <a:spcPts val="0"/>
              </a:spcAft>
              <a:buClr>
                <a:schemeClr val="dk1"/>
              </a:buClr>
              <a:buSzPts val="1500"/>
              <a:buChar char="•"/>
              <a:defRPr sz="1579"/>
            </a:lvl9pPr>
          </a:lstStyle>
          <a:p>
            <a:endParaRPr/>
          </a:p>
        </p:txBody>
      </p:sp>
      <p:sp>
        <p:nvSpPr>
          <p:cNvPr id="44" name="Google Shape;44;p15"/>
          <p:cNvSpPr txBox="1">
            <a:spLocks noGrp="1"/>
          </p:cNvSpPr>
          <p:nvPr>
            <p:ph type="body" idx="3"/>
          </p:nvPr>
        </p:nvSpPr>
        <p:spPr>
          <a:xfrm>
            <a:off x="4645025" y="1535113"/>
            <a:ext cx="4041775" cy="639762"/>
          </a:xfrm>
          <a:prstGeom prst="rect">
            <a:avLst/>
          </a:prstGeom>
          <a:noFill/>
          <a:ln>
            <a:noFill/>
          </a:ln>
        </p:spPr>
        <p:txBody>
          <a:bodyPr spcFirstLastPara="1" wrap="square" lIns="86200" tIns="43100" rIns="86200" bIns="43100" anchor="b" anchorCtr="0">
            <a:normAutofit/>
          </a:bodyPr>
          <a:lstStyle>
            <a:lvl1pPr marL="481249" lvl="0" indent="-240624" algn="l">
              <a:spcBef>
                <a:spcPts val="484"/>
              </a:spcBef>
              <a:spcAft>
                <a:spcPts val="0"/>
              </a:spcAft>
              <a:buClr>
                <a:schemeClr val="dk1"/>
              </a:buClr>
              <a:buSzPts val="2300"/>
              <a:buNone/>
              <a:defRPr sz="2421" b="1"/>
            </a:lvl1pPr>
            <a:lvl2pPr marL="962497" lvl="1" indent="-240624" algn="l">
              <a:spcBef>
                <a:spcPts val="400"/>
              </a:spcBef>
              <a:spcAft>
                <a:spcPts val="0"/>
              </a:spcAft>
              <a:buClr>
                <a:schemeClr val="dk1"/>
              </a:buClr>
              <a:buSzPts val="1900"/>
              <a:buNone/>
              <a:defRPr sz="2000" b="1"/>
            </a:lvl2pPr>
            <a:lvl3pPr marL="1443746" lvl="2" indent="-240624" algn="l">
              <a:spcBef>
                <a:spcPts val="358"/>
              </a:spcBef>
              <a:spcAft>
                <a:spcPts val="0"/>
              </a:spcAft>
              <a:buClr>
                <a:schemeClr val="dk1"/>
              </a:buClr>
              <a:buSzPts val="1700"/>
              <a:buNone/>
              <a:defRPr sz="1789" b="1"/>
            </a:lvl3pPr>
            <a:lvl4pPr marL="1924995" lvl="3" indent="-240624" algn="l">
              <a:spcBef>
                <a:spcPts val="316"/>
              </a:spcBef>
              <a:spcAft>
                <a:spcPts val="0"/>
              </a:spcAft>
              <a:buClr>
                <a:schemeClr val="dk1"/>
              </a:buClr>
              <a:buSzPts val="1500"/>
              <a:buNone/>
              <a:defRPr sz="1579" b="1"/>
            </a:lvl4pPr>
            <a:lvl5pPr marL="2406244" lvl="4" indent="-240624" algn="l">
              <a:spcBef>
                <a:spcPts val="316"/>
              </a:spcBef>
              <a:spcAft>
                <a:spcPts val="0"/>
              </a:spcAft>
              <a:buClr>
                <a:schemeClr val="dk1"/>
              </a:buClr>
              <a:buSzPts val="1500"/>
              <a:buNone/>
              <a:defRPr sz="1579" b="1"/>
            </a:lvl5pPr>
            <a:lvl6pPr marL="2887492" lvl="5" indent="-240624" algn="l">
              <a:spcBef>
                <a:spcPts val="316"/>
              </a:spcBef>
              <a:spcAft>
                <a:spcPts val="0"/>
              </a:spcAft>
              <a:buClr>
                <a:schemeClr val="dk1"/>
              </a:buClr>
              <a:buSzPts val="1500"/>
              <a:buNone/>
              <a:defRPr sz="1579" b="1"/>
            </a:lvl6pPr>
            <a:lvl7pPr marL="3368741" lvl="6" indent="-240624" algn="l">
              <a:spcBef>
                <a:spcPts val="316"/>
              </a:spcBef>
              <a:spcAft>
                <a:spcPts val="0"/>
              </a:spcAft>
              <a:buClr>
                <a:schemeClr val="dk1"/>
              </a:buClr>
              <a:buSzPts val="1500"/>
              <a:buNone/>
              <a:defRPr sz="1579" b="1"/>
            </a:lvl7pPr>
            <a:lvl8pPr marL="3849990" lvl="7" indent="-240624" algn="l">
              <a:spcBef>
                <a:spcPts val="316"/>
              </a:spcBef>
              <a:spcAft>
                <a:spcPts val="0"/>
              </a:spcAft>
              <a:buClr>
                <a:schemeClr val="dk1"/>
              </a:buClr>
              <a:buSzPts val="1500"/>
              <a:buNone/>
              <a:defRPr sz="1579" b="1"/>
            </a:lvl8pPr>
            <a:lvl9pPr marL="4331238" lvl="8" indent="-240624" algn="l">
              <a:spcBef>
                <a:spcPts val="316"/>
              </a:spcBef>
              <a:spcAft>
                <a:spcPts val="0"/>
              </a:spcAft>
              <a:buClr>
                <a:schemeClr val="dk1"/>
              </a:buClr>
              <a:buSzPts val="1500"/>
              <a:buNone/>
              <a:defRPr sz="1579" b="1"/>
            </a:lvl9pPr>
          </a:lstStyle>
          <a:p>
            <a:endParaRPr/>
          </a:p>
        </p:txBody>
      </p:sp>
      <p:sp>
        <p:nvSpPr>
          <p:cNvPr id="45" name="Google Shape;45;p15"/>
          <p:cNvSpPr txBox="1">
            <a:spLocks noGrp="1"/>
          </p:cNvSpPr>
          <p:nvPr>
            <p:ph type="body" idx="4"/>
          </p:nvPr>
        </p:nvSpPr>
        <p:spPr>
          <a:xfrm>
            <a:off x="4645025" y="2174875"/>
            <a:ext cx="4041775" cy="3951288"/>
          </a:xfrm>
          <a:prstGeom prst="rect">
            <a:avLst/>
          </a:prstGeom>
          <a:noFill/>
          <a:ln>
            <a:noFill/>
          </a:ln>
        </p:spPr>
        <p:txBody>
          <a:bodyPr spcFirstLastPara="1" wrap="square" lIns="86200" tIns="43100" rIns="86200" bIns="43100" anchor="t" anchorCtr="0">
            <a:normAutofit/>
          </a:bodyPr>
          <a:lstStyle>
            <a:lvl1pPr marL="481249" lvl="0" indent="-394357" algn="l">
              <a:spcBef>
                <a:spcPts val="484"/>
              </a:spcBef>
              <a:spcAft>
                <a:spcPts val="0"/>
              </a:spcAft>
              <a:buClr>
                <a:schemeClr val="dk1"/>
              </a:buClr>
              <a:buSzPts val="2300"/>
              <a:buChar char="•"/>
              <a:defRPr sz="2421"/>
            </a:lvl1pPr>
            <a:lvl2pPr marL="962497" lvl="1" indent="-367621" algn="l">
              <a:spcBef>
                <a:spcPts val="400"/>
              </a:spcBef>
              <a:spcAft>
                <a:spcPts val="0"/>
              </a:spcAft>
              <a:buClr>
                <a:schemeClr val="dk1"/>
              </a:buClr>
              <a:buSzPts val="1900"/>
              <a:buChar char="–"/>
              <a:defRPr sz="2000"/>
            </a:lvl2pPr>
            <a:lvl3pPr marL="1443746" lvl="2" indent="-354253" algn="l">
              <a:spcBef>
                <a:spcPts val="358"/>
              </a:spcBef>
              <a:spcAft>
                <a:spcPts val="0"/>
              </a:spcAft>
              <a:buClr>
                <a:schemeClr val="dk1"/>
              </a:buClr>
              <a:buSzPts val="1700"/>
              <a:buChar char="•"/>
              <a:defRPr sz="1789"/>
            </a:lvl3pPr>
            <a:lvl4pPr marL="1924995" lvl="3" indent="-340885" algn="l">
              <a:spcBef>
                <a:spcPts val="316"/>
              </a:spcBef>
              <a:spcAft>
                <a:spcPts val="0"/>
              </a:spcAft>
              <a:buClr>
                <a:schemeClr val="dk1"/>
              </a:buClr>
              <a:buSzPts val="1500"/>
              <a:buChar char="–"/>
              <a:defRPr sz="1579"/>
            </a:lvl4pPr>
            <a:lvl5pPr marL="2406244" lvl="4" indent="-340885" algn="l">
              <a:spcBef>
                <a:spcPts val="316"/>
              </a:spcBef>
              <a:spcAft>
                <a:spcPts val="0"/>
              </a:spcAft>
              <a:buClr>
                <a:schemeClr val="dk1"/>
              </a:buClr>
              <a:buSzPts val="1500"/>
              <a:buChar char="»"/>
              <a:defRPr sz="1579"/>
            </a:lvl5pPr>
            <a:lvl6pPr marL="2887492" lvl="5" indent="-340885" algn="l">
              <a:spcBef>
                <a:spcPts val="316"/>
              </a:spcBef>
              <a:spcAft>
                <a:spcPts val="0"/>
              </a:spcAft>
              <a:buClr>
                <a:schemeClr val="dk1"/>
              </a:buClr>
              <a:buSzPts val="1500"/>
              <a:buChar char="•"/>
              <a:defRPr sz="1579"/>
            </a:lvl6pPr>
            <a:lvl7pPr marL="3368741" lvl="6" indent="-340885" algn="l">
              <a:spcBef>
                <a:spcPts val="316"/>
              </a:spcBef>
              <a:spcAft>
                <a:spcPts val="0"/>
              </a:spcAft>
              <a:buClr>
                <a:schemeClr val="dk1"/>
              </a:buClr>
              <a:buSzPts val="1500"/>
              <a:buChar char="•"/>
              <a:defRPr sz="1579"/>
            </a:lvl7pPr>
            <a:lvl8pPr marL="3849990" lvl="7" indent="-340885" algn="l">
              <a:spcBef>
                <a:spcPts val="316"/>
              </a:spcBef>
              <a:spcAft>
                <a:spcPts val="0"/>
              </a:spcAft>
              <a:buClr>
                <a:schemeClr val="dk1"/>
              </a:buClr>
              <a:buSzPts val="1500"/>
              <a:buChar char="•"/>
              <a:defRPr sz="1579"/>
            </a:lvl8pPr>
            <a:lvl9pPr marL="4331238" lvl="8" indent="-340885" algn="l">
              <a:spcBef>
                <a:spcPts val="316"/>
              </a:spcBef>
              <a:spcAft>
                <a:spcPts val="0"/>
              </a:spcAft>
              <a:buClr>
                <a:schemeClr val="dk1"/>
              </a:buClr>
              <a:buSzPts val="1500"/>
              <a:buChar char="•"/>
              <a:defRPr sz="1579"/>
            </a:lvl9pPr>
          </a:lstStyle>
          <a:p>
            <a:endParaRPr/>
          </a:p>
        </p:txBody>
      </p:sp>
      <p:sp>
        <p:nvSpPr>
          <p:cNvPr id="46" name="Google Shape;46;p15"/>
          <p:cNvSpPr txBox="1">
            <a:spLocks noGrp="1"/>
          </p:cNvSpPr>
          <p:nvPr>
            <p:ph type="dt" idx="10"/>
          </p:nvPr>
        </p:nvSpPr>
        <p:spPr>
          <a:xfrm>
            <a:off x="457200" y="6356351"/>
            <a:ext cx="2133600" cy="365125"/>
          </a:xfrm>
          <a:prstGeom prst="rect">
            <a:avLst/>
          </a:prstGeom>
          <a:noFill/>
          <a:ln>
            <a:noFill/>
          </a:ln>
        </p:spPr>
        <p:txBody>
          <a:bodyPr spcFirstLastPara="1" wrap="square" lIns="86200" tIns="43100" rIns="86200" bIns="431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5"/>
          <p:cNvSpPr txBox="1">
            <a:spLocks noGrp="1"/>
          </p:cNvSpPr>
          <p:nvPr>
            <p:ph type="ftr" idx="11"/>
          </p:nvPr>
        </p:nvSpPr>
        <p:spPr>
          <a:xfrm>
            <a:off x="3124200" y="6356351"/>
            <a:ext cx="2895600" cy="365125"/>
          </a:xfrm>
          <a:prstGeom prst="rect">
            <a:avLst/>
          </a:prstGeom>
          <a:noFill/>
          <a:ln>
            <a:noFill/>
          </a:ln>
        </p:spPr>
        <p:txBody>
          <a:bodyPr spcFirstLastPara="1" wrap="square" lIns="86200" tIns="43100" rIns="86200" bIns="431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5"/>
          <p:cNvSpPr txBox="1">
            <a:spLocks noGrp="1"/>
          </p:cNvSpPr>
          <p:nvPr>
            <p:ph type="sldNum" idx="12"/>
          </p:nvPr>
        </p:nvSpPr>
        <p:spPr>
          <a:xfrm>
            <a:off x="6553200" y="6356351"/>
            <a:ext cx="2133600" cy="365125"/>
          </a:xfrm>
          <a:prstGeom prst="rect">
            <a:avLst/>
          </a:prstGeom>
          <a:noFill/>
          <a:ln>
            <a:noFill/>
          </a:ln>
        </p:spPr>
        <p:txBody>
          <a:bodyPr spcFirstLastPara="1" wrap="square" lIns="86200" tIns="43100" rIns="86200" bIns="431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4649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233142"/>
              </a:buClr>
              <a:buSzPts val="3600"/>
              <a:buFont typeface="Montserrat"/>
              <a:buNone/>
              <a:defRPr sz="3600" b="1">
                <a:solidFill>
                  <a:srgbClr val="233142"/>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81000">
              <a:lnSpc>
                <a:spcPct val="115000"/>
              </a:lnSpc>
              <a:spcBef>
                <a:spcPts val="0"/>
              </a:spcBef>
              <a:spcAft>
                <a:spcPts val="0"/>
              </a:spcAft>
              <a:buClr>
                <a:srgbClr val="408087"/>
              </a:buClr>
              <a:buSzPts val="2400"/>
              <a:buFont typeface="IBM Plex Sans Medium"/>
              <a:buChar char="●"/>
              <a:defRPr sz="2400">
                <a:solidFill>
                  <a:srgbClr val="408087"/>
                </a:solidFill>
                <a:latin typeface="IBM Plex Sans Medium"/>
                <a:ea typeface="IBM Plex Sans Medium"/>
                <a:cs typeface="IBM Plex Sans Medium"/>
                <a:sym typeface="IBM Plex Sans Medium"/>
              </a:defRPr>
            </a:lvl1pPr>
            <a:lvl2pPr marL="914400" lvl="1" indent="-368300">
              <a:lnSpc>
                <a:spcPct val="115000"/>
              </a:lnSpc>
              <a:spcBef>
                <a:spcPts val="1600"/>
              </a:spcBef>
              <a:spcAft>
                <a:spcPts val="0"/>
              </a:spcAft>
              <a:buClr>
                <a:srgbClr val="408087"/>
              </a:buClr>
              <a:buSzPts val="2200"/>
              <a:buFont typeface="IBM Plex Sans Condensed Medium"/>
              <a:buChar char="●"/>
              <a:defRPr sz="2200">
                <a:solidFill>
                  <a:srgbClr val="408087"/>
                </a:solidFill>
                <a:latin typeface="IBM Plex Sans Condensed Medium"/>
                <a:ea typeface="IBM Plex Sans Condensed Medium"/>
                <a:cs typeface="IBM Plex Sans Condensed Medium"/>
                <a:sym typeface="IBM Plex Sans Condensed Medium"/>
              </a:defRPr>
            </a:lvl2pPr>
            <a:lvl3pPr marL="1371600" lvl="2" indent="-342900">
              <a:lnSpc>
                <a:spcPct val="115000"/>
              </a:lnSpc>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3pPr>
            <a:lvl4pPr marL="1828800" lvl="3" indent="-342900">
              <a:lnSpc>
                <a:spcPct val="115000"/>
              </a:lnSpc>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4pPr>
            <a:lvl5pPr marL="2286000" lvl="4" indent="-342900">
              <a:lnSpc>
                <a:spcPct val="115000"/>
              </a:lnSpc>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5pPr>
            <a:lvl6pPr marL="2743200" lvl="5" indent="-342900">
              <a:lnSpc>
                <a:spcPct val="115000"/>
              </a:lnSpc>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6pPr>
            <a:lvl7pPr marL="3200400" lvl="6" indent="-342900">
              <a:lnSpc>
                <a:spcPct val="115000"/>
              </a:lnSpc>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7pPr>
            <a:lvl8pPr marL="3657600" lvl="7" indent="-342900">
              <a:lnSpc>
                <a:spcPct val="115000"/>
              </a:lnSpc>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8pPr>
            <a:lvl9pPr marL="4114800" lvl="8" indent="-342900">
              <a:lnSpc>
                <a:spcPct val="115000"/>
              </a:lnSpc>
              <a:spcBef>
                <a:spcPts val="1600"/>
              </a:spcBef>
              <a:spcAft>
                <a:spcPts val="160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youtu.be/tFh5w1WAWQw"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nationaldb.org/updates/2017-national-webinar-educational-considerations-for-students-with-usher-syndrom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hyperlink" Target="https://timothychambers.com/the-ush-view/"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nfb.org/images/nfb/publications/fr/fr14/issue3/f140309.html"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c324175.r75.cf1.rackcdn.com/products/usher.txt"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avasvoice.org/ushresources/"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hyperlink" Target="https://www.learnwithtworivers.org/student-led-ieps.html"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avasvoice.org/ushangouts/" TargetMode="External"/><Relationship Id="rId3" Type="http://schemas.openxmlformats.org/officeDocument/2006/relationships/hyperlink" Target="https://www.facebook.com/groups/2305692923042666/" TargetMode="External"/><Relationship Id="rId7" Type="http://schemas.openxmlformats.org/officeDocument/2006/relationships/hyperlink" Target="https://avasvoice.org/ushthis-staff/"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avasvoice.org/ushthis/" TargetMode="External"/><Relationship Id="rId5" Type="http://schemas.openxmlformats.org/officeDocument/2006/relationships/hyperlink" Target="https://www.helenkeller.org/hks/introducing-advocacy-deaf-blind-world" TargetMode="External"/><Relationship Id="rId4" Type="http://schemas.openxmlformats.org/officeDocument/2006/relationships/hyperlink" Target="https://www.usher-syndrome.org/our-story/just-for-young-adults/megan-lengel.html"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www.usher-syndrome.org/our-story/blog/mark-dunning-posts.html" TargetMode="External"/><Relationship Id="rId3" Type="http://schemas.openxmlformats.org/officeDocument/2006/relationships/hyperlink" Target="https://vimeo.com/435083123/1c2c27d533?fbclid=IwAR3iA3XxfH1RNXd7HP6EW9_1sS7RCgC3XaE_W0Fj4Qfeb-NzJQm86Mj8B1M" TargetMode="External"/><Relationship Id="rId7" Type="http://schemas.openxmlformats.org/officeDocument/2006/relationships/hyperlink" Target="https://www.usher-syndrome.org/take-action/ush-awareness-day.html"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www.usher-registry.org/" TargetMode="External"/><Relationship Id="rId5" Type="http://schemas.openxmlformats.org/officeDocument/2006/relationships/hyperlink" Target="https://www.usher-syndrome.org/our-story/ush-connections-conference-summaries.html" TargetMode="External"/><Relationship Id="rId4" Type="http://schemas.openxmlformats.org/officeDocument/2006/relationships/hyperlink" Target="https://avasvoice.org/discush/" TargetMode="External"/><Relationship Id="rId9" Type="http://schemas.openxmlformats.org/officeDocument/2006/relationships/hyperlink" Target="https://www.youtube.com/channel/UCBC3FOVhuicDRDufeXKv15A"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nationaldb.org/updates/2017-national-webinar-educational-considerations-for-students-with-usher-syndrome/" TargetMode="External"/><Relationship Id="rId7" Type="http://schemas.openxmlformats.org/officeDocument/2006/relationships/hyperlink" Target="https://www.icanconnect.org/"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www.specialmomadvocate.com/denied-an-iep/?fbclid=IwAR2rGKcwIP25amfphB5hiM5eCQWzuFBecznWEU9HGe-Wlzpq6hmw1ZMQXJY" TargetMode="External"/><Relationship Id="rId5" Type="http://schemas.openxmlformats.org/officeDocument/2006/relationships/hyperlink" Target="nfadb.org" TargetMode="External"/><Relationship Id="rId4" Type="http://schemas.openxmlformats.org/officeDocument/2006/relationships/hyperlink" Target="https://ugeorgia.ca1.qualtrics.com/jfe/form/SV_1za54W3U9SAx9oV"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nationaldb.org/updates/2017-national-webinar-starting-a-national-dialogue-on-finding-children-with-usher-syndrome/" TargetMode="External"/><Relationship Id="rId7" Type="http://schemas.openxmlformats.org/officeDocument/2006/relationships/hyperlink" Target="https://www.helenkeller.org/hknc/available-classes"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www.helenkeller.org/hks/haptics-video-5" TargetMode="External"/><Relationship Id="rId5" Type="http://schemas.openxmlformats.org/officeDocument/2006/relationships/hyperlink" Target="https://www.helenkeller.org/hknc/haptics-demonstration-videos" TargetMode="External"/><Relationship Id="rId4" Type="http://schemas.openxmlformats.org/officeDocument/2006/relationships/hyperlink" Target="https://www.helenkeller.org/hknc/onlinelearningtool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timothychambers.com/the-ush-view/" TargetMode="External"/><Relationship Id="rId7" Type="http://schemas.openxmlformats.org/officeDocument/2006/relationships/hyperlink" Target="https://www.youtube.com/watch?v=ZlCBGHzQu6I"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www.youtube.com/watch?v=9GrK3P15TYU" TargetMode="External"/><Relationship Id="rId5" Type="http://schemas.openxmlformats.org/officeDocument/2006/relationships/hyperlink" Target="https://www.youtube.com/watch?v=6uxZ4u6nses" TargetMode="External"/><Relationship Id="rId4" Type="http://schemas.openxmlformats.org/officeDocument/2006/relationships/hyperlink" Target="https://groups.google.com/u/1/g/psdbc/about"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s://www.surveygizmo.com/s3/5828444/Meeting-the-Needs-of-Proficient-Communicators" TargetMode="Externa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
        <p:cNvGrpSpPr/>
        <p:nvPr/>
      </p:nvGrpSpPr>
      <p:grpSpPr>
        <a:xfrm>
          <a:off x="0" y="0"/>
          <a:ext cx="0" cy="0"/>
          <a:chOff x="0" y="0"/>
          <a:chExt cx="0" cy="0"/>
        </a:xfrm>
      </p:grpSpPr>
      <p:sp>
        <p:nvSpPr>
          <p:cNvPr id="38" name="Google Shape;38;p8"/>
          <p:cNvSpPr txBox="1">
            <a:spLocks noGrp="1"/>
          </p:cNvSpPr>
          <p:nvPr>
            <p:ph type="ctrTitle"/>
          </p:nvPr>
        </p:nvSpPr>
        <p:spPr>
          <a:xfrm>
            <a:off x="187050" y="2780000"/>
            <a:ext cx="8458200" cy="1298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800" dirty="0"/>
              <a:t>Meeting the Needs of Proficient Communicators</a:t>
            </a:r>
            <a:endParaRPr sz="3800" b="1" dirty="0">
              <a:solidFill>
                <a:srgbClr val="233142"/>
              </a:solidFill>
              <a:latin typeface="Montserrat"/>
              <a:ea typeface="Montserrat"/>
              <a:cs typeface="Montserrat"/>
              <a:sym typeface="Montserrat"/>
            </a:endParaRPr>
          </a:p>
        </p:txBody>
      </p:sp>
      <p:sp>
        <p:nvSpPr>
          <p:cNvPr id="39" name="Google Shape;39;p8"/>
          <p:cNvSpPr txBox="1">
            <a:spLocks noGrp="1"/>
          </p:cNvSpPr>
          <p:nvPr>
            <p:ph type="subTitle" idx="1"/>
          </p:nvPr>
        </p:nvSpPr>
        <p:spPr>
          <a:xfrm>
            <a:off x="-8700" y="4629933"/>
            <a:ext cx="9161100" cy="2228100"/>
          </a:xfrm>
          <a:prstGeom prst="rect">
            <a:avLst/>
          </a:prstGeom>
          <a:solidFill>
            <a:schemeClr val="accent5">
              <a:lumMod val="75000"/>
            </a:schemeClr>
          </a:solidFill>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US" b="0" dirty="0">
                <a:solidFill>
                  <a:schemeClr val="lt1"/>
                </a:solidFill>
                <a:latin typeface="IBM Plex Sans Condensed SemiBold"/>
                <a:ea typeface="IBM Plex Sans Condensed SemiBold"/>
                <a:cs typeface="IBM Plex Sans Condensed SemiBold"/>
                <a:sym typeface="IBM Plex Sans Condensed SemiBold"/>
              </a:rPr>
              <a:t>Nancy O’Donnell</a:t>
            </a:r>
            <a:r>
              <a:rPr lang="en-US" dirty="0">
                <a:latin typeface="IBM Plex Sans Condensed SemiBold"/>
                <a:ea typeface="IBM Plex Sans Condensed SemiBold"/>
                <a:cs typeface="IBM Plex Sans Condensed SemiBold"/>
                <a:sym typeface="IBM Plex Sans Condensed SemiBold"/>
              </a:rPr>
              <a:t> and Deanna Peterson</a:t>
            </a:r>
          </a:p>
          <a:p>
            <a:pPr marL="0" lvl="0" indent="0" algn="l" rtl="0">
              <a:lnSpc>
                <a:spcPct val="115000"/>
              </a:lnSpc>
              <a:spcBef>
                <a:spcPts val="1000"/>
              </a:spcBef>
              <a:spcAft>
                <a:spcPts val="0"/>
              </a:spcAft>
              <a:buNone/>
            </a:pPr>
            <a:r>
              <a:rPr lang="en-US">
                <a:latin typeface="IBM Plex Sans Condensed SemiBold"/>
                <a:ea typeface="IBM Plex Sans Condensed SemiBold"/>
                <a:cs typeface="IBM Plex Sans Condensed SemiBold"/>
                <a:sym typeface="IBM Plex Sans Condensed SemiBold"/>
              </a:rPr>
              <a:t>September 30, 2020 </a:t>
            </a:r>
            <a:endParaRPr lang="en-US" dirty="0">
              <a:solidFill>
                <a:schemeClr val="bg1"/>
              </a:solidFill>
              <a:latin typeface="IBM Plex Sans Condensed SemiBold"/>
              <a:ea typeface="IBM Plex Sans Condensed SemiBold"/>
              <a:cs typeface="IBM Plex Sans Condensed SemiBold"/>
              <a:sym typeface="IBM Plex Sans Condensed SemiBold"/>
            </a:endParaRPr>
          </a:p>
        </p:txBody>
      </p:sp>
      <p:cxnSp>
        <p:nvCxnSpPr>
          <p:cNvPr id="40" name="Google Shape;40;p8"/>
          <p:cNvCxnSpPr/>
          <p:nvPr/>
        </p:nvCxnSpPr>
        <p:spPr>
          <a:xfrm>
            <a:off x="-8550" y="4650603"/>
            <a:ext cx="9161100" cy="0"/>
          </a:xfrm>
          <a:prstGeom prst="straightConnector1">
            <a:avLst/>
          </a:prstGeom>
          <a:noFill/>
          <a:ln w="114300" cap="flat" cmpd="sng">
            <a:solidFill>
              <a:srgbClr val="FACF5A"/>
            </a:solidFill>
            <a:prstDash val="solid"/>
            <a:round/>
            <a:headEnd type="none" w="med" len="med"/>
            <a:tailEnd type="none" w="med" len="med"/>
          </a:ln>
        </p:spPr>
      </p:cxnSp>
    </p:spTree>
    <p:extLst>
      <p:ext uri="{BB962C8B-B14F-4D97-AF65-F5344CB8AC3E}">
        <p14:creationId xmlns:p14="http://schemas.microsoft.com/office/powerpoint/2010/main" val="2818075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3" name="Title 2">
            <a:extLst>
              <a:ext uri="{FF2B5EF4-FFF2-40B4-BE49-F238E27FC236}">
                <a16:creationId xmlns:a16="http://schemas.microsoft.com/office/drawing/2014/main" id="{77A1204D-55F3-CE4C-AECB-F85A4CF65C63}"/>
              </a:ext>
            </a:extLst>
          </p:cNvPr>
          <p:cNvSpPr>
            <a:spLocks noGrp="1"/>
          </p:cNvSpPr>
          <p:nvPr>
            <p:ph type="title"/>
          </p:nvPr>
        </p:nvSpPr>
        <p:spPr>
          <a:xfrm>
            <a:off x="226208" y="210307"/>
            <a:ext cx="8520600" cy="763500"/>
          </a:xfrm>
        </p:spPr>
        <p:txBody>
          <a:bodyPr/>
          <a:lstStyle/>
          <a:p>
            <a:r>
              <a:rPr lang="en-US" dirty="0">
                <a:solidFill>
                  <a:srgbClr val="880002"/>
                </a:solidFill>
              </a:rPr>
              <a:t>Video 1</a:t>
            </a:r>
          </a:p>
        </p:txBody>
      </p:sp>
      <p:sp>
        <p:nvSpPr>
          <p:cNvPr id="134" name="Google Shape;134;g9620f7ce28_0_237"/>
          <p:cNvSpPr txBox="1">
            <a:spLocks noGrp="1"/>
          </p:cNvSpPr>
          <p:nvPr>
            <p:ph type="sldNum" idx="12"/>
          </p:nvPr>
        </p:nvSpPr>
        <p:spPr>
          <a:prstGeom prst="rect">
            <a:avLst/>
          </a:prstGeom>
        </p:spPr>
        <p:txBody>
          <a:bodyPr spcFirstLastPara="1" wrap="square" lIns="90737" tIns="45368" rIns="90737" bIns="45368" anchor="ctr" anchorCtr="0">
            <a:noAutofit/>
          </a:bodyPr>
          <a:lstStyle/>
          <a:p>
            <a:fld id="{00000000-1234-1234-1234-123412341234}" type="slidenum">
              <a:rPr lang="en-US"/>
              <a:pPr/>
              <a:t>10</a:t>
            </a:fld>
            <a:endParaRPr/>
          </a:p>
        </p:txBody>
      </p:sp>
      <p:pic>
        <p:nvPicPr>
          <p:cNvPr id="2" name="Intervener-Clip_XAj5lC.mp4">
            <a:hlinkClick r:id="" action="ppaction://media"/>
            <a:extLst>
              <a:ext uri="{FF2B5EF4-FFF2-40B4-BE49-F238E27FC236}">
                <a16:creationId xmlns:a16="http://schemas.microsoft.com/office/drawing/2014/main" id="{C6D3A9FF-56F5-2E42-A68E-53E4BDE84F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73404"/>
            <a:ext cx="9144000" cy="4844621"/>
          </a:xfrm>
          <a:prstGeom prst="rect">
            <a:avLst/>
          </a:prstGeom>
        </p:spPr>
      </p:pic>
    </p:spTree>
    <p:extLst>
      <p:ext uri="{BB962C8B-B14F-4D97-AF65-F5344CB8AC3E}">
        <p14:creationId xmlns:p14="http://schemas.microsoft.com/office/powerpoint/2010/main" val="181417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9620f7ce28_0_113"/>
          <p:cNvSpPr txBox="1">
            <a:spLocks noGrp="1"/>
          </p:cNvSpPr>
          <p:nvPr>
            <p:ph type="title"/>
          </p:nvPr>
        </p:nvSpPr>
        <p:spPr>
          <a:xfrm>
            <a:off x="126349" y="482156"/>
            <a:ext cx="8520600" cy="763500"/>
          </a:xfrm>
          <a:prstGeom prst="rect">
            <a:avLst/>
          </a:prstGeom>
        </p:spPr>
        <p:txBody>
          <a:bodyPr spcFirstLastPara="1" wrap="square" lIns="90737" tIns="45368" rIns="90737" bIns="45368" anchor="ctr" anchorCtr="0">
            <a:noAutofit/>
          </a:bodyPr>
          <a:lstStyle/>
          <a:p>
            <a:r>
              <a:rPr lang="en-US" dirty="0">
                <a:solidFill>
                  <a:srgbClr val="861714"/>
                </a:solidFill>
              </a:rPr>
              <a:t>Proficient Communicators (3 of 7)</a:t>
            </a:r>
            <a:endParaRPr dirty="0">
              <a:solidFill>
                <a:srgbClr val="861714"/>
              </a:solidFill>
            </a:endParaRPr>
          </a:p>
        </p:txBody>
      </p:sp>
      <p:sp>
        <p:nvSpPr>
          <p:cNvPr id="141" name="Google Shape;141;g9620f7ce28_0_113"/>
          <p:cNvSpPr txBox="1">
            <a:spLocks noGrp="1"/>
          </p:cNvSpPr>
          <p:nvPr>
            <p:ph type="body" idx="1"/>
          </p:nvPr>
        </p:nvSpPr>
        <p:spPr>
          <a:prstGeom prst="rect">
            <a:avLst/>
          </a:prstGeom>
        </p:spPr>
        <p:txBody>
          <a:bodyPr spcFirstLastPara="1" wrap="square" lIns="90737" tIns="45368" rIns="90737" bIns="45368" anchor="t" anchorCtr="0">
            <a:noAutofit/>
          </a:bodyPr>
          <a:lstStyle/>
          <a:p>
            <a:pPr marL="0" indent="0">
              <a:buNone/>
            </a:pPr>
            <a:r>
              <a:rPr lang="en-US" dirty="0">
                <a:solidFill>
                  <a:schemeClr val="bg2">
                    <a:lumMod val="50000"/>
                  </a:schemeClr>
                </a:solidFill>
              </a:rPr>
              <a:t>Although some similarities with students with </a:t>
            </a:r>
            <a:r>
              <a:rPr lang="en-US" b="1" dirty="0">
                <a:solidFill>
                  <a:schemeClr val="bg2">
                    <a:lumMod val="50000"/>
                  </a:schemeClr>
                </a:solidFill>
              </a:rPr>
              <a:t>Usher syndrome</a:t>
            </a:r>
            <a:r>
              <a:rPr lang="en-US" dirty="0">
                <a:solidFill>
                  <a:schemeClr val="bg2">
                    <a:lumMod val="50000"/>
                  </a:schemeClr>
                </a:solidFill>
              </a:rPr>
              <a:t>, there were </a:t>
            </a:r>
            <a:r>
              <a:rPr lang="en-US" b="1" dirty="0">
                <a:solidFill>
                  <a:schemeClr val="bg2">
                    <a:lumMod val="50000"/>
                  </a:schemeClr>
                </a:solidFill>
              </a:rPr>
              <a:t>distinct differences</a:t>
            </a:r>
            <a:r>
              <a:rPr lang="en-US" dirty="0">
                <a:solidFill>
                  <a:schemeClr val="bg2">
                    <a:lumMod val="50000"/>
                  </a:schemeClr>
                </a:solidFill>
              </a:rPr>
              <a:t> with this </a:t>
            </a:r>
            <a:r>
              <a:rPr lang="en-US" b="1" dirty="0">
                <a:solidFill>
                  <a:schemeClr val="bg2">
                    <a:lumMod val="50000"/>
                  </a:schemeClr>
                </a:solidFill>
              </a:rPr>
              <a:t>congenital</a:t>
            </a:r>
            <a:r>
              <a:rPr lang="en-US" dirty="0">
                <a:solidFill>
                  <a:schemeClr val="bg2">
                    <a:lumMod val="50000"/>
                  </a:schemeClr>
                </a:solidFill>
              </a:rPr>
              <a:t> population and we didn’t have a bank of resources to help.</a:t>
            </a:r>
            <a:endParaRPr dirty="0">
              <a:solidFill>
                <a:schemeClr val="bg2">
                  <a:lumMod val="50000"/>
                </a:schemeClr>
              </a:solidFill>
            </a:endParaRPr>
          </a:p>
          <a:p>
            <a:pPr marL="0" indent="0">
              <a:buNone/>
            </a:pPr>
            <a:endParaRPr dirty="0">
              <a:solidFill>
                <a:schemeClr val="bg2">
                  <a:lumMod val="50000"/>
                </a:schemeClr>
              </a:solidFill>
            </a:endParaRPr>
          </a:p>
          <a:p>
            <a:pPr marL="0" indent="0">
              <a:buNone/>
            </a:pPr>
            <a:r>
              <a:rPr lang="en-US" dirty="0">
                <a:solidFill>
                  <a:schemeClr val="bg2">
                    <a:lumMod val="50000"/>
                  </a:schemeClr>
                </a:solidFill>
              </a:rPr>
              <a:t>And there were so many!! What was up?</a:t>
            </a:r>
            <a:endParaRPr dirty="0">
              <a:solidFill>
                <a:schemeClr val="bg2">
                  <a:lumMod val="50000"/>
                </a:schemeClr>
              </a:solidFill>
            </a:endParaRPr>
          </a:p>
          <a:p>
            <a:pPr marL="0" indent="0">
              <a:buNone/>
            </a:pPr>
            <a:endParaRPr dirty="0">
              <a:solidFill>
                <a:schemeClr val="bg2">
                  <a:lumMod val="50000"/>
                </a:schemeClr>
              </a:solidFill>
            </a:endParaRPr>
          </a:p>
          <a:p>
            <a:pPr marL="0" indent="0">
              <a:buNone/>
            </a:pPr>
            <a:r>
              <a:rPr lang="en-US" dirty="0">
                <a:solidFill>
                  <a:schemeClr val="bg2">
                    <a:lumMod val="50000"/>
                  </a:schemeClr>
                </a:solidFill>
              </a:rPr>
              <a:t>Time to look at our Child Count….</a:t>
            </a:r>
            <a:endParaRPr dirty="0">
              <a:solidFill>
                <a:schemeClr val="bg2">
                  <a:lumMod val="50000"/>
                </a:schemeClr>
              </a:solidFill>
            </a:endParaRPr>
          </a:p>
          <a:p>
            <a:pPr marL="0" indent="0">
              <a:buNone/>
            </a:pPr>
            <a:endParaRPr dirty="0"/>
          </a:p>
          <a:p>
            <a:pPr marL="0" indent="0">
              <a:buNone/>
            </a:pPr>
            <a:endParaRPr dirty="0"/>
          </a:p>
          <a:p>
            <a:pPr marL="0" indent="0">
              <a:buNone/>
            </a:pPr>
            <a:endParaRPr dirty="0"/>
          </a:p>
        </p:txBody>
      </p:sp>
      <p:sp>
        <p:nvSpPr>
          <p:cNvPr id="142" name="Google Shape;142;g9620f7ce28_0_113"/>
          <p:cNvSpPr txBox="1">
            <a:spLocks noGrp="1"/>
          </p:cNvSpPr>
          <p:nvPr>
            <p:ph type="sldNum" idx="12"/>
          </p:nvPr>
        </p:nvSpPr>
        <p:spPr>
          <a:prstGeom prst="rect">
            <a:avLst/>
          </a:prstGeom>
        </p:spPr>
        <p:txBody>
          <a:bodyPr spcFirstLastPara="1" wrap="square" lIns="90737" tIns="45368" rIns="90737" bIns="45368" anchor="ctr" anchorCtr="0">
            <a:noAutofit/>
          </a:bodyPr>
          <a:lstStyle/>
          <a:p>
            <a:fld id="{00000000-1234-1234-1234-123412341234}" type="slidenum">
              <a:rPr lang="en-US"/>
              <a:pPr/>
              <a:t>11</a:t>
            </a:fld>
            <a:endParaRPr/>
          </a:p>
        </p:txBody>
      </p:sp>
    </p:spTree>
    <p:extLst>
      <p:ext uri="{BB962C8B-B14F-4D97-AF65-F5344CB8AC3E}">
        <p14:creationId xmlns:p14="http://schemas.microsoft.com/office/powerpoint/2010/main" val="283776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9620f7ce28_0_92"/>
          <p:cNvSpPr txBox="1">
            <a:spLocks noGrp="1"/>
          </p:cNvSpPr>
          <p:nvPr>
            <p:ph type="title"/>
          </p:nvPr>
        </p:nvSpPr>
        <p:spPr>
          <a:xfrm>
            <a:off x="126348" y="432729"/>
            <a:ext cx="8520600" cy="763500"/>
          </a:xfrm>
          <a:prstGeom prst="rect">
            <a:avLst/>
          </a:prstGeom>
          <a:noFill/>
          <a:ln>
            <a:noFill/>
          </a:ln>
        </p:spPr>
        <p:txBody>
          <a:bodyPr spcFirstLastPara="1" wrap="square" lIns="90737" tIns="45368" rIns="90737" bIns="45368" anchor="ctr" anchorCtr="0">
            <a:noAutofit/>
          </a:bodyPr>
          <a:lstStyle/>
          <a:p>
            <a:pPr>
              <a:buClr>
                <a:srgbClr val="861714"/>
              </a:buClr>
              <a:buSzPts val="3200"/>
            </a:pPr>
            <a:r>
              <a:rPr lang="en-US" sz="3368" dirty="0">
                <a:solidFill>
                  <a:srgbClr val="861714"/>
                </a:solidFill>
              </a:rPr>
              <a:t>Texas Deafblind Child Count = 820</a:t>
            </a:r>
            <a:endParaRPr dirty="0"/>
          </a:p>
        </p:txBody>
      </p:sp>
      <p:sp>
        <p:nvSpPr>
          <p:cNvPr id="149" name="Google Shape;149;g9620f7ce28_0_92"/>
          <p:cNvSpPr txBox="1">
            <a:spLocks noGrp="1"/>
          </p:cNvSpPr>
          <p:nvPr>
            <p:ph type="body" idx="1"/>
          </p:nvPr>
        </p:nvSpPr>
        <p:spPr>
          <a:prstGeom prst="rect">
            <a:avLst/>
          </a:prstGeom>
          <a:noFill/>
          <a:ln>
            <a:noFill/>
          </a:ln>
        </p:spPr>
        <p:txBody>
          <a:bodyPr spcFirstLastPara="1" wrap="square" lIns="90737" tIns="45368" rIns="90737" bIns="45368" anchor="t" anchorCtr="0">
            <a:noAutofit/>
          </a:bodyPr>
          <a:lstStyle/>
          <a:p>
            <a:pPr marL="340291" indent="0">
              <a:lnSpc>
                <a:spcPct val="110000"/>
              </a:lnSpc>
              <a:spcBef>
                <a:spcPts val="0"/>
              </a:spcBef>
              <a:buNone/>
            </a:pPr>
            <a:r>
              <a:rPr lang="en-US" sz="2947" dirty="0">
                <a:solidFill>
                  <a:schemeClr val="bg2">
                    <a:lumMod val="50000"/>
                  </a:schemeClr>
                </a:solidFill>
              </a:rPr>
              <a:t>State Testing age = 3</a:t>
            </a:r>
            <a:r>
              <a:rPr lang="en-US" sz="2947" baseline="30000" dirty="0">
                <a:solidFill>
                  <a:schemeClr val="bg2">
                    <a:lumMod val="50000"/>
                  </a:schemeClr>
                </a:solidFill>
              </a:rPr>
              <a:t>rd</a:t>
            </a:r>
            <a:r>
              <a:rPr lang="en-US" sz="2947" dirty="0">
                <a:solidFill>
                  <a:schemeClr val="bg2">
                    <a:lumMod val="50000"/>
                  </a:schemeClr>
                </a:solidFill>
              </a:rPr>
              <a:t> grade - 12</a:t>
            </a:r>
            <a:r>
              <a:rPr lang="en-US" sz="2947" baseline="30000" dirty="0">
                <a:solidFill>
                  <a:schemeClr val="bg2">
                    <a:lumMod val="50000"/>
                  </a:schemeClr>
                </a:solidFill>
              </a:rPr>
              <a:t>th</a:t>
            </a:r>
            <a:r>
              <a:rPr lang="en-US" sz="2947" dirty="0">
                <a:solidFill>
                  <a:schemeClr val="bg2">
                    <a:lumMod val="50000"/>
                  </a:schemeClr>
                </a:solidFill>
              </a:rPr>
              <a:t> grade</a:t>
            </a:r>
          </a:p>
          <a:p>
            <a:pPr marL="340291" indent="0">
              <a:lnSpc>
                <a:spcPct val="110000"/>
              </a:lnSpc>
              <a:spcBef>
                <a:spcPts val="0"/>
              </a:spcBef>
              <a:buNone/>
            </a:pPr>
            <a:r>
              <a:rPr lang="en-US" sz="2947" dirty="0">
                <a:solidFill>
                  <a:schemeClr val="bg2">
                    <a:lumMod val="50000"/>
                  </a:schemeClr>
                </a:solidFill>
              </a:rPr>
              <a:t>455 students tested</a:t>
            </a:r>
          </a:p>
          <a:p>
            <a:pPr marL="340291" indent="0" algn="ctr">
              <a:lnSpc>
                <a:spcPct val="110000"/>
              </a:lnSpc>
              <a:spcBef>
                <a:spcPts val="0"/>
              </a:spcBef>
              <a:buNone/>
            </a:pPr>
            <a:endParaRPr lang="en-US" sz="2947" b="1" dirty="0">
              <a:solidFill>
                <a:schemeClr val="bg2">
                  <a:lumMod val="50000"/>
                </a:schemeClr>
              </a:solidFill>
            </a:endParaRPr>
          </a:p>
          <a:p>
            <a:pPr marL="797491" indent="-457200">
              <a:lnSpc>
                <a:spcPct val="100000"/>
              </a:lnSpc>
              <a:spcBef>
                <a:spcPts val="600"/>
              </a:spcBef>
              <a:buFont typeface="Wingdings" pitchFamily="2" charset="2"/>
              <a:buChar char="Ø"/>
            </a:pPr>
            <a:r>
              <a:rPr lang="en-US" b="1" dirty="0">
                <a:solidFill>
                  <a:schemeClr val="bg2">
                    <a:lumMod val="50000"/>
                  </a:schemeClr>
                </a:solidFill>
                <a:latin typeface="IBM Plex Sans Condensed" panose="020B0506050203000203" pitchFamily="34" charset="77"/>
              </a:rPr>
              <a:t>Regular State Testing w/wo accommodations = 142</a:t>
            </a:r>
          </a:p>
          <a:p>
            <a:pPr marL="797491" indent="-457200">
              <a:lnSpc>
                <a:spcPct val="100000"/>
              </a:lnSpc>
              <a:spcBef>
                <a:spcPts val="600"/>
              </a:spcBef>
              <a:buFont typeface="Wingdings" pitchFamily="2" charset="2"/>
              <a:buChar char="Ø"/>
            </a:pPr>
            <a:r>
              <a:rPr lang="en-US" b="1" dirty="0">
                <a:solidFill>
                  <a:schemeClr val="bg2">
                    <a:lumMod val="50000"/>
                  </a:schemeClr>
                </a:solidFill>
                <a:latin typeface="IBM Plex Sans Condensed" panose="020B0506050203000203" pitchFamily="34" charset="77"/>
              </a:rPr>
              <a:t>School for the Deaf/School for the Blind = 10</a:t>
            </a:r>
            <a:endParaRPr lang="en-US" b="1" dirty="0">
              <a:latin typeface="IBM Plex Sans Condensed" panose="020B0506050203000203" pitchFamily="34" charset="77"/>
            </a:endParaRPr>
          </a:p>
          <a:p>
            <a:pPr marL="797491" indent="-457200">
              <a:lnSpc>
                <a:spcPct val="100000"/>
              </a:lnSpc>
              <a:spcBef>
                <a:spcPts val="600"/>
              </a:spcBef>
              <a:buFont typeface="Wingdings" pitchFamily="2" charset="2"/>
              <a:buChar char="Ø"/>
            </a:pPr>
            <a:r>
              <a:rPr lang="en-US" b="1" dirty="0">
                <a:solidFill>
                  <a:schemeClr val="bg2">
                    <a:lumMod val="50000"/>
                  </a:schemeClr>
                </a:solidFill>
                <a:latin typeface="IBM Plex Sans Condensed" panose="020B0506050203000203" pitchFamily="34" charset="77"/>
              </a:rPr>
              <a:t>Served by Regional Day Programs for the Deaf = 59</a:t>
            </a:r>
          </a:p>
          <a:p>
            <a:pPr marL="797491" indent="-457200">
              <a:lnSpc>
                <a:spcPct val="100000"/>
              </a:lnSpc>
              <a:spcBef>
                <a:spcPts val="600"/>
              </a:spcBef>
              <a:buFont typeface="Wingdings" pitchFamily="2" charset="2"/>
              <a:buChar char="Ø"/>
            </a:pPr>
            <a:r>
              <a:rPr lang="en-US" b="1" dirty="0">
                <a:solidFill>
                  <a:schemeClr val="bg2">
                    <a:lumMod val="50000"/>
                  </a:schemeClr>
                </a:solidFill>
                <a:latin typeface="IBM Plex Sans Condensed" panose="020B0506050203000203" pitchFamily="34" charset="77"/>
              </a:rPr>
              <a:t>In the regular education classroom 80% = 85</a:t>
            </a:r>
          </a:p>
          <a:p>
            <a:pPr marL="683191" indent="-342900">
              <a:lnSpc>
                <a:spcPct val="100000"/>
              </a:lnSpc>
              <a:spcBef>
                <a:spcPts val="600"/>
              </a:spcBef>
              <a:buFont typeface="Wingdings" pitchFamily="2" charset="2"/>
              <a:buChar char="Ø"/>
            </a:pPr>
            <a:r>
              <a:rPr lang="en-US" b="1" dirty="0">
                <a:latin typeface="IBM Plex Sans Condensed" panose="020B0506050203000203" pitchFamily="34" charset="77"/>
              </a:rPr>
              <a:t>  </a:t>
            </a:r>
            <a:r>
              <a:rPr lang="en-US" b="1" dirty="0">
                <a:solidFill>
                  <a:schemeClr val="bg2">
                    <a:lumMod val="50000"/>
                  </a:schemeClr>
                </a:solidFill>
                <a:latin typeface="IBM Plex Sans Condensed" panose="020B0506050203000203" pitchFamily="34" charset="77"/>
              </a:rPr>
              <a:t>In the regular education classroom 40-79% = 25</a:t>
            </a:r>
            <a:endParaRPr b="1" dirty="0">
              <a:solidFill>
                <a:schemeClr val="bg2">
                  <a:lumMod val="50000"/>
                </a:schemeClr>
              </a:solidFill>
              <a:latin typeface="IBM Plex Sans Condensed" panose="020B0506050203000203" pitchFamily="34" charset="77"/>
            </a:endParaRPr>
          </a:p>
          <a:p>
            <a:pPr marL="737297" indent="0">
              <a:lnSpc>
                <a:spcPct val="110000"/>
              </a:lnSpc>
              <a:spcBef>
                <a:spcPts val="505"/>
              </a:spcBef>
              <a:buNone/>
            </a:pPr>
            <a:endParaRPr sz="2526" dirty="0"/>
          </a:p>
          <a:p>
            <a:pPr marL="737297" lvl="1" indent="-123159">
              <a:lnSpc>
                <a:spcPct val="110000"/>
              </a:lnSpc>
              <a:spcBef>
                <a:spcPts val="505"/>
              </a:spcBef>
              <a:buSzPts val="2400"/>
              <a:buNone/>
            </a:pPr>
            <a:endParaRPr sz="2526" dirty="0"/>
          </a:p>
        </p:txBody>
      </p:sp>
      <p:sp>
        <p:nvSpPr>
          <p:cNvPr id="151" name="Google Shape;151;g9620f7ce28_0_92"/>
          <p:cNvSpPr txBox="1">
            <a:spLocks noGrp="1"/>
          </p:cNvSpPr>
          <p:nvPr>
            <p:ph type="sldNum" idx="12"/>
          </p:nvPr>
        </p:nvSpPr>
        <p:spPr>
          <a:prstGeom prst="rect">
            <a:avLst/>
          </a:prstGeom>
        </p:spPr>
        <p:txBody>
          <a:bodyPr spcFirstLastPara="1" wrap="square" lIns="90737" tIns="45368" rIns="90737" bIns="45368" anchor="ctr" anchorCtr="0">
            <a:noAutofit/>
          </a:bodyPr>
          <a:lstStyle/>
          <a:p>
            <a:fld id="{00000000-1234-1234-1234-123412341234}" type="slidenum">
              <a:rPr lang="en-US"/>
              <a:pPr/>
              <a:t>12</a:t>
            </a:fld>
            <a:endParaRPr/>
          </a:p>
        </p:txBody>
      </p:sp>
    </p:spTree>
    <p:extLst>
      <p:ext uri="{BB962C8B-B14F-4D97-AF65-F5344CB8AC3E}">
        <p14:creationId xmlns:p14="http://schemas.microsoft.com/office/powerpoint/2010/main" val="68812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9620f7ce28_0_99"/>
          <p:cNvSpPr txBox="1">
            <a:spLocks noGrp="1"/>
          </p:cNvSpPr>
          <p:nvPr>
            <p:ph type="title"/>
          </p:nvPr>
        </p:nvSpPr>
        <p:spPr>
          <a:prstGeom prst="rect">
            <a:avLst/>
          </a:prstGeom>
          <a:noFill/>
          <a:ln>
            <a:noFill/>
          </a:ln>
        </p:spPr>
        <p:txBody>
          <a:bodyPr spcFirstLastPara="1" wrap="square" lIns="90737" tIns="45368" rIns="90737" bIns="45368" anchor="ctr" anchorCtr="0">
            <a:noAutofit/>
          </a:bodyPr>
          <a:lstStyle/>
          <a:p>
            <a:pPr>
              <a:buClr>
                <a:srgbClr val="861714"/>
              </a:buClr>
              <a:buSzPts val="3200"/>
            </a:pPr>
            <a:r>
              <a:rPr lang="en-US" sz="3368">
                <a:solidFill>
                  <a:srgbClr val="861714"/>
                </a:solidFill>
              </a:rPr>
              <a:t>Texas Deafblind Childcount</a:t>
            </a:r>
            <a:endParaRPr/>
          </a:p>
        </p:txBody>
      </p:sp>
      <p:sp>
        <p:nvSpPr>
          <p:cNvPr id="158" name="Google Shape;158;g9620f7ce28_0_99"/>
          <p:cNvSpPr txBox="1">
            <a:spLocks noGrp="1"/>
          </p:cNvSpPr>
          <p:nvPr>
            <p:ph type="body" idx="1"/>
          </p:nvPr>
        </p:nvSpPr>
        <p:spPr>
          <a:xfrm>
            <a:off x="311700" y="1536633"/>
            <a:ext cx="4766927" cy="4555200"/>
          </a:xfrm>
          <a:prstGeom prst="rect">
            <a:avLst/>
          </a:prstGeom>
          <a:noFill/>
          <a:ln>
            <a:noFill/>
          </a:ln>
        </p:spPr>
        <p:txBody>
          <a:bodyPr spcFirstLastPara="1" wrap="square" lIns="90737" tIns="45368" rIns="90737" bIns="45368" anchor="t" anchorCtr="0">
            <a:noAutofit/>
          </a:bodyPr>
          <a:lstStyle/>
          <a:p>
            <a:pPr marL="0" indent="0">
              <a:spcBef>
                <a:spcPts val="632"/>
              </a:spcBef>
              <a:buNone/>
            </a:pPr>
            <a:r>
              <a:rPr lang="en-US" dirty="0">
                <a:solidFill>
                  <a:schemeClr val="bg2">
                    <a:lumMod val="50000"/>
                  </a:schemeClr>
                </a:solidFill>
              </a:rPr>
              <a:t>     </a:t>
            </a:r>
            <a:r>
              <a:rPr lang="en-US" sz="2947" b="1" dirty="0">
                <a:solidFill>
                  <a:schemeClr val="bg2">
                    <a:lumMod val="50000"/>
                  </a:schemeClr>
                </a:solidFill>
              </a:rPr>
              <a:t>Of the 142 students:</a:t>
            </a:r>
            <a:endParaRPr sz="2947" b="1" dirty="0">
              <a:solidFill>
                <a:schemeClr val="bg2">
                  <a:lumMod val="50000"/>
                </a:schemeClr>
              </a:solidFill>
            </a:endParaRPr>
          </a:p>
          <a:p>
            <a:pPr marL="774554" lvl="1">
              <a:lnSpc>
                <a:spcPct val="110000"/>
              </a:lnSpc>
              <a:spcBef>
                <a:spcPts val="505"/>
              </a:spcBef>
              <a:buClr>
                <a:schemeClr val="bg2">
                  <a:lumMod val="50000"/>
                </a:schemeClr>
              </a:buClr>
              <a:buSzPct val="97000"/>
              <a:buFont typeface="Arial" panose="020B0604020202020204" pitchFamily="34" charset="0"/>
              <a:buChar char="•"/>
            </a:pPr>
            <a:r>
              <a:rPr lang="en-US" sz="2526" dirty="0">
                <a:solidFill>
                  <a:schemeClr val="bg2">
                    <a:lumMod val="50000"/>
                  </a:schemeClr>
                </a:solidFill>
              </a:rPr>
              <a:t>Cochlear Implants=30</a:t>
            </a:r>
            <a:endParaRPr dirty="0">
              <a:solidFill>
                <a:schemeClr val="bg2">
                  <a:lumMod val="50000"/>
                </a:schemeClr>
              </a:solidFill>
            </a:endParaRPr>
          </a:p>
          <a:p>
            <a:pPr marL="774554" lvl="1">
              <a:lnSpc>
                <a:spcPct val="110000"/>
              </a:lnSpc>
              <a:spcBef>
                <a:spcPts val="505"/>
              </a:spcBef>
              <a:buClr>
                <a:schemeClr val="bg2">
                  <a:lumMod val="50000"/>
                </a:schemeClr>
              </a:buClr>
              <a:buSzPct val="97000"/>
              <a:buFont typeface="Arial" panose="020B0604020202020204" pitchFamily="34" charset="0"/>
              <a:buChar char="•"/>
            </a:pPr>
            <a:r>
              <a:rPr lang="en-US" sz="2526" dirty="0">
                <a:solidFill>
                  <a:schemeClr val="bg2">
                    <a:lumMod val="50000"/>
                  </a:schemeClr>
                </a:solidFill>
              </a:rPr>
              <a:t>Interveners= 18 (one certified)</a:t>
            </a:r>
            <a:endParaRPr sz="2526" dirty="0">
              <a:solidFill>
                <a:schemeClr val="bg2">
                  <a:lumMod val="50000"/>
                </a:schemeClr>
              </a:solidFill>
            </a:endParaRPr>
          </a:p>
          <a:p>
            <a:pPr marL="774554" lvl="1">
              <a:lnSpc>
                <a:spcPct val="110000"/>
              </a:lnSpc>
              <a:spcBef>
                <a:spcPts val="505"/>
              </a:spcBef>
              <a:buClr>
                <a:schemeClr val="bg2">
                  <a:lumMod val="50000"/>
                </a:schemeClr>
              </a:buClr>
              <a:buSzPct val="97000"/>
              <a:buFont typeface="Arial" panose="020B0604020202020204" pitchFamily="34" charset="0"/>
              <a:buChar char="•"/>
            </a:pPr>
            <a:r>
              <a:rPr lang="en-US" sz="2526" dirty="0">
                <a:solidFill>
                  <a:schemeClr val="bg2">
                    <a:lumMod val="50000"/>
                  </a:schemeClr>
                </a:solidFill>
              </a:rPr>
              <a:t>CHARGE syndrome=13</a:t>
            </a:r>
            <a:endParaRPr dirty="0">
              <a:solidFill>
                <a:schemeClr val="bg2">
                  <a:lumMod val="50000"/>
                </a:schemeClr>
              </a:solidFill>
            </a:endParaRPr>
          </a:p>
          <a:p>
            <a:pPr marL="774554" lvl="1">
              <a:lnSpc>
                <a:spcPct val="110000"/>
              </a:lnSpc>
              <a:spcBef>
                <a:spcPts val="505"/>
              </a:spcBef>
              <a:buClr>
                <a:schemeClr val="bg2">
                  <a:lumMod val="50000"/>
                </a:schemeClr>
              </a:buClr>
              <a:buSzPct val="97000"/>
              <a:buFont typeface="Arial" panose="020B0604020202020204" pitchFamily="34" charset="0"/>
              <a:buChar char="•"/>
            </a:pPr>
            <a:r>
              <a:rPr lang="en-US" sz="2526" dirty="0">
                <a:solidFill>
                  <a:schemeClr val="bg2">
                    <a:lumMod val="50000"/>
                  </a:schemeClr>
                </a:solidFill>
              </a:rPr>
              <a:t>Usher syndrome=18</a:t>
            </a:r>
            <a:endParaRPr lang="en-US" dirty="0">
              <a:solidFill>
                <a:schemeClr val="bg2">
                  <a:lumMod val="50000"/>
                </a:schemeClr>
              </a:solidFill>
            </a:endParaRPr>
          </a:p>
          <a:p>
            <a:pPr marL="737297" lvl="1" indent="-123159">
              <a:lnSpc>
                <a:spcPct val="110000"/>
              </a:lnSpc>
              <a:spcBef>
                <a:spcPts val="505"/>
              </a:spcBef>
              <a:buSzPts val="2400"/>
              <a:buNone/>
            </a:pPr>
            <a:endParaRPr lang="en-US" dirty="0">
              <a:solidFill>
                <a:schemeClr val="bg2">
                  <a:lumMod val="50000"/>
                </a:schemeClr>
              </a:solidFill>
            </a:endParaRPr>
          </a:p>
          <a:p>
            <a:pPr marL="371537" lvl="1" indent="0">
              <a:lnSpc>
                <a:spcPct val="110000"/>
              </a:lnSpc>
              <a:spcBef>
                <a:spcPts val="505"/>
              </a:spcBef>
              <a:buSzPts val="2400"/>
              <a:buNone/>
            </a:pPr>
            <a:r>
              <a:rPr lang="en-US" sz="2526" dirty="0">
                <a:solidFill>
                  <a:schemeClr val="bg2">
                    <a:lumMod val="50000"/>
                  </a:schemeClr>
                </a:solidFill>
              </a:rPr>
              <a:t>Most of the PC are Congenital which is a real shift.</a:t>
            </a:r>
            <a:endParaRPr sz="2526" dirty="0">
              <a:solidFill>
                <a:schemeClr val="bg2">
                  <a:lumMod val="50000"/>
                </a:schemeClr>
              </a:solidFill>
            </a:endParaRPr>
          </a:p>
        </p:txBody>
      </p:sp>
      <p:sp>
        <p:nvSpPr>
          <p:cNvPr id="160" name="Google Shape;160;g9620f7ce28_0_99"/>
          <p:cNvSpPr txBox="1">
            <a:spLocks noGrp="1"/>
          </p:cNvSpPr>
          <p:nvPr>
            <p:ph type="sldNum" idx="12"/>
          </p:nvPr>
        </p:nvSpPr>
        <p:spPr>
          <a:prstGeom prst="rect">
            <a:avLst/>
          </a:prstGeom>
        </p:spPr>
        <p:txBody>
          <a:bodyPr spcFirstLastPara="1" wrap="square" lIns="90737" tIns="45368" rIns="90737" bIns="45368" anchor="ctr" anchorCtr="0">
            <a:noAutofit/>
          </a:bodyPr>
          <a:lstStyle/>
          <a:p>
            <a:fld id="{00000000-1234-1234-1234-123412341234}" type="slidenum">
              <a:rPr lang="en-US"/>
              <a:pPr/>
              <a:t>13</a:t>
            </a:fld>
            <a:endParaRPr/>
          </a:p>
        </p:txBody>
      </p:sp>
      <p:pic>
        <p:nvPicPr>
          <p:cNvPr id="3" name="Picture 2" descr="A boy sitting on his bike, reading a sign at the park. ">
            <a:extLst>
              <a:ext uri="{FF2B5EF4-FFF2-40B4-BE49-F238E27FC236}">
                <a16:creationId xmlns:a16="http://schemas.microsoft.com/office/drawing/2014/main" id="{8651E31B-834F-1448-BD50-23E1816C0D82}"/>
              </a:ext>
            </a:extLst>
          </p:cNvPr>
          <p:cNvPicPr>
            <a:picLocks noChangeAspect="1"/>
          </p:cNvPicPr>
          <p:nvPr/>
        </p:nvPicPr>
        <p:blipFill>
          <a:blip r:embed="rId3"/>
          <a:stretch>
            <a:fillRect/>
          </a:stretch>
        </p:blipFill>
        <p:spPr>
          <a:xfrm>
            <a:off x="5429783" y="1796790"/>
            <a:ext cx="2992323" cy="3989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3609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9620f7ce28_0_127"/>
          <p:cNvSpPr txBox="1">
            <a:spLocks noGrp="1"/>
          </p:cNvSpPr>
          <p:nvPr>
            <p:ph type="title"/>
          </p:nvPr>
        </p:nvSpPr>
        <p:spPr>
          <a:prstGeom prst="rect">
            <a:avLst/>
          </a:prstGeom>
        </p:spPr>
        <p:txBody>
          <a:bodyPr spcFirstLastPara="1" wrap="square" lIns="90737" tIns="45368" rIns="90737" bIns="45368" anchor="ctr" anchorCtr="0">
            <a:noAutofit/>
          </a:bodyPr>
          <a:lstStyle/>
          <a:p>
            <a:pPr>
              <a:buSzPts val="1800"/>
            </a:pPr>
            <a:r>
              <a:rPr lang="en-US" dirty="0">
                <a:solidFill>
                  <a:srgbClr val="861714"/>
                </a:solidFill>
              </a:rPr>
              <a:t>Proficient Communicators (4 of 7)</a:t>
            </a:r>
            <a:endParaRPr dirty="0">
              <a:solidFill>
                <a:srgbClr val="861714"/>
              </a:solidFill>
            </a:endParaRPr>
          </a:p>
        </p:txBody>
      </p:sp>
      <p:sp>
        <p:nvSpPr>
          <p:cNvPr id="168" name="Google Shape;168;g9620f7ce28_0_127"/>
          <p:cNvSpPr txBox="1">
            <a:spLocks noGrp="1"/>
          </p:cNvSpPr>
          <p:nvPr>
            <p:ph type="sldNum" idx="12"/>
          </p:nvPr>
        </p:nvSpPr>
        <p:spPr>
          <a:prstGeom prst="rect">
            <a:avLst/>
          </a:prstGeom>
        </p:spPr>
        <p:txBody>
          <a:bodyPr spcFirstLastPara="1" wrap="square" lIns="90737" tIns="45368" rIns="90737" bIns="45368" anchor="ctr" anchorCtr="0">
            <a:noAutofit/>
          </a:bodyPr>
          <a:lstStyle/>
          <a:p>
            <a:fld id="{00000000-1234-1234-1234-123412341234}" type="slidenum">
              <a:rPr lang="en-US"/>
              <a:pPr/>
              <a:t>14</a:t>
            </a:fld>
            <a:endParaRPr/>
          </a:p>
        </p:txBody>
      </p:sp>
      <p:sp>
        <p:nvSpPr>
          <p:cNvPr id="169" name="Google Shape;169;g9620f7ce28_0_127"/>
          <p:cNvSpPr txBox="1">
            <a:spLocks noGrp="1"/>
          </p:cNvSpPr>
          <p:nvPr>
            <p:ph type="body" idx="4294967295"/>
          </p:nvPr>
        </p:nvSpPr>
        <p:spPr>
          <a:xfrm>
            <a:off x="311700" y="2034465"/>
            <a:ext cx="4040188" cy="3881438"/>
          </a:xfrm>
          <a:prstGeom prst="rect">
            <a:avLst/>
          </a:prstGeom>
        </p:spPr>
        <p:txBody>
          <a:bodyPr spcFirstLastPara="1" wrap="square" lIns="90737" tIns="45368" rIns="90737" bIns="45368" anchor="t" anchorCtr="0">
            <a:noAutofit/>
          </a:bodyPr>
          <a:lstStyle/>
          <a:p>
            <a:pPr marL="0" indent="0">
              <a:spcBef>
                <a:spcPts val="379"/>
              </a:spcBef>
              <a:buSzPts val="1100"/>
              <a:buNone/>
            </a:pPr>
            <a:r>
              <a:rPr lang="en-US" sz="2800" dirty="0">
                <a:solidFill>
                  <a:schemeClr val="bg2">
                    <a:lumMod val="50000"/>
                  </a:schemeClr>
                </a:solidFill>
              </a:rPr>
              <a:t>The majority of these students had </a:t>
            </a:r>
            <a:r>
              <a:rPr lang="en-US" sz="2800" b="1" dirty="0">
                <a:solidFill>
                  <a:schemeClr val="bg2">
                    <a:lumMod val="50000"/>
                  </a:schemeClr>
                </a:solidFill>
              </a:rPr>
              <a:t>different etiologies</a:t>
            </a:r>
            <a:r>
              <a:rPr lang="en-US" sz="2800" dirty="0">
                <a:solidFill>
                  <a:schemeClr val="bg2">
                    <a:lumMod val="50000"/>
                  </a:schemeClr>
                </a:solidFill>
              </a:rPr>
              <a:t> than Usher syndrome and were deafblind </a:t>
            </a:r>
            <a:r>
              <a:rPr lang="en-US" sz="2800" b="1" dirty="0">
                <a:solidFill>
                  <a:schemeClr val="bg2">
                    <a:lumMod val="50000"/>
                  </a:schemeClr>
                </a:solidFill>
              </a:rPr>
              <a:t>from birth.</a:t>
            </a:r>
            <a:endParaRPr sz="2000" b="1" dirty="0">
              <a:solidFill>
                <a:schemeClr val="bg2">
                  <a:lumMod val="50000"/>
                </a:schemeClr>
              </a:solidFill>
            </a:endParaRPr>
          </a:p>
        </p:txBody>
      </p:sp>
      <p:pic>
        <p:nvPicPr>
          <p:cNvPr id="5" name="Picture 4" descr="A girl playing with chalk on the sidewalk. ">
            <a:extLst>
              <a:ext uri="{FF2B5EF4-FFF2-40B4-BE49-F238E27FC236}">
                <a16:creationId xmlns:a16="http://schemas.microsoft.com/office/drawing/2014/main" id="{1EDD6960-1C40-E84B-AFB0-6A5298FC3F2E}"/>
              </a:ext>
            </a:extLst>
          </p:cNvPr>
          <p:cNvPicPr>
            <a:picLocks noChangeAspect="1"/>
          </p:cNvPicPr>
          <p:nvPr/>
        </p:nvPicPr>
        <p:blipFill>
          <a:blip r:embed="rId3"/>
          <a:stretch>
            <a:fillRect/>
          </a:stretch>
        </p:blipFill>
        <p:spPr>
          <a:xfrm>
            <a:off x="4571937" y="1773013"/>
            <a:ext cx="3712273" cy="3982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47739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9620f7ce28_0_137"/>
          <p:cNvSpPr txBox="1">
            <a:spLocks noGrp="1"/>
          </p:cNvSpPr>
          <p:nvPr>
            <p:ph type="title"/>
          </p:nvPr>
        </p:nvSpPr>
        <p:spPr>
          <a:xfrm>
            <a:off x="207563" y="410932"/>
            <a:ext cx="8520600" cy="763500"/>
          </a:xfrm>
          <a:prstGeom prst="rect">
            <a:avLst/>
          </a:prstGeom>
        </p:spPr>
        <p:txBody>
          <a:bodyPr spcFirstLastPara="1" wrap="square" lIns="90737" tIns="45368" rIns="90737" bIns="45368" anchor="ctr" anchorCtr="0">
            <a:noAutofit/>
          </a:bodyPr>
          <a:lstStyle/>
          <a:p>
            <a:pPr>
              <a:buSzPts val="1800"/>
            </a:pPr>
            <a:r>
              <a:rPr lang="en-US" dirty="0">
                <a:solidFill>
                  <a:srgbClr val="861714"/>
                </a:solidFill>
              </a:rPr>
              <a:t>Proficient Communicators (5 of 7)</a:t>
            </a:r>
            <a:endParaRPr dirty="0">
              <a:solidFill>
                <a:srgbClr val="861714"/>
              </a:solidFill>
            </a:endParaRPr>
          </a:p>
        </p:txBody>
      </p:sp>
      <p:sp>
        <p:nvSpPr>
          <p:cNvPr id="179" name="Google Shape;179;g9620f7ce28_0_137"/>
          <p:cNvSpPr txBox="1">
            <a:spLocks noGrp="1"/>
          </p:cNvSpPr>
          <p:nvPr>
            <p:ph type="body" idx="1"/>
          </p:nvPr>
        </p:nvSpPr>
        <p:spPr>
          <a:xfrm>
            <a:off x="311700" y="1536633"/>
            <a:ext cx="3728959" cy="4555200"/>
          </a:xfrm>
          <a:prstGeom prst="rect">
            <a:avLst/>
          </a:prstGeom>
        </p:spPr>
        <p:txBody>
          <a:bodyPr spcFirstLastPara="1" wrap="square" lIns="90737" tIns="45368" rIns="90737" bIns="45368" anchor="t" anchorCtr="0">
            <a:noAutofit/>
          </a:bodyPr>
          <a:lstStyle/>
          <a:p>
            <a:pPr marL="0" indent="0">
              <a:spcBef>
                <a:spcPts val="379"/>
              </a:spcBef>
              <a:buSzPts val="1100"/>
              <a:buNone/>
            </a:pPr>
            <a:r>
              <a:rPr lang="en-US" sz="2800" dirty="0">
                <a:solidFill>
                  <a:schemeClr val="bg2">
                    <a:lumMod val="50000"/>
                  </a:schemeClr>
                </a:solidFill>
              </a:rPr>
              <a:t>These students, especially in the number that they were occurring, were a real challenge for our Project.</a:t>
            </a:r>
            <a:endParaRPr sz="2000" dirty="0">
              <a:solidFill>
                <a:schemeClr val="bg2">
                  <a:lumMod val="50000"/>
                </a:schemeClr>
              </a:solidFill>
            </a:endParaRPr>
          </a:p>
        </p:txBody>
      </p:sp>
      <p:sp>
        <p:nvSpPr>
          <p:cNvPr id="182" name="Google Shape;182;g9620f7ce28_0_137"/>
          <p:cNvSpPr txBox="1">
            <a:spLocks noGrp="1"/>
          </p:cNvSpPr>
          <p:nvPr>
            <p:ph type="sldNum" idx="12"/>
          </p:nvPr>
        </p:nvSpPr>
        <p:spPr>
          <a:prstGeom prst="rect">
            <a:avLst/>
          </a:prstGeom>
        </p:spPr>
        <p:txBody>
          <a:bodyPr spcFirstLastPara="1" wrap="square" lIns="90737" tIns="45368" rIns="90737" bIns="45368" anchor="ctr" anchorCtr="0">
            <a:noAutofit/>
          </a:bodyPr>
          <a:lstStyle/>
          <a:p>
            <a:fld id="{00000000-1234-1234-1234-123412341234}" type="slidenum">
              <a:rPr lang="en-US"/>
              <a:pPr/>
              <a:t>15</a:t>
            </a:fld>
            <a:endParaRPr/>
          </a:p>
        </p:txBody>
      </p:sp>
      <p:pic>
        <p:nvPicPr>
          <p:cNvPr id="3" name="Picture 2" descr="A girl sitting at a computer and using her assitive technology with an intervener. ">
            <a:extLst>
              <a:ext uri="{FF2B5EF4-FFF2-40B4-BE49-F238E27FC236}">
                <a16:creationId xmlns:a16="http://schemas.microsoft.com/office/drawing/2014/main" id="{81038DED-64D6-6540-AE76-D3F6D0367BB5}"/>
              </a:ext>
            </a:extLst>
          </p:cNvPr>
          <p:cNvPicPr>
            <a:picLocks noChangeAspect="1"/>
          </p:cNvPicPr>
          <p:nvPr/>
        </p:nvPicPr>
        <p:blipFill>
          <a:blip r:embed="rId3"/>
          <a:stretch>
            <a:fillRect/>
          </a:stretch>
        </p:blipFill>
        <p:spPr>
          <a:xfrm>
            <a:off x="4467863" y="2034910"/>
            <a:ext cx="4396115" cy="3297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41245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72306-980D-A34B-8E77-5E476D011BDA}"/>
              </a:ext>
            </a:extLst>
          </p:cNvPr>
          <p:cNvSpPr>
            <a:spLocks noGrp="1"/>
          </p:cNvSpPr>
          <p:nvPr>
            <p:ph type="title"/>
          </p:nvPr>
        </p:nvSpPr>
        <p:spPr/>
        <p:txBody>
          <a:bodyPr/>
          <a:lstStyle/>
          <a:p>
            <a:r>
              <a:rPr lang="en-US" dirty="0">
                <a:solidFill>
                  <a:srgbClr val="880002"/>
                </a:solidFill>
              </a:rPr>
              <a:t>Poll Question 3</a:t>
            </a:r>
          </a:p>
        </p:txBody>
      </p:sp>
      <p:sp>
        <p:nvSpPr>
          <p:cNvPr id="3" name="Text Placeholder 2">
            <a:extLst>
              <a:ext uri="{FF2B5EF4-FFF2-40B4-BE49-F238E27FC236}">
                <a16:creationId xmlns:a16="http://schemas.microsoft.com/office/drawing/2014/main" id="{F1A17D3B-F7A4-BE48-B44B-26CBCF4DBA25}"/>
              </a:ext>
            </a:extLst>
          </p:cNvPr>
          <p:cNvSpPr>
            <a:spLocks noGrp="1"/>
          </p:cNvSpPr>
          <p:nvPr>
            <p:ph type="body" idx="1"/>
          </p:nvPr>
        </p:nvSpPr>
        <p:spPr>
          <a:xfrm>
            <a:off x="311700" y="1536633"/>
            <a:ext cx="7794332" cy="4555200"/>
          </a:xfrm>
        </p:spPr>
        <p:txBody>
          <a:bodyPr/>
          <a:lstStyle/>
          <a:p>
            <a:pPr marL="76200" indent="0">
              <a:buNone/>
            </a:pPr>
            <a:r>
              <a:rPr lang="en-US" sz="2800" dirty="0"/>
              <a:t>Are you noticing more students who are congenitally deafblind (proficient communicators) in general education classrooms in your state, region, or district?</a:t>
            </a:r>
          </a:p>
        </p:txBody>
      </p:sp>
    </p:spTree>
    <p:extLst>
      <p:ext uri="{BB962C8B-B14F-4D97-AF65-F5344CB8AC3E}">
        <p14:creationId xmlns:p14="http://schemas.microsoft.com/office/powerpoint/2010/main" val="1637966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9620f7ce28_0_43"/>
          <p:cNvSpPr txBox="1">
            <a:spLocks noGrp="1"/>
          </p:cNvSpPr>
          <p:nvPr>
            <p:ph type="title"/>
          </p:nvPr>
        </p:nvSpPr>
        <p:spPr>
          <a:xfrm>
            <a:off x="226208" y="432729"/>
            <a:ext cx="8520600" cy="763500"/>
          </a:xfrm>
          <a:prstGeom prst="rect">
            <a:avLst/>
          </a:prstGeom>
        </p:spPr>
        <p:txBody>
          <a:bodyPr spcFirstLastPara="1" wrap="square" lIns="90737" tIns="45368" rIns="90737" bIns="45368" anchor="ctr" anchorCtr="0">
            <a:noAutofit/>
          </a:bodyPr>
          <a:lstStyle/>
          <a:p>
            <a:r>
              <a:rPr lang="en-US" dirty="0">
                <a:solidFill>
                  <a:srgbClr val="861714"/>
                </a:solidFill>
              </a:rPr>
              <a:t>Proficient Communicators (6 of 7)</a:t>
            </a:r>
            <a:endParaRPr dirty="0">
              <a:solidFill>
                <a:srgbClr val="861714"/>
              </a:solidFill>
            </a:endParaRPr>
          </a:p>
        </p:txBody>
      </p:sp>
      <p:sp>
        <p:nvSpPr>
          <p:cNvPr id="189" name="Google Shape;189;g9620f7ce28_0_43"/>
          <p:cNvSpPr txBox="1">
            <a:spLocks noGrp="1"/>
          </p:cNvSpPr>
          <p:nvPr>
            <p:ph type="body" idx="1"/>
          </p:nvPr>
        </p:nvSpPr>
        <p:spPr>
          <a:xfrm>
            <a:off x="311700" y="1536633"/>
            <a:ext cx="7670765" cy="4555200"/>
          </a:xfrm>
          <a:prstGeom prst="rect">
            <a:avLst/>
          </a:prstGeom>
        </p:spPr>
        <p:txBody>
          <a:bodyPr spcFirstLastPara="1" wrap="square" lIns="90737" tIns="45368" rIns="90737" bIns="45368" anchor="t" anchorCtr="0">
            <a:noAutofit/>
          </a:bodyPr>
          <a:lstStyle/>
          <a:p>
            <a:pPr marL="0" indent="0">
              <a:lnSpc>
                <a:spcPct val="100000"/>
              </a:lnSpc>
              <a:buNone/>
            </a:pPr>
            <a:r>
              <a:rPr lang="en-US" dirty="0">
                <a:solidFill>
                  <a:schemeClr val="bg2">
                    <a:lumMod val="50000"/>
                  </a:schemeClr>
                </a:solidFill>
              </a:rPr>
              <a:t>We began to collect information on this group we call Proficient Communicators and today, we </a:t>
            </a:r>
            <a:endParaRPr dirty="0">
              <a:solidFill>
                <a:schemeClr val="bg2">
                  <a:lumMod val="50000"/>
                </a:schemeClr>
              </a:solidFill>
            </a:endParaRPr>
          </a:p>
          <a:p>
            <a:pPr marL="0" indent="0">
              <a:lnSpc>
                <a:spcPct val="100000"/>
              </a:lnSpc>
              <a:buNone/>
            </a:pPr>
            <a:r>
              <a:rPr lang="en-US" dirty="0">
                <a:solidFill>
                  <a:schemeClr val="bg2">
                    <a:lumMod val="50000"/>
                  </a:schemeClr>
                </a:solidFill>
              </a:rPr>
              <a:t>are sharing a snapshot of what our Project has learned about P.C. who are </a:t>
            </a:r>
            <a:r>
              <a:rPr lang="en-US" b="1" dirty="0">
                <a:solidFill>
                  <a:schemeClr val="bg2">
                    <a:lumMod val="50000"/>
                  </a:schemeClr>
                </a:solidFill>
              </a:rPr>
              <a:t>congenitally</a:t>
            </a:r>
            <a:r>
              <a:rPr lang="en-US" dirty="0">
                <a:solidFill>
                  <a:schemeClr val="bg2">
                    <a:lumMod val="50000"/>
                  </a:schemeClr>
                </a:solidFill>
              </a:rPr>
              <a:t> deafblind. </a:t>
            </a:r>
            <a:endParaRPr dirty="0">
              <a:solidFill>
                <a:schemeClr val="bg2">
                  <a:lumMod val="50000"/>
                </a:schemeClr>
              </a:solidFill>
            </a:endParaRPr>
          </a:p>
          <a:p>
            <a:pPr marL="0" indent="0">
              <a:lnSpc>
                <a:spcPct val="100000"/>
              </a:lnSpc>
              <a:buNone/>
            </a:pPr>
            <a:endParaRPr dirty="0">
              <a:solidFill>
                <a:schemeClr val="bg2">
                  <a:lumMod val="50000"/>
                </a:schemeClr>
              </a:solidFill>
            </a:endParaRPr>
          </a:p>
          <a:p>
            <a:pPr marL="0" indent="0">
              <a:lnSpc>
                <a:spcPct val="100000"/>
              </a:lnSpc>
              <a:buNone/>
            </a:pPr>
            <a:r>
              <a:rPr lang="en-US" dirty="0">
                <a:solidFill>
                  <a:schemeClr val="bg2">
                    <a:lumMod val="50000"/>
                  </a:schemeClr>
                </a:solidFill>
              </a:rPr>
              <a:t>Our next speaker, Nancy O’Donnell will address P.C. who have Usher syndrome.</a:t>
            </a:r>
            <a:endParaRPr dirty="0">
              <a:solidFill>
                <a:schemeClr val="bg2">
                  <a:lumMod val="50000"/>
                </a:schemeClr>
              </a:solidFill>
            </a:endParaRPr>
          </a:p>
        </p:txBody>
      </p:sp>
      <p:sp>
        <p:nvSpPr>
          <p:cNvPr id="190" name="Google Shape;190;g9620f7ce28_0_43"/>
          <p:cNvSpPr txBox="1">
            <a:spLocks noGrp="1"/>
          </p:cNvSpPr>
          <p:nvPr>
            <p:ph type="sldNum" idx="12"/>
          </p:nvPr>
        </p:nvSpPr>
        <p:spPr>
          <a:prstGeom prst="rect">
            <a:avLst/>
          </a:prstGeom>
        </p:spPr>
        <p:txBody>
          <a:bodyPr spcFirstLastPara="1" wrap="square" lIns="90737" tIns="45368" rIns="90737" bIns="45368" anchor="ctr" anchorCtr="0">
            <a:noAutofit/>
          </a:bodyPr>
          <a:lstStyle/>
          <a:p>
            <a:fld id="{00000000-1234-1234-1234-123412341234}" type="slidenum">
              <a:rPr lang="en-US"/>
              <a:pPr/>
              <a:t>17</a:t>
            </a:fld>
            <a:endParaRPr/>
          </a:p>
        </p:txBody>
      </p:sp>
    </p:spTree>
    <p:extLst>
      <p:ext uri="{BB962C8B-B14F-4D97-AF65-F5344CB8AC3E}">
        <p14:creationId xmlns:p14="http://schemas.microsoft.com/office/powerpoint/2010/main" val="730446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8" name="Google Shape;198;g9620f7ce28_0_50"/>
          <p:cNvSpPr txBox="1">
            <a:spLocks noGrp="1"/>
          </p:cNvSpPr>
          <p:nvPr>
            <p:ph type="title"/>
          </p:nvPr>
        </p:nvSpPr>
        <p:spPr>
          <a:prstGeom prst="rect">
            <a:avLst/>
          </a:prstGeom>
        </p:spPr>
        <p:txBody>
          <a:bodyPr spcFirstLastPara="1" wrap="square" lIns="90737" tIns="45368" rIns="90737" bIns="45368" anchor="ctr" anchorCtr="0">
            <a:noAutofit/>
          </a:bodyPr>
          <a:lstStyle/>
          <a:p>
            <a:r>
              <a:rPr lang="en-US" dirty="0">
                <a:solidFill>
                  <a:srgbClr val="861714"/>
                </a:solidFill>
              </a:rPr>
              <a:t>Proficient Communicators (7 of 7)</a:t>
            </a:r>
            <a:endParaRPr dirty="0">
              <a:solidFill>
                <a:srgbClr val="861714"/>
              </a:solidFill>
            </a:endParaRPr>
          </a:p>
        </p:txBody>
      </p:sp>
      <p:sp>
        <p:nvSpPr>
          <p:cNvPr id="196" name="Google Shape;196;g9620f7ce28_0_50"/>
          <p:cNvSpPr txBox="1">
            <a:spLocks noGrp="1"/>
          </p:cNvSpPr>
          <p:nvPr>
            <p:ph type="body" idx="1"/>
          </p:nvPr>
        </p:nvSpPr>
        <p:spPr>
          <a:xfrm>
            <a:off x="311700" y="1536633"/>
            <a:ext cx="8160758" cy="4555200"/>
          </a:xfrm>
          <a:prstGeom prst="rect">
            <a:avLst/>
          </a:prstGeom>
        </p:spPr>
        <p:txBody>
          <a:bodyPr spcFirstLastPara="1" wrap="square" lIns="90737" tIns="45368" rIns="90737" bIns="45368" anchor="t" anchorCtr="0">
            <a:noAutofit/>
          </a:bodyPr>
          <a:lstStyle/>
          <a:p>
            <a:pPr marL="342900" indent="-342900">
              <a:lnSpc>
                <a:spcPct val="100000"/>
              </a:lnSpc>
              <a:buSzPct val="94000"/>
            </a:pPr>
            <a:r>
              <a:rPr lang="en-US" dirty="0">
                <a:solidFill>
                  <a:schemeClr val="bg2">
                    <a:lumMod val="50000"/>
                  </a:schemeClr>
                </a:solidFill>
              </a:rPr>
              <a:t>Are faced with some of the same underlying problems as Emerging Communicators.</a:t>
            </a:r>
          </a:p>
          <a:p>
            <a:pPr marL="342900" indent="-342900">
              <a:lnSpc>
                <a:spcPct val="100000"/>
              </a:lnSpc>
              <a:buSzPct val="94000"/>
            </a:pPr>
            <a:endParaRPr lang="en-US" dirty="0">
              <a:solidFill>
                <a:schemeClr val="bg2">
                  <a:lumMod val="50000"/>
                </a:schemeClr>
              </a:solidFill>
            </a:endParaRPr>
          </a:p>
          <a:p>
            <a:pPr marL="342900" indent="-342900">
              <a:lnSpc>
                <a:spcPct val="100000"/>
              </a:lnSpc>
              <a:buSzPct val="94000"/>
            </a:pPr>
            <a:r>
              <a:rPr lang="en-US" dirty="0">
                <a:solidFill>
                  <a:schemeClr val="bg2">
                    <a:lumMod val="50000"/>
                  </a:schemeClr>
                </a:solidFill>
              </a:rPr>
              <a:t>Problems with gathering important incidental information that can lead to missing or incorrect key concepts as they grow up.</a:t>
            </a:r>
          </a:p>
          <a:p>
            <a:pPr marL="342900" indent="-342900">
              <a:lnSpc>
                <a:spcPct val="100000"/>
              </a:lnSpc>
              <a:buSzPct val="94000"/>
            </a:pPr>
            <a:endParaRPr lang="en-US" dirty="0">
              <a:solidFill>
                <a:schemeClr val="bg2">
                  <a:lumMod val="50000"/>
                </a:schemeClr>
              </a:solidFill>
            </a:endParaRPr>
          </a:p>
          <a:p>
            <a:pPr marL="342900" indent="-342900">
              <a:lnSpc>
                <a:spcPct val="100000"/>
              </a:lnSpc>
              <a:buSzPct val="94000"/>
            </a:pPr>
            <a:r>
              <a:rPr lang="en-US" dirty="0">
                <a:solidFill>
                  <a:schemeClr val="bg2">
                    <a:lumMod val="50000"/>
                  </a:schemeClr>
                </a:solidFill>
              </a:rPr>
              <a:t>Additional time is required to gather information, process and respond.</a:t>
            </a:r>
          </a:p>
          <a:p>
            <a:pPr marL="0" indent="0">
              <a:buNone/>
            </a:pPr>
            <a:endParaRPr dirty="0"/>
          </a:p>
        </p:txBody>
      </p:sp>
      <p:sp>
        <p:nvSpPr>
          <p:cNvPr id="197" name="Google Shape;197;g9620f7ce28_0_50"/>
          <p:cNvSpPr txBox="1">
            <a:spLocks noGrp="1"/>
          </p:cNvSpPr>
          <p:nvPr>
            <p:ph type="sldNum" idx="12"/>
          </p:nvPr>
        </p:nvSpPr>
        <p:spPr>
          <a:prstGeom prst="rect">
            <a:avLst/>
          </a:prstGeom>
        </p:spPr>
        <p:txBody>
          <a:bodyPr spcFirstLastPara="1" wrap="square" lIns="90737" tIns="45368" rIns="90737" bIns="45368" anchor="ctr" anchorCtr="0">
            <a:noAutofit/>
          </a:bodyPr>
          <a:lstStyle/>
          <a:p>
            <a:fld id="{00000000-1234-1234-1234-123412341234}" type="slidenum">
              <a:rPr lang="en-US"/>
              <a:pPr/>
              <a:t>18</a:t>
            </a:fld>
            <a:endParaRPr/>
          </a:p>
        </p:txBody>
      </p:sp>
    </p:spTree>
    <p:extLst>
      <p:ext uri="{BB962C8B-B14F-4D97-AF65-F5344CB8AC3E}">
        <p14:creationId xmlns:p14="http://schemas.microsoft.com/office/powerpoint/2010/main" val="1643536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9620f7ce28_0_64"/>
          <p:cNvSpPr txBox="1">
            <a:spLocks noGrp="1"/>
          </p:cNvSpPr>
          <p:nvPr>
            <p:ph type="title"/>
          </p:nvPr>
        </p:nvSpPr>
        <p:spPr>
          <a:xfrm>
            <a:off x="226208" y="432729"/>
            <a:ext cx="8520600" cy="763500"/>
          </a:xfrm>
          <a:prstGeom prst="rect">
            <a:avLst/>
          </a:prstGeom>
        </p:spPr>
        <p:txBody>
          <a:bodyPr spcFirstLastPara="1" wrap="square" lIns="90737" tIns="45368" rIns="90737" bIns="45368" anchor="ctr" anchorCtr="0">
            <a:noAutofit/>
          </a:bodyPr>
          <a:lstStyle/>
          <a:p>
            <a:r>
              <a:rPr lang="en-US" sz="4000" dirty="0">
                <a:solidFill>
                  <a:srgbClr val="861714"/>
                </a:solidFill>
              </a:rPr>
              <a:t>PC: Gathering Common Needs</a:t>
            </a:r>
            <a:endParaRPr sz="4000" dirty="0">
              <a:solidFill>
                <a:srgbClr val="861714"/>
              </a:solidFill>
            </a:endParaRPr>
          </a:p>
        </p:txBody>
      </p:sp>
      <p:sp>
        <p:nvSpPr>
          <p:cNvPr id="205" name="Google Shape;205;g9620f7ce28_0_64"/>
          <p:cNvSpPr txBox="1">
            <a:spLocks noGrp="1"/>
          </p:cNvSpPr>
          <p:nvPr>
            <p:ph type="body" idx="1"/>
          </p:nvPr>
        </p:nvSpPr>
        <p:spPr>
          <a:xfrm>
            <a:off x="311700" y="1536633"/>
            <a:ext cx="8016754" cy="4555200"/>
          </a:xfrm>
          <a:prstGeom prst="rect">
            <a:avLst/>
          </a:prstGeom>
        </p:spPr>
        <p:txBody>
          <a:bodyPr spcFirstLastPara="1" wrap="square" lIns="90737" tIns="45368" rIns="90737" bIns="45368" anchor="t" anchorCtr="0">
            <a:noAutofit/>
          </a:bodyPr>
          <a:lstStyle/>
          <a:p>
            <a:pPr marL="0" indent="0">
              <a:buNone/>
            </a:pPr>
            <a:r>
              <a:rPr lang="en-US" dirty="0">
                <a:solidFill>
                  <a:schemeClr val="bg2">
                    <a:lumMod val="50000"/>
                  </a:schemeClr>
                </a:solidFill>
              </a:rPr>
              <a:t>In general, they can look like they are “just fine” but they are not. It really hits in middle school.</a:t>
            </a:r>
            <a:endParaRPr dirty="0">
              <a:solidFill>
                <a:schemeClr val="bg2">
                  <a:lumMod val="50000"/>
                </a:schemeClr>
              </a:solidFill>
            </a:endParaRPr>
          </a:p>
          <a:p>
            <a:pPr marL="0" indent="0">
              <a:buNone/>
            </a:pPr>
            <a:endParaRPr dirty="0">
              <a:solidFill>
                <a:schemeClr val="bg2">
                  <a:lumMod val="50000"/>
                </a:schemeClr>
              </a:solidFill>
            </a:endParaRPr>
          </a:p>
          <a:p>
            <a:pPr marL="0" indent="0">
              <a:buNone/>
            </a:pPr>
            <a:r>
              <a:rPr lang="en-US" dirty="0">
                <a:solidFill>
                  <a:schemeClr val="bg2">
                    <a:lumMod val="50000"/>
                  </a:schemeClr>
                </a:solidFill>
              </a:rPr>
              <a:t>Over time and across multiple on sites, our Project compiled a list of 12 specific recurring needs. </a:t>
            </a:r>
            <a:endParaRPr dirty="0">
              <a:solidFill>
                <a:schemeClr val="bg2">
                  <a:lumMod val="50000"/>
                </a:schemeClr>
              </a:solidFill>
            </a:endParaRPr>
          </a:p>
          <a:p>
            <a:pPr marL="0" indent="0">
              <a:buNone/>
            </a:pPr>
            <a:endParaRPr dirty="0">
              <a:solidFill>
                <a:schemeClr val="bg2">
                  <a:lumMod val="50000"/>
                </a:schemeClr>
              </a:solidFill>
            </a:endParaRPr>
          </a:p>
          <a:p>
            <a:pPr marL="0" indent="0">
              <a:buNone/>
            </a:pPr>
            <a:r>
              <a:rPr lang="en-US" dirty="0">
                <a:solidFill>
                  <a:schemeClr val="bg2">
                    <a:lumMod val="50000"/>
                  </a:schemeClr>
                </a:solidFill>
              </a:rPr>
              <a:t>Information about each of these is included in your handouts.</a:t>
            </a:r>
            <a:endParaRPr dirty="0">
              <a:solidFill>
                <a:schemeClr val="bg2">
                  <a:lumMod val="50000"/>
                </a:schemeClr>
              </a:solidFill>
            </a:endParaRPr>
          </a:p>
          <a:p>
            <a:pPr marL="0" indent="0">
              <a:buNone/>
            </a:pPr>
            <a:endParaRPr dirty="0"/>
          </a:p>
          <a:p>
            <a:pPr marL="0" indent="0">
              <a:buNone/>
            </a:pPr>
            <a:endParaRPr dirty="0"/>
          </a:p>
        </p:txBody>
      </p:sp>
      <p:sp>
        <p:nvSpPr>
          <p:cNvPr id="206" name="Google Shape;206;g9620f7ce28_0_64"/>
          <p:cNvSpPr txBox="1">
            <a:spLocks noGrp="1"/>
          </p:cNvSpPr>
          <p:nvPr>
            <p:ph type="sldNum" idx="12"/>
          </p:nvPr>
        </p:nvSpPr>
        <p:spPr>
          <a:prstGeom prst="rect">
            <a:avLst/>
          </a:prstGeom>
        </p:spPr>
        <p:txBody>
          <a:bodyPr spcFirstLastPara="1" wrap="square" lIns="90737" tIns="45368" rIns="90737" bIns="45368" anchor="ctr" anchorCtr="0">
            <a:noAutofit/>
          </a:bodyPr>
          <a:lstStyle/>
          <a:p>
            <a:fld id="{00000000-1234-1234-1234-123412341234}" type="slidenum">
              <a:rPr lang="en-US"/>
              <a:pPr/>
              <a:t>19</a:t>
            </a:fld>
            <a:endParaRPr/>
          </a:p>
        </p:txBody>
      </p:sp>
    </p:spTree>
    <p:extLst>
      <p:ext uri="{BB962C8B-B14F-4D97-AF65-F5344CB8AC3E}">
        <p14:creationId xmlns:p14="http://schemas.microsoft.com/office/powerpoint/2010/main" val="1854591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2805C-792F-BB49-B3E2-961DA87090F7}"/>
              </a:ext>
            </a:extLst>
          </p:cNvPr>
          <p:cNvSpPr>
            <a:spLocks noGrp="1"/>
          </p:cNvSpPr>
          <p:nvPr>
            <p:ph type="title"/>
          </p:nvPr>
        </p:nvSpPr>
        <p:spPr/>
        <p:txBody>
          <a:bodyPr/>
          <a:lstStyle/>
          <a:p>
            <a:r>
              <a:rPr lang="en-US" dirty="0"/>
              <a:t>Session Objectives </a:t>
            </a:r>
          </a:p>
        </p:txBody>
      </p:sp>
      <p:sp>
        <p:nvSpPr>
          <p:cNvPr id="3" name="Text Placeholder 2">
            <a:extLst>
              <a:ext uri="{FF2B5EF4-FFF2-40B4-BE49-F238E27FC236}">
                <a16:creationId xmlns:a16="http://schemas.microsoft.com/office/drawing/2014/main" id="{10E8E667-6B40-D647-88A7-7750B3A86BB7}"/>
              </a:ext>
            </a:extLst>
          </p:cNvPr>
          <p:cNvSpPr>
            <a:spLocks noGrp="1"/>
          </p:cNvSpPr>
          <p:nvPr>
            <p:ph type="body" idx="1"/>
          </p:nvPr>
        </p:nvSpPr>
        <p:spPr/>
        <p:txBody>
          <a:bodyPr/>
          <a:lstStyle/>
          <a:p>
            <a:pPr indent="-457200" fontAlgn="base">
              <a:lnSpc>
                <a:spcPct val="100000"/>
              </a:lnSpc>
              <a:spcBef>
                <a:spcPts val="600"/>
              </a:spcBef>
              <a:buFont typeface="+mj-lt"/>
              <a:buAutoNum type="arabicPeriod"/>
            </a:pPr>
            <a:r>
              <a:rPr lang="en-US" dirty="0"/>
              <a:t>Participants will increase in their knowledge of strategies for identifying proficient communicators and their needs within the general education classroom setting. </a:t>
            </a:r>
          </a:p>
          <a:p>
            <a:pPr indent="-457200" fontAlgn="base">
              <a:lnSpc>
                <a:spcPct val="100000"/>
              </a:lnSpc>
              <a:spcBef>
                <a:spcPts val="600"/>
              </a:spcBef>
              <a:buFont typeface="+mj-lt"/>
              <a:buAutoNum type="arabicPeriod"/>
            </a:pPr>
            <a:r>
              <a:rPr lang="en-US" dirty="0"/>
              <a:t>Participants will increase in their knowledge of resources and strategies to use with proficient communicators who are congenitally deaf-blind.</a:t>
            </a:r>
          </a:p>
          <a:p>
            <a:pPr indent="-457200" fontAlgn="base">
              <a:lnSpc>
                <a:spcPct val="100000"/>
              </a:lnSpc>
              <a:spcBef>
                <a:spcPts val="600"/>
              </a:spcBef>
              <a:buFont typeface="+mj-lt"/>
              <a:buAutoNum type="arabicPeriod"/>
            </a:pPr>
            <a:r>
              <a:rPr lang="en-US" dirty="0"/>
              <a:t>Participants will increase in their knowledge of resources and strategies to use with proficient communicators with Usher syndrome. </a:t>
            </a:r>
          </a:p>
          <a:p>
            <a:pPr marL="76200" indent="0">
              <a:buNone/>
            </a:pPr>
            <a:endParaRPr lang="en-US" dirty="0"/>
          </a:p>
        </p:txBody>
      </p:sp>
    </p:spTree>
    <p:extLst>
      <p:ext uri="{BB962C8B-B14F-4D97-AF65-F5344CB8AC3E}">
        <p14:creationId xmlns:p14="http://schemas.microsoft.com/office/powerpoint/2010/main" val="4064273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9620f7ce28_0_192"/>
          <p:cNvSpPr txBox="1">
            <a:spLocks noGrp="1"/>
          </p:cNvSpPr>
          <p:nvPr>
            <p:ph type="title"/>
          </p:nvPr>
        </p:nvSpPr>
        <p:spPr>
          <a:xfrm>
            <a:off x="223690" y="463520"/>
            <a:ext cx="8520600" cy="763500"/>
          </a:xfrm>
          <a:prstGeom prst="rect">
            <a:avLst/>
          </a:prstGeom>
        </p:spPr>
        <p:txBody>
          <a:bodyPr spcFirstLastPara="1" wrap="square" lIns="90737" tIns="45368" rIns="90737" bIns="45368" anchor="ctr" anchorCtr="0">
            <a:noAutofit/>
          </a:bodyPr>
          <a:lstStyle/>
          <a:p>
            <a:r>
              <a:rPr lang="en-US" sz="4210" dirty="0">
                <a:solidFill>
                  <a:srgbClr val="861714"/>
                </a:solidFill>
              </a:rPr>
              <a:t>Modify Curriculum</a:t>
            </a:r>
            <a:endParaRPr sz="4210" dirty="0">
              <a:solidFill>
                <a:srgbClr val="861714"/>
              </a:solidFill>
            </a:endParaRPr>
          </a:p>
        </p:txBody>
      </p:sp>
      <p:sp>
        <p:nvSpPr>
          <p:cNvPr id="213" name="Google Shape;213;g9620f7ce28_0_192"/>
          <p:cNvSpPr txBox="1">
            <a:spLocks noGrp="1"/>
          </p:cNvSpPr>
          <p:nvPr>
            <p:ph type="body" idx="1"/>
          </p:nvPr>
        </p:nvSpPr>
        <p:spPr>
          <a:xfrm>
            <a:off x="223690" y="1766273"/>
            <a:ext cx="5000700" cy="2071468"/>
          </a:xfrm>
          <a:prstGeom prst="rect">
            <a:avLst/>
          </a:prstGeom>
        </p:spPr>
        <p:txBody>
          <a:bodyPr spcFirstLastPara="1" wrap="square" lIns="90737" tIns="45368" rIns="90737" bIns="45368" anchor="t" anchorCtr="0">
            <a:noAutofit/>
          </a:bodyPr>
          <a:lstStyle/>
          <a:p>
            <a:pPr marL="0" indent="0">
              <a:buNone/>
            </a:pPr>
            <a:r>
              <a:rPr lang="en-US" sz="2105" dirty="0">
                <a:solidFill>
                  <a:schemeClr val="bg2">
                    <a:lumMod val="50000"/>
                  </a:schemeClr>
                </a:solidFill>
              </a:rPr>
              <a:t>Gathering information takes much longer than typical learners.</a:t>
            </a:r>
          </a:p>
          <a:p>
            <a:pPr marL="360937">
              <a:buFont typeface="Wingdings" pitchFamily="2" charset="2"/>
              <a:buChar char="ü"/>
            </a:pPr>
            <a:r>
              <a:rPr lang="en-US" sz="2105" i="1" dirty="0">
                <a:solidFill>
                  <a:schemeClr val="bg2">
                    <a:lumMod val="50000"/>
                  </a:schemeClr>
                </a:solidFill>
              </a:rPr>
              <a:t>The pace of instruction </a:t>
            </a:r>
          </a:p>
          <a:p>
            <a:pPr marL="0" indent="0">
              <a:buNone/>
            </a:pPr>
            <a:r>
              <a:rPr lang="en-US" sz="2105" i="1" dirty="0">
                <a:solidFill>
                  <a:schemeClr val="bg2">
                    <a:lumMod val="50000"/>
                  </a:schemeClr>
                </a:solidFill>
              </a:rPr>
              <a:t>     should be slower.</a:t>
            </a:r>
          </a:p>
          <a:p>
            <a:pPr marL="0" indent="0">
              <a:buNone/>
            </a:pPr>
            <a:endParaRPr lang="en-US" sz="2105" i="1" dirty="0">
              <a:solidFill>
                <a:schemeClr val="bg2">
                  <a:lumMod val="50000"/>
                </a:schemeClr>
              </a:solidFill>
            </a:endParaRPr>
          </a:p>
          <a:p>
            <a:pPr marL="0" indent="0">
              <a:buNone/>
            </a:pPr>
            <a:r>
              <a:rPr lang="en-US" sz="2105" dirty="0">
                <a:solidFill>
                  <a:schemeClr val="bg2">
                    <a:lumMod val="50000"/>
                  </a:schemeClr>
                </a:solidFill>
              </a:rPr>
              <a:t>The scope of the information in a general education classroom can be overwhelming.</a:t>
            </a:r>
          </a:p>
          <a:p>
            <a:pPr marL="360937">
              <a:buFont typeface="Wingdings" pitchFamily="2" charset="2"/>
              <a:buChar char="ü"/>
            </a:pPr>
            <a:r>
              <a:rPr lang="en-US" sz="2105" i="1" dirty="0">
                <a:solidFill>
                  <a:schemeClr val="bg2">
                    <a:lumMod val="50000"/>
                  </a:schemeClr>
                </a:solidFill>
              </a:rPr>
              <a:t>The curriculum should be prioritized so it is both manageable and instructive.</a:t>
            </a:r>
            <a:endParaRPr sz="2105" i="1" dirty="0">
              <a:solidFill>
                <a:schemeClr val="bg2">
                  <a:lumMod val="50000"/>
                </a:schemeClr>
              </a:solidFill>
            </a:endParaRPr>
          </a:p>
        </p:txBody>
      </p:sp>
      <p:sp>
        <p:nvSpPr>
          <p:cNvPr id="214" name="Google Shape;214;g9620f7ce28_0_192"/>
          <p:cNvSpPr txBox="1">
            <a:spLocks noGrp="1"/>
          </p:cNvSpPr>
          <p:nvPr>
            <p:ph type="sldNum" idx="12"/>
          </p:nvPr>
        </p:nvSpPr>
        <p:spPr>
          <a:prstGeom prst="rect">
            <a:avLst/>
          </a:prstGeom>
        </p:spPr>
        <p:txBody>
          <a:bodyPr spcFirstLastPara="1" wrap="square" lIns="90737" tIns="45368" rIns="90737" bIns="45368" anchor="ctr" anchorCtr="0">
            <a:noAutofit/>
          </a:bodyPr>
          <a:lstStyle/>
          <a:p>
            <a:fld id="{00000000-1234-1234-1234-123412341234}" type="slidenum">
              <a:rPr lang="en-US"/>
              <a:pPr/>
              <a:t>20</a:t>
            </a:fld>
            <a:endParaRPr/>
          </a:p>
        </p:txBody>
      </p:sp>
      <p:pic>
        <p:nvPicPr>
          <p:cNvPr id="3" name="Picture 2" descr="A boy using his tablets to read. ">
            <a:extLst>
              <a:ext uri="{FF2B5EF4-FFF2-40B4-BE49-F238E27FC236}">
                <a16:creationId xmlns:a16="http://schemas.microsoft.com/office/drawing/2014/main" id="{56EDBC2E-9548-544F-8C20-88A89C69DD15}"/>
              </a:ext>
            </a:extLst>
          </p:cNvPr>
          <p:cNvPicPr>
            <a:picLocks noChangeAspect="1"/>
          </p:cNvPicPr>
          <p:nvPr/>
        </p:nvPicPr>
        <p:blipFill>
          <a:blip r:embed="rId3"/>
          <a:stretch>
            <a:fillRect/>
          </a:stretch>
        </p:blipFill>
        <p:spPr>
          <a:xfrm>
            <a:off x="5213039" y="1964373"/>
            <a:ext cx="3533769" cy="22827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26379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760E1-AFF9-E047-9ACE-25ECA2E1EA94}"/>
              </a:ext>
            </a:extLst>
          </p:cNvPr>
          <p:cNvSpPr>
            <a:spLocks noGrp="1"/>
          </p:cNvSpPr>
          <p:nvPr>
            <p:ph type="title"/>
          </p:nvPr>
        </p:nvSpPr>
        <p:spPr>
          <a:xfrm>
            <a:off x="101635" y="482156"/>
            <a:ext cx="8520600" cy="763500"/>
          </a:xfrm>
        </p:spPr>
        <p:txBody>
          <a:bodyPr/>
          <a:lstStyle/>
          <a:p>
            <a:r>
              <a:rPr lang="en-US" dirty="0">
                <a:solidFill>
                  <a:srgbClr val="880002"/>
                </a:solidFill>
              </a:rPr>
              <a:t>Video 2</a:t>
            </a:r>
          </a:p>
        </p:txBody>
      </p:sp>
      <p:sp>
        <p:nvSpPr>
          <p:cNvPr id="3" name="Text Placeholder 2">
            <a:extLst>
              <a:ext uri="{FF2B5EF4-FFF2-40B4-BE49-F238E27FC236}">
                <a16:creationId xmlns:a16="http://schemas.microsoft.com/office/drawing/2014/main" id="{B5EF0A8A-D96E-EF47-83F8-F8F94A31997C}"/>
              </a:ext>
            </a:extLst>
          </p:cNvPr>
          <p:cNvSpPr>
            <a:spLocks noGrp="1"/>
          </p:cNvSpPr>
          <p:nvPr>
            <p:ph type="body" idx="1"/>
          </p:nvPr>
        </p:nvSpPr>
        <p:spPr/>
        <p:txBody>
          <a:bodyPr/>
          <a:lstStyle/>
          <a:p>
            <a:pPr marL="76200" indent="0">
              <a:spcBef>
                <a:spcPts val="1200"/>
              </a:spcBef>
              <a:buNone/>
            </a:pPr>
            <a:r>
              <a:rPr lang="en-US" sz="3200" dirty="0">
                <a:hlinkClick r:id="rId3"/>
              </a:rPr>
              <a:t>Henry and Deanna </a:t>
            </a:r>
            <a:r>
              <a:rPr lang="en-US" sz="3200" dirty="0" err="1">
                <a:hlinkClick r:id="rId3"/>
              </a:rPr>
              <a:t>Youtube</a:t>
            </a:r>
            <a:r>
              <a:rPr lang="en-US" sz="3200" dirty="0">
                <a:hlinkClick r:id="rId3"/>
              </a:rPr>
              <a:t> Video </a:t>
            </a:r>
            <a:endParaRPr lang="en-US" sz="3200" dirty="0"/>
          </a:p>
        </p:txBody>
      </p:sp>
      <p:sp>
        <p:nvSpPr>
          <p:cNvPr id="4" name="Slide Number Placeholder 3">
            <a:extLst>
              <a:ext uri="{FF2B5EF4-FFF2-40B4-BE49-F238E27FC236}">
                <a16:creationId xmlns:a16="http://schemas.microsoft.com/office/drawing/2014/main" id="{412920B4-9F5C-5646-93B4-744C090CD005}"/>
              </a:ext>
            </a:extLst>
          </p:cNvPr>
          <p:cNvSpPr>
            <a:spLocks noGrp="1"/>
          </p:cNvSpPr>
          <p:nvPr>
            <p:ph type="sldNum" idx="12"/>
          </p:nvPr>
        </p:nvSpPr>
        <p:spPr/>
        <p:txBody>
          <a:bodyPr/>
          <a:lstStyle/>
          <a:p>
            <a:fld id="{00000000-1234-1234-1234-123412341234}" type="slidenum">
              <a:rPr lang="en-US" smtClean="0"/>
              <a:pPr/>
              <a:t>21</a:t>
            </a:fld>
            <a:endParaRPr lang="en-US"/>
          </a:p>
        </p:txBody>
      </p:sp>
    </p:spTree>
    <p:extLst>
      <p:ext uri="{BB962C8B-B14F-4D97-AF65-F5344CB8AC3E}">
        <p14:creationId xmlns:p14="http://schemas.microsoft.com/office/powerpoint/2010/main" val="839411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9620f7ce28_0_255"/>
          <p:cNvSpPr txBox="1">
            <a:spLocks noGrp="1"/>
          </p:cNvSpPr>
          <p:nvPr>
            <p:ph type="title"/>
          </p:nvPr>
        </p:nvSpPr>
        <p:spPr>
          <a:xfrm>
            <a:off x="226208" y="432729"/>
            <a:ext cx="8520600" cy="763500"/>
          </a:xfrm>
          <a:prstGeom prst="rect">
            <a:avLst/>
          </a:prstGeom>
        </p:spPr>
        <p:txBody>
          <a:bodyPr spcFirstLastPara="1" wrap="square" lIns="90737" tIns="45368" rIns="90737" bIns="45368" anchor="ctr" anchorCtr="0">
            <a:noAutofit/>
          </a:bodyPr>
          <a:lstStyle/>
          <a:p>
            <a:r>
              <a:rPr lang="en-US" sz="4210" dirty="0">
                <a:solidFill>
                  <a:srgbClr val="861714"/>
                </a:solidFill>
              </a:rPr>
              <a:t>Comprehension </a:t>
            </a:r>
            <a:endParaRPr sz="4210" dirty="0">
              <a:solidFill>
                <a:srgbClr val="861714"/>
              </a:solidFill>
            </a:endParaRPr>
          </a:p>
        </p:txBody>
      </p:sp>
      <p:sp>
        <p:nvSpPr>
          <p:cNvPr id="221" name="Google Shape;221;g9620f7ce28_0_255"/>
          <p:cNvSpPr txBox="1">
            <a:spLocks noGrp="1"/>
          </p:cNvSpPr>
          <p:nvPr>
            <p:ph type="body" idx="1"/>
          </p:nvPr>
        </p:nvSpPr>
        <p:spPr>
          <a:prstGeom prst="rect">
            <a:avLst/>
          </a:prstGeom>
        </p:spPr>
        <p:txBody>
          <a:bodyPr spcFirstLastPara="1" wrap="square" lIns="90737" tIns="45368" rIns="90737" bIns="45368" anchor="t" anchorCtr="0">
            <a:noAutofit/>
          </a:bodyPr>
          <a:lstStyle/>
          <a:p>
            <a:pPr indent="-457200"/>
            <a:r>
              <a:rPr lang="en-US" sz="2526" dirty="0">
                <a:solidFill>
                  <a:schemeClr val="bg2">
                    <a:lumMod val="50000"/>
                  </a:schemeClr>
                </a:solidFill>
              </a:rPr>
              <a:t>Define checks and include specific information in the student’s accommodations</a:t>
            </a:r>
          </a:p>
          <a:p>
            <a:pPr indent="-457200"/>
            <a:endParaRPr sz="2526" dirty="0">
              <a:solidFill>
                <a:schemeClr val="bg2">
                  <a:lumMod val="50000"/>
                </a:schemeClr>
              </a:solidFill>
            </a:endParaRPr>
          </a:p>
          <a:p>
            <a:pPr indent="-457200"/>
            <a:r>
              <a:rPr lang="en-US" sz="2526" dirty="0">
                <a:solidFill>
                  <a:schemeClr val="bg2">
                    <a:lumMod val="50000"/>
                  </a:schemeClr>
                </a:solidFill>
              </a:rPr>
              <a:t>Be on the alert</a:t>
            </a:r>
          </a:p>
          <a:p>
            <a:pPr indent="-457200"/>
            <a:endParaRPr sz="2526" dirty="0">
              <a:solidFill>
                <a:schemeClr val="bg2">
                  <a:lumMod val="50000"/>
                </a:schemeClr>
              </a:solidFill>
            </a:endParaRPr>
          </a:p>
          <a:p>
            <a:pPr indent="-457200"/>
            <a:r>
              <a:rPr lang="en-US" sz="2526" dirty="0">
                <a:solidFill>
                  <a:schemeClr val="bg2">
                    <a:lumMod val="50000"/>
                  </a:schemeClr>
                </a:solidFill>
              </a:rPr>
              <a:t>Go back and explain</a:t>
            </a:r>
          </a:p>
        </p:txBody>
      </p:sp>
      <p:sp>
        <p:nvSpPr>
          <p:cNvPr id="222" name="Google Shape;222;g9620f7ce28_0_255"/>
          <p:cNvSpPr txBox="1">
            <a:spLocks noGrp="1"/>
          </p:cNvSpPr>
          <p:nvPr>
            <p:ph type="sldNum" idx="12"/>
          </p:nvPr>
        </p:nvSpPr>
        <p:spPr>
          <a:prstGeom prst="rect">
            <a:avLst/>
          </a:prstGeom>
        </p:spPr>
        <p:txBody>
          <a:bodyPr spcFirstLastPara="1" wrap="square" lIns="90737" tIns="45368" rIns="90737" bIns="45368" anchor="ctr" anchorCtr="0">
            <a:noAutofit/>
          </a:bodyPr>
          <a:lstStyle/>
          <a:p>
            <a:fld id="{00000000-1234-1234-1234-123412341234}" type="slidenum">
              <a:rPr lang="en-US"/>
              <a:pPr/>
              <a:t>22</a:t>
            </a:fld>
            <a:endParaRPr dirty="0"/>
          </a:p>
        </p:txBody>
      </p:sp>
      <p:pic>
        <p:nvPicPr>
          <p:cNvPr id="6" name="Picture 5" descr="Two young women. One is wearing a graduation cap and gown. ">
            <a:extLst>
              <a:ext uri="{FF2B5EF4-FFF2-40B4-BE49-F238E27FC236}">
                <a16:creationId xmlns:a16="http://schemas.microsoft.com/office/drawing/2014/main" id="{92A8D0E0-4248-5646-9618-553C6BF2D83B}"/>
              </a:ext>
            </a:extLst>
          </p:cNvPr>
          <p:cNvPicPr>
            <a:picLocks noChangeAspect="1"/>
          </p:cNvPicPr>
          <p:nvPr/>
        </p:nvPicPr>
        <p:blipFill>
          <a:blip r:embed="rId3"/>
          <a:stretch>
            <a:fillRect/>
          </a:stretch>
        </p:blipFill>
        <p:spPr>
          <a:xfrm>
            <a:off x="4572000" y="2662580"/>
            <a:ext cx="3929514" cy="29292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39692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9620f7ce28_0_248"/>
          <p:cNvSpPr txBox="1">
            <a:spLocks noGrp="1"/>
          </p:cNvSpPr>
          <p:nvPr>
            <p:ph type="title"/>
          </p:nvPr>
        </p:nvSpPr>
        <p:spPr>
          <a:xfrm>
            <a:off x="82102" y="398811"/>
            <a:ext cx="8520600" cy="763500"/>
          </a:xfrm>
          <a:prstGeom prst="rect">
            <a:avLst/>
          </a:prstGeom>
        </p:spPr>
        <p:txBody>
          <a:bodyPr spcFirstLastPara="1" wrap="square" lIns="90737" tIns="45368" rIns="90737" bIns="45368" anchor="ctr" anchorCtr="0">
            <a:noAutofit/>
          </a:bodyPr>
          <a:lstStyle/>
          <a:p>
            <a:r>
              <a:rPr lang="en-US" sz="4210" dirty="0">
                <a:solidFill>
                  <a:srgbClr val="861714"/>
                </a:solidFill>
              </a:rPr>
              <a:t>Create At Least One Elective </a:t>
            </a:r>
            <a:endParaRPr sz="4210" dirty="0">
              <a:solidFill>
                <a:srgbClr val="861714"/>
              </a:solidFill>
            </a:endParaRPr>
          </a:p>
        </p:txBody>
      </p:sp>
      <p:sp>
        <p:nvSpPr>
          <p:cNvPr id="229" name="Google Shape;229;g9620f7ce28_0_248"/>
          <p:cNvSpPr txBox="1">
            <a:spLocks noGrp="1"/>
          </p:cNvSpPr>
          <p:nvPr>
            <p:ph type="body" idx="1"/>
          </p:nvPr>
        </p:nvSpPr>
        <p:spPr>
          <a:xfrm>
            <a:off x="311700" y="1536633"/>
            <a:ext cx="4803997" cy="4555200"/>
          </a:xfrm>
          <a:prstGeom prst="rect">
            <a:avLst/>
          </a:prstGeom>
        </p:spPr>
        <p:txBody>
          <a:bodyPr spcFirstLastPara="1" wrap="square" lIns="90737" tIns="45368" rIns="90737" bIns="45368" anchor="t" anchorCtr="0">
            <a:noAutofit/>
          </a:bodyPr>
          <a:lstStyle/>
          <a:p>
            <a:pPr fontAlgn="base">
              <a:spcBef>
                <a:spcPts val="1200"/>
              </a:spcBef>
            </a:pPr>
            <a:r>
              <a:rPr lang="en-US" sz="2947" dirty="0">
                <a:solidFill>
                  <a:schemeClr val="bg2">
                    <a:lumMod val="50000"/>
                  </a:schemeClr>
                </a:solidFill>
              </a:rPr>
              <a:t>Pre-teaching</a:t>
            </a:r>
          </a:p>
          <a:p>
            <a:pPr fontAlgn="base">
              <a:spcBef>
                <a:spcPts val="1200"/>
              </a:spcBef>
            </a:pPr>
            <a:r>
              <a:rPr lang="en-US" sz="2947" dirty="0">
                <a:solidFill>
                  <a:schemeClr val="bg2">
                    <a:lumMod val="50000"/>
                  </a:schemeClr>
                </a:solidFill>
              </a:rPr>
              <a:t>Re-teaching</a:t>
            </a:r>
          </a:p>
          <a:p>
            <a:pPr fontAlgn="base">
              <a:spcBef>
                <a:spcPts val="1200"/>
              </a:spcBef>
            </a:pPr>
            <a:r>
              <a:rPr lang="en-US" sz="2947" dirty="0">
                <a:solidFill>
                  <a:schemeClr val="bg2">
                    <a:lumMod val="50000"/>
                  </a:schemeClr>
                </a:solidFill>
              </a:rPr>
              <a:t>Comprehension checks</a:t>
            </a:r>
          </a:p>
          <a:p>
            <a:pPr fontAlgn="base">
              <a:spcBef>
                <a:spcPts val="1200"/>
              </a:spcBef>
            </a:pPr>
            <a:r>
              <a:rPr lang="en-US" sz="2947" dirty="0">
                <a:solidFill>
                  <a:schemeClr val="bg2">
                    <a:lumMod val="50000"/>
                  </a:schemeClr>
                </a:solidFill>
              </a:rPr>
              <a:t>Time for Inquiry and Investigation</a:t>
            </a:r>
            <a:endParaRPr sz="2947" dirty="0">
              <a:solidFill>
                <a:schemeClr val="bg2">
                  <a:lumMod val="50000"/>
                </a:schemeClr>
              </a:solidFill>
            </a:endParaRPr>
          </a:p>
        </p:txBody>
      </p:sp>
      <p:sp>
        <p:nvSpPr>
          <p:cNvPr id="230" name="Google Shape;230;g9620f7ce28_0_248"/>
          <p:cNvSpPr txBox="1">
            <a:spLocks noGrp="1"/>
          </p:cNvSpPr>
          <p:nvPr>
            <p:ph type="sldNum" idx="12"/>
          </p:nvPr>
        </p:nvSpPr>
        <p:spPr>
          <a:prstGeom prst="rect">
            <a:avLst/>
          </a:prstGeom>
        </p:spPr>
        <p:txBody>
          <a:bodyPr spcFirstLastPara="1" wrap="square" lIns="90737" tIns="45368" rIns="90737" bIns="45368" anchor="ctr" anchorCtr="0">
            <a:noAutofit/>
          </a:bodyPr>
          <a:lstStyle/>
          <a:p>
            <a:fld id="{00000000-1234-1234-1234-123412341234}" type="slidenum">
              <a:rPr lang="en-US"/>
              <a:pPr/>
              <a:t>23</a:t>
            </a:fld>
            <a:endParaRPr/>
          </a:p>
        </p:txBody>
      </p:sp>
      <p:pic>
        <p:nvPicPr>
          <p:cNvPr id="3" name="Picture 2" descr="A girl standing next to her school locker.">
            <a:extLst>
              <a:ext uri="{FF2B5EF4-FFF2-40B4-BE49-F238E27FC236}">
                <a16:creationId xmlns:a16="http://schemas.microsoft.com/office/drawing/2014/main" id="{C9111C3D-4C8F-5846-995C-1BCCC160A140}"/>
              </a:ext>
            </a:extLst>
          </p:cNvPr>
          <p:cNvPicPr>
            <a:picLocks noChangeAspect="1"/>
          </p:cNvPicPr>
          <p:nvPr/>
        </p:nvPicPr>
        <p:blipFill>
          <a:blip r:embed="rId3"/>
          <a:stretch>
            <a:fillRect/>
          </a:stretch>
        </p:blipFill>
        <p:spPr>
          <a:xfrm>
            <a:off x="5468900" y="1632286"/>
            <a:ext cx="3086521" cy="4115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75601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9620f7ce28_0_199"/>
          <p:cNvSpPr txBox="1">
            <a:spLocks noGrp="1"/>
          </p:cNvSpPr>
          <p:nvPr>
            <p:ph type="title"/>
          </p:nvPr>
        </p:nvSpPr>
        <p:spPr>
          <a:xfrm>
            <a:off x="151062" y="395659"/>
            <a:ext cx="8520600" cy="763500"/>
          </a:xfrm>
          <a:prstGeom prst="rect">
            <a:avLst/>
          </a:prstGeom>
        </p:spPr>
        <p:txBody>
          <a:bodyPr spcFirstLastPara="1" wrap="square" lIns="90737" tIns="45368" rIns="90737" bIns="45368" anchor="ctr" anchorCtr="0">
            <a:noAutofit/>
          </a:bodyPr>
          <a:lstStyle/>
          <a:p>
            <a:r>
              <a:rPr lang="en-US" sz="4210" dirty="0">
                <a:solidFill>
                  <a:srgbClr val="861714"/>
                </a:solidFill>
              </a:rPr>
              <a:t>Manage Technology</a:t>
            </a:r>
            <a:endParaRPr sz="4210" dirty="0">
              <a:solidFill>
                <a:srgbClr val="861714"/>
              </a:solidFill>
            </a:endParaRPr>
          </a:p>
        </p:txBody>
      </p:sp>
      <p:sp>
        <p:nvSpPr>
          <p:cNvPr id="237" name="Google Shape;237;g9620f7ce28_0_199"/>
          <p:cNvSpPr txBox="1">
            <a:spLocks noGrp="1"/>
          </p:cNvSpPr>
          <p:nvPr>
            <p:ph type="body" idx="1"/>
          </p:nvPr>
        </p:nvSpPr>
        <p:spPr>
          <a:xfrm>
            <a:off x="151062" y="1658563"/>
            <a:ext cx="3605392" cy="4555200"/>
          </a:xfrm>
          <a:prstGeom prst="rect">
            <a:avLst/>
          </a:prstGeom>
        </p:spPr>
        <p:txBody>
          <a:bodyPr spcFirstLastPara="1" wrap="square" lIns="90737" tIns="45368" rIns="90737" bIns="45368" anchor="t" anchorCtr="0">
            <a:noAutofit/>
          </a:bodyPr>
          <a:lstStyle/>
          <a:p>
            <a:pPr marL="0" indent="0">
              <a:buNone/>
            </a:pPr>
            <a:r>
              <a:rPr lang="en-US" dirty="0">
                <a:solidFill>
                  <a:schemeClr val="bg2">
                    <a:lumMod val="50000"/>
                  </a:schemeClr>
                </a:solidFill>
              </a:rPr>
              <a:t>How will these students not only use their technology, but manage it?  </a:t>
            </a:r>
          </a:p>
          <a:p>
            <a:pPr marL="0" indent="0">
              <a:buNone/>
            </a:pPr>
            <a:endParaRPr lang="en-US" dirty="0">
              <a:solidFill>
                <a:schemeClr val="bg2">
                  <a:lumMod val="50000"/>
                </a:schemeClr>
              </a:solidFill>
            </a:endParaRPr>
          </a:p>
          <a:p>
            <a:pPr marL="0" indent="0">
              <a:buNone/>
            </a:pPr>
            <a:r>
              <a:rPr lang="en-US" dirty="0">
                <a:solidFill>
                  <a:schemeClr val="bg2">
                    <a:lumMod val="50000"/>
                  </a:schemeClr>
                </a:solidFill>
              </a:rPr>
              <a:t>A plan must be made.</a:t>
            </a:r>
            <a:endParaRPr dirty="0">
              <a:solidFill>
                <a:schemeClr val="bg2">
                  <a:lumMod val="50000"/>
                </a:schemeClr>
              </a:solidFill>
            </a:endParaRPr>
          </a:p>
        </p:txBody>
      </p:sp>
      <p:sp>
        <p:nvSpPr>
          <p:cNvPr id="238" name="Google Shape;238;g9620f7ce28_0_199"/>
          <p:cNvSpPr txBox="1">
            <a:spLocks noGrp="1"/>
          </p:cNvSpPr>
          <p:nvPr>
            <p:ph type="sldNum" idx="12"/>
          </p:nvPr>
        </p:nvSpPr>
        <p:spPr>
          <a:prstGeom prst="rect">
            <a:avLst/>
          </a:prstGeom>
        </p:spPr>
        <p:txBody>
          <a:bodyPr spcFirstLastPara="1" wrap="square" lIns="90737" tIns="45368" rIns="90737" bIns="45368" anchor="ctr" anchorCtr="0">
            <a:noAutofit/>
          </a:bodyPr>
          <a:lstStyle/>
          <a:p>
            <a:fld id="{00000000-1234-1234-1234-123412341234}" type="slidenum">
              <a:rPr lang="en-US"/>
              <a:pPr/>
              <a:t>24</a:t>
            </a:fld>
            <a:endParaRPr/>
          </a:p>
        </p:txBody>
      </p:sp>
      <p:pic>
        <p:nvPicPr>
          <p:cNvPr id="3" name="Picture 2" descr="A student using a cell phone and tablet to assit with learning. ">
            <a:extLst>
              <a:ext uri="{FF2B5EF4-FFF2-40B4-BE49-F238E27FC236}">
                <a16:creationId xmlns:a16="http://schemas.microsoft.com/office/drawing/2014/main" id="{3AAF19AB-C108-214B-8060-6FA72D157419}"/>
              </a:ext>
            </a:extLst>
          </p:cNvPr>
          <p:cNvPicPr>
            <a:picLocks noChangeAspect="1"/>
          </p:cNvPicPr>
          <p:nvPr/>
        </p:nvPicPr>
        <p:blipFill>
          <a:blip r:embed="rId3"/>
          <a:stretch>
            <a:fillRect/>
          </a:stretch>
        </p:blipFill>
        <p:spPr>
          <a:xfrm>
            <a:off x="4055389" y="1658563"/>
            <a:ext cx="4691419" cy="3791615"/>
          </a:xfrm>
          <a:prstGeom prst="rect">
            <a:avLst/>
          </a:prstGeom>
        </p:spPr>
      </p:pic>
    </p:spTree>
    <p:extLst>
      <p:ext uri="{BB962C8B-B14F-4D97-AF65-F5344CB8AC3E}">
        <p14:creationId xmlns:p14="http://schemas.microsoft.com/office/powerpoint/2010/main" val="487834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9620f7ce28_0_206"/>
          <p:cNvSpPr txBox="1">
            <a:spLocks noGrp="1"/>
          </p:cNvSpPr>
          <p:nvPr>
            <p:ph type="title"/>
          </p:nvPr>
        </p:nvSpPr>
        <p:spPr>
          <a:xfrm>
            <a:off x="138706" y="382680"/>
            <a:ext cx="8520600" cy="763500"/>
          </a:xfrm>
          <a:prstGeom prst="rect">
            <a:avLst/>
          </a:prstGeom>
        </p:spPr>
        <p:txBody>
          <a:bodyPr spcFirstLastPara="1" wrap="square" lIns="90737" tIns="45368" rIns="90737" bIns="45368" anchor="ctr" anchorCtr="0">
            <a:noAutofit/>
          </a:bodyPr>
          <a:lstStyle/>
          <a:p>
            <a:r>
              <a:rPr lang="en-US" sz="4210" dirty="0">
                <a:solidFill>
                  <a:srgbClr val="861714"/>
                </a:solidFill>
              </a:rPr>
              <a:t>Homework!</a:t>
            </a:r>
            <a:endParaRPr sz="4210" dirty="0">
              <a:solidFill>
                <a:srgbClr val="861714"/>
              </a:solidFill>
            </a:endParaRPr>
          </a:p>
        </p:txBody>
      </p:sp>
      <p:sp>
        <p:nvSpPr>
          <p:cNvPr id="245" name="Google Shape;245;g9620f7ce28_0_206"/>
          <p:cNvSpPr txBox="1">
            <a:spLocks noGrp="1"/>
          </p:cNvSpPr>
          <p:nvPr>
            <p:ph type="body" idx="1"/>
          </p:nvPr>
        </p:nvSpPr>
        <p:spPr>
          <a:xfrm>
            <a:off x="311700" y="1536633"/>
            <a:ext cx="4285014" cy="4555200"/>
          </a:xfrm>
          <a:prstGeom prst="rect">
            <a:avLst/>
          </a:prstGeom>
        </p:spPr>
        <p:txBody>
          <a:bodyPr spcFirstLastPara="1" wrap="square" lIns="90737" tIns="45368" rIns="90737" bIns="45368" anchor="t" anchorCtr="0">
            <a:noAutofit/>
          </a:bodyPr>
          <a:lstStyle/>
          <a:p>
            <a:pPr marL="0" indent="0">
              <a:buNone/>
            </a:pPr>
            <a:r>
              <a:rPr lang="en-US" sz="2526" dirty="0">
                <a:solidFill>
                  <a:schemeClr val="bg2">
                    <a:lumMod val="50000"/>
                  </a:schemeClr>
                </a:solidFill>
              </a:rPr>
              <a:t>These students are working much harder than their peers to gather information and often experience fatigue.</a:t>
            </a:r>
          </a:p>
          <a:p>
            <a:pPr marL="0" indent="0">
              <a:buNone/>
            </a:pPr>
            <a:endParaRPr lang="en-US" sz="2526" dirty="0">
              <a:solidFill>
                <a:schemeClr val="bg2">
                  <a:lumMod val="50000"/>
                </a:schemeClr>
              </a:solidFill>
            </a:endParaRPr>
          </a:p>
          <a:p>
            <a:pPr marL="0" indent="0">
              <a:buNone/>
            </a:pPr>
            <a:r>
              <a:rPr lang="en-US" sz="2526" dirty="0">
                <a:solidFill>
                  <a:schemeClr val="bg2">
                    <a:lumMod val="50000"/>
                  </a:schemeClr>
                </a:solidFill>
              </a:rPr>
              <a:t>Strategies to reduce or eliminate homework may be necessary for some students.</a:t>
            </a:r>
            <a:endParaRPr sz="2526" dirty="0">
              <a:solidFill>
                <a:schemeClr val="bg2">
                  <a:lumMod val="50000"/>
                </a:schemeClr>
              </a:solidFill>
            </a:endParaRPr>
          </a:p>
        </p:txBody>
      </p:sp>
      <p:sp>
        <p:nvSpPr>
          <p:cNvPr id="246" name="Google Shape;246;g9620f7ce28_0_206"/>
          <p:cNvSpPr txBox="1">
            <a:spLocks noGrp="1"/>
          </p:cNvSpPr>
          <p:nvPr>
            <p:ph type="sldNum" idx="12"/>
          </p:nvPr>
        </p:nvSpPr>
        <p:spPr>
          <a:prstGeom prst="rect">
            <a:avLst/>
          </a:prstGeom>
        </p:spPr>
        <p:txBody>
          <a:bodyPr spcFirstLastPara="1" wrap="square" lIns="90737" tIns="45368" rIns="90737" bIns="45368" anchor="ctr" anchorCtr="0">
            <a:noAutofit/>
          </a:bodyPr>
          <a:lstStyle/>
          <a:p>
            <a:fld id="{00000000-1234-1234-1234-123412341234}" type="slidenum">
              <a:rPr lang="en-US"/>
              <a:pPr/>
              <a:t>25</a:t>
            </a:fld>
            <a:endParaRPr/>
          </a:p>
        </p:txBody>
      </p:sp>
      <p:pic>
        <p:nvPicPr>
          <p:cNvPr id="3" name="Picture 2" descr="A woman wearing a graduation cap and gown, holding her diploma. ">
            <a:extLst>
              <a:ext uri="{FF2B5EF4-FFF2-40B4-BE49-F238E27FC236}">
                <a16:creationId xmlns:a16="http://schemas.microsoft.com/office/drawing/2014/main" id="{4BBB3E8F-340E-BD47-91B3-28E2B753E75A}"/>
              </a:ext>
            </a:extLst>
          </p:cNvPr>
          <p:cNvPicPr>
            <a:picLocks noChangeAspect="1"/>
          </p:cNvPicPr>
          <p:nvPr/>
        </p:nvPicPr>
        <p:blipFill>
          <a:blip r:embed="rId3"/>
          <a:stretch>
            <a:fillRect/>
          </a:stretch>
        </p:blipFill>
        <p:spPr>
          <a:xfrm>
            <a:off x="4858352" y="1452926"/>
            <a:ext cx="3991585" cy="39837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2212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9620f7ce28_0_220"/>
          <p:cNvSpPr txBox="1">
            <a:spLocks noGrp="1"/>
          </p:cNvSpPr>
          <p:nvPr>
            <p:ph type="title"/>
          </p:nvPr>
        </p:nvSpPr>
        <p:spPr>
          <a:prstGeom prst="rect">
            <a:avLst/>
          </a:prstGeom>
        </p:spPr>
        <p:txBody>
          <a:bodyPr spcFirstLastPara="1" wrap="square" lIns="90737" tIns="45368" rIns="90737" bIns="45368" anchor="ctr" anchorCtr="0">
            <a:noAutofit/>
          </a:bodyPr>
          <a:lstStyle/>
          <a:p>
            <a:r>
              <a:rPr lang="en-US" sz="4210" dirty="0">
                <a:solidFill>
                  <a:srgbClr val="861714"/>
                </a:solidFill>
              </a:rPr>
              <a:t>Address Stress</a:t>
            </a:r>
            <a:endParaRPr sz="4210" dirty="0">
              <a:solidFill>
                <a:srgbClr val="861714"/>
              </a:solidFill>
            </a:endParaRPr>
          </a:p>
        </p:txBody>
      </p:sp>
      <p:sp>
        <p:nvSpPr>
          <p:cNvPr id="253" name="Google Shape;253;g9620f7ce28_0_220"/>
          <p:cNvSpPr txBox="1">
            <a:spLocks noGrp="1"/>
          </p:cNvSpPr>
          <p:nvPr>
            <p:ph type="body" idx="1"/>
          </p:nvPr>
        </p:nvSpPr>
        <p:spPr>
          <a:prstGeom prst="rect">
            <a:avLst/>
          </a:prstGeom>
        </p:spPr>
        <p:txBody>
          <a:bodyPr spcFirstLastPara="1" wrap="square" lIns="90737" tIns="45368" rIns="90737" bIns="45368" anchor="t" anchorCtr="0">
            <a:noAutofit/>
          </a:bodyPr>
          <a:lstStyle/>
          <a:p>
            <a:pPr marL="0" indent="0">
              <a:lnSpc>
                <a:spcPct val="100000"/>
              </a:lnSpc>
              <a:buNone/>
            </a:pPr>
            <a:r>
              <a:rPr lang="en-US" sz="2947" dirty="0">
                <a:solidFill>
                  <a:schemeClr val="bg2">
                    <a:lumMod val="50000"/>
                  </a:schemeClr>
                </a:solidFill>
              </a:rPr>
              <a:t>Students who are Deafblind put forth a great deal of energy and effort over the course of a school day.</a:t>
            </a:r>
          </a:p>
          <a:p>
            <a:pPr marL="0" indent="0">
              <a:lnSpc>
                <a:spcPct val="100000"/>
              </a:lnSpc>
              <a:buNone/>
            </a:pPr>
            <a:endParaRPr lang="en-US" sz="2947" dirty="0">
              <a:solidFill>
                <a:schemeClr val="bg2">
                  <a:lumMod val="50000"/>
                </a:schemeClr>
              </a:solidFill>
            </a:endParaRPr>
          </a:p>
          <a:p>
            <a:pPr marL="0" indent="0">
              <a:lnSpc>
                <a:spcPct val="100000"/>
              </a:lnSpc>
              <a:buNone/>
            </a:pPr>
            <a:r>
              <a:rPr lang="en-US" sz="2947" dirty="0">
                <a:solidFill>
                  <a:schemeClr val="bg2">
                    <a:lumMod val="50000"/>
                  </a:schemeClr>
                </a:solidFill>
              </a:rPr>
              <a:t>They have to work hard than their peers to keep up with real time instruction.</a:t>
            </a:r>
          </a:p>
          <a:p>
            <a:pPr marL="0" indent="0">
              <a:lnSpc>
                <a:spcPct val="100000"/>
              </a:lnSpc>
              <a:buNone/>
            </a:pPr>
            <a:endParaRPr lang="en-US" sz="2947" dirty="0">
              <a:solidFill>
                <a:schemeClr val="bg2">
                  <a:lumMod val="50000"/>
                </a:schemeClr>
              </a:solidFill>
            </a:endParaRPr>
          </a:p>
          <a:p>
            <a:pPr marL="0" indent="0">
              <a:lnSpc>
                <a:spcPct val="100000"/>
              </a:lnSpc>
              <a:buNone/>
            </a:pPr>
            <a:r>
              <a:rPr lang="en-US" sz="2947" dirty="0">
                <a:solidFill>
                  <a:schemeClr val="bg2">
                    <a:lumMod val="50000"/>
                  </a:schemeClr>
                </a:solidFill>
              </a:rPr>
              <a:t>This can result in extremely high levels of stress as well as feelings of inadequacy and failure.</a:t>
            </a:r>
            <a:endParaRPr sz="2947" dirty="0">
              <a:solidFill>
                <a:schemeClr val="bg2">
                  <a:lumMod val="50000"/>
                </a:schemeClr>
              </a:solidFill>
            </a:endParaRPr>
          </a:p>
        </p:txBody>
      </p:sp>
      <p:sp>
        <p:nvSpPr>
          <p:cNvPr id="254" name="Google Shape;254;g9620f7ce28_0_220"/>
          <p:cNvSpPr txBox="1">
            <a:spLocks noGrp="1"/>
          </p:cNvSpPr>
          <p:nvPr>
            <p:ph type="sldNum" idx="12"/>
          </p:nvPr>
        </p:nvSpPr>
        <p:spPr>
          <a:prstGeom prst="rect">
            <a:avLst/>
          </a:prstGeom>
        </p:spPr>
        <p:txBody>
          <a:bodyPr spcFirstLastPara="1" wrap="square" lIns="90737" tIns="45368" rIns="90737" bIns="45368" anchor="ctr" anchorCtr="0">
            <a:noAutofit/>
          </a:bodyPr>
          <a:lstStyle/>
          <a:p>
            <a:fld id="{00000000-1234-1234-1234-123412341234}" type="slidenum">
              <a:rPr lang="en-US"/>
              <a:pPr/>
              <a:t>26</a:t>
            </a:fld>
            <a:endParaRPr/>
          </a:p>
        </p:txBody>
      </p:sp>
    </p:spTree>
    <p:extLst>
      <p:ext uri="{BB962C8B-B14F-4D97-AF65-F5344CB8AC3E}">
        <p14:creationId xmlns:p14="http://schemas.microsoft.com/office/powerpoint/2010/main" val="3533452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BD5DF-C944-ED40-84FE-280833E7818D}"/>
              </a:ext>
            </a:extLst>
          </p:cNvPr>
          <p:cNvSpPr>
            <a:spLocks noGrp="1"/>
          </p:cNvSpPr>
          <p:nvPr>
            <p:ph type="title"/>
          </p:nvPr>
        </p:nvSpPr>
        <p:spPr/>
        <p:txBody>
          <a:bodyPr/>
          <a:lstStyle/>
          <a:p>
            <a:r>
              <a:rPr lang="en-US" dirty="0">
                <a:solidFill>
                  <a:srgbClr val="880002"/>
                </a:solidFill>
              </a:rPr>
              <a:t>Poll Question 4</a:t>
            </a:r>
          </a:p>
        </p:txBody>
      </p:sp>
      <p:sp>
        <p:nvSpPr>
          <p:cNvPr id="3" name="Text Placeholder 2">
            <a:extLst>
              <a:ext uri="{FF2B5EF4-FFF2-40B4-BE49-F238E27FC236}">
                <a16:creationId xmlns:a16="http://schemas.microsoft.com/office/drawing/2014/main" id="{F352BD1C-071D-D547-A27F-CE354C13D1DA}"/>
              </a:ext>
            </a:extLst>
          </p:cNvPr>
          <p:cNvSpPr>
            <a:spLocks noGrp="1"/>
          </p:cNvSpPr>
          <p:nvPr>
            <p:ph type="body" idx="1"/>
          </p:nvPr>
        </p:nvSpPr>
        <p:spPr>
          <a:xfrm>
            <a:off x="311700" y="1536633"/>
            <a:ext cx="7942614" cy="4555200"/>
          </a:xfrm>
        </p:spPr>
        <p:txBody>
          <a:bodyPr/>
          <a:lstStyle/>
          <a:p>
            <a:pPr marL="76200" indent="0">
              <a:buNone/>
            </a:pPr>
            <a:r>
              <a:rPr lang="en-US" sz="2800" dirty="0"/>
              <a:t>What are some of the needs you are noticing for congenitally deafblind proficient communicators? </a:t>
            </a:r>
          </a:p>
        </p:txBody>
      </p:sp>
    </p:spTree>
    <p:extLst>
      <p:ext uri="{BB962C8B-B14F-4D97-AF65-F5344CB8AC3E}">
        <p14:creationId xmlns:p14="http://schemas.microsoft.com/office/powerpoint/2010/main" val="2643186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9620f7ce28_0_85"/>
          <p:cNvSpPr txBox="1">
            <a:spLocks noGrp="1"/>
          </p:cNvSpPr>
          <p:nvPr>
            <p:ph type="title"/>
          </p:nvPr>
        </p:nvSpPr>
        <p:spPr>
          <a:prstGeom prst="rect">
            <a:avLst/>
          </a:prstGeom>
          <a:noFill/>
          <a:ln>
            <a:noFill/>
          </a:ln>
        </p:spPr>
        <p:txBody>
          <a:bodyPr spcFirstLastPara="1" wrap="square" lIns="90737" tIns="45368" rIns="90737" bIns="45368" anchor="ctr" anchorCtr="0">
            <a:noAutofit/>
          </a:bodyPr>
          <a:lstStyle/>
          <a:p>
            <a:pPr>
              <a:buClr>
                <a:srgbClr val="861714"/>
              </a:buClr>
              <a:buSzPts val="3200"/>
            </a:pPr>
            <a:r>
              <a:rPr lang="en-US" sz="3368" dirty="0">
                <a:solidFill>
                  <a:srgbClr val="861714"/>
                </a:solidFill>
              </a:rPr>
              <a:t>Building Strategies and Resources</a:t>
            </a:r>
            <a:endParaRPr dirty="0"/>
          </a:p>
        </p:txBody>
      </p:sp>
      <p:sp>
        <p:nvSpPr>
          <p:cNvPr id="261" name="Google Shape;261;g9620f7ce28_0_85"/>
          <p:cNvSpPr txBox="1">
            <a:spLocks noGrp="1"/>
          </p:cNvSpPr>
          <p:nvPr>
            <p:ph type="body" idx="1"/>
          </p:nvPr>
        </p:nvSpPr>
        <p:spPr>
          <a:prstGeom prst="rect">
            <a:avLst/>
          </a:prstGeom>
          <a:noFill/>
          <a:ln>
            <a:noFill/>
          </a:ln>
        </p:spPr>
        <p:txBody>
          <a:bodyPr spcFirstLastPara="1" wrap="square" lIns="90737" tIns="45368" rIns="90737" bIns="45368" anchor="t" anchorCtr="0">
            <a:noAutofit/>
          </a:bodyPr>
          <a:lstStyle/>
          <a:p>
            <a:pPr marL="360937">
              <a:lnSpc>
                <a:spcPct val="90000"/>
              </a:lnSpc>
              <a:spcBef>
                <a:spcPts val="501"/>
              </a:spcBef>
            </a:pPr>
            <a:r>
              <a:rPr lang="en-US" sz="2947" dirty="0">
                <a:solidFill>
                  <a:schemeClr val="bg2">
                    <a:lumMod val="50000"/>
                  </a:schemeClr>
                </a:solidFill>
              </a:rPr>
              <a:t>Texas Grant Activities for this year:</a:t>
            </a:r>
          </a:p>
          <a:p>
            <a:pPr marL="842185" lvl="1">
              <a:lnSpc>
                <a:spcPct val="90000"/>
              </a:lnSpc>
              <a:spcBef>
                <a:spcPts val="501"/>
              </a:spcBef>
              <a:buClr>
                <a:schemeClr val="bg2">
                  <a:lumMod val="50000"/>
                </a:schemeClr>
              </a:buClr>
            </a:pPr>
            <a:r>
              <a:rPr lang="en-US" sz="2316" dirty="0">
                <a:solidFill>
                  <a:schemeClr val="bg2">
                    <a:lumMod val="50000"/>
                  </a:schemeClr>
                </a:solidFill>
              </a:rPr>
              <a:t>Identifying children younger than “testing age”</a:t>
            </a:r>
          </a:p>
          <a:p>
            <a:pPr marL="842185" lvl="1">
              <a:lnSpc>
                <a:spcPct val="90000"/>
              </a:lnSpc>
              <a:spcBef>
                <a:spcPts val="501"/>
              </a:spcBef>
              <a:buClr>
                <a:schemeClr val="bg2">
                  <a:lumMod val="50000"/>
                </a:schemeClr>
              </a:buClr>
            </a:pPr>
            <a:r>
              <a:rPr lang="en-US" sz="2316" dirty="0">
                <a:solidFill>
                  <a:schemeClr val="bg2">
                    <a:lumMod val="50000"/>
                  </a:schemeClr>
                </a:solidFill>
              </a:rPr>
              <a:t>Child Count Email List of Professionals &amp; Parents – Webinars</a:t>
            </a:r>
          </a:p>
          <a:p>
            <a:pPr marL="842185" lvl="1">
              <a:lnSpc>
                <a:spcPct val="90000"/>
              </a:lnSpc>
              <a:spcBef>
                <a:spcPts val="501"/>
              </a:spcBef>
              <a:buClr>
                <a:schemeClr val="bg2">
                  <a:lumMod val="50000"/>
                </a:schemeClr>
              </a:buClr>
            </a:pPr>
            <a:r>
              <a:rPr lang="en-US" sz="2316" dirty="0">
                <a:solidFill>
                  <a:schemeClr val="bg2">
                    <a:lumMod val="50000"/>
                  </a:schemeClr>
                </a:solidFill>
              </a:rPr>
              <a:t>Literacy Initiative for young PC</a:t>
            </a:r>
          </a:p>
          <a:p>
            <a:pPr marL="842185" lvl="1">
              <a:lnSpc>
                <a:spcPct val="90000"/>
              </a:lnSpc>
              <a:spcBef>
                <a:spcPts val="501"/>
              </a:spcBef>
              <a:buClr>
                <a:schemeClr val="bg2">
                  <a:lumMod val="50000"/>
                </a:schemeClr>
              </a:buClr>
            </a:pPr>
            <a:r>
              <a:rPr lang="en-US" sz="2316" dirty="0">
                <a:solidFill>
                  <a:schemeClr val="bg2">
                    <a:lumMod val="50000"/>
                  </a:schemeClr>
                </a:solidFill>
              </a:rPr>
              <a:t>Compiling Reports from On-sites</a:t>
            </a:r>
          </a:p>
          <a:p>
            <a:pPr marL="842185" lvl="1">
              <a:lnSpc>
                <a:spcPct val="90000"/>
              </a:lnSpc>
              <a:spcBef>
                <a:spcPts val="501"/>
              </a:spcBef>
              <a:buClr>
                <a:schemeClr val="bg2">
                  <a:lumMod val="50000"/>
                </a:schemeClr>
              </a:buClr>
            </a:pPr>
            <a:r>
              <a:rPr lang="en-US" sz="2316" dirty="0">
                <a:solidFill>
                  <a:schemeClr val="bg2">
                    <a:lumMod val="50000"/>
                  </a:schemeClr>
                </a:solidFill>
              </a:rPr>
              <a:t>Requisite Concept Evaluation (RCE) - final pilot</a:t>
            </a:r>
          </a:p>
          <a:p>
            <a:pPr marL="737297" indent="0">
              <a:lnSpc>
                <a:spcPct val="90000"/>
              </a:lnSpc>
              <a:spcBef>
                <a:spcPts val="429"/>
              </a:spcBef>
              <a:buNone/>
            </a:pPr>
            <a:endParaRPr sz="2147" dirty="0">
              <a:solidFill>
                <a:schemeClr val="bg2">
                  <a:lumMod val="50000"/>
                </a:schemeClr>
              </a:solidFill>
            </a:endParaRPr>
          </a:p>
          <a:p>
            <a:pPr indent="-481249">
              <a:lnSpc>
                <a:spcPct val="90000"/>
              </a:lnSpc>
              <a:spcBef>
                <a:spcPts val="0"/>
              </a:spcBef>
              <a:buSzPts val="2380"/>
            </a:pPr>
            <a:r>
              <a:rPr lang="en-US" sz="2947" dirty="0">
                <a:solidFill>
                  <a:schemeClr val="bg2">
                    <a:lumMod val="50000"/>
                  </a:schemeClr>
                </a:solidFill>
              </a:rPr>
              <a:t>Nationally, we are receiving help from:</a:t>
            </a:r>
          </a:p>
          <a:p>
            <a:pPr lvl="1" indent="-481249">
              <a:lnSpc>
                <a:spcPct val="90000"/>
              </a:lnSpc>
              <a:spcBef>
                <a:spcPts val="0"/>
              </a:spcBef>
              <a:buClr>
                <a:schemeClr val="bg2">
                  <a:lumMod val="50000"/>
                </a:schemeClr>
              </a:buClr>
              <a:buSzPts val="2380"/>
            </a:pPr>
            <a:r>
              <a:rPr lang="en-US" sz="2316" dirty="0">
                <a:solidFill>
                  <a:schemeClr val="bg2">
                    <a:lumMod val="50000"/>
                  </a:schemeClr>
                </a:solidFill>
              </a:rPr>
              <a:t>NCDB workgroup - Kristi Probst</a:t>
            </a:r>
          </a:p>
          <a:p>
            <a:pPr lvl="1" indent="-481249">
              <a:lnSpc>
                <a:spcPct val="90000"/>
              </a:lnSpc>
              <a:spcBef>
                <a:spcPts val="0"/>
              </a:spcBef>
              <a:buClr>
                <a:schemeClr val="bg2">
                  <a:lumMod val="50000"/>
                </a:schemeClr>
              </a:buClr>
              <a:buSzPts val="2380"/>
            </a:pPr>
            <a:r>
              <a:rPr lang="en-US" sz="2316" dirty="0">
                <a:solidFill>
                  <a:schemeClr val="bg2">
                    <a:lumMod val="50000"/>
                  </a:schemeClr>
                </a:solidFill>
              </a:rPr>
              <a:t>NFADB Family-To-Family Communities</a:t>
            </a:r>
            <a:endParaRPr sz="2316" dirty="0">
              <a:solidFill>
                <a:schemeClr val="bg2">
                  <a:lumMod val="50000"/>
                </a:schemeClr>
              </a:solidFill>
            </a:endParaRPr>
          </a:p>
        </p:txBody>
      </p:sp>
      <p:sp>
        <p:nvSpPr>
          <p:cNvPr id="263" name="Google Shape;263;g9620f7ce28_0_85"/>
          <p:cNvSpPr txBox="1">
            <a:spLocks noGrp="1"/>
          </p:cNvSpPr>
          <p:nvPr>
            <p:ph type="sldNum" idx="12"/>
          </p:nvPr>
        </p:nvSpPr>
        <p:spPr>
          <a:prstGeom prst="rect">
            <a:avLst/>
          </a:prstGeom>
        </p:spPr>
        <p:txBody>
          <a:bodyPr spcFirstLastPara="1" wrap="square" lIns="90737" tIns="45368" rIns="90737" bIns="45368" anchor="ctr" anchorCtr="0">
            <a:noAutofit/>
          </a:bodyPr>
          <a:lstStyle/>
          <a:p>
            <a:fld id="{00000000-1234-1234-1234-123412341234}" type="slidenum">
              <a:rPr lang="en-US"/>
              <a:pPr/>
              <a:t>28</a:t>
            </a:fld>
            <a:endParaRPr/>
          </a:p>
        </p:txBody>
      </p:sp>
    </p:spTree>
    <p:extLst>
      <p:ext uri="{BB962C8B-B14F-4D97-AF65-F5344CB8AC3E}">
        <p14:creationId xmlns:p14="http://schemas.microsoft.com/office/powerpoint/2010/main" val="2016470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
        <p:cNvGrpSpPr/>
        <p:nvPr/>
      </p:nvGrpSpPr>
      <p:grpSpPr>
        <a:xfrm>
          <a:off x="0" y="0"/>
          <a:ext cx="0" cy="0"/>
          <a:chOff x="0" y="0"/>
          <a:chExt cx="0" cy="0"/>
        </a:xfrm>
      </p:grpSpPr>
      <p:sp>
        <p:nvSpPr>
          <p:cNvPr id="38" name="Google Shape;38;p8"/>
          <p:cNvSpPr txBox="1">
            <a:spLocks noGrp="1"/>
          </p:cNvSpPr>
          <p:nvPr>
            <p:ph type="ctrTitle"/>
          </p:nvPr>
        </p:nvSpPr>
        <p:spPr>
          <a:xfrm>
            <a:off x="187050" y="2780000"/>
            <a:ext cx="8458200" cy="1298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800" dirty="0"/>
              <a:t>Meeting the Needs of Proficient Communicators with Usher Syndrome</a:t>
            </a:r>
            <a:endParaRPr sz="3800" b="1" dirty="0">
              <a:solidFill>
                <a:srgbClr val="233142"/>
              </a:solidFill>
              <a:latin typeface="Montserrat"/>
              <a:ea typeface="Montserrat"/>
              <a:cs typeface="Montserrat"/>
              <a:sym typeface="Montserrat"/>
            </a:endParaRPr>
          </a:p>
        </p:txBody>
      </p:sp>
      <p:sp>
        <p:nvSpPr>
          <p:cNvPr id="39" name="Google Shape;39;p8"/>
          <p:cNvSpPr txBox="1">
            <a:spLocks noGrp="1"/>
          </p:cNvSpPr>
          <p:nvPr>
            <p:ph type="subTitle" idx="1"/>
          </p:nvPr>
        </p:nvSpPr>
        <p:spPr>
          <a:xfrm>
            <a:off x="-8700" y="4629933"/>
            <a:ext cx="9161100" cy="2228100"/>
          </a:xfrm>
          <a:prstGeom prst="rect">
            <a:avLst/>
          </a:prstGeom>
          <a:solidFill>
            <a:srgbClr val="002060"/>
          </a:solidFill>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US" b="0" dirty="0">
                <a:solidFill>
                  <a:schemeClr val="lt1"/>
                </a:solidFill>
                <a:latin typeface="IBM Plex Sans Condensed SemiBold"/>
                <a:ea typeface="IBM Plex Sans Condensed SemiBold"/>
                <a:cs typeface="IBM Plex Sans Condensed SemiBold"/>
                <a:sym typeface="IBM Plex Sans Condensed SemiBold"/>
              </a:rPr>
              <a:t>Nancy O’Donnell, </a:t>
            </a:r>
            <a:r>
              <a:rPr lang="en-US" dirty="0">
                <a:latin typeface="IBM Plex Sans Condensed SemiBold"/>
                <a:ea typeface="IBM Plex Sans Condensed SemiBold"/>
                <a:cs typeface="IBM Plex Sans Condensed SemiBold"/>
                <a:sym typeface="IBM Plex Sans Condensed SemiBold"/>
              </a:rPr>
              <a:t>Director of Outreach</a:t>
            </a:r>
            <a:endParaRPr lang="en-US" b="0" dirty="0">
              <a:solidFill>
                <a:schemeClr val="lt1"/>
              </a:solidFill>
              <a:latin typeface="IBM Plex Sans Condensed SemiBold"/>
              <a:ea typeface="IBM Plex Sans Condensed SemiBold"/>
              <a:cs typeface="IBM Plex Sans Condensed SemiBold"/>
              <a:sym typeface="IBM Plex Sans Condensed SemiBold"/>
            </a:endParaRPr>
          </a:p>
          <a:p>
            <a:pPr marL="0" lvl="0" indent="0" algn="l" rtl="0">
              <a:lnSpc>
                <a:spcPct val="115000"/>
              </a:lnSpc>
              <a:spcBef>
                <a:spcPts val="1000"/>
              </a:spcBef>
              <a:spcAft>
                <a:spcPts val="0"/>
              </a:spcAft>
              <a:buNone/>
            </a:pPr>
            <a:r>
              <a:rPr lang="en-US" dirty="0">
                <a:latin typeface="IBM Plex Sans Condensed SemiBold"/>
                <a:ea typeface="IBM Plex Sans Condensed SemiBold"/>
                <a:cs typeface="IBM Plex Sans Condensed SemiBold"/>
                <a:sym typeface="IBM Plex Sans Condensed SemiBold"/>
              </a:rPr>
              <a:t>Usher Syndrome Coalition</a:t>
            </a:r>
            <a:endParaRPr lang="en-US" dirty="0">
              <a:solidFill>
                <a:schemeClr val="bg1"/>
              </a:solidFill>
              <a:latin typeface="IBM Plex Sans Condensed SemiBold"/>
              <a:ea typeface="IBM Plex Sans Condensed SemiBold"/>
              <a:cs typeface="IBM Plex Sans Condensed SemiBold"/>
              <a:sym typeface="IBM Plex Sans Condensed SemiBold"/>
            </a:endParaRPr>
          </a:p>
        </p:txBody>
      </p:sp>
      <p:cxnSp>
        <p:nvCxnSpPr>
          <p:cNvPr id="40" name="Google Shape;40;p8"/>
          <p:cNvCxnSpPr/>
          <p:nvPr/>
        </p:nvCxnSpPr>
        <p:spPr>
          <a:xfrm>
            <a:off x="-8550" y="4629933"/>
            <a:ext cx="9161100" cy="0"/>
          </a:xfrm>
          <a:prstGeom prst="straightConnector1">
            <a:avLst/>
          </a:prstGeom>
          <a:noFill/>
          <a:ln w="114300" cap="flat" cmpd="sng">
            <a:solidFill>
              <a:srgbClr val="FACF5A"/>
            </a:solidFill>
            <a:prstDash val="solid"/>
            <a:round/>
            <a:headEnd type="none" w="med" len="med"/>
            <a:tailEnd type="non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8700" y="1795956"/>
            <a:ext cx="8520600" cy="2736900"/>
          </a:xfrm>
          <a:prstGeom prst="rect">
            <a:avLst/>
          </a:prstGeom>
          <a:noFill/>
          <a:ln>
            <a:noFill/>
          </a:ln>
        </p:spPr>
        <p:txBody>
          <a:bodyPr spcFirstLastPara="1" wrap="square" lIns="90737" tIns="45368" rIns="90737" bIns="45368" anchor="ctr" anchorCtr="0">
            <a:noAutofit/>
          </a:bodyPr>
          <a:lstStyle/>
          <a:p>
            <a:pPr>
              <a:buClr>
                <a:srgbClr val="861714"/>
              </a:buClr>
              <a:buSzPts val="3200"/>
            </a:pPr>
            <a:r>
              <a:rPr lang="en-US" sz="4000" dirty="0"/>
              <a:t>Proficient Communicators</a:t>
            </a:r>
            <a:endParaRPr sz="4000" dirty="0"/>
          </a:p>
        </p:txBody>
      </p:sp>
      <p:sp>
        <p:nvSpPr>
          <p:cNvPr id="91" name="Google Shape;91;p1"/>
          <p:cNvSpPr txBox="1">
            <a:spLocks noGrp="1"/>
          </p:cNvSpPr>
          <p:nvPr>
            <p:ph type="sldNum" idx="12"/>
          </p:nvPr>
        </p:nvSpPr>
        <p:spPr>
          <a:prstGeom prst="rect">
            <a:avLst/>
          </a:prstGeom>
        </p:spPr>
        <p:txBody>
          <a:bodyPr spcFirstLastPara="1" wrap="square" lIns="90737" tIns="45368" rIns="90737" bIns="45368" anchor="ctr" anchorCtr="0">
            <a:noAutofit/>
          </a:bodyPr>
          <a:lstStyle/>
          <a:p>
            <a:fld id="{00000000-1234-1234-1234-123412341234}" type="slidenum">
              <a:rPr lang="en-US"/>
              <a:pPr/>
              <a:t>3</a:t>
            </a:fld>
            <a:endParaRPr/>
          </a:p>
        </p:txBody>
      </p:sp>
      <p:pic>
        <p:nvPicPr>
          <p:cNvPr id="90" name="Google Shape;90;p1" descr="Texas School for the Blind and Visually Impaired"/>
          <p:cNvPicPr preferRelativeResize="0">
            <a:picLocks noGrp="1"/>
          </p:cNvPicPr>
          <p:nvPr>
            <p:ph type="body" idx="4294967295"/>
          </p:nvPr>
        </p:nvPicPr>
        <p:blipFill rotWithShape="1">
          <a:blip r:embed="rId3">
            <a:alphaModFix/>
          </a:blip>
          <a:srcRect/>
          <a:stretch/>
        </p:blipFill>
        <p:spPr>
          <a:xfrm>
            <a:off x="6820930" y="152220"/>
            <a:ext cx="2331470" cy="1750722"/>
          </a:xfrm>
          <a:prstGeom prst="rect">
            <a:avLst/>
          </a:prstGeom>
          <a:noFill/>
          <a:ln>
            <a:noFill/>
          </a:ln>
        </p:spPr>
      </p:pic>
      <p:sp>
        <p:nvSpPr>
          <p:cNvPr id="6" name="Google Shape;39;p8">
            <a:extLst>
              <a:ext uri="{FF2B5EF4-FFF2-40B4-BE49-F238E27FC236}">
                <a16:creationId xmlns:a16="http://schemas.microsoft.com/office/drawing/2014/main" id="{3B811B44-A36E-C34C-8037-357E13959278}"/>
              </a:ext>
            </a:extLst>
          </p:cNvPr>
          <p:cNvSpPr txBox="1">
            <a:spLocks/>
          </p:cNvSpPr>
          <p:nvPr/>
        </p:nvSpPr>
        <p:spPr>
          <a:xfrm>
            <a:off x="-8700" y="4629933"/>
            <a:ext cx="9161100" cy="2228100"/>
          </a:xfrm>
          <a:prstGeom prst="rect">
            <a:avLst/>
          </a:prstGeom>
          <a:solidFill>
            <a:srgbClr val="88000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3000"/>
              <a:buFont typeface="IBM Plex Sans Condensed Medium"/>
              <a:buNone/>
              <a:defRPr sz="3000" b="0" i="0" u="none" strike="noStrike" cap="none">
                <a:solidFill>
                  <a:schemeClr val="lt1"/>
                </a:solidFill>
                <a:latin typeface="IBM Plex Sans Condensed Medium"/>
                <a:ea typeface="IBM Plex Sans Condensed Medium"/>
                <a:cs typeface="IBM Plex Sans Condensed Medium"/>
                <a:sym typeface="IBM Plex Sans Condensed Medium"/>
              </a:defRPr>
            </a:lvl1pPr>
            <a:lvl2pPr marL="914400" marR="0" lvl="1" indent="-368300" algn="ctr" rtl="0">
              <a:lnSpc>
                <a:spcPct val="100000"/>
              </a:lnSpc>
              <a:spcBef>
                <a:spcPts val="0"/>
              </a:spcBef>
              <a:spcAft>
                <a:spcPts val="0"/>
              </a:spcAft>
              <a:buClr>
                <a:srgbClr val="408087"/>
              </a:buClr>
              <a:buSzPts val="2800"/>
              <a:buFont typeface="IBM Plex Sans Condensed Medium"/>
              <a:buNone/>
              <a:defRPr sz="2800" b="0" i="0" u="none" strike="noStrike" cap="none">
                <a:solidFill>
                  <a:srgbClr val="408087"/>
                </a:solidFill>
                <a:latin typeface="IBM Plex Sans Condensed Medium"/>
                <a:ea typeface="IBM Plex Sans Condensed Medium"/>
                <a:cs typeface="IBM Plex Sans Condensed Medium"/>
                <a:sym typeface="IBM Plex Sans Condensed Medium"/>
              </a:defRPr>
            </a:lvl2pPr>
            <a:lvl3pPr marL="1371600" marR="0" lvl="2" indent="-342900" algn="ctr" rtl="0">
              <a:lnSpc>
                <a:spcPct val="100000"/>
              </a:lnSpc>
              <a:spcBef>
                <a:spcPts val="0"/>
              </a:spcBef>
              <a:spcAft>
                <a:spcPts val="0"/>
              </a:spcAft>
              <a:buClr>
                <a:srgbClr val="408087"/>
              </a:buClr>
              <a:buSzPts val="2800"/>
              <a:buFont typeface="IBM Plex Sans Condensed"/>
              <a:buNone/>
              <a:defRPr sz="2800" b="0" i="0" u="none" strike="noStrike" cap="none">
                <a:solidFill>
                  <a:srgbClr val="408087"/>
                </a:solidFill>
                <a:latin typeface="IBM Plex Sans Condensed"/>
                <a:ea typeface="IBM Plex Sans Condensed"/>
                <a:cs typeface="IBM Plex Sans Condensed"/>
                <a:sym typeface="IBM Plex Sans Condensed"/>
              </a:defRPr>
            </a:lvl3pPr>
            <a:lvl4pPr marL="1828800" marR="0" lvl="3" indent="-342900" algn="ctr" rtl="0">
              <a:lnSpc>
                <a:spcPct val="100000"/>
              </a:lnSpc>
              <a:spcBef>
                <a:spcPts val="0"/>
              </a:spcBef>
              <a:spcAft>
                <a:spcPts val="0"/>
              </a:spcAft>
              <a:buClr>
                <a:srgbClr val="408087"/>
              </a:buClr>
              <a:buSzPts val="2800"/>
              <a:buFont typeface="IBM Plex Sans Condensed"/>
              <a:buNone/>
              <a:defRPr sz="2800" b="0" i="0" u="none" strike="noStrike" cap="none">
                <a:solidFill>
                  <a:srgbClr val="408087"/>
                </a:solidFill>
                <a:latin typeface="IBM Plex Sans Condensed"/>
                <a:ea typeface="IBM Plex Sans Condensed"/>
                <a:cs typeface="IBM Plex Sans Condensed"/>
                <a:sym typeface="IBM Plex Sans Condensed"/>
              </a:defRPr>
            </a:lvl4pPr>
            <a:lvl5pPr marL="2286000" marR="0" lvl="4" indent="-342900" algn="ctr" rtl="0">
              <a:lnSpc>
                <a:spcPct val="100000"/>
              </a:lnSpc>
              <a:spcBef>
                <a:spcPts val="0"/>
              </a:spcBef>
              <a:spcAft>
                <a:spcPts val="0"/>
              </a:spcAft>
              <a:buClr>
                <a:srgbClr val="408087"/>
              </a:buClr>
              <a:buSzPts val="2800"/>
              <a:buFont typeface="IBM Plex Sans Condensed"/>
              <a:buNone/>
              <a:defRPr sz="2800" b="0" i="0" u="none" strike="noStrike" cap="none">
                <a:solidFill>
                  <a:srgbClr val="408087"/>
                </a:solidFill>
                <a:latin typeface="IBM Plex Sans Condensed"/>
                <a:ea typeface="IBM Plex Sans Condensed"/>
                <a:cs typeface="IBM Plex Sans Condensed"/>
                <a:sym typeface="IBM Plex Sans Condensed"/>
              </a:defRPr>
            </a:lvl5pPr>
            <a:lvl6pPr marL="2743200" marR="0" lvl="5" indent="-342900" algn="ctr" rtl="0">
              <a:lnSpc>
                <a:spcPct val="100000"/>
              </a:lnSpc>
              <a:spcBef>
                <a:spcPts val="0"/>
              </a:spcBef>
              <a:spcAft>
                <a:spcPts val="0"/>
              </a:spcAft>
              <a:buClr>
                <a:srgbClr val="408087"/>
              </a:buClr>
              <a:buSzPts val="2800"/>
              <a:buFont typeface="IBM Plex Sans Condensed"/>
              <a:buNone/>
              <a:defRPr sz="2800" b="0" i="0" u="none" strike="noStrike" cap="none">
                <a:solidFill>
                  <a:srgbClr val="408087"/>
                </a:solidFill>
                <a:latin typeface="IBM Plex Sans Condensed"/>
                <a:ea typeface="IBM Plex Sans Condensed"/>
                <a:cs typeface="IBM Plex Sans Condensed"/>
                <a:sym typeface="IBM Plex Sans Condensed"/>
              </a:defRPr>
            </a:lvl6pPr>
            <a:lvl7pPr marL="3200400" marR="0" lvl="6" indent="-342900" algn="ctr" rtl="0">
              <a:lnSpc>
                <a:spcPct val="100000"/>
              </a:lnSpc>
              <a:spcBef>
                <a:spcPts val="0"/>
              </a:spcBef>
              <a:spcAft>
                <a:spcPts val="0"/>
              </a:spcAft>
              <a:buClr>
                <a:srgbClr val="408087"/>
              </a:buClr>
              <a:buSzPts val="2800"/>
              <a:buFont typeface="IBM Plex Sans Condensed"/>
              <a:buNone/>
              <a:defRPr sz="2800" b="0" i="0" u="none" strike="noStrike" cap="none">
                <a:solidFill>
                  <a:srgbClr val="408087"/>
                </a:solidFill>
                <a:latin typeface="IBM Plex Sans Condensed"/>
                <a:ea typeface="IBM Plex Sans Condensed"/>
                <a:cs typeface="IBM Plex Sans Condensed"/>
                <a:sym typeface="IBM Plex Sans Condensed"/>
              </a:defRPr>
            </a:lvl7pPr>
            <a:lvl8pPr marL="3657600" marR="0" lvl="7" indent="-342900" algn="ctr" rtl="0">
              <a:lnSpc>
                <a:spcPct val="100000"/>
              </a:lnSpc>
              <a:spcBef>
                <a:spcPts val="0"/>
              </a:spcBef>
              <a:spcAft>
                <a:spcPts val="0"/>
              </a:spcAft>
              <a:buClr>
                <a:srgbClr val="408087"/>
              </a:buClr>
              <a:buSzPts val="2800"/>
              <a:buFont typeface="IBM Plex Sans Condensed"/>
              <a:buNone/>
              <a:defRPr sz="2800" b="0" i="0" u="none" strike="noStrike" cap="none">
                <a:solidFill>
                  <a:srgbClr val="408087"/>
                </a:solidFill>
                <a:latin typeface="IBM Plex Sans Condensed"/>
                <a:ea typeface="IBM Plex Sans Condensed"/>
                <a:cs typeface="IBM Plex Sans Condensed"/>
                <a:sym typeface="IBM Plex Sans Condensed"/>
              </a:defRPr>
            </a:lvl8pPr>
            <a:lvl9pPr marL="4114800" marR="0" lvl="8" indent="-342900" algn="ctr" rtl="0">
              <a:lnSpc>
                <a:spcPct val="100000"/>
              </a:lnSpc>
              <a:spcBef>
                <a:spcPts val="0"/>
              </a:spcBef>
              <a:spcAft>
                <a:spcPts val="0"/>
              </a:spcAft>
              <a:buClr>
                <a:srgbClr val="408087"/>
              </a:buClr>
              <a:buSzPts val="2800"/>
              <a:buFont typeface="IBM Plex Sans Condensed"/>
              <a:buNone/>
              <a:defRPr sz="2800" b="0" i="0" u="none" strike="noStrike" cap="none">
                <a:solidFill>
                  <a:srgbClr val="408087"/>
                </a:solidFill>
                <a:latin typeface="IBM Plex Sans Condensed"/>
                <a:ea typeface="IBM Plex Sans Condensed"/>
                <a:cs typeface="IBM Plex Sans Condensed"/>
                <a:sym typeface="IBM Plex Sans Condensed"/>
              </a:defRPr>
            </a:lvl9pPr>
          </a:lstStyle>
          <a:p>
            <a:pPr marL="0" indent="0">
              <a:buClr>
                <a:srgbClr val="382466"/>
              </a:buClr>
              <a:buSzPts val="1800"/>
            </a:pPr>
            <a:r>
              <a:rPr lang="en-US" sz="2000" dirty="0">
                <a:solidFill>
                  <a:schemeClr val="bg1"/>
                </a:solidFill>
              </a:rPr>
              <a:t>Presented by: Deanna Peterson Texas Deafblind Project,</a:t>
            </a:r>
          </a:p>
          <a:p>
            <a:pPr marL="0" indent="0">
              <a:buClr>
                <a:srgbClr val="382466"/>
              </a:buClr>
              <a:buSzPts val="1800"/>
            </a:pPr>
            <a:r>
              <a:rPr lang="en-US" sz="2000" dirty="0" err="1">
                <a:solidFill>
                  <a:schemeClr val="bg1"/>
                </a:solidFill>
              </a:rPr>
              <a:t>petersond@tsbvi.edu</a:t>
            </a:r>
            <a:r>
              <a:rPr lang="en-US" sz="2000" dirty="0">
                <a:solidFill>
                  <a:schemeClr val="bg1"/>
                </a:solidFill>
              </a:rPr>
              <a:t> </a:t>
            </a:r>
          </a:p>
          <a:p>
            <a:pPr marL="0" indent="0">
              <a:buClr>
                <a:srgbClr val="382466"/>
              </a:buClr>
              <a:buSzPts val="1800"/>
            </a:pPr>
            <a:endParaRPr lang="en-US" sz="2000" dirty="0">
              <a:solidFill>
                <a:schemeClr val="bg1"/>
              </a:solidFill>
            </a:endParaRPr>
          </a:p>
          <a:p>
            <a:pPr marL="0" indent="0">
              <a:buClr>
                <a:srgbClr val="382466"/>
              </a:buClr>
              <a:buSzPts val="1800"/>
            </a:pPr>
            <a:r>
              <a:rPr lang="en-US" sz="2000" dirty="0">
                <a:solidFill>
                  <a:schemeClr val="bg1"/>
                </a:solidFill>
              </a:rPr>
              <a:t>With the help of: </a:t>
            </a:r>
          </a:p>
          <a:p>
            <a:pPr marL="0" indent="0">
              <a:buClr>
                <a:srgbClr val="382466"/>
              </a:buClr>
              <a:buSzPts val="1800"/>
            </a:pPr>
            <a:r>
              <a:rPr lang="en-US" sz="2000" dirty="0">
                <a:solidFill>
                  <a:schemeClr val="bg1"/>
                </a:solidFill>
              </a:rPr>
              <a:t>Robbie Blaha,  Texas Deafblind Project,</a:t>
            </a:r>
          </a:p>
          <a:p>
            <a:pPr marL="0" indent="0">
              <a:buClr>
                <a:srgbClr val="382466"/>
              </a:buClr>
              <a:buSzPts val="1800"/>
            </a:pPr>
            <a:r>
              <a:rPr lang="en-US" sz="2000" dirty="0">
                <a:solidFill>
                  <a:schemeClr val="bg1"/>
                </a:solidFill>
              </a:rPr>
              <a:t> </a:t>
            </a:r>
            <a:r>
              <a:rPr lang="en-US" sz="2000" dirty="0" err="1">
                <a:solidFill>
                  <a:schemeClr val="bg1"/>
                </a:solidFill>
              </a:rPr>
              <a:t>blahar@tsbvi.edu</a:t>
            </a:r>
            <a:endParaRPr lang="en-US" sz="2000" dirty="0">
              <a:solidFill>
                <a:schemeClr val="bg1"/>
              </a:solidFill>
            </a:endParaRPr>
          </a:p>
        </p:txBody>
      </p:sp>
      <p:cxnSp>
        <p:nvCxnSpPr>
          <p:cNvPr id="9" name="Google Shape;40;p8">
            <a:extLst>
              <a:ext uri="{FF2B5EF4-FFF2-40B4-BE49-F238E27FC236}">
                <a16:creationId xmlns:a16="http://schemas.microsoft.com/office/drawing/2014/main" id="{39DDB11B-E04E-9D4F-A05E-DB4E46953901}"/>
              </a:ext>
            </a:extLst>
          </p:cNvPr>
          <p:cNvCxnSpPr/>
          <p:nvPr/>
        </p:nvCxnSpPr>
        <p:spPr>
          <a:xfrm>
            <a:off x="-8550" y="4638246"/>
            <a:ext cx="9161100" cy="0"/>
          </a:xfrm>
          <a:prstGeom prst="straightConnector1">
            <a:avLst/>
          </a:prstGeom>
          <a:noFill/>
          <a:ln w="114300" cap="flat" cmpd="sng">
            <a:solidFill>
              <a:srgbClr val="FACF5A"/>
            </a:solidFill>
            <a:prstDash val="solid"/>
            <a:round/>
            <a:headEnd type="none" w="med" len="med"/>
            <a:tailEnd type="none" w="med" len="med"/>
          </a:ln>
        </p:spPr>
      </p:cxnSp>
    </p:spTree>
    <p:extLst>
      <p:ext uri="{BB962C8B-B14F-4D97-AF65-F5344CB8AC3E}">
        <p14:creationId xmlns:p14="http://schemas.microsoft.com/office/powerpoint/2010/main" val="29838307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solidFill>
                  <a:srgbClr val="002060"/>
                </a:solidFill>
                <a:latin typeface="Montserrat" pitchFamily="2" charset="77"/>
                <a:ea typeface="Calibri"/>
                <a:cs typeface="Calibri"/>
                <a:sym typeface="Calibri"/>
              </a:rPr>
              <a:t>American Annals of the Deaf - 1886</a:t>
            </a:r>
            <a:endParaRPr sz="3200" dirty="0">
              <a:solidFill>
                <a:srgbClr val="002060"/>
              </a:solidFill>
              <a:latin typeface="Montserrat" pitchFamily="2" charset="77"/>
              <a:ea typeface="Calibri"/>
              <a:cs typeface="Calibri"/>
              <a:sym typeface="Calibri"/>
            </a:endParaRPr>
          </a:p>
        </p:txBody>
      </p:sp>
      <p:sp>
        <p:nvSpPr>
          <p:cNvPr id="68" name="Google Shape;68;p1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spcAft>
                <a:spcPts val="1600"/>
              </a:spcAft>
              <a:buNone/>
            </a:pPr>
            <a:r>
              <a:rPr lang="en-US" dirty="0">
                <a:solidFill>
                  <a:schemeClr val="dk1"/>
                </a:solidFill>
                <a:latin typeface="IBM Plex Sans Medium" panose="020B0503050203000203" pitchFamily="34" charset="0"/>
                <a:ea typeface="Calibri"/>
                <a:cs typeface="Calibri"/>
                <a:sym typeface="Calibri"/>
              </a:rPr>
              <a:t>“The best elements of the home, of the school, of every department of human life, should be so gathered, combined, and administered as to promote, in the period of his youth, his highest educational well-being, and so to qualify him, the peer of the hearing, to discharge with pleasure and honor the full functions of an American citizen.” </a:t>
            </a:r>
          </a:p>
          <a:p>
            <a:pPr marL="0" lvl="0" indent="0" algn="l" rtl="0">
              <a:spcBef>
                <a:spcPts val="0"/>
              </a:spcBef>
              <a:spcAft>
                <a:spcPts val="1600"/>
              </a:spcAft>
              <a:buNone/>
            </a:pPr>
            <a:r>
              <a:rPr lang="en-US" sz="1200" dirty="0">
                <a:solidFill>
                  <a:schemeClr val="dk1"/>
                </a:solidFill>
                <a:latin typeface="IBM Plex Sans Medium" panose="020B0503050203000203" pitchFamily="34" charset="0"/>
                <a:ea typeface="Calibri"/>
                <a:cs typeface="Calibri"/>
                <a:sym typeface="Calibri"/>
              </a:rPr>
              <a:t>- </a:t>
            </a:r>
            <a:r>
              <a:rPr lang="en-US" sz="1200" dirty="0" err="1">
                <a:solidFill>
                  <a:schemeClr val="dk1"/>
                </a:solidFill>
                <a:latin typeface="IBM Plex Sans Medium" panose="020B0503050203000203" pitchFamily="34" charset="0"/>
                <a:ea typeface="Calibri"/>
                <a:cs typeface="Calibri"/>
                <a:sym typeface="Calibri"/>
              </a:rPr>
              <a:t>Peet</a:t>
            </a:r>
            <a:r>
              <a:rPr lang="en-US" sz="1200" dirty="0">
                <a:solidFill>
                  <a:schemeClr val="dk1"/>
                </a:solidFill>
                <a:latin typeface="IBM Plex Sans Medium" panose="020B0503050203000203" pitchFamily="34" charset="0"/>
                <a:ea typeface="Calibri"/>
                <a:cs typeface="Calibri"/>
                <a:sym typeface="Calibri"/>
              </a:rPr>
              <a:t>, Harvey </a:t>
            </a:r>
            <a:r>
              <a:rPr lang="en-US" sz="1200" dirty="0" err="1">
                <a:solidFill>
                  <a:schemeClr val="dk1"/>
                </a:solidFill>
                <a:latin typeface="IBM Plex Sans Medium" panose="020B0503050203000203" pitchFamily="34" charset="0"/>
                <a:ea typeface="Calibri"/>
                <a:cs typeface="Calibri"/>
                <a:sym typeface="Calibri"/>
              </a:rPr>
              <a:t>Prindle</a:t>
            </a:r>
            <a:r>
              <a:rPr lang="en-US" sz="1200" dirty="0">
                <a:solidFill>
                  <a:schemeClr val="dk1"/>
                </a:solidFill>
                <a:latin typeface="IBM Plex Sans Medium" panose="020B0503050203000203" pitchFamily="34" charset="0"/>
                <a:ea typeface="Calibri"/>
                <a:cs typeface="Calibri"/>
                <a:sym typeface="Calibri"/>
              </a:rPr>
              <a:t>, Ph.D., LL.D. The Family Instruction of the Deaf in Early Childhood. American Annals of the Deaf for October 1886, WA, </a:t>
            </a:r>
            <a:r>
              <a:rPr lang="en-US" sz="1200" dirty="0" err="1">
                <a:solidFill>
                  <a:schemeClr val="dk1"/>
                </a:solidFill>
                <a:latin typeface="IBM Plex Sans Medium" panose="020B0503050203000203" pitchFamily="34" charset="0"/>
                <a:ea typeface="Calibri"/>
                <a:cs typeface="Calibri"/>
                <a:sym typeface="Calibri"/>
              </a:rPr>
              <a:t>D.C.:Gibson</a:t>
            </a:r>
            <a:r>
              <a:rPr lang="en-US" sz="1200" dirty="0">
                <a:solidFill>
                  <a:schemeClr val="dk1"/>
                </a:solidFill>
                <a:latin typeface="IBM Plex Sans Medium" panose="020B0503050203000203" pitchFamily="34" charset="0"/>
                <a:ea typeface="Calibri"/>
                <a:cs typeface="Calibri"/>
                <a:sym typeface="Calibri"/>
              </a:rPr>
              <a:t> Bros. 1886 8 vo. Pp 12</a:t>
            </a:r>
            <a:endParaRPr sz="1200" dirty="0">
              <a:solidFill>
                <a:schemeClr val="dk1"/>
              </a:solidFill>
              <a:latin typeface="IBM Plex Sans Medium" panose="020B0503050203000203" pitchFamily="34" charset="0"/>
              <a:ea typeface="Calibri"/>
              <a:cs typeface="Calibri"/>
              <a:sym typeface="Calibri"/>
            </a:endParaRPr>
          </a:p>
        </p:txBody>
      </p:sp>
    </p:spTree>
    <p:extLst>
      <p:ext uri="{BB962C8B-B14F-4D97-AF65-F5344CB8AC3E}">
        <p14:creationId xmlns:p14="http://schemas.microsoft.com/office/powerpoint/2010/main" val="1569329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2060"/>
                </a:solidFill>
                <a:latin typeface="Montserrat" pitchFamily="2" charset="77"/>
                <a:ea typeface="Calibri"/>
                <a:cs typeface="Calibri"/>
                <a:sym typeface="Calibri"/>
              </a:rPr>
              <a:t>Usher Syndrome</a:t>
            </a:r>
            <a:endParaRPr dirty="0">
              <a:solidFill>
                <a:srgbClr val="002060"/>
              </a:solidFill>
              <a:latin typeface="Montserrat" pitchFamily="2" charset="77"/>
              <a:ea typeface="Calibri"/>
              <a:cs typeface="Calibri"/>
              <a:sym typeface="Calibri"/>
            </a:endParaRPr>
          </a:p>
        </p:txBody>
      </p:sp>
      <p:sp>
        <p:nvSpPr>
          <p:cNvPr id="68" name="Google Shape;68;p12"/>
          <p:cNvSpPr txBox="1">
            <a:spLocks noGrp="1"/>
          </p:cNvSpPr>
          <p:nvPr>
            <p:ph type="body" idx="1"/>
          </p:nvPr>
        </p:nvSpPr>
        <p:spPr>
          <a:xfrm>
            <a:off x="283125" y="1450908"/>
            <a:ext cx="3903113" cy="4835592"/>
          </a:xfrm>
          <a:prstGeom prst="rect">
            <a:avLst/>
          </a:prstGeom>
        </p:spPr>
        <p:txBody>
          <a:bodyPr spcFirstLastPara="1" wrap="square" lIns="91425" tIns="91425" rIns="91425" bIns="91425" anchor="t" anchorCtr="0">
            <a:noAutofit/>
          </a:bodyPr>
          <a:lstStyle/>
          <a:p>
            <a:r>
              <a:rPr lang="en-US" dirty="0">
                <a:solidFill>
                  <a:schemeClr val="dk1"/>
                </a:solidFill>
                <a:latin typeface="IBM Plex Sans Medium" panose="020B0503050203000203" pitchFamily="34" charset="0"/>
                <a:ea typeface="Calibri"/>
                <a:cs typeface="Calibri"/>
                <a:sym typeface="Calibri"/>
              </a:rPr>
              <a:t>Identified in 1914</a:t>
            </a:r>
          </a:p>
          <a:p>
            <a:r>
              <a:rPr lang="en-US" dirty="0">
                <a:solidFill>
                  <a:schemeClr val="dk1"/>
                </a:solidFill>
                <a:latin typeface="IBM Plex Sans Medium" panose="020B0503050203000203" pitchFamily="34" charset="0"/>
                <a:ea typeface="Calibri"/>
                <a:cs typeface="Calibri"/>
                <a:sym typeface="Calibri"/>
              </a:rPr>
              <a:t>Congenital bilateral sensorineural hearing loss (SNL)</a:t>
            </a:r>
          </a:p>
          <a:p>
            <a:r>
              <a:rPr lang="en-US" dirty="0">
                <a:solidFill>
                  <a:schemeClr val="dk1"/>
                </a:solidFill>
                <a:latin typeface="IBM Plex Sans Medium" panose="020B0503050203000203" pitchFamily="34" charset="0"/>
                <a:ea typeface="Calibri"/>
                <a:cs typeface="Calibri"/>
                <a:sym typeface="Calibri"/>
              </a:rPr>
              <a:t>“Adventitious” vision loss (RP)</a:t>
            </a:r>
          </a:p>
          <a:p>
            <a:r>
              <a:rPr lang="en-US" dirty="0">
                <a:solidFill>
                  <a:schemeClr val="dk1"/>
                </a:solidFill>
                <a:latin typeface="IBM Plex Sans Medium" panose="020B0503050203000203" pitchFamily="34" charset="0"/>
                <a:ea typeface="Calibri"/>
                <a:cs typeface="Calibri"/>
                <a:sym typeface="Calibri"/>
              </a:rPr>
              <a:t>Vestibular issues</a:t>
            </a:r>
          </a:p>
          <a:p>
            <a:r>
              <a:rPr lang="en-US" dirty="0">
                <a:solidFill>
                  <a:schemeClr val="dk1"/>
                </a:solidFill>
                <a:latin typeface="IBM Plex Sans Medium" panose="020B0503050203000203" pitchFamily="34" charset="0"/>
                <a:ea typeface="Calibri"/>
                <a:cs typeface="Calibri"/>
                <a:sym typeface="Calibri"/>
              </a:rPr>
              <a:t>No associated intellectual disability </a:t>
            </a:r>
          </a:p>
        </p:txBody>
      </p:sp>
      <p:pic>
        <p:nvPicPr>
          <p:cNvPr id="2050" name="Picture 2" descr="https://lh6.googleusercontent.com/nzyHZdhqNVXU1bNL4Cdl_gUJab6vsZgvk0Q-Gmpfitlgk_HBMn0N0LL-ximiQrWnes2PDzvHzDEyYqczkk3AcoeskAeVXsocXIx-ROZg1O_n7PrBkTurM2PPkkBKqZC3n7gS3AGXEZ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7550" y="1450908"/>
            <a:ext cx="4249805" cy="4249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074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2060"/>
                </a:solidFill>
                <a:latin typeface="Montserrat" pitchFamily="2" charset="77"/>
                <a:ea typeface="Calibri"/>
                <a:cs typeface="Calibri"/>
                <a:sym typeface="Calibri"/>
              </a:rPr>
              <a:t>Learners with Usher Syndrome</a:t>
            </a:r>
            <a:endParaRPr dirty="0">
              <a:solidFill>
                <a:srgbClr val="002060"/>
              </a:solidFill>
              <a:latin typeface="Montserrat" pitchFamily="2" charset="77"/>
              <a:ea typeface="Calibri"/>
              <a:cs typeface="Calibri"/>
              <a:sym typeface="Calibri"/>
            </a:endParaRPr>
          </a:p>
        </p:txBody>
      </p:sp>
      <p:sp>
        <p:nvSpPr>
          <p:cNvPr id="68" name="Google Shape;68;p12"/>
          <p:cNvSpPr txBox="1">
            <a:spLocks noGrp="1"/>
          </p:cNvSpPr>
          <p:nvPr>
            <p:ph type="body" idx="1"/>
          </p:nvPr>
        </p:nvSpPr>
        <p:spPr>
          <a:xfrm>
            <a:off x="0" y="1408045"/>
            <a:ext cx="8415337" cy="5249930"/>
          </a:xfrm>
          <a:prstGeom prst="rect">
            <a:avLst/>
          </a:prstGeom>
        </p:spPr>
        <p:txBody>
          <a:bodyPr spcFirstLastPara="1" wrap="square" lIns="91425" tIns="91425" rIns="91425" bIns="91425" anchor="t" anchorCtr="0">
            <a:noAutofit/>
          </a:bodyPr>
          <a:lstStyle/>
          <a:p>
            <a:r>
              <a:rPr lang="en-US" dirty="0">
                <a:solidFill>
                  <a:schemeClr val="dk1"/>
                </a:solidFill>
                <a:latin typeface="IBM Plex Sans Medium" panose="020B0503050203000203" pitchFamily="34" charset="0"/>
                <a:ea typeface="Calibri"/>
                <a:cs typeface="Calibri"/>
                <a:sym typeface="Calibri"/>
              </a:rPr>
              <a:t>Have historically been proficient communicators</a:t>
            </a:r>
          </a:p>
          <a:p>
            <a:pPr lvl="1">
              <a:spcBef>
                <a:spcPts val="400"/>
              </a:spcBef>
              <a:buClr>
                <a:schemeClr val="bg2">
                  <a:lumMod val="50000"/>
                </a:schemeClr>
              </a:buClr>
            </a:pPr>
            <a:r>
              <a:rPr lang="en-US" sz="2400" dirty="0">
                <a:solidFill>
                  <a:schemeClr val="dk1"/>
                </a:solidFill>
                <a:latin typeface="IBM Plex Sans Medium" panose="020B0503050203000203" pitchFamily="34" charset="0"/>
                <a:ea typeface="Calibri"/>
                <a:cs typeface="Calibri"/>
                <a:sym typeface="Calibri"/>
              </a:rPr>
              <a:t>Attended schools/programs for the deaf/HOH (type 1)</a:t>
            </a:r>
          </a:p>
          <a:p>
            <a:pPr lvl="1">
              <a:spcBef>
                <a:spcPts val="400"/>
              </a:spcBef>
              <a:buClr>
                <a:schemeClr val="bg2">
                  <a:lumMod val="50000"/>
                </a:schemeClr>
              </a:buClr>
            </a:pPr>
            <a:r>
              <a:rPr lang="en-US" sz="2400" dirty="0">
                <a:solidFill>
                  <a:schemeClr val="dk1"/>
                </a:solidFill>
                <a:latin typeface="IBM Plex Sans Medium" panose="020B0503050203000203" pitchFamily="34" charset="0"/>
                <a:ea typeface="Calibri"/>
                <a:cs typeface="Calibri"/>
                <a:sym typeface="Calibri"/>
              </a:rPr>
              <a:t>Have had native language models</a:t>
            </a:r>
          </a:p>
          <a:p>
            <a:pPr lvl="1">
              <a:spcBef>
                <a:spcPts val="400"/>
              </a:spcBef>
              <a:buClr>
                <a:schemeClr val="bg2">
                  <a:lumMod val="50000"/>
                </a:schemeClr>
              </a:buClr>
            </a:pPr>
            <a:r>
              <a:rPr lang="en-US" sz="2400" dirty="0">
                <a:solidFill>
                  <a:schemeClr val="dk1"/>
                </a:solidFill>
                <a:latin typeface="IBM Plex Sans Medium" panose="020B0503050203000203" pitchFamily="34" charset="0"/>
                <a:ea typeface="Calibri"/>
                <a:cs typeface="Calibri"/>
                <a:sym typeface="Calibri"/>
              </a:rPr>
              <a:t>Attended local schools following general curriculum (Usher 2 &amp;3)</a:t>
            </a:r>
          </a:p>
          <a:p>
            <a:pPr lvl="1">
              <a:spcBef>
                <a:spcPts val="400"/>
              </a:spcBef>
              <a:buClr>
                <a:schemeClr val="bg2">
                  <a:lumMod val="50000"/>
                </a:schemeClr>
              </a:buClr>
            </a:pPr>
            <a:r>
              <a:rPr lang="en-US" sz="2400" dirty="0">
                <a:solidFill>
                  <a:schemeClr val="dk1"/>
                </a:solidFill>
                <a:latin typeface="IBM Plex Sans Medium" panose="020B0503050203000203" pitchFamily="34" charset="0"/>
                <a:ea typeface="Calibri"/>
                <a:cs typeface="Calibri"/>
                <a:sym typeface="Calibri"/>
              </a:rPr>
              <a:t>Received support services - speech therapy, teacher of the Deaf, TVI</a:t>
            </a:r>
          </a:p>
          <a:p>
            <a:pPr marL="546100" lvl="1" indent="0">
              <a:buNone/>
            </a:pPr>
            <a:endParaRPr lang="en-US" sz="2600" dirty="0">
              <a:solidFill>
                <a:schemeClr val="dk1"/>
              </a:solidFill>
              <a:latin typeface="Calibri"/>
              <a:ea typeface="Calibri"/>
              <a:cs typeface="Calibri"/>
              <a:sym typeface="Calibri"/>
            </a:endParaRPr>
          </a:p>
          <a:p>
            <a:pPr lvl="1"/>
            <a:endParaRPr lang="en-US" sz="26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6653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2060"/>
                </a:solidFill>
                <a:latin typeface="Montserrat" pitchFamily="2" charset="77"/>
                <a:ea typeface="Calibri"/>
                <a:cs typeface="Calibri"/>
              </a:rPr>
              <a:t>Usher Population estimates: 0-21</a:t>
            </a:r>
            <a:r>
              <a:rPr lang="en-US" sz="2800" dirty="0">
                <a:solidFill>
                  <a:srgbClr val="002060"/>
                </a:solidFill>
                <a:latin typeface="Montserrat" pitchFamily="2" charset="77"/>
                <a:cs typeface="Calibri" panose="020F0502020204030204" pitchFamily="34" charset="0"/>
              </a:rPr>
              <a:t>	</a:t>
            </a:r>
            <a:endParaRPr sz="2800" dirty="0">
              <a:solidFill>
                <a:srgbClr val="002060"/>
              </a:solidFill>
              <a:latin typeface="Montserrat" pitchFamily="2" charset="77"/>
              <a:cs typeface="Calibri" panose="020F0502020204030204" pitchFamily="34" charset="0"/>
            </a:endParaRPr>
          </a:p>
        </p:txBody>
      </p:sp>
      <p:sp>
        <p:nvSpPr>
          <p:cNvPr id="68" name="Google Shape;68;p1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342900" indent="-342900">
              <a:spcBef>
                <a:spcPts val="600"/>
              </a:spcBef>
            </a:pPr>
            <a:r>
              <a:rPr lang="en-US" dirty="0">
                <a:solidFill>
                  <a:schemeClr val="dk1"/>
                </a:solidFill>
                <a:latin typeface="IBM Plex Sans Medium" panose="020B0503050203000203" pitchFamily="34" charset="0"/>
                <a:ea typeface="Calibri"/>
                <a:cs typeface="Calibri"/>
              </a:rPr>
              <a:t>Early Hearing Detection and Intervention: 3200 - 11,000</a:t>
            </a:r>
          </a:p>
          <a:p>
            <a:pPr marL="342900" indent="-342900">
              <a:spcBef>
                <a:spcPts val="600"/>
              </a:spcBef>
            </a:pPr>
            <a:r>
              <a:rPr lang="en-US" dirty="0">
                <a:solidFill>
                  <a:schemeClr val="dk1"/>
                </a:solidFill>
                <a:latin typeface="IBM Plex Sans Medium" panose="020B0503050203000203" pitchFamily="34" charset="0"/>
                <a:ea typeface="Calibri"/>
                <a:cs typeface="Calibri"/>
              </a:rPr>
              <a:t>USA Prevalence: 17/1000 births = 4600 - 15,000</a:t>
            </a:r>
          </a:p>
          <a:p>
            <a:pPr marL="342900" indent="-342900">
              <a:spcBef>
                <a:spcPts val="600"/>
              </a:spcBef>
            </a:pPr>
            <a:r>
              <a:rPr lang="en-US" dirty="0">
                <a:solidFill>
                  <a:schemeClr val="dk1"/>
                </a:solidFill>
                <a:latin typeface="IBM Plex Sans Medium" panose="020B0503050203000203" pitchFamily="34" charset="0"/>
                <a:ea typeface="Calibri"/>
                <a:cs typeface="Calibri"/>
              </a:rPr>
              <a:t>Some subtypes more common in certain geographic areas or cultures – Ashkenazi Jewish, Cajun, Amish, Finnish heritage</a:t>
            </a:r>
          </a:p>
          <a:p>
            <a:pPr marL="0" lvl="0" indent="0" algn="l" rtl="0">
              <a:spcBef>
                <a:spcPts val="0"/>
              </a:spcBef>
              <a:spcAft>
                <a:spcPts val="1600"/>
              </a:spcAft>
              <a:buNone/>
            </a:pPr>
            <a:endParaRPr lang="en-US" dirty="0"/>
          </a:p>
        </p:txBody>
      </p:sp>
    </p:spTree>
    <p:extLst>
      <p:ext uri="{BB962C8B-B14F-4D97-AF65-F5344CB8AC3E}">
        <p14:creationId xmlns:p14="http://schemas.microsoft.com/office/powerpoint/2010/main" val="3763530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2060"/>
                </a:solidFill>
                <a:latin typeface="Montserrat" pitchFamily="2" charset="77"/>
                <a:ea typeface="Calibri"/>
                <a:cs typeface="Calibri"/>
              </a:rPr>
              <a:t>Actual Numbers - Coalition</a:t>
            </a:r>
            <a:r>
              <a:rPr lang="en-US" sz="2800" dirty="0">
                <a:solidFill>
                  <a:srgbClr val="002060"/>
                </a:solidFill>
                <a:latin typeface="Montserrat" pitchFamily="2" charset="77"/>
                <a:cs typeface="Calibri" panose="020F0502020204030204" pitchFamily="34" charset="0"/>
              </a:rPr>
              <a:t>	</a:t>
            </a:r>
            <a:endParaRPr sz="2800" dirty="0">
              <a:solidFill>
                <a:srgbClr val="002060"/>
              </a:solidFill>
              <a:latin typeface="Montserrat" pitchFamily="2" charset="77"/>
              <a:cs typeface="Calibri" panose="020F0502020204030204" pitchFamily="34" charset="0"/>
            </a:endParaRPr>
          </a:p>
        </p:txBody>
      </p:sp>
      <p:sp>
        <p:nvSpPr>
          <p:cNvPr id="68" name="Google Shape;68;p1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342900" lvl="0" indent="-342900"/>
            <a:r>
              <a:rPr lang="en-US" dirty="0">
                <a:solidFill>
                  <a:schemeClr val="dk1"/>
                </a:solidFill>
                <a:latin typeface="IBM Plex Sans Medium" panose="020B0503050203000203" pitchFamily="34" charset="0"/>
                <a:ea typeface="Calibri"/>
                <a:cs typeface="Calibri"/>
              </a:rPr>
              <a:t>USH Trust # as of 8.2020</a:t>
            </a:r>
          </a:p>
          <a:p>
            <a:pPr marL="800100" lvl="1" indent="-342900">
              <a:buClr>
                <a:schemeClr val="bg2">
                  <a:lumMod val="50000"/>
                </a:schemeClr>
              </a:buClr>
            </a:pPr>
            <a:r>
              <a:rPr lang="en-US" sz="2400" dirty="0">
                <a:solidFill>
                  <a:schemeClr val="dk1"/>
                </a:solidFill>
                <a:latin typeface="IBM Plex Sans Medium" panose="020B0503050203000203" pitchFamily="34" charset="0"/>
                <a:ea typeface="Calibri"/>
                <a:cs typeface="Calibri"/>
              </a:rPr>
              <a:t>255 children, birth to 21</a:t>
            </a:r>
          </a:p>
          <a:p>
            <a:pPr marL="800100" lvl="1" indent="-342900">
              <a:buClr>
                <a:schemeClr val="bg2">
                  <a:lumMod val="50000"/>
                </a:schemeClr>
              </a:buClr>
            </a:pPr>
            <a:r>
              <a:rPr lang="en-US" sz="2400" dirty="0">
                <a:solidFill>
                  <a:schemeClr val="dk1"/>
                </a:solidFill>
                <a:latin typeface="IBM Plex Sans Medium" panose="020B0503050203000203" pitchFamily="34" charset="0"/>
                <a:ea typeface="Calibri"/>
                <a:cs typeface="Calibri"/>
              </a:rPr>
              <a:t>Youngest born in October 2019; registered in May</a:t>
            </a:r>
          </a:p>
          <a:p>
            <a:pPr marL="800100" lvl="1" indent="-342900">
              <a:buClr>
                <a:schemeClr val="bg2">
                  <a:lumMod val="50000"/>
                </a:schemeClr>
              </a:buClr>
            </a:pPr>
            <a:r>
              <a:rPr lang="en-US" sz="2400" dirty="0">
                <a:solidFill>
                  <a:schemeClr val="dk1"/>
                </a:solidFill>
                <a:latin typeface="IBM Plex Sans Medium" panose="020B0503050203000203" pitchFamily="34" charset="0"/>
                <a:ea typeface="Calibri"/>
                <a:cs typeface="Calibri"/>
              </a:rPr>
              <a:t>Several genetically dx under the age of 1</a:t>
            </a:r>
          </a:p>
          <a:p>
            <a:pPr marL="800100" lvl="1" indent="-342900">
              <a:buClr>
                <a:schemeClr val="bg2">
                  <a:lumMod val="50000"/>
                </a:schemeClr>
              </a:buClr>
            </a:pPr>
            <a:r>
              <a:rPr lang="en-US" sz="2400" dirty="0">
                <a:solidFill>
                  <a:schemeClr val="dk1"/>
                </a:solidFill>
                <a:latin typeface="IBM Plex Sans Medium" panose="020B0503050203000203" pitchFamily="34" charset="0"/>
                <a:ea typeface="Calibri"/>
                <a:cs typeface="Calibri"/>
              </a:rPr>
              <a:t>209 reported genetic testing to confirm dx</a:t>
            </a:r>
          </a:p>
        </p:txBody>
      </p:sp>
    </p:spTree>
    <p:extLst>
      <p:ext uri="{BB962C8B-B14F-4D97-AF65-F5344CB8AC3E}">
        <p14:creationId xmlns:p14="http://schemas.microsoft.com/office/powerpoint/2010/main" val="4292897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solidFill>
                  <a:srgbClr val="002060"/>
                </a:solidFill>
                <a:latin typeface="Montserrat" pitchFamily="2" charset="77"/>
                <a:ea typeface="Calibri"/>
                <a:cs typeface="Calibri"/>
              </a:rPr>
              <a:t>Actual Numbers – State DB Projects</a:t>
            </a:r>
            <a:r>
              <a:rPr lang="en-US" sz="2400" dirty="0">
                <a:solidFill>
                  <a:srgbClr val="002060"/>
                </a:solidFill>
                <a:latin typeface="Montserrat" pitchFamily="2" charset="77"/>
                <a:cs typeface="Calibri" panose="020F0502020204030204" pitchFamily="34" charset="0"/>
              </a:rPr>
              <a:t>	</a:t>
            </a:r>
            <a:endParaRPr sz="2400" dirty="0">
              <a:solidFill>
                <a:srgbClr val="002060"/>
              </a:solidFill>
              <a:latin typeface="Montserrat" pitchFamily="2" charset="77"/>
              <a:cs typeface="Calibri" panose="020F0502020204030204" pitchFamily="34" charset="0"/>
            </a:endParaRPr>
          </a:p>
        </p:txBody>
      </p:sp>
      <p:sp>
        <p:nvSpPr>
          <p:cNvPr id="68" name="Google Shape;68;p1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800100" lvl="1" indent="-342900">
              <a:buClr>
                <a:schemeClr val="bg2">
                  <a:lumMod val="50000"/>
                </a:schemeClr>
              </a:buClr>
            </a:pPr>
            <a:r>
              <a:rPr lang="en-US" sz="2600" dirty="0">
                <a:solidFill>
                  <a:schemeClr val="dk1"/>
                </a:solidFill>
                <a:latin typeface="IBM Plex Sans Medium" panose="020B0503050203000203" pitchFamily="34" charset="0"/>
                <a:ea typeface="Calibri"/>
                <a:cs typeface="Calibri"/>
              </a:rPr>
              <a:t>2018 - 345 children, birth to 21</a:t>
            </a:r>
          </a:p>
          <a:p>
            <a:pPr marL="800100" lvl="1" indent="-342900">
              <a:buClr>
                <a:schemeClr val="bg2">
                  <a:lumMod val="50000"/>
                </a:schemeClr>
              </a:buClr>
            </a:pPr>
            <a:r>
              <a:rPr lang="en-US" sz="2600" dirty="0">
                <a:solidFill>
                  <a:schemeClr val="dk1"/>
                </a:solidFill>
                <a:latin typeface="IBM Plex Sans Medium" panose="020B0503050203000203" pitchFamily="34" charset="0"/>
                <a:ea typeface="Calibri"/>
                <a:cs typeface="Calibri"/>
              </a:rPr>
              <a:t>2015, over 51% had a cochlear implant, nearly five times the rate in the overall population of children who have dual sensory loss (11.3%)</a:t>
            </a:r>
          </a:p>
        </p:txBody>
      </p:sp>
    </p:spTree>
    <p:extLst>
      <p:ext uri="{BB962C8B-B14F-4D97-AF65-F5344CB8AC3E}">
        <p14:creationId xmlns:p14="http://schemas.microsoft.com/office/powerpoint/2010/main" val="2203185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solidFill>
                  <a:srgbClr val="002060"/>
                </a:solidFill>
                <a:latin typeface="Montserrat" pitchFamily="2" charset="77"/>
                <a:ea typeface="Calibri"/>
                <a:cs typeface="Calibri"/>
              </a:rPr>
              <a:t>Diagnosing Usher Syndrome - 2020</a:t>
            </a:r>
            <a:endParaRPr sz="3200" dirty="0">
              <a:solidFill>
                <a:srgbClr val="002060"/>
              </a:solidFill>
              <a:latin typeface="Montserrat" pitchFamily="2" charset="77"/>
              <a:ea typeface="Calibri"/>
              <a:cs typeface="Calibri"/>
            </a:endParaRPr>
          </a:p>
        </p:txBody>
      </p:sp>
      <p:sp>
        <p:nvSpPr>
          <p:cNvPr id="68" name="Google Shape;68;p1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342900" lvl="1" indent="-342900">
              <a:spcBef>
                <a:spcPts val="600"/>
              </a:spcBef>
              <a:spcAft>
                <a:spcPts val="600"/>
              </a:spcAft>
              <a:buClr>
                <a:schemeClr val="bg2">
                  <a:lumMod val="50000"/>
                </a:schemeClr>
              </a:buClr>
              <a:buFont typeface="Arial" panose="020B0604020202020204" pitchFamily="34" charset="0"/>
              <a:buChar char="●"/>
            </a:pPr>
            <a:r>
              <a:rPr lang="en-US" sz="2400" dirty="0">
                <a:solidFill>
                  <a:schemeClr val="dk1"/>
                </a:solidFill>
                <a:latin typeface="IBM Plex Sans Medium" panose="020B0503050203000203" pitchFamily="34" charset="0"/>
                <a:ea typeface="Calibri"/>
                <a:cs typeface="Calibri"/>
                <a:sym typeface="Calibri"/>
              </a:rPr>
              <a:t>Newborn Hearing Screening - early identification of hearing loss</a:t>
            </a:r>
          </a:p>
          <a:p>
            <a:pPr marL="342900" lvl="1" indent="-342900">
              <a:spcBef>
                <a:spcPts val="600"/>
              </a:spcBef>
              <a:spcAft>
                <a:spcPts val="600"/>
              </a:spcAft>
              <a:buClr>
                <a:schemeClr val="bg2">
                  <a:lumMod val="50000"/>
                </a:schemeClr>
              </a:buClr>
              <a:buFont typeface="Arial" panose="020B0604020202020204" pitchFamily="34" charset="0"/>
              <a:buChar char="●"/>
            </a:pPr>
            <a:r>
              <a:rPr lang="en-US" sz="2400" dirty="0">
                <a:solidFill>
                  <a:schemeClr val="dk1"/>
                </a:solidFill>
                <a:latin typeface="IBM Plex Sans Medium" panose="020B0503050203000203" pitchFamily="34" charset="0"/>
                <a:ea typeface="Calibri"/>
                <a:cs typeface="Calibri"/>
                <a:sym typeface="Calibri"/>
              </a:rPr>
              <a:t>Dr. Google – parents diagnose Usher syndrome</a:t>
            </a:r>
          </a:p>
          <a:p>
            <a:pPr marL="342900" lvl="1" indent="-342900">
              <a:spcBef>
                <a:spcPts val="600"/>
              </a:spcBef>
              <a:spcAft>
                <a:spcPts val="600"/>
              </a:spcAft>
              <a:buClr>
                <a:schemeClr val="bg2">
                  <a:lumMod val="50000"/>
                </a:schemeClr>
              </a:buClr>
              <a:buFont typeface="Arial" panose="020B0604020202020204" pitchFamily="34" charset="0"/>
              <a:buChar char="●"/>
            </a:pPr>
            <a:r>
              <a:rPr lang="en-US" sz="2400" dirty="0">
                <a:solidFill>
                  <a:schemeClr val="dk1"/>
                </a:solidFill>
                <a:latin typeface="IBM Plex Sans Medium" panose="020B0503050203000203" pitchFamily="34" charset="0"/>
                <a:ea typeface="Calibri"/>
                <a:cs typeface="Calibri"/>
                <a:sym typeface="Calibri"/>
              </a:rPr>
              <a:t>Genetic testing</a:t>
            </a:r>
          </a:p>
          <a:p>
            <a:pPr marL="342900" lvl="1" indent="-342900">
              <a:spcBef>
                <a:spcPts val="600"/>
              </a:spcBef>
              <a:spcAft>
                <a:spcPts val="600"/>
              </a:spcAft>
              <a:buClr>
                <a:schemeClr val="bg2">
                  <a:lumMod val="50000"/>
                </a:schemeClr>
              </a:buClr>
              <a:buFont typeface="Arial" panose="020B0604020202020204" pitchFamily="34" charset="0"/>
              <a:buChar char="●"/>
            </a:pPr>
            <a:r>
              <a:rPr lang="en-US" sz="2400" dirty="0">
                <a:solidFill>
                  <a:schemeClr val="dk1"/>
                </a:solidFill>
                <a:latin typeface="IBM Plex Sans Medium" panose="020B0503050203000203" pitchFamily="34" charset="0"/>
                <a:ea typeface="Calibri"/>
                <a:cs typeface="Calibri"/>
                <a:sym typeface="Calibri"/>
              </a:rPr>
              <a:t>Prenatal genetic testing </a:t>
            </a:r>
          </a:p>
          <a:p>
            <a:pPr marL="457200" lvl="1" indent="0">
              <a:spcBef>
                <a:spcPts val="600"/>
              </a:spcBef>
              <a:spcAft>
                <a:spcPts val="600"/>
              </a:spcAft>
              <a:buNone/>
            </a:pPr>
            <a:r>
              <a:rPr lang="en-US" sz="2300" dirty="0">
                <a:solidFill>
                  <a:schemeClr val="dk1"/>
                </a:solidFill>
                <a:latin typeface="Calibri"/>
                <a:ea typeface="Calibri"/>
                <a:cs typeface="Calibri"/>
                <a:sym typeface="Calibri"/>
              </a:rPr>
              <a:t> </a:t>
            </a:r>
          </a:p>
          <a:p>
            <a:pPr marL="457200" lvl="1" indent="0">
              <a:spcBef>
                <a:spcPts val="600"/>
              </a:spcBef>
              <a:spcAft>
                <a:spcPts val="600"/>
              </a:spcAft>
              <a:buNone/>
            </a:pPr>
            <a:endParaRPr lang="en-US" sz="2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9601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2060"/>
                </a:solidFill>
                <a:latin typeface="Montserrat" pitchFamily="2" charset="77"/>
                <a:cs typeface="Calibri" panose="020F0502020204030204" pitchFamily="34" charset="0"/>
              </a:rPr>
              <a:t>Why are the Numbers so Low?</a:t>
            </a:r>
            <a:endParaRPr dirty="0">
              <a:solidFill>
                <a:srgbClr val="002060"/>
              </a:solidFill>
              <a:latin typeface="Montserrat" pitchFamily="2" charset="77"/>
              <a:cs typeface="Calibri" panose="020F0502020204030204" pitchFamily="34" charset="0"/>
            </a:endParaRPr>
          </a:p>
        </p:txBody>
      </p:sp>
      <p:sp>
        <p:nvSpPr>
          <p:cNvPr id="68" name="Google Shape;68;p1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342900" lvl="1" indent="-342900">
              <a:spcBef>
                <a:spcPts val="0"/>
              </a:spcBef>
              <a:spcAft>
                <a:spcPts val="600"/>
              </a:spcAft>
              <a:buClr>
                <a:schemeClr val="bg2">
                  <a:lumMod val="50000"/>
                </a:schemeClr>
              </a:buClr>
              <a:buSzPct val="90000"/>
            </a:pPr>
            <a:r>
              <a:rPr lang="en-US" sz="2400" dirty="0">
                <a:solidFill>
                  <a:schemeClr val="dk1"/>
                </a:solidFill>
                <a:latin typeface="IBM Plex Sans Medium" panose="020B0503050203000203" pitchFamily="34" charset="0"/>
                <a:ea typeface="Calibri"/>
                <a:cs typeface="Calibri"/>
                <a:sym typeface="IBM Plex Sans Medium"/>
              </a:rPr>
              <a:t>Dx missed because health care providers, teachers, not familiar with Usher</a:t>
            </a:r>
          </a:p>
          <a:p>
            <a:pPr marL="342900" lvl="1" indent="-342900">
              <a:spcBef>
                <a:spcPts val="0"/>
              </a:spcBef>
              <a:spcAft>
                <a:spcPts val="600"/>
              </a:spcAft>
              <a:buClr>
                <a:schemeClr val="bg2">
                  <a:lumMod val="50000"/>
                </a:schemeClr>
              </a:buClr>
              <a:buSzPct val="90000"/>
            </a:pPr>
            <a:r>
              <a:rPr lang="en-US" sz="2400" dirty="0">
                <a:solidFill>
                  <a:schemeClr val="dk1"/>
                </a:solidFill>
                <a:latin typeface="IBM Plex Sans Medium" panose="020B0503050203000203" pitchFamily="34" charset="0"/>
                <a:ea typeface="Calibri"/>
                <a:cs typeface="Calibri"/>
                <a:sym typeface="IBM Plex Sans Medium"/>
              </a:rPr>
              <a:t>CIs mitigate hearing loss; Usher becomes invisible</a:t>
            </a:r>
          </a:p>
          <a:p>
            <a:pPr marL="342900" lvl="1" indent="-342900">
              <a:spcBef>
                <a:spcPts val="0"/>
              </a:spcBef>
              <a:spcAft>
                <a:spcPts val="600"/>
              </a:spcAft>
              <a:buClr>
                <a:schemeClr val="bg2">
                  <a:lumMod val="50000"/>
                </a:schemeClr>
              </a:buClr>
              <a:buSzPct val="90000"/>
            </a:pPr>
            <a:r>
              <a:rPr lang="en-US" sz="2400" dirty="0">
                <a:solidFill>
                  <a:schemeClr val="dk1"/>
                </a:solidFill>
                <a:latin typeface="IBM Plex Sans Medium" panose="020B0503050203000203" pitchFamily="34" charset="0"/>
                <a:ea typeface="Calibri"/>
                <a:cs typeface="Calibri"/>
                <a:sym typeface="Calibri"/>
              </a:rPr>
              <a:t>Parents may not want to reveal dx to child or school</a:t>
            </a:r>
          </a:p>
          <a:p>
            <a:pPr marL="342900" indent="-342900">
              <a:spcAft>
                <a:spcPts val="1600"/>
              </a:spcAft>
              <a:buSzPct val="90000"/>
            </a:pPr>
            <a:r>
              <a:rPr lang="en-US" dirty="0">
                <a:solidFill>
                  <a:schemeClr val="dk1"/>
                </a:solidFill>
                <a:latin typeface="IBM Plex Sans Medium" panose="020B0503050203000203" pitchFamily="34" charset="0"/>
                <a:ea typeface="Calibri"/>
                <a:cs typeface="Calibri"/>
                <a:sym typeface="Calibri"/>
              </a:rPr>
              <a:t>Students attend local schools across the country; not centralized</a:t>
            </a:r>
          </a:p>
          <a:p>
            <a:pPr marL="342900" indent="-342900">
              <a:spcAft>
                <a:spcPts val="1600"/>
              </a:spcAft>
              <a:buSzPct val="90000"/>
            </a:pPr>
            <a:r>
              <a:rPr lang="en-US" dirty="0">
                <a:solidFill>
                  <a:schemeClr val="dk1"/>
                </a:solidFill>
                <a:latin typeface="IBM Plex Sans Medium" panose="020B0503050203000203" pitchFamily="34" charset="0"/>
                <a:ea typeface="Calibri"/>
                <a:cs typeface="Calibri"/>
                <a:sym typeface="Calibri"/>
              </a:rPr>
              <a:t>Vision loss doesn’t become a serious issue until latter part of education</a:t>
            </a:r>
          </a:p>
          <a:p>
            <a:pPr marL="342900" indent="-342900">
              <a:spcAft>
                <a:spcPts val="1600"/>
              </a:spcAft>
              <a:buSzPct val="90000"/>
            </a:pPr>
            <a:r>
              <a:rPr lang="en-US" dirty="0">
                <a:solidFill>
                  <a:schemeClr val="dk1"/>
                </a:solidFill>
                <a:latin typeface="IBM Plex Sans Medium" panose="020B0503050203000203" pitchFamily="34" charset="0"/>
                <a:ea typeface="Calibri"/>
                <a:cs typeface="Calibri"/>
                <a:sym typeface="Calibri"/>
              </a:rPr>
              <a:t>Statewide screenings not routinely taking place</a:t>
            </a:r>
          </a:p>
          <a:p>
            <a:pPr marL="0" indent="0">
              <a:spcAft>
                <a:spcPts val="1600"/>
              </a:spcAft>
              <a:buNone/>
            </a:pPr>
            <a:endParaRPr lang="en-US" dirty="0"/>
          </a:p>
        </p:txBody>
      </p:sp>
    </p:spTree>
    <p:extLst>
      <p:ext uri="{BB962C8B-B14F-4D97-AF65-F5344CB8AC3E}">
        <p14:creationId xmlns:p14="http://schemas.microsoft.com/office/powerpoint/2010/main" val="2247348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solidFill>
                  <a:srgbClr val="002060"/>
                </a:solidFill>
                <a:latin typeface="Montserrat" pitchFamily="2" charset="77"/>
                <a:cs typeface="Calibri" panose="020F0502020204030204" pitchFamily="34" charset="0"/>
              </a:rPr>
              <a:t>Proficient Communicators with Usher</a:t>
            </a:r>
            <a:endParaRPr sz="3200" dirty="0">
              <a:solidFill>
                <a:srgbClr val="002060"/>
              </a:solidFill>
              <a:latin typeface="Montserrat" pitchFamily="2" charset="77"/>
              <a:cs typeface="Calibri" panose="020F0502020204030204" pitchFamily="34" charset="0"/>
            </a:endParaRPr>
          </a:p>
        </p:txBody>
      </p:sp>
      <p:sp>
        <p:nvSpPr>
          <p:cNvPr id="68" name="Google Shape;68;p1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indent="0">
              <a:spcAft>
                <a:spcPts val="1600"/>
              </a:spcAft>
              <a:buNone/>
            </a:pPr>
            <a:r>
              <a:rPr lang="en-US" sz="2800" dirty="0">
                <a:solidFill>
                  <a:schemeClr val="dk1"/>
                </a:solidFill>
                <a:latin typeface="IBM Plex Sans Medium" panose="020B0503050203000203" pitchFamily="34" charset="0"/>
                <a:ea typeface="Calibri"/>
                <a:cs typeface="Calibri"/>
                <a:sym typeface="Calibri"/>
              </a:rPr>
              <a:t>How are Proficient Communicators with Usher different from the group Deanna described?</a:t>
            </a:r>
          </a:p>
          <a:p>
            <a:pPr marL="342900" indent="-342900">
              <a:spcAft>
                <a:spcPts val="1600"/>
              </a:spcAft>
            </a:pPr>
            <a:endParaRPr lang="en-US" dirty="0">
              <a:solidFill>
                <a:schemeClr val="dk1"/>
              </a:solidFill>
              <a:latin typeface="Calibri"/>
              <a:ea typeface="Calibri"/>
              <a:cs typeface="Calibri"/>
              <a:sym typeface="Calibri"/>
            </a:endParaRPr>
          </a:p>
          <a:p>
            <a:pPr marL="342900" indent="-342900">
              <a:spcAft>
                <a:spcPts val="1600"/>
              </a:spcAft>
            </a:pPr>
            <a:endParaRPr lang="en-US" dirty="0">
              <a:solidFill>
                <a:schemeClr val="dk1"/>
              </a:solidFill>
              <a:latin typeface="Calibri"/>
              <a:ea typeface="Calibri"/>
              <a:cs typeface="Calibri"/>
              <a:sym typeface="Calibri"/>
            </a:endParaRPr>
          </a:p>
          <a:p>
            <a:pPr marL="0" indent="0">
              <a:spcAft>
                <a:spcPts val="1600"/>
              </a:spcAft>
              <a:buNone/>
            </a:pPr>
            <a:endParaRPr lang="en-US" dirty="0">
              <a:solidFill>
                <a:schemeClr val="dk1"/>
              </a:solidFill>
              <a:latin typeface="Calibri"/>
              <a:ea typeface="Calibri"/>
              <a:cs typeface="Calibri"/>
              <a:sym typeface="IBM Plex Sans Medium"/>
            </a:endParaRPr>
          </a:p>
        </p:txBody>
      </p:sp>
    </p:spTree>
    <p:extLst>
      <p:ext uri="{BB962C8B-B14F-4D97-AF65-F5344CB8AC3E}">
        <p14:creationId xmlns:p14="http://schemas.microsoft.com/office/powerpoint/2010/main" val="698344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solidFill>
                  <a:srgbClr val="002060"/>
                </a:solidFill>
                <a:latin typeface="Montserrat" pitchFamily="2" charset="77"/>
                <a:cs typeface="Calibri" panose="020F0502020204030204" pitchFamily="34" charset="0"/>
              </a:rPr>
              <a:t>Usher = Constant Change</a:t>
            </a:r>
            <a:endParaRPr sz="3200" dirty="0">
              <a:solidFill>
                <a:srgbClr val="002060"/>
              </a:solidFill>
              <a:latin typeface="Montserrat" pitchFamily="2" charset="77"/>
              <a:cs typeface="Calibri" panose="020F0502020204030204" pitchFamily="34" charset="0"/>
            </a:endParaRPr>
          </a:p>
        </p:txBody>
      </p:sp>
      <p:sp>
        <p:nvSpPr>
          <p:cNvPr id="68" name="Google Shape;68;p12"/>
          <p:cNvSpPr txBox="1">
            <a:spLocks noGrp="1"/>
          </p:cNvSpPr>
          <p:nvPr>
            <p:ph type="body" idx="1"/>
          </p:nvPr>
        </p:nvSpPr>
        <p:spPr>
          <a:xfrm>
            <a:off x="178696" y="1461819"/>
            <a:ext cx="8520600" cy="4555200"/>
          </a:xfrm>
          <a:prstGeom prst="rect">
            <a:avLst/>
          </a:prstGeom>
        </p:spPr>
        <p:txBody>
          <a:bodyPr spcFirstLastPara="1" wrap="square" lIns="91425" tIns="91425" rIns="91425" bIns="91425" anchor="t" anchorCtr="0">
            <a:noAutofit/>
          </a:bodyPr>
          <a:lstStyle/>
          <a:p>
            <a:pPr marL="342900" indent="-342900">
              <a:spcAft>
                <a:spcPts val="1600"/>
              </a:spcAft>
            </a:pPr>
            <a:r>
              <a:rPr lang="en-US" dirty="0">
                <a:solidFill>
                  <a:schemeClr val="dk1"/>
                </a:solidFill>
                <a:latin typeface="IBM Plex Sans Medium" panose="020B0503050203000203" pitchFamily="34" charset="0"/>
                <a:ea typeface="Calibri"/>
                <a:cs typeface="Calibri"/>
                <a:sym typeface="Calibri"/>
              </a:rPr>
              <a:t>Students with Usher experience unpredictable, progressive vision loss which impacts visual fields, vision in dimly lit areas, adaptation to different lighting:</a:t>
            </a:r>
          </a:p>
          <a:p>
            <a:pPr marL="800100" lvl="2" indent="-342900">
              <a:spcBef>
                <a:spcPts val="600"/>
              </a:spcBef>
              <a:spcAft>
                <a:spcPts val="600"/>
              </a:spcAft>
              <a:buClr>
                <a:schemeClr val="bg2">
                  <a:lumMod val="50000"/>
                </a:schemeClr>
              </a:buClr>
            </a:pPr>
            <a:r>
              <a:rPr lang="en-US" sz="2100" dirty="0">
                <a:solidFill>
                  <a:schemeClr val="dk1"/>
                </a:solidFill>
                <a:latin typeface="IBM Plex Sans Medium" panose="020B0503050203000203" pitchFamily="34" charset="0"/>
                <a:ea typeface="Calibri"/>
                <a:cs typeface="Calibri"/>
                <a:sym typeface="IBM Plex Sans Medium"/>
              </a:rPr>
              <a:t>Strategies that worked yesterday may not work tomorrow, i.e.</a:t>
            </a:r>
          </a:p>
          <a:p>
            <a:pPr marL="1257300" lvl="3">
              <a:spcBef>
                <a:spcPts val="600"/>
              </a:spcBef>
              <a:spcAft>
                <a:spcPts val="600"/>
              </a:spcAft>
              <a:buClr>
                <a:schemeClr val="bg2">
                  <a:lumMod val="50000"/>
                </a:schemeClr>
              </a:buClr>
            </a:pPr>
            <a:r>
              <a:rPr lang="en-US" dirty="0">
                <a:solidFill>
                  <a:schemeClr val="dk1"/>
                </a:solidFill>
                <a:latin typeface="IBM Plex Sans Medium" panose="020B0503050203000203" pitchFamily="34" charset="0"/>
                <a:ea typeface="Calibri"/>
                <a:cs typeface="Calibri"/>
                <a:sym typeface="IBM Plex Sans Medium"/>
              </a:rPr>
              <a:t>interpreter sitting at a distance may need to move closer in darkened environments so student can visually “track” their signs</a:t>
            </a:r>
          </a:p>
          <a:p>
            <a:pPr marL="1257300" lvl="3">
              <a:spcBef>
                <a:spcPts val="600"/>
              </a:spcBef>
              <a:spcAft>
                <a:spcPts val="600"/>
              </a:spcAft>
              <a:buClr>
                <a:schemeClr val="bg2">
                  <a:lumMod val="50000"/>
                </a:schemeClr>
              </a:buClr>
            </a:pPr>
            <a:r>
              <a:rPr lang="en-US" dirty="0">
                <a:solidFill>
                  <a:schemeClr val="dk1"/>
                </a:solidFill>
                <a:latin typeface="IBM Plex Sans Medium" panose="020B0503050203000203" pitchFamily="34" charset="0"/>
                <a:ea typeface="Calibri"/>
                <a:cs typeface="Calibri"/>
                <a:sym typeface="IBM Plex Sans Medium"/>
              </a:rPr>
              <a:t>Regular print may be fine…until larger font is necessary, or braille is needed</a:t>
            </a:r>
          </a:p>
          <a:p>
            <a:pPr marL="1257300" lvl="3">
              <a:spcBef>
                <a:spcPts val="600"/>
              </a:spcBef>
              <a:spcAft>
                <a:spcPts val="600"/>
              </a:spcAft>
              <a:buClr>
                <a:schemeClr val="bg2">
                  <a:lumMod val="50000"/>
                </a:schemeClr>
              </a:buClr>
            </a:pPr>
            <a:r>
              <a:rPr lang="en-US" dirty="0">
                <a:solidFill>
                  <a:schemeClr val="dk1"/>
                </a:solidFill>
                <a:latin typeface="IBM Plex Sans Medium" panose="020B0503050203000203" pitchFamily="34" charset="0"/>
                <a:ea typeface="Calibri"/>
                <a:cs typeface="Calibri"/>
                <a:sym typeface="IBM Plex Sans Medium"/>
              </a:rPr>
              <a:t>As vision loss progresses, speech reading may be affected. This can be misdiagnosed as additional hearing loss</a:t>
            </a:r>
          </a:p>
        </p:txBody>
      </p:sp>
    </p:spTree>
    <p:extLst>
      <p:ext uri="{BB962C8B-B14F-4D97-AF65-F5344CB8AC3E}">
        <p14:creationId xmlns:p14="http://schemas.microsoft.com/office/powerpoint/2010/main" val="4128820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91C7D-2D9A-D44D-906F-5BCA6552959A}"/>
              </a:ext>
            </a:extLst>
          </p:cNvPr>
          <p:cNvSpPr>
            <a:spLocks noGrp="1"/>
          </p:cNvSpPr>
          <p:nvPr>
            <p:ph type="title"/>
          </p:nvPr>
        </p:nvSpPr>
        <p:spPr/>
        <p:txBody>
          <a:bodyPr/>
          <a:lstStyle/>
          <a:p>
            <a:r>
              <a:rPr lang="en-US" dirty="0">
                <a:solidFill>
                  <a:srgbClr val="880002"/>
                </a:solidFill>
              </a:rPr>
              <a:t>Poll Question 1</a:t>
            </a:r>
          </a:p>
        </p:txBody>
      </p:sp>
      <p:sp>
        <p:nvSpPr>
          <p:cNvPr id="3" name="Text Placeholder 2">
            <a:extLst>
              <a:ext uri="{FF2B5EF4-FFF2-40B4-BE49-F238E27FC236}">
                <a16:creationId xmlns:a16="http://schemas.microsoft.com/office/drawing/2014/main" id="{7BDF41E4-D11D-294C-BBA3-C8EA703BC568}"/>
              </a:ext>
            </a:extLst>
          </p:cNvPr>
          <p:cNvSpPr>
            <a:spLocks noGrp="1"/>
          </p:cNvSpPr>
          <p:nvPr>
            <p:ph type="body" idx="1"/>
          </p:nvPr>
        </p:nvSpPr>
        <p:spPr>
          <a:xfrm>
            <a:off x="311700" y="1536633"/>
            <a:ext cx="7976089" cy="4555200"/>
          </a:xfrm>
        </p:spPr>
        <p:txBody>
          <a:bodyPr/>
          <a:lstStyle/>
          <a:p>
            <a:pPr marL="76200" indent="0">
              <a:buNone/>
            </a:pPr>
            <a:r>
              <a:rPr lang="en-US" sz="2800" dirty="0"/>
              <a:t>How would you define “proficient communicator”?</a:t>
            </a:r>
          </a:p>
        </p:txBody>
      </p:sp>
    </p:spTree>
    <p:extLst>
      <p:ext uri="{BB962C8B-B14F-4D97-AF65-F5344CB8AC3E}">
        <p14:creationId xmlns:p14="http://schemas.microsoft.com/office/powerpoint/2010/main" val="27795980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r>
              <a:rPr lang="en-US" dirty="0">
                <a:solidFill>
                  <a:srgbClr val="002060"/>
                </a:solidFill>
                <a:latin typeface="Montserrat" pitchFamily="2" charset="77"/>
                <a:cs typeface="Calibri" panose="020F0502020204030204" pitchFamily="34" charset="0"/>
              </a:rPr>
              <a:t>Usher Students Can Be Invisible</a:t>
            </a:r>
            <a:endParaRPr dirty="0">
              <a:solidFill>
                <a:srgbClr val="002060"/>
              </a:solidFill>
              <a:latin typeface="Montserrat" pitchFamily="2" charset="77"/>
              <a:cs typeface="Calibri" panose="020F0502020204030204" pitchFamily="34" charset="0"/>
            </a:endParaRPr>
          </a:p>
        </p:txBody>
      </p:sp>
      <p:sp>
        <p:nvSpPr>
          <p:cNvPr id="68" name="Google Shape;68;p1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342900" indent="-342900">
              <a:spcAft>
                <a:spcPts val="400"/>
              </a:spcAft>
            </a:pPr>
            <a:r>
              <a:rPr lang="en-US" dirty="0">
                <a:solidFill>
                  <a:schemeClr val="tx1"/>
                </a:solidFill>
                <a:latin typeface="IBM Plex Sans Medium" panose="020B0503050203000203" pitchFamily="34" charset="0"/>
                <a:cs typeface="Calibri" panose="020F0502020204030204" pitchFamily="34" charset="0"/>
              </a:rPr>
              <a:t>As vision changes, child may be labeled “clumsy,” “anti-social,” “inattentive” instead of “blind.”</a:t>
            </a:r>
          </a:p>
          <a:p>
            <a:pPr marL="342900" indent="-342900">
              <a:spcAft>
                <a:spcPts val="400"/>
              </a:spcAft>
            </a:pPr>
            <a:r>
              <a:rPr lang="en-US" dirty="0">
                <a:solidFill>
                  <a:schemeClr val="tx1"/>
                </a:solidFill>
                <a:latin typeface="IBM Plex Sans Medium" panose="020B0503050203000203" pitchFamily="34" charset="0"/>
                <a:cs typeface="Calibri" panose="020F0502020204030204" pitchFamily="34" charset="0"/>
              </a:rPr>
              <a:t>Students cleverly and seamlessly adapt to waning vision – i.e., intuitively stop outside a classroom, scan, then enter</a:t>
            </a:r>
          </a:p>
          <a:p>
            <a:pPr marL="342900" indent="-342900">
              <a:spcAft>
                <a:spcPts val="400"/>
              </a:spcAft>
            </a:pPr>
            <a:r>
              <a:rPr lang="en-US" dirty="0">
                <a:solidFill>
                  <a:schemeClr val="tx1"/>
                </a:solidFill>
                <a:latin typeface="IBM Plex Sans Medium" panose="020B0503050203000203" pitchFamily="34" charset="0"/>
                <a:cs typeface="Calibri" panose="020F0502020204030204" pitchFamily="34" charset="0"/>
              </a:rPr>
              <a:t>Students function very differently during daylight (school) hours than at home or at after school events </a:t>
            </a:r>
          </a:p>
          <a:p>
            <a:pPr marL="342900" indent="-342900">
              <a:spcAft>
                <a:spcPts val="400"/>
              </a:spcAft>
            </a:pPr>
            <a:r>
              <a:rPr lang="en-US" dirty="0">
                <a:solidFill>
                  <a:schemeClr val="tx1"/>
                </a:solidFill>
                <a:latin typeface="IBM Plex Sans Medium" panose="020B0503050203000203" pitchFamily="34" charset="0"/>
                <a:cs typeface="Calibri" panose="020F0502020204030204" pitchFamily="34" charset="0"/>
              </a:rPr>
              <a:t>Students may be more attentive in the a.m., exhausted by afternoon. Exhaustion may look like disinterest, poor grades, defiance. Schedule smart!</a:t>
            </a:r>
          </a:p>
        </p:txBody>
      </p:sp>
    </p:spTree>
    <p:extLst>
      <p:ext uri="{BB962C8B-B14F-4D97-AF65-F5344CB8AC3E}">
        <p14:creationId xmlns:p14="http://schemas.microsoft.com/office/powerpoint/2010/main" val="3137413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solidFill>
                  <a:srgbClr val="002060"/>
                </a:solidFill>
                <a:latin typeface="Montserrat" pitchFamily="2" charset="77"/>
                <a:cs typeface="Calibri" panose="020F0502020204030204" pitchFamily="34" charset="0"/>
              </a:rPr>
              <a:t>Students with Usher May Need: </a:t>
            </a:r>
            <a:endParaRPr sz="3200" dirty="0">
              <a:solidFill>
                <a:srgbClr val="002060"/>
              </a:solidFill>
              <a:latin typeface="Montserrat" pitchFamily="2" charset="77"/>
              <a:cs typeface="Calibri" panose="020F0502020204030204" pitchFamily="34" charset="0"/>
            </a:endParaRPr>
          </a:p>
        </p:txBody>
      </p:sp>
      <p:sp>
        <p:nvSpPr>
          <p:cNvPr id="68" name="Google Shape;68;p1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342900" lvl="1" indent="-342900">
              <a:spcBef>
                <a:spcPts val="600"/>
              </a:spcBef>
              <a:spcAft>
                <a:spcPts val="600"/>
              </a:spcAft>
              <a:buClr>
                <a:schemeClr val="bg2">
                  <a:lumMod val="50000"/>
                </a:schemeClr>
              </a:buClr>
            </a:pPr>
            <a:r>
              <a:rPr lang="en-US" sz="2000" dirty="0">
                <a:solidFill>
                  <a:schemeClr val="dk1"/>
                </a:solidFill>
                <a:latin typeface="IBM Plex Sans Medium" panose="020B0503050203000203" pitchFamily="34" charset="0"/>
                <a:ea typeface="Calibri"/>
                <a:cs typeface="Calibri"/>
                <a:sym typeface="IBM Plex Sans Medium"/>
              </a:rPr>
              <a:t>Time to visually scan/gather information due to restricted fields</a:t>
            </a:r>
          </a:p>
          <a:p>
            <a:pPr marL="342900" lvl="1" indent="-342900">
              <a:spcBef>
                <a:spcPts val="600"/>
              </a:spcBef>
              <a:spcAft>
                <a:spcPts val="600"/>
              </a:spcAft>
              <a:buClr>
                <a:schemeClr val="bg2">
                  <a:lumMod val="50000"/>
                </a:schemeClr>
              </a:buClr>
            </a:pPr>
            <a:r>
              <a:rPr lang="en-US" sz="2000" dirty="0">
                <a:solidFill>
                  <a:schemeClr val="dk1"/>
                </a:solidFill>
                <a:latin typeface="IBM Plex Sans Medium" panose="020B0503050203000203" pitchFamily="34" charset="0"/>
                <a:ea typeface="Calibri"/>
                <a:cs typeface="Calibri"/>
                <a:sym typeface="IBM Plex Sans Medium"/>
              </a:rPr>
              <a:t>Support to set up/manage technology in the classroom</a:t>
            </a:r>
            <a:endParaRPr lang="en-US" sz="2000" dirty="0">
              <a:solidFill>
                <a:schemeClr val="dk1"/>
              </a:solidFill>
              <a:latin typeface="IBM Plex Sans Medium" panose="020B0503050203000203" pitchFamily="34" charset="0"/>
              <a:ea typeface="Calibri"/>
              <a:cs typeface="Calibri"/>
              <a:sym typeface="Calibri"/>
            </a:endParaRPr>
          </a:p>
          <a:p>
            <a:pPr marL="342900" indent="-342900">
              <a:spcAft>
                <a:spcPts val="1600"/>
              </a:spcAft>
            </a:pPr>
            <a:r>
              <a:rPr lang="en-US" sz="2000" dirty="0">
                <a:solidFill>
                  <a:schemeClr val="dk1"/>
                </a:solidFill>
                <a:latin typeface="IBM Plex Sans Medium" panose="020B0503050203000203" pitchFamily="34" charset="0"/>
                <a:ea typeface="Calibri"/>
                <a:cs typeface="Calibri"/>
                <a:sym typeface="Calibri"/>
              </a:rPr>
              <a:t>Plans for troubleshooting when technology fails (batteries, Bluetooth connections, access to </a:t>
            </a:r>
            <a:r>
              <a:rPr lang="en-US" sz="2000" dirty="0" err="1">
                <a:solidFill>
                  <a:schemeClr val="dk1"/>
                </a:solidFill>
                <a:latin typeface="IBM Plex Sans Medium" panose="020B0503050203000203" pitchFamily="34" charset="0"/>
                <a:ea typeface="Calibri"/>
                <a:cs typeface="Calibri"/>
                <a:sym typeface="Calibri"/>
              </a:rPr>
              <a:t>WiFi</a:t>
            </a:r>
            <a:r>
              <a:rPr lang="en-US" sz="2000" dirty="0">
                <a:solidFill>
                  <a:schemeClr val="dk1"/>
                </a:solidFill>
                <a:latin typeface="IBM Plex Sans Medium" panose="020B0503050203000203" pitchFamily="34" charset="0"/>
                <a:ea typeface="Calibri"/>
                <a:cs typeface="Calibri"/>
                <a:sym typeface="Calibri"/>
              </a:rPr>
              <a:t>)</a:t>
            </a:r>
          </a:p>
          <a:p>
            <a:pPr marL="342900" indent="-342900">
              <a:spcAft>
                <a:spcPts val="1600"/>
              </a:spcAft>
            </a:pPr>
            <a:r>
              <a:rPr lang="en-US" sz="2000" dirty="0">
                <a:solidFill>
                  <a:schemeClr val="dk1"/>
                </a:solidFill>
                <a:latin typeface="IBM Plex Sans Medium" panose="020B0503050203000203" pitchFamily="34" charset="0"/>
                <a:ea typeface="Calibri"/>
                <a:cs typeface="Calibri"/>
                <a:sym typeface="Calibri"/>
              </a:rPr>
              <a:t>Sensory breaks</a:t>
            </a:r>
          </a:p>
          <a:p>
            <a:pPr marL="342900" indent="-342900">
              <a:spcAft>
                <a:spcPts val="1600"/>
              </a:spcAft>
            </a:pPr>
            <a:r>
              <a:rPr lang="en-US" sz="2000" dirty="0">
                <a:solidFill>
                  <a:schemeClr val="dk1"/>
                </a:solidFill>
                <a:latin typeface="IBM Plex Sans Medium" panose="020B0503050203000203" pitchFamily="34" charset="0"/>
                <a:ea typeface="Calibri"/>
                <a:cs typeface="Calibri"/>
                <a:sym typeface="Calibri"/>
              </a:rPr>
              <a:t>Emergency evacuation plans – “X” on the back; assign a travel buddy; human guide techniques</a:t>
            </a:r>
          </a:p>
          <a:p>
            <a:pPr marL="342900" indent="-342900">
              <a:spcAft>
                <a:spcPts val="1600"/>
              </a:spcAft>
            </a:pPr>
            <a:r>
              <a:rPr lang="en-US" sz="2000" dirty="0">
                <a:solidFill>
                  <a:schemeClr val="dk1"/>
                </a:solidFill>
                <a:latin typeface="IBM Plex Sans Medium" panose="020B0503050203000203" pitchFamily="34" charset="0"/>
                <a:ea typeface="Calibri"/>
                <a:cs typeface="Calibri"/>
                <a:sym typeface="Calibri"/>
              </a:rPr>
              <a:t>Lockdown training – how to communicate in the dark, silence cell phone, wait for help.</a:t>
            </a:r>
          </a:p>
          <a:p>
            <a:pPr marL="342900" indent="-342900">
              <a:spcAft>
                <a:spcPts val="1600"/>
              </a:spcAft>
            </a:pPr>
            <a:endParaRPr lang="en-US" dirty="0">
              <a:solidFill>
                <a:schemeClr val="dk1"/>
              </a:solidFill>
              <a:latin typeface="Calibri"/>
              <a:ea typeface="Calibri"/>
              <a:cs typeface="Calibri"/>
              <a:sym typeface="Calibri"/>
            </a:endParaRPr>
          </a:p>
          <a:p>
            <a:pPr marL="0" indent="0">
              <a:spcAft>
                <a:spcPts val="1600"/>
              </a:spcAft>
              <a:buNone/>
            </a:pPr>
            <a:endParaRPr lang="en-US" dirty="0"/>
          </a:p>
        </p:txBody>
      </p:sp>
    </p:spTree>
    <p:extLst>
      <p:ext uri="{BB962C8B-B14F-4D97-AF65-F5344CB8AC3E}">
        <p14:creationId xmlns:p14="http://schemas.microsoft.com/office/powerpoint/2010/main" val="22459555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solidFill>
                  <a:srgbClr val="002060"/>
                </a:solidFill>
                <a:latin typeface="Montserrat" pitchFamily="2" charset="77"/>
                <a:cs typeface="Calibri" panose="020F0502020204030204" pitchFamily="34" charset="0"/>
              </a:rPr>
              <a:t>Accommodations not Modifications</a:t>
            </a:r>
            <a:endParaRPr sz="3200" dirty="0">
              <a:solidFill>
                <a:srgbClr val="002060"/>
              </a:solidFill>
              <a:latin typeface="Montserrat" pitchFamily="2" charset="77"/>
              <a:cs typeface="Calibri" panose="020F0502020204030204" pitchFamily="34" charset="0"/>
            </a:endParaRPr>
          </a:p>
        </p:txBody>
      </p:sp>
      <p:sp>
        <p:nvSpPr>
          <p:cNvPr id="68" name="Google Shape;68;p1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342900" indent="-342900">
              <a:spcAft>
                <a:spcPts val="1600"/>
              </a:spcAft>
            </a:pPr>
            <a:r>
              <a:rPr lang="en-US" dirty="0">
                <a:solidFill>
                  <a:schemeClr val="dk1"/>
                </a:solidFill>
                <a:latin typeface="IBM Plex Sans Medium" panose="020B0503050203000203" pitchFamily="34" charset="0"/>
                <a:ea typeface="Calibri"/>
                <a:cs typeface="Calibri"/>
                <a:sym typeface="Book Antiqua"/>
              </a:rPr>
              <a:t>Accommodations alter how a student learns. They do not change what the student is expected to learn. Excellent webinar highlighting 2 proficient communicators with Usher syndrome</a:t>
            </a:r>
          </a:p>
          <a:p>
            <a:pPr marL="800100" lvl="1" indent="-342900">
              <a:spcBef>
                <a:spcPts val="1000"/>
              </a:spcBef>
              <a:spcAft>
                <a:spcPts val="1600"/>
              </a:spcAft>
            </a:pPr>
            <a:r>
              <a:rPr lang="en-US" u="sng" dirty="0">
                <a:latin typeface="IBM Plex Sans Medium" panose="020B0503050203000203" pitchFamily="34" charset="0"/>
                <a:hlinkClick r:id="rId3"/>
              </a:rPr>
              <a:t>​</a:t>
            </a:r>
            <a:r>
              <a:rPr lang="en-US" u="sng" dirty="0">
                <a:solidFill>
                  <a:schemeClr val="tx1"/>
                </a:solidFill>
                <a:latin typeface="IBM Plex Sans Medium" panose="020B0503050203000203" pitchFamily="34" charset="0"/>
                <a:cs typeface="Calibri" panose="020F0502020204030204" pitchFamily="34" charset="0"/>
                <a:hlinkClick r:id="rId3"/>
              </a:rPr>
              <a:t>Educational Considerations for Students with Usher Syndrome</a:t>
            </a:r>
            <a:r>
              <a:rPr lang="en-US" dirty="0">
                <a:solidFill>
                  <a:schemeClr val="tx1"/>
                </a:solidFill>
                <a:latin typeface="IBM Plex Sans Medium" panose="020B0503050203000203" pitchFamily="34" charset="0"/>
                <a:cs typeface="Calibri" panose="020F0502020204030204" pitchFamily="34" charset="0"/>
                <a:hlinkClick r:id="rId3"/>
              </a:rPr>
              <a:t>  </a:t>
            </a:r>
            <a:endParaRPr lang="en-US" dirty="0">
              <a:solidFill>
                <a:schemeClr val="tx1"/>
              </a:solidFill>
              <a:latin typeface="IBM Plex Sans Medium" panose="020B0503050203000203" pitchFamily="34" charset="0"/>
              <a:ea typeface="Calibri"/>
              <a:cs typeface="Calibri" panose="020F0502020204030204" pitchFamily="34" charset="0"/>
              <a:sym typeface="Calibri"/>
            </a:endParaRPr>
          </a:p>
          <a:p>
            <a:pPr marL="0" indent="0">
              <a:spcAft>
                <a:spcPts val="1600"/>
              </a:spcAft>
              <a:buNone/>
            </a:pPr>
            <a:endParaRPr lang="en-US" dirty="0"/>
          </a:p>
        </p:txBody>
      </p:sp>
    </p:spTree>
    <p:extLst>
      <p:ext uri="{BB962C8B-B14F-4D97-AF65-F5344CB8AC3E}">
        <p14:creationId xmlns:p14="http://schemas.microsoft.com/office/powerpoint/2010/main" val="3521450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2060"/>
                </a:solidFill>
                <a:latin typeface="Montserrat" pitchFamily="2" charset="77"/>
                <a:cs typeface="Calibri" panose="020F0502020204030204" pitchFamily="34" charset="0"/>
              </a:rPr>
              <a:t>Let’s Ask the Experts! </a:t>
            </a:r>
            <a:endParaRPr dirty="0">
              <a:solidFill>
                <a:srgbClr val="002060"/>
              </a:solidFill>
              <a:latin typeface="Montserrat" pitchFamily="2" charset="77"/>
              <a:cs typeface="Calibri" panose="020F0502020204030204" pitchFamily="34" charset="0"/>
            </a:endParaRPr>
          </a:p>
        </p:txBody>
      </p:sp>
      <p:sp>
        <p:nvSpPr>
          <p:cNvPr id="68" name="Google Shape;68;p12"/>
          <p:cNvSpPr txBox="1">
            <a:spLocks noGrp="1"/>
          </p:cNvSpPr>
          <p:nvPr>
            <p:ph type="body" idx="1"/>
          </p:nvPr>
        </p:nvSpPr>
        <p:spPr>
          <a:xfrm>
            <a:off x="311700" y="1536633"/>
            <a:ext cx="8432294" cy="4534508"/>
          </a:xfrm>
          <a:prstGeom prst="rect">
            <a:avLst/>
          </a:prstGeom>
        </p:spPr>
        <p:txBody>
          <a:bodyPr spcFirstLastPara="1" wrap="square" lIns="91425" tIns="91425" rIns="91425" bIns="91425" anchor="t" anchorCtr="0">
            <a:noAutofit/>
          </a:bodyPr>
          <a:lstStyle/>
          <a:p>
            <a:pPr marL="0" indent="0">
              <a:spcAft>
                <a:spcPts val="1600"/>
              </a:spcAft>
              <a:buNone/>
            </a:pPr>
            <a:r>
              <a:rPr lang="en-US" dirty="0">
                <a:solidFill>
                  <a:schemeClr val="tx1"/>
                </a:solidFill>
                <a:latin typeface="IBM Plex Sans Medium" panose="020B0503050203000203" pitchFamily="34" charset="0"/>
                <a:cs typeface="Calibri" panose="020F0502020204030204" pitchFamily="34" charset="0"/>
              </a:rPr>
              <a:t>We can learn a lot from Experts living with Usher. </a:t>
            </a:r>
          </a:p>
          <a:p>
            <a:pPr marL="0" indent="0">
              <a:spcAft>
                <a:spcPts val="1600"/>
              </a:spcAft>
              <a:buNone/>
            </a:pPr>
            <a:endParaRPr lang="en-US" dirty="0"/>
          </a:p>
        </p:txBody>
      </p:sp>
    </p:spTree>
    <p:extLst>
      <p:ext uri="{BB962C8B-B14F-4D97-AF65-F5344CB8AC3E}">
        <p14:creationId xmlns:p14="http://schemas.microsoft.com/office/powerpoint/2010/main" val="1677950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2060"/>
                </a:solidFill>
                <a:latin typeface="Montserrat" pitchFamily="2" charset="77"/>
                <a:cs typeface="Calibri" panose="020F0502020204030204" pitchFamily="34" charset="0"/>
              </a:rPr>
              <a:t>Retinitis </a:t>
            </a:r>
            <a:r>
              <a:rPr lang="en-US" dirty="0" err="1">
                <a:solidFill>
                  <a:srgbClr val="002060"/>
                </a:solidFill>
                <a:latin typeface="Montserrat" pitchFamily="2" charset="77"/>
                <a:cs typeface="Calibri" panose="020F0502020204030204" pitchFamily="34" charset="0"/>
              </a:rPr>
              <a:t>Pigmentosa</a:t>
            </a:r>
            <a:endParaRPr dirty="0">
              <a:solidFill>
                <a:srgbClr val="002060"/>
              </a:solidFill>
              <a:latin typeface="Montserrat" pitchFamily="2" charset="77"/>
              <a:cs typeface="Calibri" panose="020F0502020204030204" pitchFamily="34" charset="0"/>
            </a:endParaRPr>
          </a:p>
        </p:txBody>
      </p:sp>
      <p:sp>
        <p:nvSpPr>
          <p:cNvPr id="68" name="Google Shape;68;p12"/>
          <p:cNvSpPr txBox="1">
            <a:spLocks noGrp="1"/>
          </p:cNvSpPr>
          <p:nvPr>
            <p:ph type="body" idx="1"/>
          </p:nvPr>
        </p:nvSpPr>
        <p:spPr>
          <a:xfrm>
            <a:off x="311700" y="1536633"/>
            <a:ext cx="8432294" cy="4534508"/>
          </a:xfrm>
          <a:prstGeom prst="rect">
            <a:avLst/>
          </a:prstGeom>
        </p:spPr>
        <p:txBody>
          <a:bodyPr spcFirstLastPara="1" wrap="square" lIns="91425" tIns="91425" rIns="91425" bIns="91425" anchor="t" anchorCtr="0">
            <a:noAutofit/>
          </a:bodyPr>
          <a:lstStyle/>
          <a:p>
            <a:pPr marL="0" indent="0">
              <a:spcAft>
                <a:spcPts val="1600"/>
              </a:spcAft>
              <a:buNone/>
            </a:pPr>
            <a:r>
              <a:rPr lang="en-US" dirty="0">
                <a:solidFill>
                  <a:schemeClr val="tx1"/>
                </a:solidFill>
                <a:latin typeface="IBM Plex Sans Medium" panose="020B0503050203000203" pitchFamily="34" charset="0"/>
                <a:cs typeface="Calibri" panose="020F0502020204030204" pitchFamily="34" charset="0"/>
              </a:rPr>
              <a:t>Photo on the right shows a typical representation of an RP “view” of same photo of the boys on the left. The RP view shows all black with a small window with the boys’ faces. </a:t>
            </a:r>
          </a:p>
          <a:p>
            <a:pPr marL="0" indent="0">
              <a:spcAft>
                <a:spcPts val="1600"/>
              </a:spcAft>
              <a:buNone/>
            </a:pPr>
            <a:endParaRPr lang="en-US" dirty="0">
              <a:solidFill>
                <a:schemeClr val="tx1"/>
              </a:solidFill>
              <a:latin typeface="Calibri" panose="020F0502020204030204" pitchFamily="34" charset="0"/>
              <a:cs typeface="Calibri" panose="020F0502020204030204" pitchFamily="34" charset="0"/>
            </a:endParaRPr>
          </a:p>
          <a:p>
            <a:pPr marL="0" indent="0">
              <a:spcAft>
                <a:spcPts val="1600"/>
              </a:spcAft>
              <a:buNone/>
            </a:pPr>
            <a:endParaRPr lang="en-US" dirty="0"/>
          </a:p>
        </p:txBody>
      </p:sp>
      <p:pic>
        <p:nvPicPr>
          <p:cNvPr id="3075" name="Picture 3" descr="7544734596_d463eba5cc_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014" y="3209458"/>
            <a:ext cx="3436663" cy="286168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7544734708_4b1d8c56a8_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353" y="3209458"/>
            <a:ext cx="4298641" cy="2867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0332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2060"/>
                </a:solidFill>
                <a:latin typeface="Montserrat" pitchFamily="2" charset="77"/>
                <a:cs typeface="Calibri" panose="020F0502020204030204" pitchFamily="34" charset="0"/>
              </a:rPr>
              <a:t>The USH View</a:t>
            </a:r>
            <a:endParaRPr dirty="0">
              <a:solidFill>
                <a:srgbClr val="002060"/>
              </a:solidFill>
              <a:latin typeface="Montserrat" pitchFamily="2" charset="77"/>
              <a:cs typeface="Calibri" panose="020F0502020204030204" pitchFamily="34" charset="0"/>
            </a:endParaRPr>
          </a:p>
        </p:txBody>
      </p:sp>
      <p:sp>
        <p:nvSpPr>
          <p:cNvPr id="68" name="Google Shape;68;p12"/>
          <p:cNvSpPr txBox="1">
            <a:spLocks noGrp="1"/>
          </p:cNvSpPr>
          <p:nvPr>
            <p:ph type="body" idx="1"/>
          </p:nvPr>
        </p:nvSpPr>
        <p:spPr>
          <a:xfrm>
            <a:off x="311700" y="1572125"/>
            <a:ext cx="8432294" cy="4499015"/>
          </a:xfrm>
          <a:prstGeom prst="rect">
            <a:avLst/>
          </a:prstGeom>
        </p:spPr>
        <p:txBody>
          <a:bodyPr spcFirstLastPara="1" wrap="square" lIns="91425" tIns="91425" rIns="91425" bIns="91425" anchor="t" anchorCtr="0">
            <a:noAutofit/>
          </a:bodyPr>
          <a:lstStyle/>
          <a:p>
            <a:pPr marL="0" indent="0">
              <a:spcAft>
                <a:spcPts val="1600"/>
              </a:spcAft>
              <a:buNone/>
            </a:pPr>
            <a:r>
              <a:rPr lang="en-US" dirty="0">
                <a:solidFill>
                  <a:schemeClr val="tx1"/>
                </a:solidFill>
                <a:latin typeface="IBM Plex Sans Medium" panose="020B0503050203000203" pitchFamily="34" charset="0"/>
                <a:cs typeface="Calibri" panose="020F0502020204030204" pitchFamily="34" charset="0"/>
              </a:rPr>
              <a:t>Tim Chambers, master painter with USH2A recently painted a series showing how RP impacts vision and color perception. You can learn more on his website in </a:t>
            </a:r>
            <a:r>
              <a:rPr lang="en-US" dirty="0">
                <a:solidFill>
                  <a:schemeClr val="tx1"/>
                </a:solidFill>
                <a:latin typeface="IBM Plex Sans Medium" panose="020B0503050203000203" pitchFamily="34" charset="0"/>
                <a:cs typeface="Calibri" panose="020F0502020204030204" pitchFamily="34" charset="0"/>
                <a:hlinkClick r:id="rId3"/>
              </a:rPr>
              <a:t>the USH View</a:t>
            </a:r>
            <a:r>
              <a:rPr lang="en-US" dirty="0">
                <a:solidFill>
                  <a:schemeClr val="tx1"/>
                </a:solidFill>
                <a:latin typeface="IBM Plex Sans Medium" panose="020B0503050203000203" pitchFamily="34" charset="0"/>
                <a:cs typeface="Calibri" panose="020F0502020204030204" pitchFamily="34" charset="0"/>
              </a:rPr>
              <a:t>. How might this influence your work with students?</a:t>
            </a:r>
          </a:p>
          <a:p>
            <a:pPr marL="0" indent="0">
              <a:spcAft>
                <a:spcPts val="1600"/>
              </a:spcAft>
              <a:buNone/>
            </a:pPr>
            <a:endParaRPr lang="en-US" dirty="0">
              <a:solidFill>
                <a:schemeClr val="tx1"/>
              </a:solidFill>
              <a:latin typeface="Calibri" panose="020F0502020204030204" pitchFamily="34" charset="0"/>
              <a:cs typeface="Calibri" panose="020F0502020204030204" pitchFamily="34" charset="0"/>
            </a:endParaRPr>
          </a:p>
          <a:p>
            <a:pPr marL="0" indent="0">
              <a:spcAft>
                <a:spcPts val="1600"/>
              </a:spcAft>
              <a:buNone/>
            </a:pPr>
            <a:endParaRPr lang="en-US" dirty="0"/>
          </a:p>
        </p:txBody>
      </p:sp>
      <p:pic>
        <p:nvPicPr>
          <p:cNvPr id="2" name="Picture 1" descr="4 pictures that show how RP can impact vision when looking at a paint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53" y="3284119"/>
            <a:ext cx="9144000" cy="3002279"/>
          </a:xfrm>
          <a:prstGeom prst="rect">
            <a:avLst/>
          </a:prstGeom>
        </p:spPr>
      </p:pic>
    </p:spTree>
    <p:extLst>
      <p:ext uri="{BB962C8B-B14F-4D97-AF65-F5344CB8AC3E}">
        <p14:creationId xmlns:p14="http://schemas.microsoft.com/office/powerpoint/2010/main" val="36331112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solidFill>
                  <a:srgbClr val="002060"/>
                </a:solidFill>
                <a:latin typeface="Montserrat" pitchFamily="2" charset="77"/>
                <a:cs typeface="Calibri" panose="020F0502020204030204" pitchFamily="34" charset="0"/>
              </a:rPr>
              <a:t>Ask the Experts – Young Adults tell us:</a:t>
            </a:r>
            <a:endParaRPr sz="2800" dirty="0">
              <a:solidFill>
                <a:srgbClr val="002060"/>
              </a:solidFill>
              <a:latin typeface="Montserrat" pitchFamily="2" charset="77"/>
              <a:cs typeface="Calibri" panose="020F0502020204030204" pitchFamily="34" charset="0"/>
            </a:endParaRPr>
          </a:p>
        </p:txBody>
      </p:sp>
      <p:sp>
        <p:nvSpPr>
          <p:cNvPr id="68" name="Google Shape;68;p1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342900" indent="-342900">
              <a:spcAft>
                <a:spcPts val="1600"/>
              </a:spcAft>
            </a:pPr>
            <a:r>
              <a:rPr lang="en-US" dirty="0">
                <a:solidFill>
                  <a:schemeClr val="dk1"/>
                </a:solidFill>
                <a:latin typeface="IBM Plex Sans Medium" panose="020B0503050203000203" pitchFamily="34" charset="0"/>
                <a:ea typeface="Calibri"/>
                <a:cs typeface="Calibri"/>
              </a:rPr>
              <a:t>“Not everything is about Usher. We can also have learning disabilities, mental health issues, dyslexia, etc.” </a:t>
            </a:r>
            <a:endParaRPr lang="en-US" sz="2800" dirty="0">
              <a:solidFill>
                <a:schemeClr val="dk1"/>
              </a:solidFill>
              <a:latin typeface="IBM Plex Sans Medium" panose="020B0503050203000203" pitchFamily="34" charset="0"/>
              <a:ea typeface="Calibri"/>
              <a:cs typeface="Calibri"/>
            </a:endParaRPr>
          </a:p>
          <a:p>
            <a:pPr marL="342900" indent="-342900">
              <a:spcAft>
                <a:spcPts val="1600"/>
              </a:spcAft>
            </a:pPr>
            <a:r>
              <a:rPr lang="en-US" dirty="0">
                <a:solidFill>
                  <a:schemeClr val="dk1"/>
                </a:solidFill>
                <a:latin typeface="IBM Plex Sans Medium" panose="020B0503050203000203" pitchFamily="34" charset="0"/>
                <a:ea typeface="Calibri"/>
                <a:cs typeface="Calibri"/>
              </a:rPr>
              <a:t>“Please ask us what we need!”</a:t>
            </a:r>
            <a:endParaRPr lang="en-US" sz="2800" dirty="0">
              <a:solidFill>
                <a:schemeClr val="dk1"/>
              </a:solidFill>
              <a:latin typeface="IBM Plex Sans Medium" panose="020B0503050203000203" pitchFamily="34" charset="0"/>
              <a:ea typeface="Calibri"/>
              <a:cs typeface="Calibri"/>
            </a:endParaRPr>
          </a:p>
          <a:p>
            <a:pPr marL="342900" indent="-342900">
              <a:spcAft>
                <a:spcPts val="1600"/>
              </a:spcAft>
            </a:pPr>
            <a:r>
              <a:rPr lang="en-US" dirty="0">
                <a:solidFill>
                  <a:schemeClr val="dk1"/>
                </a:solidFill>
                <a:latin typeface="IBM Plex Sans Medium" panose="020B0503050203000203" pitchFamily="34" charset="0"/>
                <a:ea typeface="Calibri"/>
                <a:cs typeface="Calibri"/>
                <a:sym typeface="Calibri"/>
              </a:rPr>
              <a:t>“We want to learn how to advocate for ourselves!”</a:t>
            </a:r>
          </a:p>
          <a:p>
            <a:pPr marL="342900" indent="-342900">
              <a:spcAft>
                <a:spcPts val="1600"/>
              </a:spcAft>
            </a:pPr>
            <a:r>
              <a:rPr lang="en-US" dirty="0">
                <a:solidFill>
                  <a:schemeClr val="dk1"/>
                </a:solidFill>
                <a:latin typeface="IBM Plex Sans Medium" panose="020B0503050203000203" pitchFamily="34" charset="0"/>
                <a:ea typeface="Calibri"/>
                <a:cs typeface="Calibri"/>
                <a:sym typeface="Calibri"/>
              </a:rPr>
              <a:t>“We are eager to meet others with Usher.”</a:t>
            </a:r>
          </a:p>
          <a:p>
            <a:pPr marL="0" indent="0">
              <a:spcAft>
                <a:spcPts val="1600"/>
              </a:spcAft>
              <a:buNone/>
            </a:pPr>
            <a:endParaRPr lang="en-US" dirty="0"/>
          </a:p>
        </p:txBody>
      </p:sp>
    </p:spTree>
    <p:extLst>
      <p:ext uri="{BB962C8B-B14F-4D97-AF65-F5344CB8AC3E}">
        <p14:creationId xmlns:p14="http://schemas.microsoft.com/office/powerpoint/2010/main" val="23939494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2060"/>
                </a:solidFill>
              </a:rPr>
              <a:t>Impact of Usher</a:t>
            </a:r>
            <a:endParaRPr dirty="0">
              <a:solidFill>
                <a:srgbClr val="002060"/>
              </a:solidFill>
            </a:endParaRPr>
          </a:p>
        </p:txBody>
      </p:sp>
      <p:sp>
        <p:nvSpPr>
          <p:cNvPr id="68" name="Google Shape;68;p1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indent="0">
              <a:spcAft>
                <a:spcPts val="1600"/>
              </a:spcAft>
              <a:buNone/>
            </a:pPr>
            <a:r>
              <a:rPr lang="en-US" sz="2800" dirty="0">
                <a:solidFill>
                  <a:schemeClr val="tx1"/>
                </a:solidFill>
                <a:latin typeface="IBM Plex Sans Medium" panose="020B0503050203000203" pitchFamily="34" charset="0"/>
                <a:cs typeface="Calibri" panose="020F0502020204030204" pitchFamily="34" charset="0"/>
              </a:rPr>
              <a:t>How do we support Proficient Communicators with Usher syndrome, their parents, and the professionals who serve them?</a:t>
            </a:r>
          </a:p>
        </p:txBody>
      </p:sp>
    </p:spTree>
    <p:extLst>
      <p:ext uri="{BB962C8B-B14F-4D97-AF65-F5344CB8AC3E}">
        <p14:creationId xmlns:p14="http://schemas.microsoft.com/office/powerpoint/2010/main" val="16757602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2060"/>
                </a:solidFill>
              </a:rPr>
              <a:t>Provide Universal Accessibility</a:t>
            </a:r>
            <a:endParaRPr dirty="0">
              <a:solidFill>
                <a:srgbClr val="002060"/>
              </a:solidFill>
            </a:endParaRPr>
          </a:p>
        </p:txBody>
      </p:sp>
      <p:sp>
        <p:nvSpPr>
          <p:cNvPr id="68" name="Google Shape;68;p1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solidFill>
                  <a:schemeClr val="tx1"/>
                </a:solidFill>
              </a:rPr>
              <a:t>Emerging/Best Practices</a:t>
            </a:r>
          </a:p>
          <a:p>
            <a:pPr marL="342900" indent="-342900">
              <a:lnSpc>
                <a:spcPct val="100000"/>
              </a:lnSpc>
              <a:spcAft>
                <a:spcPts val="600"/>
              </a:spcAft>
            </a:pPr>
            <a:r>
              <a:rPr lang="en-US" dirty="0">
                <a:solidFill>
                  <a:schemeClr val="tx1"/>
                </a:solidFill>
              </a:rPr>
              <a:t>CART/captions that are customizable as vision changes</a:t>
            </a:r>
          </a:p>
          <a:p>
            <a:pPr marL="342900" indent="-342900">
              <a:lnSpc>
                <a:spcPct val="100000"/>
              </a:lnSpc>
              <a:spcAft>
                <a:spcPts val="600"/>
              </a:spcAft>
            </a:pPr>
            <a:r>
              <a:rPr lang="en-US" dirty="0">
                <a:solidFill>
                  <a:schemeClr val="tx1"/>
                </a:solidFill>
              </a:rPr>
              <a:t>Image descriptions (ID)</a:t>
            </a:r>
          </a:p>
          <a:p>
            <a:pPr marL="342900" indent="-342900">
              <a:lnSpc>
                <a:spcPct val="100000"/>
              </a:lnSpc>
              <a:spcAft>
                <a:spcPts val="600"/>
              </a:spcAft>
            </a:pPr>
            <a:r>
              <a:rPr lang="en-US" dirty="0">
                <a:solidFill>
                  <a:schemeClr val="tx1"/>
                </a:solidFill>
              </a:rPr>
              <a:t>Text transcripts – dialogue, narration, ID</a:t>
            </a:r>
          </a:p>
          <a:p>
            <a:pPr marL="342900" indent="-342900">
              <a:lnSpc>
                <a:spcPct val="100000"/>
              </a:lnSpc>
              <a:spcAft>
                <a:spcPts val="600"/>
              </a:spcAft>
            </a:pPr>
            <a:r>
              <a:rPr lang="en-US" dirty="0">
                <a:solidFill>
                  <a:schemeClr val="tx1"/>
                </a:solidFill>
              </a:rPr>
              <a:t>ASL translations</a:t>
            </a:r>
          </a:p>
          <a:p>
            <a:pPr marL="342900" indent="-342900">
              <a:lnSpc>
                <a:spcPct val="100000"/>
              </a:lnSpc>
              <a:spcAft>
                <a:spcPts val="600"/>
              </a:spcAft>
            </a:pPr>
            <a:r>
              <a:rPr lang="en-US" dirty="0">
                <a:solidFill>
                  <a:schemeClr val="tx1"/>
                </a:solidFill>
              </a:rPr>
              <a:t>Print, LP, electronic, braille materials</a:t>
            </a:r>
          </a:p>
          <a:p>
            <a:pPr marL="342900" indent="-342900">
              <a:lnSpc>
                <a:spcPct val="100000"/>
              </a:lnSpc>
              <a:spcAft>
                <a:spcPts val="600"/>
              </a:spcAft>
            </a:pPr>
            <a:r>
              <a:rPr lang="en-US" dirty="0">
                <a:solidFill>
                  <a:schemeClr val="tx1"/>
                </a:solidFill>
              </a:rPr>
              <a:t>Accessible learning platforms</a:t>
            </a:r>
          </a:p>
          <a:p>
            <a:pPr marL="342900" indent="-342900">
              <a:lnSpc>
                <a:spcPct val="100000"/>
              </a:lnSpc>
              <a:spcAft>
                <a:spcPts val="600"/>
              </a:spcAft>
            </a:pPr>
            <a:r>
              <a:rPr lang="en-US" dirty="0">
                <a:solidFill>
                  <a:schemeClr val="tx1"/>
                </a:solidFill>
              </a:rPr>
              <a:t>Accessible websites, social media, apps</a:t>
            </a:r>
          </a:p>
          <a:p>
            <a:pPr marL="342900" indent="-342900">
              <a:lnSpc>
                <a:spcPct val="100000"/>
              </a:lnSpc>
              <a:spcAft>
                <a:spcPts val="600"/>
              </a:spcAft>
            </a:pPr>
            <a:r>
              <a:rPr lang="en-US" dirty="0">
                <a:solidFill>
                  <a:schemeClr val="tx1"/>
                </a:solidFill>
              </a:rPr>
              <a:t>Provide environmental info with Haptics</a:t>
            </a:r>
            <a:r>
              <a:rPr lang="en-US" dirty="0"/>
              <a:t>	</a:t>
            </a:r>
            <a:endParaRPr dirty="0"/>
          </a:p>
        </p:txBody>
      </p:sp>
    </p:spTree>
    <p:extLst>
      <p:ext uri="{BB962C8B-B14F-4D97-AF65-F5344CB8AC3E}">
        <p14:creationId xmlns:p14="http://schemas.microsoft.com/office/powerpoint/2010/main" val="73024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2060"/>
                </a:solidFill>
              </a:rPr>
              <a:t>Support Parents</a:t>
            </a:r>
            <a:endParaRPr dirty="0">
              <a:solidFill>
                <a:srgbClr val="002060"/>
              </a:solidFill>
            </a:endParaRPr>
          </a:p>
        </p:txBody>
      </p:sp>
      <p:sp>
        <p:nvSpPr>
          <p:cNvPr id="68" name="Google Shape;68;p1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indent="0">
              <a:spcAft>
                <a:spcPts val="1600"/>
              </a:spcAft>
              <a:buNone/>
            </a:pPr>
            <a:r>
              <a:rPr lang="en-US" dirty="0">
                <a:solidFill>
                  <a:schemeClr val="tx1"/>
                </a:solidFill>
              </a:rPr>
              <a:t>Seeking guidance on decisions:</a:t>
            </a:r>
          </a:p>
          <a:p>
            <a:pPr marL="342900" indent="-342900">
              <a:spcAft>
                <a:spcPts val="400"/>
              </a:spcAft>
              <a:buSzPct val="90000"/>
            </a:pPr>
            <a:r>
              <a:rPr lang="en-US" dirty="0">
                <a:solidFill>
                  <a:schemeClr val="tx1"/>
                </a:solidFill>
              </a:rPr>
              <a:t>To tell or not to tell, when, and how</a:t>
            </a:r>
          </a:p>
          <a:p>
            <a:pPr marL="800100" lvl="1" indent="0">
              <a:lnSpc>
                <a:spcPct val="100000"/>
              </a:lnSpc>
              <a:spcBef>
                <a:spcPts val="0"/>
              </a:spcBef>
              <a:buNone/>
            </a:pPr>
            <a:r>
              <a:rPr lang="en-US" sz="2400" dirty="0">
                <a:solidFill>
                  <a:schemeClr val="tx1"/>
                </a:solidFill>
                <a:latin typeface="IBM Plex Sans Medium" panose="020B0503050203000203" pitchFamily="34" charset="0"/>
              </a:rPr>
              <a:t>The child</a:t>
            </a:r>
          </a:p>
          <a:p>
            <a:pPr marL="800100" lvl="1" indent="0">
              <a:lnSpc>
                <a:spcPct val="100000"/>
              </a:lnSpc>
              <a:spcBef>
                <a:spcPts val="0"/>
              </a:spcBef>
              <a:buNone/>
            </a:pPr>
            <a:r>
              <a:rPr lang="en-US" sz="2400" dirty="0">
                <a:solidFill>
                  <a:schemeClr val="tx1"/>
                </a:solidFill>
                <a:latin typeface="IBM Plex Sans Medium" panose="020B0503050203000203" pitchFamily="34" charset="0"/>
              </a:rPr>
              <a:t>The school</a:t>
            </a:r>
          </a:p>
          <a:p>
            <a:pPr marL="68580" indent="52388">
              <a:buSzPct val="90000"/>
            </a:pPr>
            <a:r>
              <a:rPr lang="en-US" dirty="0">
                <a:solidFill>
                  <a:schemeClr val="tx1"/>
                </a:solidFill>
              </a:rPr>
              <a:t>   To implant or not </a:t>
            </a:r>
          </a:p>
          <a:p>
            <a:pPr marL="68580" indent="52388">
              <a:buSzPct val="90000"/>
            </a:pPr>
            <a:r>
              <a:rPr lang="en-US" dirty="0">
                <a:solidFill>
                  <a:schemeClr val="tx1"/>
                </a:solidFill>
              </a:rPr>
              <a:t>   Communication - ASL, speech, haptics, PT?</a:t>
            </a:r>
          </a:p>
          <a:p>
            <a:pPr marL="68580" indent="52388">
              <a:buSzPct val="90000"/>
            </a:pPr>
            <a:r>
              <a:rPr lang="en-US" dirty="0">
                <a:solidFill>
                  <a:schemeClr val="tx1"/>
                </a:solidFill>
              </a:rPr>
              <a:t>   O&amp;M instruction</a:t>
            </a:r>
          </a:p>
          <a:p>
            <a:pPr marL="68580" indent="52388">
              <a:buSzPct val="90000"/>
            </a:pPr>
            <a:r>
              <a:rPr lang="en-US" dirty="0">
                <a:solidFill>
                  <a:schemeClr val="tx1"/>
                </a:solidFill>
              </a:rPr>
              <a:t>   Braille instruction</a:t>
            </a:r>
          </a:p>
          <a:p>
            <a:pPr marL="68580" indent="52388">
              <a:buSzPct val="90000"/>
            </a:pPr>
            <a:r>
              <a:rPr lang="en-US" dirty="0">
                <a:solidFill>
                  <a:schemeClr val="tx1"/>
                </a:solidFill>
              </a:rPr>
              <a:t>   High Level advocacy</a:t>
            </a:r>
          </a:p>
        </p:txBody>
      </p:sp>
    </p:spTree>
    <p:extLst>
      <p:ext uri="{BB962C8B-B14F-4D97-AF65-F5344CB8AC3E}">
        <p14:creationId xmlns:p14="http://schemas.microsoft.com/office/powerpoint/2010/main" val="2924892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g9620f7ce28_0_0"/>
          <p:cNvSpPr txBox="1">
            <a:spLocks noGrp="1"/>
          </p:cNvSpPr>
          <p:nvPr>
            <p:ph type="title"/>
          </p:nvPr>
        </p:nvSpPr>
        <p:spPr>
          <a:prstGeom prst="rect">
            <a:avLst/>
          </a:prstGeom>
        </p:spPr>
        <p:txBody>
          <a:bodyPr spcFirstLastPara="1" wrap="square" lIns="90737" tIns="45368" rIns="90737" bIns="45368" anchor="ctr" anchorCtr="0">
            <a:noAutofit/>
          </a:bodyPr>
          <a:lstStyle/>
          <a:p>
            <a:r>
              <a:rPr lang="en-US" dirty="0">
                <a:solidFill>
                  <a:srgbClr val="861714"/>
                </a:solidFill>
              </a:rPr>
              <a:t>Proficient Communicators (1 of 7)</a:t>
            </a:r>
            <a:endParaRPr dirty="0">
              <a:solidFill>
                <a:srgbClr val="861714"/>
              </a:solidFill>
            </a:endParaRPr>
          </a:p>
        </p:txBody>
      </p:sp>
      <p:sp>
        <p:nvSpPr>
          <p:cNvPr id="98" name="Google Shape;98;g9620f7ce28_0_0"/>
          <p:cNvSpPr txBox="1">
            <a:spLocks noGrp="1"/>
          </p:cNvSpPr>
          <p:nvPr>
            <p:ph type="body" idx="1"/>
          </p:nvPr>
        </p:nvSpPr>
        <p:spPr>
          <a:xfrm>
            <a:off x="311700" y="1536633"/>
            <a:ext cx="4729857" cy="4555200"/>
          </a:xfrm>
          <a:prstGeom prst="rect">
            <a:avLst/>
          </a:prstGeom>
        </p:spPr>
        <p:txBody>
          <a:bodyPr spcFirstLastPara="1" wrap="square" lIns="90737" tIns="45368" rIns="90737" bIns="45368" anchor="t" anchorCtr="0">
            <a:noAutofit/>
          </a:bodyPr>
          <a:lstStyle/>
          <a:p>
            <a:pPr marL="0" indent="0">
              <a:lnSpc>
                <a:spcPct val="100000"/>
              </a:lnSpc>
              <a:buNone/>
            </a:pPr>
            <a:r>
              <a:rPr lang="en-US" sz="2526" dirty="0">
                <a:solidFill>
                  <a:schemeClr val="bg2">
                    <a:lumMod val="50000"/>
                  </a:schemeClr>
                </a:solidFill>
              </a:rPr>
              <a:t>Historically, almost all of our Project’s TA requests were for emerging communicators.</a:t>
            </a:r>
            <a:endParaRPr sz="2526" dirty="0">
              <a:solidFill>
                <a:schemeClr val="bg2">
                  <a:lumMod val="50000"/>
                </a:schemeClr>
              </a:solidFill>
            </a:endParaRPr>
          </a:p>
          <a:p>
            <a:pPr marL="0" indent="0">
              <a:lnSpc>
                <a:spcPct val="100000"/>
              </a:lnSpc>
              <a:buNone/>
            </a:pPr>
            <a:endParaRPr sz="2526" dirty="0">
              <a:solidFill>
                <a:schemeClr val="bg2">
                  <a:lumMod val="50000"/>
                </a:schemeClr>
              </a:solidFill>
            </a:endParaRPr>
          </a:p>
          <a:p>
            <a:pPr marL="0" indent="0">
              <a:lnSpc>
                <a:spcPct val="100000"/>
              </a:lnSpc>
              <a:buSzPts val="1100"/>
              <a:buNone/>
            </a:pPr>
            <a:r>
              <a:rPr lang="en-US" sz="2526" dirty="0">
                <a:solidFill>
                  <a:schemeClr val="bg2">
                    <a:lumMod val="50000"/>
                  </a:schemeClr>
                </a:solidFill>
              </a:rPr>
              <a:t>The exceptions for on sites were students with Usher syndrome who were very different in their</a:t>
            </a:r>
            <a:endParaRPr sz="2526" dirty="0">
              <a:solidFill>
                <a:schemeClr val="bg2">
                  <a:lumMod val="50000"/>
                </a:schemeClr>
              </a:solidFill>
            </a:endParaRPr>
          </a:p>
          <a:p>
            <a:pPr marL="0" indent="0">
              <a:lnSpc>
                <a:spcPct val="100000"/>
              </a:lnSpc>
              <a:buNone/>
            </a:pPr>
            <a:r>
              <a:rPr lang="en-US" sz="2526" dirty="0">
                <a:solidFill>
                  <a:schemeClr val="bg2">
                    <a:lumMod val="50000"/>
                  </a:schemeClr>
                </a:solidFill>
              </a:rPr>
              <a:t>communication and academic standing than emerging communicators.</a:t>
            </a:r>
            <a:endParaRPr sz="2526" dirty="0">
              <a:solidFill>
                <a:schemeClr val="bg2">
                  <a:lumMod val="50000"/>
                </a:schemeClr>
              </a:solidFill>
            </a:endParaRPr>
          </a:p>
          <a:p>
            <a:pPr marL="0" indent="0">
              <a:buSzPts val="1100"/>
              <a:buNone/>
            </a:pPr>
            <a:endParaRPr dirty="0"/>
          </a:p>
          <a:p>
            <a:pPr marL="0" indent="0">
              <a:buNone/>
            </a:pPr>
            <a:endParaRPr dirty="0"/>
          </a:p>
          <a:p>
            <a:pPr marL="0" indent="0">
              <a:buNone/>
            </a:pPr>
            <a:endParaRPr dirty="0"/>
          </a:p>
        </p:txBody>
      </p:sp>
      <p:sp>
        <p:nvSpPr>
          <p:cNvPr id="99" name="Google Shape;99;g9620f7ce28_0_0"/>
          <p:cNvSpPr txBox="1">
            <a:spLocks noGrp="1"/>
          </p:cNvSpPr>
          <p:nvPr>
            <p:ph type="sldNum" idx="12"/>
          </p:nvPr>
        </p:nvSpPr>
        <p:spPr>
          <a:prstGeom prst="rect">
            <a:avLst/>
          </a:prstGeom>
        </p:spPr>
        <p:txBody>
          <a:bodyPr spcFirstLastPara="1" wrap="square" lIns="90737" tIns="45368" rIns="90737" bIns="45368" anchor="ctr" anchorCtr="0">
            <a:noAutofit/>
          </a:bodyPr>
          <a:lstStyle/>
          <a:p>
            <a:fld id="{00000000-1234-1234-1234-123412341234}" type="slidenum">
              <a:rPr lang="en-US"/>
              <a:pPr/>
              <a:t>5</a:t>
            </a:fld>
            <a:endParaRPr/>
          </a:p>
        </p:txBody>
      </p:sp>
      <p:pic>
        <p:nvPicPr>
          <p:cNvPr id="3" name="Picture 2" descr="Young girl with a graduation hat that says one smart cookie. ">
            <a:extLst>
              <a:ext uri="{FF2B5EF4-FFF2-40B4-BE49-F238E27FC236}">
                <a16:creationId xmlns:a16="http://schemas.microsoft.com/office/drawing/2014/main" id="{A9BD82C0-4B6D-5247-B06F-EEE4CC4575F4}"/>
              </a:ext>
            </a:extLst>
          </p:cNvPr>
          <p:cNvPicPr>
            <a:picLocks noChangeAspect="1"/>
          </p:cNvPicPr>
          <p:nvPr/>
        </p:nvPicPr>
        <p:blipFill>
          <a:blip r:embed="rId3"/>
          <a:stretch>
            <a:fillRect/>
          </a:stretch>
        </p:blipFill>
        <p:spPr>
          <a:xfrm>
            <a:off x="5378823" y="1632285"/>
            <a:ext cx="3307851" cy="4410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692289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2060"/>
                </a:solidFill>
              </a:rPr>
              <a:t>Support Practitioners</a:t>
            </a:r>
            <a:endParaRPr dirty="0">
              <a:solidFill>
                <a:srgbClr val="002060"/>
              </a:solidFill>
            </a:endParaRPr>
          </a:p>
        </p:txBody>
      </p:sp>
      <p:sp>
        <p:nvSpPr>
          <p:cNvPr id="68" name="Google Shape;68;p1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indent="0">
              <a:spcAft>
                <a:spcPts val="1600"/>
              </a:spcAft>
              <a:buNone/>
            </a:pPr>
            <a:r>
              <a:rPr lang="en-US" dirty="0">
                <a:solidFill>
                  <a:schemeClr val="tx1"/>
                </a:solidFill>
              </a:rPr>
              <a:t>Seeking: 	</a:t>
            </a:r>
          </a:p>
          <a:p>
            <a:pPr marL="342900" indent="398463">
              <a:spcAft>
                <a:spcPts val="1600"/>
              </a:spcAft>
            </a:pPr>
            <a:r>
              <a:rPr lang="en-US" dirty="0">
                <a:solidFill>
                  <a:schemeClr val="tx1"/>
                </a:solidFill>
              </a:rPr>
              <a:t>Guidance on effective instructional practices</a:t>
            </a:r>
          </a:p>
          <a:p>
            <a:pPr marL="342900" indent="398463">
              <a:spcAft>
                <a:spcPts val="1600"/>
              </a:spcAft>
            </a:pPr>
            <a:r>
              <a:rPr lang="en-US" dirty="0">
                <a:solidFill>
                  <a:schemeClr val="tx1"/>
                </a:solidFill>
              </a:rPr>
              <a:t>Accessible distance learning platforms</a:t>
            </a:r>
          </a:p>
          <a:p>
            <a:pPr marL="342900" indent="398463">
              <a:spcAft>
                <a:spcPts val="1600"/>
              </a:spcAft>
            </a:pPr>
            <a:r>
              <a:rPr lang="en-US" dirty="0">
                <a:solidFill>
                  <a:schemeClr val="tx1"/>
                </a:solidFill>
              </a:rPr>
              <a:t>Information to share with parents</a:t>
            </a:r>
          </a:p>
          <a:p>
            <a:pPr marL="342900" indent="398463">
              <a:spcAft>
                <a:spcPts val="1600"/>
              </a:spcAft>
            </a:pPr>
            <a:r>
              <a:rPr lang="en-US" dirty="0">
                <a:solidFill>
                  <a:schemeClr val="tx1"/>
                </a:solidFill>
              </a:rPr>
              <a:t>A way to connect parents</a:t>
            </a:r>
          </a:p>
          <a:p>
            <a:pPr marL="342900" indent="398463">
              <a:spcAft>
                <a:spcPts val="1600"/>
              </a:spcAft>
            </a:pPr>
            <a:r>
              <a:rPr lang="en-US" dirty="0">
                <a:solidFill>
                  <a:schemeClr val="tx1"/>
                </a:solidFill>
              </a:rPr>
              <a:t>Successful role models and mentors with Usher</a:t>
            </a:r>
          </a:p>
          <a:p>
            <a:pPr marL="0" indent="0">
              <a:spcAft>
                <a:spcPts val="1600"/>
              </a:spcAft>
              <a:buNone/>
            </a:pPr>
            <a:endParaRPr lang="en-US" dirty="0"/>
          </a:p>
          <a:p>
            <a:pPr marL="0" lvl="0" indent="0" algn="l" rtl="0">
              <a:spcBef>
                <a:spcPts val="0"/>
              </a:spcBef>
              <a:spcAft>
                <a:spcPts val="1600"/>
              </a:spcAft>
              <a:buNone/>
            </a:pPr>
            <a:endParaRPr dirty="0"/>
          </a:p>
        </p:txBody>
      </p:sp>
    </p:spTree>
    <p:extLst>
      <p:ext uri="{BB962C8B-B14F-4D97-AF65-F5344CB8AC3E}">
        <p14:creationId xmlns:p14="http://schemas.microsoft.com/office/powerpoint/2010/main" val="39954776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2060"/>
                </a:solidFill>
              </a:rPr>
              <a:t>Conduct Research</a:t>
            </a:r>
            <a:endParaRPr dirty="0">
              <a:solidFill>
                <a:srgbClr val="002060"/>
              </a:solidFill>
            </a:endParaRPr>
          </a:p>
        </p:txBody>
      </p:sp>
      <p:sp>
        <p:nvSpPr>
          <p:cNvPr id="68" name="Google Shape;68;p1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solidFill>
                  <a:schemeClr val="tx1"/>
                </a:solidFill>
              </a:rPr>
              <a:t>Emerging/Best Practices</a:t>
            </a:r>
          </a:p>
          <a:p>
            <a:pPr marL="0" indent="0">
              <a:lnSpc>
                <a:spcPct val="100000"/>
              </a:lnSpc>
              <a:spcAft>
                <a:spcPts val="600"/>
              </a:spcAft>
              <a:buNone/>
            </a:pPr>
            <a:r>
              <a:rPr lang="en-US" dirty="0">
                <a:solidFill>
                  <a:schemeClr val="tx1"/>
                </a:solidFill>
              </a:rPr>
              <a:t>	Instruction </a:t>
            </a:r>
          </a:p>
          <a:p>
            <a:pPr marL="0" indent="0">
              <a:lnSpc>
                <a:spcPct val="100000"/>
              </a:lnSpc>
              <a:spcAft>
                <a:spcPts val="600"/>
              </a:spcAft>
              <a:buNone/>
            </a:pPr>
            <a:r>
              <a:rPr lang="en-US" b="1" dirty="0">
                <a:solidFill>
                  <a:schemeClr val="tx1"/>
                </a:solidFill>
              </a:rPr>
              <a:t>	</a:t>
            </a:r>
            <a:r>
              <a:rPr lang="en-US" dirty="0">
                <a:solidFill>
                  <a:schemeClr val="tx1"/>
                </a:solidFill>
              </a:rPr>
              <a:t>Distance education platforms</a:t>
            </a:r>
          </a:p>
          <a:p>
            <a:pPr marL="0" indent="0">
              <a:lnSpc>
                <a:spcPct val="100000"/>
              </a:lnSpc>
              <a:spcAft>
                <a:spcPts val="600"/>
              </a:spcAft>
              <a:buNone/>
            </a:pPr>
            <a:r>
              <a:rPr lang="en-US" dirty="0">
                <a:solidFill>
                  <a:schemeClr val="tx1"/>
                </a:solidFill>
              </a:rPr>
              <a:t>	O&amp;M – if/when to introduce</a:t>
            </a:r>
          </a:p>
          <a:p>
            <a:pPr marL="0" indent="0">
              <a:lnSpc>
                <a:spcPct val="100000"/>
              </a:lnSpc>
              <a:spcAft>
                <a:spcPts val="600"/>
              </a:spcAft>
              <a:buNone/>
            </a:pPr>
            <a:r>
              <a:rPr lang="en-US" dirty="0">
                <a:solidFill>
                  <a:schemeClr val="tx1"/>
                </a:solidFill>
              </a:rPr>
              <a:t>	Braille instruction – if/when to introduce</a:t>
            </a:r>
          </a:p>
          <a:p>
            <a:pPr marL="0" indent="0">
              <a:lnSpc>
                <a:spcPct val="100000"/>
              </a:lnSpc>
              <a:spcAft>
                <a:spcPts val="600"/>
              </a:spcAft>
              <a:buNone/>
            </a:pPr>
            <a:r>
              <a:rPr lang="en-US" dirty="0">
                <a:solidFill>
                  <a:schemeClr val="tx1"/>
                </a:solidFill>
              </a:rPr>
              <a:t>	Learner Fatigue – impact and strategies to mitigate</a:t>
            </a:r>
          </a:p>
          <a:p>
            <a:pPr marL="0" indent="0">
              <a:lnSpc>
                <a:spcPct val="100000"/>
              </a:lnSpc>
              <a:spcAft>
                <a:spcPts val="600"/>
              </a:spcAft>
              <a:buNone/>
            </a:pPr>
            <a:r>
              <a:rPr lang="en-US" dirty="0">
                <a:solidFill>
                  <a:schemeClr val="tx1"/>
                </a:solidFill>
              </a:rPr>
              <a:t>	Haptics in education</a:t>
            </a:r>
          </a:p>
          <a:p>
            <a:pPr marL="0" indent="0">
              <a:lnSpc>
                <a:spcPct val="100000"/>
              </a:lnSpc>
              <a:spcAft>
                <a:spcPts val="600"/>
              </a:spcAft>
              <a:buNone/>
            </a:pPr>
            <a:endParaRPr dirty="0"/>
          </a:p>
        </p:txBody>
      </p:sp>
    </p:spTree>
    <p:extLst>
      <p:ext uri="{BB962C8B-B14F-4D97-AF65-F5344CB8AC3E}">
        <p14:creationId xmlns:p14="http://schemas.microsoft.com/office/powerpoint/2010/main" val="19242090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2060"/>
                </a:solidFill>
              </a:rPr>
              <a:t>Resources</a:t>
            </a:r>
            <a:endParaRPr dirty="0">
              <a:solidFill>
                <a:srgbClr val="002060"/>
              </a:solidFill>
            </a:endParaRPr>
          </a:p>
        </p:txBody>
      </p:sp>
      <p:sp>
        <p:nvSpPr>
          <p:cNvPr id="68" name="Google Shape;68;p1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solidFill>
                  <a:schemeClr val="accent2"/>
                </a:solidFill>
                <a:latin typeface="IBM Plex Sans Medium" panose="020B0503050203000203" pitchFamily="34" charset="0"/>
                <a:cs typeface="Calibri" panose="020F0502020204030204" pitchFamily="34" charset="0"/>
              </a:rPr>
              <a:t>What’s already out there that we can use?</a:t>
            </a:r>
          </a:p>
        </p:txBody>
      </p:sp>
    </p:spTree>
    <p:extLst>
      <p:ext uri="{BB962C8B-B14F-4D97-AF65-F5344CB8AC3E}">
        <p14:creationId xmlns:p14="http://schemas.microsoft.com/office/powerpoint/2010/main" val="23322099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solidFill>
                  <a:srgbClr val="002060"/>
                </a:solidFill>
                <a:latin typeface="Montserrat"/>
                <a:ea typeface="Montserrat"/>
                <a:cs typeface="Montserrat"/>
                <a:sym typeface="Montserrat"/>
              </a:rPr>
              <a:t>A Review of the Literature</a:t>
            </a:r>
            <a:endParaRPr sz="3600" b="1" dirty="0">
              <a:solidFill>
                <a:srgbClr val="002060"/>
              </a:solidFill>
              <a:latin typeface="Montserrat"/>
              <a:ea typeface="Montserrat"/>
              <a:cs typeface="Montserrat"/>
              <a:sym typeface="Montserrat"/>
            </a:endParaRPr>
          </a:p>
          <a:p>
            <a:pPr marL="0" lvl="0" indent="0" algn="l" rtl="0">
              <a:spcBef>
                <a:spcPts val="0"/>
              </a:spcBef>
              <a:spcAft>
                <a:spcPts val="0"/>
              </a:spcAft>
              <a:buNone/>
            </a:pPr>
            <a:endParaRPr dirty="0">
              <a:solidFill>
                <a:srgbClr val="233142"/>
              </a:solidFill>
              <a:latin typeface="Montserrat"/>
              <a:ea typeface="Montserrat"/>
              <a:cs typeface="Montserrat"/>
              <a:sym typeface="Montserrat"/>
            </a:endParaRPr>
          </a:p>
        </p:txBody>
      </p:sp>
      <p:sp>
        <p:nvSpPr>
          <p:cNvPr id="47" name="Google Shape;47;p9"/>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55600" algn="l" rtl="0">
              <a:lnSpc>
                <a:spcPct val="125000"/>
              </a:lnSpc>
              <a:spcBef>
                <a:spcPts val="400"/>
              </a:spcBef>
              <a:spcAft>
                <a:spcPts val="0"/>
              </a:spcAft>
              <a:buSzPts val="2000"/>
              <a:buFont typeface="IBM Plex Sans Medium"/>
              <a:buChar char="●"/>
            </a:pPr>
            <a:r>
              <a:rPr lang="en" sz="2200" dirty="0">
                <a:solidFill>
                  <a:schemeClr val="tx1"/>
                </a:solidFill>
                <a:latin typeface="IBM Plex Sans Medium" panose="020B0503050203000203" pitchFamily="34" charset="0"/>
                <a:cs typeface="Calibri" panose="020F0502020204030204" pitchFamily="34" charset="0"/>
                <a:sym typeface="IBM Plex Sans Medium"/>
              </a:rPr>
              <a:t>Of more than 100 articles, books, fact sheets, most are more than 20 years old</a:t>
            </a:r>
          </a:p>
          <a:p>
            <a:pPr marL="457200" lvl="0" indent="-355600" algn="l" rtl="0">
              <a:lnSpc>
                <a:spcPct val="125000"/>
              </a:lnSpc>
              <a:spcBef>
                <a:spcPts val="400"/>
              </a:spcBef>
              <a:spcAft>
                <a:spcPts val="0"/>
              </a:spcAft>
              <a:buSzPts val="2000"/>
              <a:buFont typeface="IBM Plex Sans Medium"/>
              <a:buChar char="●"/>
            </a:pPr>
            <a:r>
              <a:rPr lang="en" sz="2200" dirty="0">
                <a:solidFill>
                  <a:schemeClr val="tx1"/>
                </a:solidFill>
                <a:latin typeface="IBM Plex Sans Medium" panose="020B0503050203000203" pitchFamily="34" charset="0"/>
                <a:cs typeface="Calibri" panose="020F0502020204030204" pitchFamily="34" charset="0"/>
                <a:sym typeface="IBM Plex Sans Medium"/>
              </a:rPr>
              <a:t>Some are timeless and informative</a:t>
            </a:r>
          </a:p>
          <a:p>
            <a:pPr lvl="2" indent="-355600">
              <a:lnSpc>
                <a:spcPct val="125000"/>
              </a:lnSpc>
              <a:spcBef>
                <a:spcPts val="400"/>
              </a:spcBef>
              <a:buClr>
                <a:schemeClr val="bg2">
                  <a:lumMod val="50000"/>
                </a:schemeClr>
              </a:buClr>
              <a:buSzPts val="2000"/>
              <a:buFont typeface="IBM Plex Sans Medium"/>
              <a:buChar char="●"/>
            </a:pPr>
            <a:r>
              <a:rPr lang="en" sz="2200" dirty="0">
                <a:solidFill>
                  <a:schemeClr val="tx1"/>
                </a:solidFill>
                <a:latin typeface="IBM Plex Sans Medium" panose="020B0503050203000203" pitchFamily="34" charset="0"/>
                <a:ea typeface="IBM Plex Sans Medium"/>
                <a:cs typeface="Calibri" panose="020F0502020204030204" pitchFamily="34" charset="0"/>
                <a:sym typeface="IBM Plex Sans Medium"/>
                <a:hlinkClick r:id="rId3"/>
              </a:rPr>
              <a:t>An Open Letter to Our Parents: What We Wish You Had Known</a:t>
            </a:r>
            <a:r>
              <a:rPr lang="en" sz="2200" dirty="0">
                <a:solidFill>
                  <a:schemeClr val="tx1"/>
                </a:solidFill>
                <a:latin typeface="IBM Plex Sans Medium" panose="020B0503050203000203" pitchFamily="34" charset="0"/>
                <a:ea typeface="IBM Plex Sans Medium"/>
                <a:cs typeface="Calibri" panose="020F0502020204030204" pitchFamily="34" charset="0"/>
                <a:sym typeface="IBM Plex Sans Medium"/>
              </a:rPr>
              <a:t>, 1994, Nat-Cent News, HKNC</a:t>
            </a:r>
          </a:p>
          <a:p>
            <a:pPr lvl="2" indent="-355600">
              <a:lnSpc>
                <a:spcPct val="125000"/>
              </a:lnSpc>
              <a:spcBef>
                <a:spcPts val="400"/>
              </a:spcBef>
              <a:buClr>
                <a:schemeClr val="bg2">
                  <a:lumMod val="50000"/>
                </a:schemeClr>
              </a:buClr>
              <a:buSzPts val="2000"/>
              <a:buFont typeface="IBM Plex Sans Medium"/>
              <a:buChar char="●"/>
            </a:pPr>
            <a:r>
              <a:rPr lang="en" sz="2200" dirty="0">
                <a:solidFill>
                  <a:schemeClr val="tx1"/>
                </a:solidFill>
                <a:latin typeface="IBM Plex Sans Medium" panose="020B0503050203000203" pitchFamily="34" charset="0"/>
                <a:ea typeface="IBM Plex Sans Medium"/>
                <a:cs typeface="Calibri" panose="020F0502020204030204" pitchFamily="34" charset="0"/>
                <a:sym typeface="IBM Plex Sans Medium"/>
              </a:rPr>
              <a:t>A Group for Students with Usher Syndrome in Louisiana, </a:t>
            </a:r>
            <a:r>
              <a:rPr lang="en-US" sz="2200" dirty="0">
                <a:solidFill>
                  <a:schemeClr val="tx1"/>
                </a:solidFill>
                <a:latin typeface="IBM Plex Sans Medium" panose="020B0503050203000203" pitchFamily="34" charset="0"/>
                <a:ea typeface="IBM Plex Sans Medium"/>
                <a:cs typeface="Calibri" panose="020F0502020204030204" pitchFamily="34" charset="0"/>
                <a:sym typeface="IBM Plex Sans Medium"/>
              </a:rPr>
              <a:t> DB Perspectives Fall 2000-spring 2001</a:t>
            </a:r>
          </a:p>
          <a:p>
            <a:pPr lvl="2" indent="-355600">
              <a:lnSpc>
                <a:spcPct val="125000"/>
              </a:lnSpc>
              <a:spcBef>
                <a:spcPts val="400"/>
              </a:spcBef>
              <a:buClr>
                <a:schemeClr val="bg2">
                  <a:lumMod val="50000"/>
                </a:schemeClr>
              </a:buClr>
              <a:buSzPts val="2000"/>
              <a:buFont typeface="IBM Plex Sans Medium"/>
              <a:buChar char="●"/>
            </a:pPr>
            <a:r>
              <a:rPr lang="en-US" sz="2200" dirty="0">
                <a:solidFill>
                  <a:schemeClr val="tx1"/>
                </a:solidFill>
                <a:latin typeface="IBM Plex Sans Medium" panose="020B0503050203000203" pitchFamily="34" charset="0"/>
                <a:ea typeface="IBM Plex Sans Medium"/>
                <a:cs typeface="Calibri" panose="020F0502020204030204" pitchFamily="34" charset="0"/>
                <a:sym typeface="IBM Plex Sans Medium"/>
                <a:hlinkClick r:id="rId4"/>
              </a:rPr>
              <a:t>Usher Syndrome in the School Setting</a:t>
            </a:r>
            <a:r>
              <a:rPr lang="en-US" sz="2200" dirty="0">
                <a:solidFill>
                  <a:schemeClr val="tx1"/>
                </a:solidFill>
                <a:latin typeface="IBM Plex Sans Medium" panose="020B0503050203000203" pitchFamily="34" charset="0"/>
                <a:ea typeface="IBM Plex Sans Medium"/>
                <a:cs typeface="Calibri" panose="020F0502020204030204" pitchFamily="34" charset="0"/>
                <a:sym typeface="IBM Plex Sans Medium"/>
              </a:rPr>
              <a:t>, 1997, HKNC, Miner and </a:t>
            </a:r>
            <a:r>
              <a:rPr lang="en-US" sz="2200" dirty="0" err="1">
                <a:solidFill>
                  <a:schemeClr val="tx1"/>
                </a:solidFill>
                <a:latin typeface="IBM Plex Sans Medium" panose="020B0503050203000203" pitchFamily="34" charset="0"/>
                <a:ea typeface="IBM Plex Sans Medium"/>
                <a:cs typeface="Calibri" panose="020F0502020204030204" pitchFamily="34" charset="0"/>
                <a:sym typeface="IBM Plex Sans Medium"/>
              </a:rPr>
              <a:t>Cioffi</a:t>
            </a:r>
            <a:endParaRPr lang="en" sz="2200" dirty="0">
              <a:solidFill>
                <a:schemeClr val="tx1"/>
              </a:solidFill>
              <a:latin typeface="IBM Plex Sans Medium" panose="020B0503050203000203" pitchFamily="34" charset="0"/>
              <a:ea typeface="IBM Plex Sans Medium"/>
              <a:cs typeface="Calibri" panose="020F0502020204030204" pitchFamily="34" charset="0"/>
              <a:sym typeface="IBM Plex Sans Medium"/>
            </a:endParaRPr>
          </a:p>
          <a:p>
            <a:pPr marL="457200" lvl="0" indent="0" algn="l" rtl="0">
              <a:spcBef>
                <a:spcPts val="1000"/>
              </a:spcBef>
              <a:spcAft>
                <a:spcPts val="1600"/>
              </a:spcAft>
              <a:buNone/>
            </a:pPr>
            <a:endParaRPr dirty="0"/>
          </a:p>
        </p:txBody>
      </p:sp>
      <p:cxnSp>
        <p:nvCxnSpPr>
          <p:cNvPr id="48" name="Google Shape;48;p9"/>
          <p:cNvCxnSpPr/>
          <p:nvPr/>
        </p:nvCxnSpPr>
        <p:spPr>
          <a:xfrm rot="10800000" flipH="1">
            <a:off x="0" y="1327100"/>
            <a:ext cx="4349400" cy="24900"/>
          </a:xfrm>
          <a:prstGeom prst="straightConnector1">
            <a:avLst/>
          </a:prstGeom>
          <a:noFill/>
          <a:ln w="76200" cap="flat" cmpd="sng">
            <a:solidFill>
              <a:srgbClr val="FACF5A"/>
            </a:solidFill>
            <a:prstDash val="solid"/>
            <a:round/>
            <a:headEnd type="none" w="med" len="med"/>
            <a:tailEnd type="none" w="med" len="med"/>
          </a:ln>
        </p:spPr>
      </p:cxnSp>
    </p:spTree>
    <p:extLst>
      <p:ext uri="{BB962C8B-B14F-4D97-AF65-F5344CB8AC3E}">
        <p14:creationId xmlns:p14="http://schemas.microsoft.com/office/powerpoint/2010/main" val="26601237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solidFill>
                  <a:srgbClr val="002060"/>
                </a:solidFill>
                <a:latin typeface="Montserrat"/>
                <a:ea typeface="Montserrat"/>
                <a:cs typeface="Montserrat"/>
                <a:sym typeface="Montserrat"/>
              </a:rPr>
              <a:t>A Review of the Literature, cont’d</a:t>
            </a:r>
            <a:endParaRPr sz="3600" b="1" dirty="0">
              <a:solidFill>
                <a:srgbClr val="002060"/>
              </a:solidFill>
              <a:latin typeface="Montserrat"/>
              <a:ea typeface="Montserrat"/>
              <a:cs typeface="Montserrat"/>
              <a:sym typeface="Montserrat"/>
            </a:endParaRPr>
          </a:p>
          <a:p>
            <a:pPr marL="0" lvl="0" indent="0" algn="l" rtl="0">
              <a:spcBef>
                <a:spcPts val="0"/>
              </a:spcBef>
              <a:spcAft>
                <a:spcPts val="0"/>
              </a:spcAft>
              <a:buNone/>
            </a:pPr>
            <a:endParaRPr dirty="0">
              <a:solidFill>
                <a:srgbClr val="233142"/>
              </a:solidFill>
              <a:latin typeface="Montserrat"/>
              <a:ea typeface="Montserrat"/>
              <a:cs typeface="Montserrat"/>
              <a:sym typeface="Montserrat"/>
            </a:endParaRPr>
          </a:p>
        </p:txBody>
      </p:sp>
      <p:sp>
        <p:nvSpPr>
          <p:cNvPr id="47" name="Google Shape;47;p9"/>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lvl="1" indent="-355600">
              <a:lnSpc>
                <a:spcPct val="125000"/>
              </a:lnSpc>
              <a:spcBef>
                <a:spcPts val="1000"/>
              </a:spcBef>
              <a:buClr>
                <a:schemeClr val="bg2">
                  <a:lumMod val="50000"/>
                </a:schemeClr>
              </a:buClr>
              <a:buSzPts val="2000"/>
              <a:buFont typeface="IBM Plex Sans Medium"/>
              <a:buChar char="●"/>
            </a:pPr>
            <a:r>
              <a:rPr lang="en" sz="2400" dirty="0">
                <a:solidFill>
                  <a:schemeClr val="tx1"/>
                </a:solidFill>
                <a:latin typeface="IBM Plex Sans Medium"/>
                <a:ea typeface="IBM Plex Sans Medium"/>
                <a:cs typeface="IBM Plex Sans Medium"/>
                <a:sym typeface="IBM Plex Sans Medium"/>
              </a:rPr>
              <a:t>Some could be updated</a:t>
            </a:r>
          </a:p>
          <a:p>
            <a:pPr lvl="2" indent="-355600">
              <a:lnSpc>
                <a:spcPct val="125000"/>
              </a:lnSpc>
              <a:spcBef>
                <a:spcPts val="1000"/>
              </a:spcBef>
              <a:buClr>
                <a:schemeClr val="bg2">
                  <a:lumMod val="50000"/>
                </a:schemeClr>
              </a:buClr>
              <a:buSzPts val="2000"/>
              <a:buFont typeface="IBM Plex Sans Medium"/>
              <a:buChar char="●"/>
            </a:pPr>
            <a:r>
              <a:rPr lang="en" sz="2400" dirty="0">
                <a:solidFill>
                  <a:schemeClr val="tx1"/>
                </a:solidFill>
                <a:latin typeface="IBM Plex Sans Medium"/>
                <a:ea typeface="IBM Plex Sans Medium"/>
                <a:cs typeface="IBM Plex Sans Medium"/>
                <a:sym typeface="IBM Plex Sans Medium"/>
              </a:rPr>
              <a:t>Understanding Usher Syndrome: An Introduction for School Counselors, HKNC 2001</a:t>
            </a:r>
          </a:p>
          <a:p>
            <a:pPr lvl="2" indent="-355600">
              <a:lnSpc>
                <a:spcPct val="125000"/>
              </a:lnSpc>
              <a:spcBef>
                <a:spcPts val="1000"/>
              </a:spcBef>
              <a:buClr>
                <a:schemeClr val="bg2">
                  <a:lumMod val="50000"/>
                </a:schemeClr>
              </a:buClr>
              <a:buSzPts val="2000"/>
              <a:buFont typeface="IBM Plex Sans Medium"/>
              <a:buChar char="●"/>
            </a:pPr>
            <a:r>
              <a:rPr lang="en" sz="2400" dirty="0">
                <a:solidFill>
                  <a:schemeClr val="tx1"/>
                </a:solidFill>
                <a:latin typeface="IBM Plex Sans Medium"/>
                <a:ea typeface="IBM Plex Sans Medium"/>
                <a:cs typeface="IBM Plex Sans Medium"/>
                <a:sym typeface="IBM Plex Sans Medium"/>
              </a:rPr>
              <a:t>Counseling Students Who Have Usher Syndrome Fact Sheet Fact Sheet, Patricia Lago-Avery</a:t>
            </a:r>
          </a:p>
          <a:p>
            <a:pPr lvl="2" indent="-355600">
              <a:lnSpc>
                <a:spcPct val="125000"/>
              </a:lnSpc>
              <a:spcBef>
                <a:spcPts val="1000"/>
              </a:spcBef>
              <a:buClr>
                <a:schemeClr val="bg2">
                  <a:lumMod val="50000"/>
                </a:schemeClr>
              </a:buClr>
              <a:buSzPts val="2000"/>
              <a:buFont typeface="IBM Plex Sans Medium"/>
              <a:buChar char="●"/>
            </a:pPr>
            <a:r>
              <a:rPr lang="en" sz="2400" dirty="0">
                <a:solidFill>
                  <a:schemeClr val="tx1"/>
                </a:solidFill>
                <a:latin typeface="IBM Plex Sans Medium"/>
                <a:ea typeface="IBM Plex Sans Medium"/>
                <a:cs typeface="IBM Plex Sans Medium"/>
                <a:sym typeface="IBM Plex Sans Medium"/>
              </a:rPr>
              <a:t>Usher Syndrome: An Overview, Texas School for the Deaf, 2008</a:t>
            </a:r>
          </a:p>
          <a:p>
            <a:pPr lvl="2" indent="-355600">
              <a:lnSpc>
                <a:spcPct val="125000"/>
              </a:lnSpc>
              <a:spcBef>
                <a:spcPts val="1000"/>
              </a:spcBef>
              <a:buClr>
                <a:schemeClr val="bg2">
                  <a:lumMod val="50000"/>
                </a:schemeClr>
              </a:buClr>
              <a:buSzPts val="2000"/>
              <a:buFont typeface="IBM Plex Sans Medium"/>
              <a:buChar char="●"/>
            </a:pPr>
            <a:r>
              <a:rPr lang="en-US" sz="2400" dirty="0">
                <a:solidFill>
                  <a:schemeClr val="tx1"/>
                </a:solidFill>
                <a:latin typeface="IBM Plex Sans Medium"/>
                <a:ea typeface="IBM Plex Sans Medium"/>
                <a:cs typeface="IBM Plex Sans Medium"/>
                <a:sym typeface="IBM Plex Sans Medium"/>
              </a:rPr>
              <a:t>Usher Screening Guides</a:t>
            </a:r>
          </a:p>
          <a:p>
            <a:pPr marL="457200" lvl="0" indent="0" algn="l" rtl="0">
              <a:spcBef>
                <a:spcPts val="1000"/>
              </a:spcBef>
              <a:spcAft>
                <a:spcPts val="1600"/>
              </a:spcAft>
              <a:buNone/>
            </a:pPr>
            <a:endParaRPr dirty="0">
              <a:solidFill>
                <a:srgbClr val="408087"/>
              </a:solidFill>
              <a:latin typeface="IBM Plex Sans Medium"/>
              <a:ea typeface="IBM Plex Sans Medium"/>
              <a:cs typeface="IBM Plex Sans Medium"/>
              <a:sym typeface="IBM Plex Sans Medium"/>
            </a:endParaRPr>
          </a:p>
        </p:txBody>
      </p:sp>
      <p:cxnSp>
        <p:nvCxnSpPr>
          <p:cNvPr id="48" name="Google Shape;48;p9"/>
          <p:cNvCxnSpPr/>
          <p:nvPr/>
        </p:nvCxnSpPr>
        <p:spPr>
          <a:xfrm rot="10800000" flipH="1">
            <a:off x="0" y="1327100"/>
            <a:ext cx="4349400" cy="24900"/>
          </a:xfrm>
          <a:prstGeom prst="straightConnector1">
            <a:avLst/>
          </a:prstGeom>
          <a:noFill/>
          <a:ln w="76200" cap="flat" cmpd="sng">
            <a:solidFill>
              <a:srgbClr val="FACF5A"/>
            </a:solidFill>
            <a:prstDash val="solid"/>
            <a:round/>
            <a:headEnd type="none" w="med" len="med"/>
            <a:tailEnd type="none" w="med" len="med"/>
          </a:ln>
        </p:spPr>
      </p:cxnSp>
    </p:spTree>
    <p:extLst>
      <p:ext uri="{BB962C8B-B14F-4D97-AF65-F5344CB8AC3E}">
        <p14:creationId xmlns:p14="http://schemas.microsoft.com/office/powerpoint/2010/main" val="17621394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solidFill>
                  <a:srgbClr val="002060"/>
                </a:solidFill>
                <a:latin typeface="Montserrat"/>
                <a:ea typeface="Montserrat"/>
                <a:cs typeface="Montserrat"/>
                <a:sym typeface="Montserrat"/>
              </a:rPr>
              <a:t>New Resources: IEPs</a:t>
            </a:r>
            <a:endParaRPr sz="3600" b="1" dirty="0">
              <a:solidFill>
                <a:srgbClr val="002060"/>
              </a:solidFill>
              <a:latin typeface="Montserrat"/>
              <a:ea typeface="Montserrat"/>
              <a:cs typeface="Montserrat"/>
              <a:sym typeface="Montserrat"/>
            </a:endParaRPr>
          </a:p>
          <a:p>
            <a:pPr marL="0" lvl="0" indent="0" algn="l" rtl="0">
              <a:spcBef>
                <a:spcPts val="0"/>
              </a:spcBef>
              <a:spcAft>
                <a:spcPts val="0"/>
              </a:spcAft>
              <a:buNone/>
            </a:pPr>
            <a:endParaRPr dirty="0">
              <a:solidFill>
                <a:srgbClr val="233142"/>
              </a:solidFill>
              <a:latin typeface="Montserrat"/>
              <a:ea typeface="Montserrat"/>
              <a:cs typeface="Montserrat"/>
              <a:sym typeface="Montserrat"/>
            </a:endParaRPr>
          </a:p>
        </p:txBody>
      </p:sp>
      <p:sp>
        <p:nvSpPr>
          <p:cNvPr id="47" name="Google Shape;47;p9"/>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55600" algn="l" rtl="0">
              <a:lnSpc>
                <a:spcPct val="125000"/>
              </a:lnSpc>
              <a:spcBef>
                <a:spcPts val="1000"/>
              </a:spcBef>
              <a:spcAft>
                <a:spcPts val="0"/>
              </a:spcAft>
              <a:buSzPts val="2000"/>
              <a:buFont typeface="IBM Plex Sans Medium"/>
              <a:buChar char="●"/>
            </a:pPr>
            <a:r>
              <a:rPr lang="en" sz="2000" dirty="0">
                <a:solidFill>
                  <a:schemeClr val="tx1"/>
                </a:solidFill>
                <a:latin typeface="IBM Plex Sans Medium"/>
                <a:ea typeface="IBM Plex Sans Medium"/>
                <a:cs typeface="IBM Plex Sans Medium"/>
                <a:sym typeface="IBM Plex Sans Medium"/>
                <a:hlinkClick r:id="rId3"/>
              </a:rPr>
              <a:t>Ava’s Cheat Sheet Template and Sample</a:t>
            </a:r>
            <a:endParaRPr lang="en" sz="2000" dirty="0">
              <a:solidFill>
                <a:schemeClr val="tx1"/>
              </a:solidFill>
              <a:latin typeface="IBM Plex Sans Medium"/>
              <a:ea typeface="IBM Plex Sans Medium"/>
              <a:cs typeface="IBM Plex Sans Medium"/>
              <a:sym typeface="IBM Plex Sans Medium"/>
            </a:endParaRPr>
          </a:p>
          <a:p>
            <a:pPr lvl="1" indent="-355600">
              <a:lnSpc>
                <a:spcPct val="125000"/>
              </a:lnSpc>
              <a:spcBef>
                <a:spcPts val="1000"/>
              </a:spcBef>
              <a:buClr>
                <a:schemeClr val="bg2">
                  <a:lumMod val="50000"/>
                </a:schemeClr>
              </a:buClr>
              <a:buSzPts val="2000"/>
              <a:buFont typeface="IBM Plex Sans Medium"/>
              <a:buChar char="●"/>
            </a:pPr>
            <a:r>
              <a:rPr lang="en" sz="1800" dirty="0">
                <a:solidFill>
                  <a:schemeClr val="tx1"/>
                </a:solidFill>
              </a:rPr>
              <a:t>Ava’s Team</a:t>
            </a:r>
            <a:endParaRPr lang="en" sz="1500" dirty="0">
              <a:solidFill>
                <a:schemeClr val="tx1"/>
              </a:solidFill>
            </a:endParaRPr>
          </a:p>
          <a:p>
            <a:pPr lvl="1" indent="-355600">
              <a:lnSpc>
                <a:spcPct val="125000"/>
              </a:lnSpc>
              <a:spcBef>
                <a:spcPts val="1000"/>
              </a:spcBef>
              <a:buClr>
                <a:schemeClr val="bg2">
                  <a:lumMod val="50000"/>
                </a:schemeClr>
              </a:buClr>
              <a:buSzPts val="2000"/>
              <a:buFont typeface="IBM Plex Sans Medium"/>
              <a:buChar char="●"/>
            </a:pPr>
            <a:r>
              <a:rPr lang="en-US" sz="1800" dirty="0">
                <a:solidFill>
                  <a:schemeClr val="tx1"/>
                </a:solidFill>
                <a:latin typeface="IBM Plex Sans Medium"/>
                <a:ea typeface="IBM Plex Sans Medium"/>
                <a:cs typeface="IBM Plex Sans Medium"/>
                <a:sym typeface="IBM Plex Sans Medium"/>
              </a:rPr>
              <a:t>What you should know</a:t>
            </a:r>
          </a:p>
          <a:p>
            <a:pPr lvl="1" indent="-355600">
              <a:lnSpc>
                <a:spcPct val="125000"/>
              </a:lnSpc>
              <a:spcBef>
                <a:spcPts val="1000"/>
              </a:spcBef>
              <a:buClr>
                <a:schemeClr val="bg2">
                  <a:lumMod val="50000"/>
                </a:schemeClr>
              </a:buClr>
              <a:buSzPts val="2000"/>
              <a:buFont typeface="IBM Plex Sans Medium"/>
              <a:buChar char="●"/>
            </a:pPr>
            <a:r>
              <a:rPr lang="en-US" sz="1800" dirty="0">
                <a:solidFill>
                  <a:schemeClr val="tx1"/>
                </a:solidFill>
                <a:latin typeface="IBM Plex Sans Medium"/>
                <a:ea typeface="IBM Plex Sans Medium"/>
                <a:cs typeface="IBM Plex Sans Medium"/>
                <a:sym typeface="IBM Plex Sans Medium"/>
              </a:rPr>
              <a:t>What Works</a:t>
            </a:r>
          </a:p>
          <a:p>
            <a:pPr lvl="1" indent="-355600">
              <a:lnSpc>
                <a:spcPct val="125000"/>
              </a:lnSpc>
              <a:spcBef>
                <a:spcPts val="1000"/>
              </a:spcBef>
              <a:buClr>
                <a:schemeClr val="bg2">
                  <a:lumMod val="50000"/>
                </a:schemeClr>
              </a:buClr>
              <a:buSzPts val="2000"/>
              <a:buFont typeface="IBM Plex Sans Medium"/>
              <a:buChar char="●"/>
            </a:pPr>
            <a:r>
              <a:rPr lang="en-US" sz="1800" dirty="0">
                <a:solidFill>
                  <a:schemeClr val="tx1"/>
                </a:solidFill>
                <a:latin typeface="IBM Plex Sans Medium"/>
                <a:ea typeface="IBM Plex Sans Medium"/>
                <a:cs typeface="IBM Plex Sans Medium"/>
                <a:sym typeface="IBM Plex Sans Medium"/>
              </a:rPr>
              <a:t>Toolbox</a:t>
            </a:r>
          </a:p>
          <a:p>
            <a:pPr lvl="1" indent="-355600">
              <a:lnSpc>
                <a:spcPct val="125000"/>
              </a:lnSpc>
              <a:spcBef>
                <a:spcPts val="1000"/>
              </a:spcBef>
              <a:buClr>
                <a:schemeClr val="bg2">
                  <a:lumMod val="50000"/>
                </a:schemeClr>
              </a:buClr>
              <a:buSzPts val="2000"/>
              <a:buFont typeface="IBM Plex Sans Medium"/>
              <a:buChar char="●"/>
            </a:pPr>
            <a:r>
              <a:rPr lang="en-US" sz="1800" dirty="0">
                <a:solidFill>
                  <a:schemeClr val="tx1"/>
                </a:solidFill>
                <a:latin typeface="IBM Plex Sans Medium"/>
                <a:ea typeface="IBM Plex Sans Medium"/>
                <a:cs typeface="IBM Plex Sans Medium"/>
                <a:sym typeface="IBM Plex Sans Medium"/>
              </a:rPr>
              <a:t>Remote Learning</a:t>
            </a:r>
          </a:p>
          <a:p>
            <a:pPr marL="387350" indent="-285750">
              <a:lnSpc>
                <a:spcPct val="125000"/>
              </a:lnSpc>
              <a:spcBef>
                <a:spcPts val="1000"/>
              </a:spcBef>
              <a:buSzPts val="2000"/>
            </a:pPr>
            <a:r>
              <a:rPr lang="en-US" sz="2000" dirty="0">
                <a:solidFill>
                  <a:schemeClr val="tx1"/>
                </a:solidFill>
                <a:latin typeface="IBM Plex Sans Medium"/>
                <a:ea typeface="IBM Plex Sans Medium"/>
                <a:cs typeface="IBM Plex Sans Medium"/>
                <a:sym typeface="IBM Plex Sans Medium"/>
              </a:rPr>
              <a:t>Collaboration Tips</a:t>
            </a:r>
          </a:p>
          <a:p>
            <a:pPr marL="387350" indent="-285750">
              <a:lnSpc>
                <a:spcPct val="125000"/>
              </a:lnSpc>
              <a:spcBef>
                <a:spcPts val="1000"/>
              </a:spcBef>
              <a:buSzPts val="2000"/>
            </a:pPr>
            <a:r>
              <a:rPr lang="en-US" sz="2000" dirty="0">
                <a:solidFill>
                  <a:schemeClr val="tx1"/>
                </a:solidFill>
                <a:latin typeface="IBM Plex Sans Medium"/>
                <a:ea typeface="IBM Plex Sans Medium"/>
                <a:cs typeface="IBM Plex Sans Medium"/>
                <a:sym typeface="IBM Plex Sans Medium"/>
              </a:rPr>
              <a:t>Accommodations – In Person and Remote</a:t>
            </a:r>
          </a:p>
          <a:p>
            <a:pPr marL="387350" indent="-285750">
              <a:lnSpc>
                <a:spcPct val="125000"/>
              </a:lnSpc>
              <a:spcBef>
                <a:spcPts val="1000"/>
              </a:spcBef>
              <a:buSzPts val="2000"/>
            </a:pPr>
            <a:r>
              <a:rPr lang="en-US" sz="2000" dirty="0">
                <a:solidFill>
                  <a:schemeClr val="tx1"/>
                </a:solidFill>
                <a:hlinkClick r:id="rId4"/>
              </a:rPr>
              <a:t>Student Led IEPs</a:t>
            </a:r>
            <a:endParaRPr lang="en-US" sz="2000" dirty="0">
              <a:solidFill>
                <a:schemeClr val="tx1"/>
              </a:solidFill>
            </a:endParaRPr>
          </a:p>
          <a:p>
            <a:pPr marL="387350" indent="-285750">
              <a:lnSpc>
                <a:spcPct val="125000"/>
              </a:lnSpc>
              <a:spcBef>
                <a:spcPts val="1000"/>
              </a:spcBef>
              <a:buSzPts val="2000"/>
            </a:pPr>
            <a:endParaRPr sz="2000" dirty="0">
              <a:solidFill>
                <a:srgbClr val="408087"/>
              </a:solidFill>
              <a:latin typeface="IBM Plex Sans Medium"/>
              <a:ea typeface="IBM Plex Sans Medium"/>
              <a:cs typeface="IBM Plex Sans Medium"/>
              <a:sym typeface="IBM Plex Sans Medium"/>
            </a:endParaRPr>
          </a:p>
          <a:p>
            <a:pPr marL="457200" lvl="0" indent="0" algn="l" rtl="0">
              <a:spcBef>
                <a:spcPts val="1000"/>
              </a:spcBef>
              <a:spcAft>
                <a:spcPts val="1600"/>
              </a:spcAft>
              <a:buNone/>
            </a:pPr>
            <a:endParaRPr dirty="0">
              <a:solidFill>
                <a:srgbClr val="408087"/>
              </a:solidFill>
              <a:latin typeface="IBM Plex Sans Medium"/>
              <a:ea typeface="IBM Plex Sans Medium"/>
              <a:cs typeface="IBM Plex Sans Medium"/>
              <a:sym typeface="IBM Plex Sans Medium"/>
            </a:endParaRPr>
          </a:p>
        </p:txBody>
      </p:sp>
      <p:cxnSp>
        <p:nvCxnSpPr>
          <p:cNvPr id="48" name="Google Shape;48;p9"/>
          <p:cNvCxnSpPr/>
          <p:nvPr/>
        </p:nvCxnSpPr>
        <p:spPr>
          <a:xfrm rot="10800000" flipH="1">
            <a:off x="0" y="1327100"/>
            <a:ext cx="4349400" cy="24900"/>
          </a:xfrm>
          <a:prstGeom prst="straightConnector1">
            <a:avLst/>
          </a:prstGeom>
          <a:noFill/>
          <a:ln w="76200" cap="flat" cmpd="sng">
            <a:solidFill>
              <a:srgbClr val="FACF5A"/>
            </a:solidFill>
            <a:prstDash val="solid"/>
            <a:round/>
            <a:headEnd type="none" w="med" len="med"/>
            <a:tailEnd type="none" w="med" len="med"/>
          </a:ln>
        </p:spPr>
      </p:cxnSp>
      <p:pic>
        <p:nvPicPr>
          <p:cNvPr id="2" name="Picture 1" descr="Ava's Cheat sheet"/>
          <p:cNvPicPr>
            <a:picLocks noChangeAspect="1"/>
          </p:cNvPicPr>
          <p:nvPr/>
        </p:nvPicPr>
        <p:blipFill rotWithShape="1">
          <a:blip r:embed="rId5">
            <a:extLst>
              <a:ext uri="{28A0092B-C50C-407E-A947-70E740481C1C}">
                <a14:useLocalDpi xmlns:a14="http://schemas.microsoft.com/office/drawing/2010/main" val="0"/>
              </a:ext>
            </a:extLst>
          </a:blip>
          <a:srcRect l="2329" t="6316"/>
          <a:stretch/>
        </p:blipFill>
        <p:spPr>
          <a:xfrm>
            <a:off x="5777148" y="1536633"/>
            <a:ext cx="2909269" cy="4374519"/>
          </a:xfrm>
          <a:prstGeom prst="rect">
            <a:avLst/>
          </a:prstGeom>
        </p:spPr>
      </p:pic>
    </p:spTree>
    <p:extLst>
      <p:ext uri="{BB962C8B-B14F-4D97-AF65-F5344CB8AC3E}">
        <p14:creationId xmlns:p14="http://schemas.microsoft.com/office/powerpoint/2010/main" val="29197884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solidFill>
                  <a:srgbClr val="002060"/>
                </a:solidFill>
                <a:latin typeface="Montserrat"/>
                <a:ea typeface="Montserrat"/>
                <a:cs typeface="Montserrat"/>
                <a:sym typeface="Montserrat"/>
              </a:rPr>
              <a:t>Resources for Youth</a:t>
            </a:r>
            <a:endParaRPr dirty="0">
              <a:solidFill>
                <a:srgbClr val="002060"/>
              </a:solidFill>
              <a:latin typeface="Montserrat"/>
              <a:ea typeface="Montserrat"/>
              <a:cs typeface="Montserrat"/>
              <a:sym typeface="Montserrat"/>
            </a:endParaRPr>
          </a:p>
        </p:txBody>
      </p:sp>
      <p:sp>
        <p:nvSpPr>
          <p:cNvPr id="47" name="Google Shape;47;p9"/>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55600" algn="l" rtl="0">
              <a:lnSpc>
                <a:spcPct val="125000"/>
              </a:lnSpc>
              <a:spcBef>
                <a:spcPts val="1000"/>
              </a:spcBef>
              <a:spcAft>
                <a:spcPts val="600"/>
              </a:spcAft>
              <a:buSzPts val="2000"/>
              <a:buFont typeface="IBM Plex Sans Medium"/>
              <a:buChar char="●"/>
            </a:pPr>
            <a:r>
              <a:rPr lang="en" sz="2000" dirty="0">
                <a:solidFill>
                  <a:schemeClr val="tx1"/>
                </a:solidFill>
                <a:latin typeface="IBM Plex Sans Medium"/>
                <a:ea typeface="IBM Plex Sans Medium"/>
                <a:cs typeface="IBM Plex Sans Medium"/>
                <a:sym typeface="IBM Plex Sans Medium"/>
              </a:rPr>
              <a:t>FB group – </a:t>
            </a:r>
            <a:r>
              <a:rPr lang="en" sz="2000" dirty="0">
                <a:solidFill>
                  <a:schemeClr val="tx1"/>
                </a:solidFill>
                <a:latin typeface="IBM Plex Sans Medium"/>
                <a:ea typeface="IBM Plex Sans Medium"/>
                <a:cs typeface="IBM Plex Sans Medium"/>
                <a:sym typeface="IBM Plex Sans Medium"/>
                <a:hlinkClick r:id="rId3"/>
              </a:rPr>
              <a:t>Young Adults Living with Usher Syndrome</a:t>
            </a:r>
            <a:r>
              <a:rPr lang="en" sz="2000" dirty="0">
                <a:solidFill>
                  <a:schemeClr val="tx1"/>
                </a:solidFill>
                <a:latin typeface="IBM Plex Sans Medium"/>
                <a:ea typeface="IBM Plex Sans Medium"/>
                <a:cs typeface="IBM Plex Sans Medium"/>
                <a:sym typeface="IBM Plex Sans Medium"/>
              </a:rPr>
              <a:t>, 18-28</a:t>
            </a:r>
          </a:p>
          <a:p>
            <a:pPr marL="457200" lvl="0" indent="-355600" algn="l" rtl="0">
              <a:lnSpc>
                <a:spcPct val="125000"/>
              </a:lnSpc>
              <a:spcBef>
                <a:spcPts val="1000"/>
              </a:spcBef>
              <a:spcAft>
                <a:spcPts val="600"/>
              </a:spcAft>
              <a:buSzPts val="2000"/>
              <a:buFont typeface="IBM Plex Sans Medium"/>
              <a:buChar char="●"/>
            </a:pPr>
            <a:r>
              <a:rPr lang="en" sz="2000" dirty="0">
                <a:solidFill>
                  <a:schemeClr val="tx1"/>
                </a:solidFill>
              </a:rPr>
              <a:t>USC - Just for Young Adults blog by Megan Lengel “</a:t>
            </a:r>
            <a:r>
              <a:rPr lang="en" sz="2000" dirty="0">
                <a:solidFill>
                  <a:schemeClr val="tx1"/>
                </a:solidFill>
                <a:hlinkClick r:id="rId4"/>
              </a:rPr>
              <a:t>Seeing is Believing: My College Experience with Usher 1B</a:t>
            </a:r>
            <a:r>
              <a:rPr lang="en" sz="2000" dirty="0">
                <a:solidFill>
                  <a:schemeClr val="tx1"/>
                </a:solidFill>
              </a:rPr>
              <a:t>”</a:t>
            </a:r>
          </a:p>
          <a:p>
            <a:pPr marL="457200" lvl="0" indent="-355600" algn="l" rtl="0">
              <a:lnSpc>
                <a:spcPct val="125000"/>
              </a:lnSpc>
              <a:spcBef>
                <a:spcPts val="1000"/>
              </a:spcBef>
              <a:spcAft>
                <a:spcPts val="600"/>
              </a:spcAft>
              <a:buSzPts val="2000"/>
              <a:buFont typeface="IBM Plex Sans Medium"/>
              <a:buChar char="●"/>
            </a:pPr>
            <a:r>
              <a:rPr lang="en-US" sz="2000" dirty="0">
                <a:solidFill>
                  <a:schemeClr val="tx1"/>
                </a:solidFill>
              </a:rPr>
              <a:t>Video: </a:t>
            </a:r>
            <a:r>
              <a:rPr lang="en-US" sz="2000" dirty="0">
                <a:solidFill>
                  <a:schemeClr val="tx1"/>
                </a:solidFill>
                <a:hlinkClick r:id="rId5"/>
              </a:rPr>
              <a:t>Advocacy  in the </a:t>
            </a:r>
            <a:r>
              <a:rPr lang="en-US" sz="2000" dirty="0" err="1">
                <a:solidFill>
                  <a:schemeClr val="tx1"/>
                </a:solidFill>
                <a:hlinkClick r:id="rId5"/>
              </a:rPr>
              <a:t>DeafBlind</a:t>
            </a:r>
            <a:r>
              <a:rPr lang="en-US" sz="2000" dirty="0">
                <a:solidFill>
                  <a:schemeClr val="tx1"/>
                </a:solidFill>
                <a:hlinkClick r:id="rId5"/>
              </a:rPr>
              <a:t> World</a:t>
            </a:r>
            <a:r>
              <a:rPr lang="en-US" sz="2000" dirty="0">
                <a:solidFill>
                  <a:schemeClr val="tx1"/>
                </a:solidFill>
              </a:rPr>
              <a:t>– Ryan Odland, HKNC </a:t>
            </a:r>
          </a:p>
          <a:p>
            <a:pPr marL="457200" lvl="0" indent="-355600" algn="l" rtl="0">
              <a:lnSpc>
                <a:spcPct val="125000"/>
              </a:lnSpc>
              <a:spcBef>
                <a:spcPts val="1000"/>
              </a:spcBef>
              <a:spcAft>
                <a:spcPts val="600"/>
              </a:spcAft>
              <a:buSzPts val="2000"/>
              <a:buFont typeface="IBM Plex Sans Medium"/>
              <a:buChar char="●"/>
            </a:pPr>
            <a:r>
              <a:rPr lang="en-US" sz="2000" dirty="0" err="1">
                <a:solidFill>
                  <a:schemeClr val="tx1"/>
                </a:solidFill>
                <a:latin typeface="IBM Plex Sans Medium"/>
                <a:ea typeface="IBM Plex Sans Medium"/>
                <a:cs typeface="IBM Plex Sans Medium"/>
                <a:sym typeface="IBM Plex Sans Medium"/>
                <a:hlinkClick r:id="rId6"/>
              </a:rPr>
              <a:t>USHthis</a:t>
            </a:r>
            <a:r>
              <a:rPr lang="en-US" sz="2000" dirty="0">
                <a:solidFill>
                  <a:schemeClr val="tx1"/>
                </a:solidFill>
                <a:latin typeface="IBM Plex Sans Medium"/>
                <a:ea typeface="IBM Plex Sans Medium"/>
                <a:cs typeface="IBM Plex Sans Medium"/>
                <a:sym typeface="IBM Plex Sans Medium"/>
                <a:hlinkClick r:id="rId6"/>
              </a:rPr>
              <a:t> Summer Camp for Youth with Usher Syndrome</a:t>
            </a:r>
            <a:r>
              <a:rPr lang="en-US" sz="2000" dirty="0">
                <a:solidFill>
                  <a:schemeClr val="tx1"/>
                </a:solidFill>
                <a:latin typeface="IBM Plex Sans Medium"/>
                <a:ea typeface="IBM Plex Sans Medium"/>
                <a:cs typeface="IBM Plex Sans Medium"/>
                <a:sym typeface="IBM Plex Sans Medium"/>
              </a:rPr>
              <a:t>, ages 11-17</a:t>
            </a:r>
          </a:p>
          <a:p>
            <a:pPr marL="457200" lvl="0" indent="-355600" algn="l" rtl="0">
              <a:lnSpc>
                <a:spcPct val="125000"/>
              </a:lnSpc>
              <a:spcBef>
                <a:spcPts val="1000"/>
              </a:spcBef>
              <a:spcAft>
                <a:spcPts val="600"/>
              </a:spcAft>
              <a:buSzPts val="2000"/>
              <a:buFont typeface="IBM Plex Sans Medium"/>
              <a:buChar char="●"/>
            </a:pPr>
            <a:r>
              <a:rPr lang="en-US" sz="2000" dirty="0" err="1">
                <a:solidFill>
                  <a:schemeClr val="tx1"/>
                </a:solidFill>
                <a:hlinkClick r:id="rId7"/>
              </a:rPr>
              <a:t>USHthis</a:t>
            </a:r>
            <a:r>
              <a:rPr lang="en-US" sz="2000" dirty="0">
                <a:solidFill>
                  <a:schemeClr val="tx1"/>
                </a:solidFill>
                <a:hlinkClick r:id="rId7"/>
              </a:rPr>
              <a:t> Summer Camp Counselor </a:t>
            </a:r>
            <a:r>
              <a:rPr lang="en-US" sz="2000" dirty="0">
                <a:solidFill>
                  <a:schemeClr val="tx1"/>
                </a:solidFill>
              </a:rPr>
              <a:t>opportunities, ages 18-24</a:t>
            </a:r>
            <a:endParaRPr lang="en-US" sz="2000" dirty="0">
              <a:solidFill>
                <a:schemeClr val="tx1"/>
              </a:solidFill>
              <a:sym typeface="IBM Plex Sans Medium"/>
            </a:endParaRPr>
          </a:p>
          <a:p>
            <a:pPr marL="457200" lvl="0" indent="-355600" algn="l" rtl="0">
              <a:lnSpc>
                <a:spcPct val="125000"/>
              </a:lnSpc>
              <a:spcBef>
                <a:spcPts val="1000"/>
              </a:spcBef>
              <a:spcAft>
                <a:spcPts val="600"/>
              </a:spcAft>
              <a:buSzPts val="2000"/>
              <a:buFont typeface="IBM Plex Sans Medium"/>
              <a:buChar char="●"/>
            </a:pPr>
            <a:r>
              <a:rPr lang="en-US" sz="2000" dirty="0" err="1">
                <a:solidFill>
                  <a:schemeClr val="tx1"/>
                </a:solidFill>
                <a:hlinkClick r:id="rId8"/>
              </a:rPr>
              <a:t>USHangouts</a:t>
            </a:r>
            <a:r>
              <a:rPr lang="en-US" sz="2000" dirty="0">
                <a:solidFill>
                  <a:schemeClr val="tx1"/>
                </a:solidFill>
              </a:rPr>
              <a:t> – 1 day camp for all kids attending the USC conference</a:t>
            </a:r>
            <a:endParaRPr sz="2000" dirty="0">
              <a:solidFill>
                <a:schemeClr val="tx1"/>
              </a:solidFill>
              <a:sym typeface="IBM Plex Sans Medium"/>
            </a:endParaRPr>
          </a:p>
          <a:p>
            <a:pPr marL="457200" lvl="0" indent="0" algn="l" rtl="0">
              <a:spcBef>
                <a:spcPts val="1000"/>
              </a:spcBef>
              <a:spcAft>
                <a:spcPts val="1600"/>
              </a:spcAft>
              <a:buNone/>
            </a:pPr>
            <a:endParaRPr dirty="0">
              <a:solidFill>
                <a:srgbClr val="408087"/>
              </a:solidFill>
              <a:latin typeface="IBM Plex Sans Medium"/>
              <a:ea typeface="IBM Plex Sans Medium"/>
              <a:cs typeface="IBM Plex Sans Medium"/>
              <a:sym typeface="IBM Plex Sans Medium"/>
            </a:endParaRPr>
          </a:p>
        </p:txBody>
      </p:sp>
      <p:cxnSp>
        <p:nvCxnSpPr>
          <p:cNvPr id="48" name="Google Shape;48;p9"/>
          <p:cNvCxnSpPr/>
          <p:nvPr/>
        </p:nvCxnSpPr>
        <p:spPr>
          <a:xfrm rot="10800000" flipH="1">
            <a:off x="0" y="1327100"/>
            <a:ext cx="4349400" cy="24900"/>
          </a:xfrm>
          <a:prstGeom prst="straightConnector1">
            <a:avLst/>
          </a:prstGeom>
          <a:noFill/>
          <a:ln w="76200" cap="flat" cmpd="sng">
            <a:solidFill>
              <a:srgbClr val="FACF5A"/>
            </a:solidFill>
            <a:prstDash val="solid"/>
            <a:round/>
            <a:headEnd type="none" w="med" len="med"/>
            <a:tailEnd type="none" w="med" len="med"/>
          </a:ln>
        </p:spPr>
      </p:cxnSp>
    </p:spTree>
    <p:extLst>
      <p:ext uri="{BB962C8B-B14F-4D97-AF65-F5344CB8AC3E}">
        <p14:creationId xmlns:p14="http://schemas.microsoft.com/office/powerpoint/2010/main" val="25789144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solidFill>
                  <a:srgbClr val="002060"/>
                </a:solidFill>
                <a:latin typeface="Montserrat"/>
                <a:ea typeface="Montserrat"/>
                <a:cs typeface="Montserrat"/>
                <a:sym typeface="Montserrat"/>
              </a:rPr>
              <a:t>Parent/Family Resources</a:t>
            </a:r>
            <a:endParaRPr sz="3600" b="1" dirty="0">
              <a:solidFill>
                <a:srgbClr val="002060"/>
              </a:solidFill>
              <a:latin typeface="Montserrat"/>
              <a:ea typeface="Montserrat"/>
              <a:cs typeface="Montserrat"/>
              <a:sym typeface="Montserrat"/>
            </a:endParaRPr>
          </a:p>
          <a:p>
            <a:pPr marL="0" lvl="0" indent="0" algn="l" rtl="0">
              <a:spcBef>
                <a:spcPts val="0"/>
              </a:spcBef>
              <a:spcAft>
                <a:spcPts val="0"/>
              </a:spcAft>
              <a:buNone/>
            </a:pPr>
            <a:endParaRPr dirty="0">
              <a:solidFill>
                <a:srgbClr val="233142"/>
              </a:solidFill>
              <a:latin typeface="Montserrat"/>
              <a:ea typeface="Montserrat"/>
              <a:cs typeface="Montserrat"/>
              <a:sym typeface="Montserrat"/>
            </a:endParaRPr>
          </a:p>
        </p:txBody>
      </p:sp>
      <p:sp>
        <p:nvSpPr>
          <p:cNvPr id="47" name="Google Shape;47;p9"/>
          <p:cNvSpPr txBox="1">
            <a:spLocks noGrp="1"/>
          </p:cNvSpPr>
          <p:nvPr>
            <p:ph type="body" idx="1"/>
          </p:nvPr>
        </p:nvSpPr>
        <p:spPr>
          <a:xfrm>
            <a:off x="311700" y="1610642"/>
            <a:ext cx="8520600" cy="4466307"/>
          </a:xfrm>
          <a:prstGeom prst="rect">
            <a:avLst/>
          </a:prstGeom>
        </p:spPr>
        <p:txBody>
          <a:bodyPr spcFirstLastPara="1" wrap="square" lIns="91425" tIns="91425" rIns="91425" bIns="91425" anchor="t" anchorCtr="0">
            <a:noAutofit/>
          </a:bodyPr>
          <a:lstStyle/>
          <a:p>
            <a:pPr lvl="0" indent="-355600">
              <a:lnSpc>
                <a:spcPct val="125000"/>
              </a:lnSpc>
              <a:buSzPts val="2000"/>
            </a:pPr>
            <a:r>
              <a:rPr lang="en-US" sz="2000" dirty="0">
                <a:solidFill>
                  <a:schemeClr val="tx1"/>
                </a:solidFill>
                <a:hlinkClick r:id="rId3"/>
              </a:rPr>
              <a:t>Ava’s Voice: </a:t>
            </a:r>
          </a:p>
          <a:p>
            <a:pPr lvl="1" indent="-355600">
              <a:lnSpc>
                <a:spcPct val="125000"/>
              </a:lnSpc>
              <a:spcBef>
                <a:spcPts val="600"/>
              </a:spcBef>
              <a:buClr>
                <a:schemeClr val="bg2">
                  <a:lumMod val="50000"/>
                </a:schemeClr>
              </a:buClr>
              <a:buSzPts val="2000"/>
            </a:pPr>
            <a:r>
              <a:rPr lang="en-US" sz="1800" dirty="0">
                <a:solidFill>
                  <a:schemeClr val="tx1"/>
                </a:solidFill>
                <a:hlinkClick r:id="rId3"/>
              </a:rPr>
              <a:t>The Diagnosis </a:t>
            </a:r>
            <a:r>
              <a:rPr lang="en-US" sz="1800" dirty="0">
                <a:solidFill>
                  <a:schemeClr val="tx1"/>
                </a:solidFill>
              </a:rPr>
              <a:t>– Ava’s Voice interviews kids with Usher and their parents</a:t>
            </a:r>
          </a:p>
          <a:p>
            <a:pPr lvl="1" indent="-355600">
              <a:lnSpc>
                <a:spcPct val="125000"/>
              </a:lnSpc>
              <a:spcBef>
                <a:spcPts val="600"/>
              </a:spcBef>
              <a:buClr>
                <a:schemeClr val="bg2">
                  <a:lumMod val="50000"/>
                </a:schemeClr>
              </a:buClr>
              <a:buSzPts val="2000"/>
            </a:pPr>
            <a:r>
              <a:rPr lang="en-US" sz="1800" dirty="0" err="1">
                <a:solidFill>
                  <a:schemeClr val="tx1"/>
                </a:solidFill>
                <a:latin typeface="IBM Plex Sans Medium"/>
                <a:ea typeface="IBM Plex Sans Medium"/>
                <a:cs typeface="IBM Plex Sans Medium"/>
                <a:sym typeface="IBM Plex Sans Medium"/>
                <a:hlinkClick r:id="rId4"/>
              </a:rPr>
              <a:t>discUSH</a:t>
            </a:r>
            <a:r>
              <a:rPr lang="en-US" sz="1800" dirty="0">
                <a:solidFill>
                  <a:schemeClr val="tx1"/>
                </a:solidFill>
                <a:latin typeface="IBM Plex Sans Medium"/>
                <a:ea typeface="IBM Plex Sans Medium"/>
                <a:cs typeface="IBM Plex Sans Medium"/>
                <a:sym typeface="IBM Plex Sans Medium"/>
                <a:hlinkClick r:id="rId4"/>
              </a:rPr>
              <a:t> Family Weekend</a:t>
            </a:r>
            <a:endParaRPr lang="en-US" sz="1800" dirty="0">
              <a:solidFill>
                <a:schemeClr val="tx1"/>
              </a:solidFill>
              <a:latin typeface="IBM Plex Sans Medium"/>
              <a:ea typeface="IBM Plex Sans Medium"/>
              <a:cs typeface="IBM Plex Sans Medium"/>
              <a:sym typeface="IBM Plex Sans Medium"/>
            </a:endParaRPr>
          </a:p>
          <a:p>
            <a:pPr lvl="0" indent="-355600">
              <a:lnSpc>
                <a:spcPct val="125000"/>
              </a:lnSpc>
              <a:buSzPts val="2000"/>
            </a:pPr>
            <a:r>
              <a:rPr lang="en-US" sz="2000" dirty="0">
                <a:solidFill>
                  <a:schemeClr val="tx1"/>
                </a:solidFill>
                <a:hlinkClick r:id="rId3"/>
              </a:rPr>
              <a:t>Usher Syndrome Coalition</a:t>
            </a:r>
          </a:p>
          <a:p>
            <a:pPr lvl="1" indent="-355600">
              <a:lnSpc>
                <a:spcPct val="125000"/>
              </a:lnSpc>
              <a:spcBef>
                <a:spcPts val="600"/>
              </a:spcBef>
              <a:buClr>
                <a:schemeClr val="bg2">
                  <a:lumMod val="50000"/>
                </a:schemeClr>
              </a:buClr>
              <a:buSzPts val="2000"/>
            </a:pPr>
            <a:r>
              <a:rPr lang="en-US" sz="1800" dirty="0">
                <a:solidFill>
                  <a:schemeClr val="tx1"/>
                </a:solidFill>
                <a:hlinkClick r:id="rId5"/>
              </a:rPr>
              <a:t>Annual USH Connections Conference</a:t>
            </a:r>
            <a:endParaRPr lang="en-US" sz="1800" dirty="0">
              <a:solidFill>
                <a:schemeClr val="tx1"/>
              </a:solidFill>
            </a:endParaRPr>
          </a:p>
          <a:p>
            <a:pPr lvl="1" indent="-355600">
              <a:lnSpc>
                <a:spcPct val="125000"/>
              </a:lnSpc>
              <a:spcBef>
                <a:spcPts val="600"/>
              </a:spcBef>
              <a:buClr>
                <a:schemeClr val="bg2">
                  <a:lumMod val="50000"/>
                </a:schemeClr>
              </a:buClr>
              <a:buSzPts val="2000"/>
            </a:pPr>
            <a:r>
              <a:rPr lang="en-US" sz="1800" dirty="0">
                <a:solidFill>
                  <a:schemeClr val="tx1"/>
                </a:solidFill>
                <a:hlinkClick r:id="rId6"/>
              </a:rPr>
              <a:t>USH Trust international registry </a:t>
            </a:r>
            <a:r>
              <a:rPr lang="en-US" sz="1800" dirty="0">
                <a:solidFill>
                  <a:schemeClr val="tx1"/>
                </a:solidFill>
              </a:rPr>
              <a:t>– register and connect families</a:t>
            </a:r>
          </a:p>
          <a:p>
            <a:pPr lvl="1" indent="-355600">
              <a:lnSpc>
                <a:spcPct val="125000"/>
              </a:lnSpc>
              <a:spcBef>
                <a:spcPts val="600"/>
              </a:spcBef>
              <a:buClr>
                <a:schemeClr val="bg2">
                  <a:lumMod val="50000"/>
                </a:schemeClr>
              </a:buClr>
              <a:buSzPts val="2000"/>
            </a:pPr>
            <a:r>
              <a:rPr lang="en-US" sz="1800" dirty="0">
                <a:solidFill>
                  <a:schemeClr val="tx1"/>
                </a:solidFill>
                <a:hlinkClick r:id="rId7"/>
              </a:rPr>
              <a:t>Global Usher Syndrome Awareness Day – 3</a:t>
            </a:r>
            <a:r>
              <a:rPr lang="en-US" sz="1800" baseline="30000" dirty="0">
                <a:solidFill>
                  <a:schemeClr val="tx1"/>
                </a:solidFill>
                <a:hlinkClick r:id="rId7"/>
              </a:rPr>
              <a:t>rd</a:t>
            </a:r>
            <a:r>
              <a:rPr lang="en-US" sz="1800" dirty="0">
                <a:solidFill>
                  <a:schemeClr val="tx1"/>
                </a:solidFill>
                <a:hlinkClick r:id="rId7"/>
              </a:rPr>
              <a:t> Saturday of September</a:t>
            </a:r>
            <a:endParaRPr lang="en-US" sz="1800" dirty="0">
              <a:solidFill>
                <a:schemeClr val="tx1"/>
              </a:solidFill>
            </a:endParaRPr>
          </a:p>
          <a:p>
            <a:pPr lvl="1" indent="-355600">
              <a:lnSpc>
                <a:spcPct val="125000"/>
              </a:lnSpc>
              <a:spcBef>
                <a:spcPts val="600"/>
              </a:spcBef>
              <a:buClr>
                <a:schemeClr val="bg2">
                  <a:lumMod val="50000"/>
                </a:schemeClr>
              </a:buClr>
              <a:buSzPts val="2000"/>
            </a:pPr>
            <a:r>
              <a:rPr lang="en-US" sz="1800" dirty="0">
                <a:solidFill>
                  <a:schemeClr val="tx1"/>
                </a:solidFill>
                <a:hlinkClick r:id="rId3"/>
              </a:rPr>
              <a:t>USH Ambassadors – building the Usher community, one state at a time</a:t>
            </a:r>
          </a:p>
          <a:p>
            <a:pPr lvl="1" indent="-355600">
              <a:lnSpc>
                <a:spcPct val="125000"/>
              </a:lnSpc>
              <a:spcBef>
                <a:spcPts val="600"/>
              </a:spcBef>
              <a:buClr>
                <a:schemeClr val="bg2">
                  <a:lumMod val="50000"/>
                </a:schemeClr>
              </a:buClr>
              <a:buSzPts val="2000"/>
            </a:pPr>
            <a:r>
              <a:rPr lang="en-US" sz="1800" dirty="0">
                <a:solidFill>
                  <a:schemeClr val="tx1"/>
                </a:solidFill>
                <a:latin typeface="IBM Plex Sans Medium"/>
                <a:ea typeface="IBM Plex Sans Medium"/>
                <a:cs typeface="IBM Plex Sans Medium"/>
                <a:sym typeface="IBM Plex Sans Medium"/>
              </a:rPr>
              <a:t>Blog on parenting – </a:t>
            </a:r>
            <a:r>
              <a:rPr lang="en-US" sz="1800" dirty="0">
                <a:solidFill>
                  <a:schemeClr val="tx1"/>
                </a:solidFill>
                <a:latin typeface="IBM Plex Sans Medium"/>
                <a:ea typeface="IBM Plex Sans Medium"/>
                <a:cs typeface="IBM Plex Sans Medium"/>
                <a:sym typeface="IBM Plex Sans Medium"/>
                <a:hlinkClick r:id="rId8"/>
              </a:rPr>
              <a:t>Mark Dunning</a:t>
            </a:r>
            <a:endParaRPr lang="en-US" sz="1800" dirty="0">
              <a:solidFill>
                <a:schemeClr val="tx1"/>
              </a:solidFill>
              <a:latin typeface="IBM Plex Sans Medium"/>
              <a:ea typeface="IBM Plex Sans Medium"/>
              <a:cs typeface="IBM Plex Sans Medium"/>
              <a:sym typeface="IBM Plex Sans Medium"/>
            </a:endParaRPr>
          </a:p>
          <a:p>
            <a:pPr lvl="1" indent="-355600">
              <a:lnSpc>
                <a:spcPct val="125000"/>
              </a:lnSpc>
              <a:spcBef>
                <a:spcPts val="600"/>
              </a:spcBef>
              <a:buClr>
                <a:schemeClr val="bg2">
                  <a:lumMod val="50000"/>
                </a:schemeClr>
              </a:buClr>
              <a:buSzPts val="2000"/>
            </a:pPr>
            <a:r>
              <a:rPr lang="en-US" sz="1800" dirty="0">
                <a:solidFill>
                  <a:schemeClr val="tx1"/>
                </a:solidFill>
                <a:hlinkClick r:id="rId9"/>
              </a:rPr>
              <a:t>Info about Usher syndrome in ASL</a:t>
            </a:r>
            <a:endParaRPr lang="en-US" sz="1800" dirty="0">
              <a:solidFill>
                <a:schemeClr val="tx1"/>
              </a:solidFill>
              <a:hlinkClick r:id="rId3"/>
            </a:endParaRPr>
          </a:p>
          <a:p>
            <a:pPr lvl="1" indent="-355600">
              <a:lnSpc>
                <a:spcPct val="125000"/>
              </a:lnSpc>
              <a:spcBef>
                <a:spcPts val="600"/>
              </a:spcBef>
              <a:buSzPts val="2000"/>
            </a:pPr>
            <a:endParaRPr lang="en-US" sz="1800" dirty="0">
              <a:solidFill>
                <a:schemeClr val="tx1"/>
              </a:solidFill>
              <a:latin typeface="IBM Plex Sans Medium"/>
              <a:ea typeface="IBM Plex Sans Medium"/>
              <a:cs typeface="IBM Plex Sans Medium"/>
              <a:sym typeface="IBM Plex Sans Medium"/>
            </a:endParaRPr>
          </a:p>
          <a:p>
            <a:pPr marL="101600" lvl="0" indent="0">
              <a:lnSpc>
                <a:spcPct val="125000"/>
              </a:lnSpc>
              <a:buSzPts val="2000"/>
              <a:buNone/>
            </a:pPr>
            <a:endParaRPr lang="en-US" sz="2000" dirty="0">
              <a:solidFill>
                <a:srgbClr val="408087"/>
              </a:solidFill>
              <a:latin typeface="IBM Plex Sans Medium"/>
              <a:ea typeface="IBM Plex Sans Medium"/>
              <a:cs typeface="IBM Plex Sans Medium"/>
              <a:sym typeface="IBM Plex Sans Medium"/>
            </a:endParaRPr>
          </a:p>
          <a:p>
            <a:pPr marL="457200" lvl="0" indent="-355600" algn="l" rtl="0">
              <a:lnSpc>
                <a:spcPct val="125000"/>
              </a:lnSpc>
              <a:spcBef>
                <a:spcPts val="1000"/>
              </a:spcBef>
              <a:spcAft>
                <a:spcPts val="0"/>
              </a:spcAft>
              <a:buClr>
                <a:srgbClr val="408087"/>
              </a:buClr>
              <a:buSzPts val="2000"/>
              <a:buFont typeface="IBM Plex Sans Medium"/>
              <a:buChar char="●"/>
            </a:pPr>
            <a:endParaRPr sz="2000" dirty="0">
              <a:solidFill>
                <a:srgbClr val="408087"/>
              </a:solidFill>
              <a:latin typeface="IBM Plex Sans Medium"/>
              <a:ea typeface="IBM Plex Sans Medium"/>
              <a:cs typeface="IBM Plex Sans Medium"/>
              <a:sym typeface="IBM Plex Sans Medium"/>
            </a:endParaRPr>
          </a:p>
          <a:p>
            <a:pPr marL="457200" lvl="0" indent="0" algn="l" rtl="0">
              <a:spcBef>
                <a:spcPts val="1000"/>
              </a:spcBef>
              <a:spcAft>
                <a:spcPts val="1600"/>
              </a:spcAft>
              <a:buNone/>
            </a:pPr>
            <a:endParaRPr dirty="0">
              <a:solidFill>
                <a:srgbClr val="408087"/>
              </a:solidFill>
              <a:latin typeface="IBM Plex Sans Medium"/>
              <a:ea typeface="IBM Plex Sans Medium"/>
              <a:cs typeface="IBM Plex Sans Medium"/>
              <a:sym typeface="IBM Plex Sans Medium"/>
            </a:endParaRPr>
          </a:p>
        </p:txBody>
      </p:sp>
      <p:cxnSp>
        <p:nvCxnSpPr>
          <p:cNvPr id="48" name="Google Shape;48;p9"/>
          <p:cNvCxnSpPr/>
          <p:nvPr/>
        </p:nvCxnSpPr>
        <p:spPr>
          <a:xfrm rot="10800000" flipH="1">
            <a:off x="0" y="1327100"/>
            <a:ext cx="4349400" cy="24900"/>
          </a:xfrm>
          <a:prstGeom prst="straightConnector1">
            <a:avLst/>
          </a:prstGeom>
          <a:noFill/>
          <a:ln w="76200" cap="flat" cmpd="sng">
            <a:solidFill>
              <a:srgbClr val="FACF5A"/>
            </a:solidFill>
            <a:prstDash val="solid"/>
            <a:round/>
            <a:headEnd type="none" w="med" len="med"/>
            <a:tailEnd type="none" w="med" len="med"/>
          </a:ln>
        </p:spPr>
      </p:cxnSp>
    </p:spTree>
    <p:extLst>
      <p:ext uri="{BB962C8B-B14F-4D97-AF65-F5344CB8AC3E}">
        <p14:creationId xmlns:p14="http://schemas.microsoft.com/office/powerpoint/2010/main" val="31159821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solidFill>
                  <a:srgbClr val="002060"/>
                </a:solidFill>
                <a:latin typeface="Montserrat"/>
                <a:ea typeface="Montserrat"/>
                <a:cs typeface="Montserrat"/>
                <a:sym typeface="Montserrat"/>
              </a:rPr>
              <a:t>Parent/Family Resources, cont’d</a:t>
            </a:r>
            <a:endParaRPr sz="3600" b="1" dirty="0">
              <a:solidFill>
                <a:srgbClr val="002060"/>
              </a:solidFill>
              <a:latin typeface="Montserrat"/>
              <a:ea typeface="Montserrat"/>
              <a:cs typeface="Montserrat"/>
              <a:sym typeface="Montserrat"/>
            </a:endParaRPr>
          </a:p>
          <a:p>
            <a:pPr marL="0" lvl="0" indent="0" algn="l" rtl="0">
              <a:spcBef>
                <a:spcPts val="0"/>
              </a:spcBef>
              <a:spcAft>
                <a:spcPts val="0"/>
              </a:spcAft>
              <a:buNone/>
            </a:pPr>
            <a:endParaRPr dirty="0">
              <a:solidFill>
                <a:srgbClr val="233142"/>
              </a:solidFill>
              <a:latin typeface="Montserrat"/>
              <a:ea typeface="Montserrat"/>
              <a:cs typeface="Montserrat"/>
              <a:sym typeface="Montserrat"/>
            </a:endParaRPr>
          </a:p>
        </p:txBody>
      </p:sp>
      <p:sp>
        <p:nvSpPr>
          <p:cNvPr id="47" name="Google Shape;47;p9"/>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indent="-355600">
              <a:lnSpc>
                <a:spcPct val="125000"/>
              </a:lnSpc>
              <a:buSzPts val="2000"/>
            </a:pPr>
            <a:r>
              <a:rPr lang="en-US" sz="2000" dirty="0">
                <a:solidFill>
                  <a:schemeClr val="tx1"/>
                </a:solidFill>
              </a:rPr>
              <a:t>Webinar – </a:t>
            </a:r>
            <a:r>
              <a:rPr lang="en-US" sz="2000" dirty="0">
                <a:solidFill>
                  <a:schemeClr val="tx1"/>
                </a:solidFill>
                <a:hlinkClick r:id="rId3"/>
              </a:rPr>
              <a:t>Educational Considerations for Students with Usher Syndrome </a:t>
            </a:r>
            <a:r>
              <a:rPr lang="en-US" sz="2000" dirty="0">
                <a:solidFill>
                  <a:schemeClr val="tx1"/>
                </a:solidFill>
              </a:rPr>
              <a:t>NCDB/Usher Syndrome Coalition/ Patti McGowan/Carly Fredericks</a:t>
            </a:r>
          </a:p>
          <a:p>
            <a:pPr lvl="0" indent="-355600">
              <a:lnSpc>
                <a:spcPct val="125000"/>
              </a:lnSpc>
              <a:buSzPts val="2000"/>
            </a:pPr>
            <a:r>
              <a:rPr lang="en-US" sz="2000" dirty="0">
                <a:solidFill>
                  <a:schemeClr val="tx1"/>
                </a:solidFill>
                <a:latin typeface="IBM Plex Sans Medium"/>
                <a:ea typeface="IBM Plex Sans Medium"/>
                <a:cs typeface="IBM Plex Sans Medium"/>
                <a:sym typeface="IBM Plex Sans Medium"/>
                <a:hlinkClick r:id="rId4"/>
              </a:rPr>
              <a:t>F2FC</a:t>
            </a:r>
            <a:r>
              <a:rPr lang="en-US" sz="2000" dirty="0">
                <a:solidFill>
                  <a:schemeClr val="tx1"/>
                </a:solidFill>
                <a:latin typeface="IBM Plex Sans Medium"/>
                <a:ea typeface="IBM Plex Sans Medium"/>
                <a:cs typeface="IBM Plex Sans Medium"/>
                <a:sym typeface="IBM Plex Sans Medium"/>
              </a:rPr>
              <a:t> – monthly calls for families of kids with Usher syndrome</a:t>
            </a:r>
          </a:p>
          <a:p>
            <a:pPr lvl="0" indent="-355600">
              <a:lnSpc>
                <a:spcPct val="125000"/>
              </a:lnSpc>
              <a:buSzPts val="2000"/>
            </a:pPr>
            <a:r>
              <a:rPr lang="en-US" sz="2000" dirty="0">
                <a:solidFill>
                  <a:schemeClr val="tx1"/>
                </a:solidFill>
              </a:rPr>
              <a:t>Facebook groups – Usher Moms, Moms of Adult Children with Usher Syndrome, Usher Syndrome Parents</a:t>
            </a:r>
          </a:p>
          <a:p>
            <a:pPr indent="-355600">
              <a:lnSpc>
                <a:spcPct val="125000"/>
              </a:lnSpc>
              <a:buSzPts val="2000"/>
            </a:pPr>
            <a:r>
              <a:rPr lang="en-US" sz="2000" dirty="0">
                <a:solidFill>
                  <a:schemeClr val="tx1"/>
                </a:solidFill>
                <a:latin typeface="IBM Plex Sans Medium"/>
                <a:ea typeface="IBM Plex Sans Medium"/>
                <a:cs typeface="IBM Plex Sans Medium"/>
                <a:sym typeface="IBM Plex Sans Medium"/>
                <a:hlinkClick r:id="rId5" action="ppaction://hlinkfile"/>
              </a:rPr>
              <a:t>National Family Association for Deaf-Blind</a:t>
            </a:r>
            <a:r>
              <a:rPr lang="en-US" sz="2000" dirty="0">
                <a:solidFill>
                  <a:schemeClr val="tx1"/>
                </a:solidFill>
                <a:latin typeface="IBM Plex Sans Medium"/>
                <a:ea typeface="IBM Plex Sans Medium"/>
                <a:cs typeface="IBM Plex Sans Medium"/>
                <a:sym typeface="IBM Plex Sans Medium"/>
              </a:rPr>
              <a:t>: </a:t>
            </a:r>
            <a:r>
              <a:rPr lang="en-US" sz="2000" dirty="0">
                <a:solidFill>
                  <a:schemeClr val="tx1"/>
                </a:solidFill>
              </a:rPr>
              <a:t>empowering the voices of families with individuals who are deaf-blind and advocating for their unique needs</a:t>
            </a:r>
          </a:p>
          <a:p>
            <a:pPr indent="-355600">
              <a:lnSpc>
                <a:spcPct val="125000"/>
              </a:lnSpc>
              <a:buSzPts val="2000"/>
            </a:pPr>
            <a:r>
              <a:rPr lang="en-US" sz="2000" dirty="0">
                <a:solidFill>
                  <a:schemeClr val="tx1"/>
                </a:solidFill>
                <a:hlinkClick r:id="rId6"/>
              </a:rPr>
              <a:t>Article - </a:t>
            </a:r>
            <a:r>
              <a:rPr lang="en-US" sz="2000" i="1" dirty="0">
                <a:solidFill>
                  <a:schemeClr val="tx1"/>
                </a:solidFill>
                <a:hlinkClick r:id="rId6"/>
              </a:rPr>
              <a:t>Denied an IEP or 504 Because Grades are Good</a:t>
            </a:r>
            <a:endParaRPr lang="en-US" sz="2000" i="1" dirty="0">
              <a:solidFill>
                <a:schemeClr val="tx1"/>
              </a:solidFill>
            </a:endParaRPr>
          </a:p>
          <a:p>
            <a:pPr indent="-355600">
              <a:lnSpc>
                <a:spcPct val="125000"/>
              </a:lnSpc>
              <a:buSzPts val="2000"/>
            </a:pPr>
            <a:r>
              <a:rPr lang="en-US" sz="2000" dirty="0" err="1">
                <a:solidFill>
                  <a:schemeClr val="tx1"/>
                </a:solidFill>
                <a:hlinkClick r:id="rId7"/>
              </a:rPr>
              <a:t>iCanConnect</a:t>
            </a:r>
            <a:r>
              <a:rPr lang="en-US" sz="2000" dirty="0">
                <a:solidFill>
                  <a:schemeClr val="tx1"/>
                </a:solidFill>
              </a:rPr>
              <a:t> – National Deaf-Blind Equipment Distribution Program</a:t>
            </a:r>
          </a:p>
          <a:p>
            <a:pPr marL="457200" lvl="0" indent="-355600" algn="l" rtl="0">
              <a:lnSpc>
                <a:spcPct val="125000"/>
              </a:lnSpc>
              <a:spcBef>
                <a:spcPts val="1000"/>
              </a:spcBef>
              <a:spcAft>
                <a:spcPts val="0"/>
              </a:spcAft>
              <a:buClr>
                <a:srgbClr val="408087"/>
              </a:buClr>
              <a:buSzPts val="2000"/>
              <a:buFont typeface="IBM Plex Sans Medium"/>
              <a:buChar char="●"/>
            </a:pPr>
            <a:endParaRPr sz="2000" dirty="0">
              <a:solidFill>
                <a:srgbClr val="408087"/>
              </a:solidFill>
              <a:latin typeface="IBM Plex Sans Medium"/>
              <a:ea typeface="IBM Plex Sans Medium"/>
              <a:cs typeface="IBM Plex Sans Medium"/>
              <a:sym typeface="IBM Plex Sans Medium"/>
            </a:endParaRPr>
          </a:p>
          <a:p>
            <a:pPr marL="457200" lvl="0" indent="0" algn="l" rtl="0">
              <a:spcBef>
                <a:spcPts val="1000"/>
              </a:spcBef>
              <a:spcAft>
                <a:spcPts val="1600"/>
              </a:spcAft>
              <a:buNone/>
            </a:pPr>
            <a:endParaRPr dirty="0">
              <a:solidFill>
                <a:srgbClr val="408087"/>
              </a:solidFill>
              <a:latin typeface="IBM Plex Sans Medium"/>
              <a:ea typeface="IBM Plex Sans Medium"/>
              <a:cs typeface="IBM Plex Sans Medium"/>
              <a:sym typeface="IBM Plex Sans Medium"/>
            </a:endParaRPr>
          </a:p>
        </p:txBody>
      </p:sp>
      <p:cxnSp>
        <p:nvCxnSpPr>
          <p:cNvPr id="48" name="Google Shape;48;p9"/>
          <p:cNvCxnSpPr/>
          <p:nvPr/>
        </p:nvCxnSpPr>
        <p:spPr>
          <a:xfrm rot="10800000" flipH="1">
            <a:off x="0" y="1327100"/>
            <a:ext cx="4349400" cy="24900"/>
          </a:xfrm>
          <a:prstGeom prst="straightConnector1">
            <a:avLst/>
          </a:prstGeom>
          <a:noFill/>
          <a:ln w="76200" cap="flat" cmpd="sng">
            <a:solidFill>
              <a:srgbClr val="FACF5A"/>
            </a:solidFill>
            <a:prstDash val="solid"/>
            <a:round/>
            <a:headEnd type="none" w="med" len="med"/>
            <a:tailEnd type="none" w="med" len="med"/>
          </a:ln>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solidFill>
                  <a:srgbClr val="002060"/>
                </a:solidFill>
                <a:latin typeface="Montserrat"/>
                <a:ea typeface="Montserrat"/>
                <a:cs typeface="Montserrat"/>
                <a:sym typeface="Montserrat"/>
              </a:rPr>
              <a:t>Practitioner Resources</a:t>
            </a:r>
            <a:endParaRPr sz="3600" b="1" dirty="0">
              <a:solidFill>
                <a:srgbClr val="002060"/>
              </a:solidFill>
              <a:latin typeface="Montserrat"/>
              <a:ea typeface="Montserrat"/>
              <a:cs typeface="Montserrat"/>
              <a:sym typeface="Montserrat"/>
            </a:endParaRPr>
          </a:p>
          <a:p>
            <a:pPr marL="0" lvl="0" indent="0" algn="l" rtl="0">
              <a:spcBef>
                <a:spcPts val="0"/>
              </a:spcBef>
              <a:spcAft>
                <a:spcPts val="0"/>
              </a:spcAft>
              <a:buNone/>
            </a:pPr>
            <a:endParaRPr dirty="0">
              <a:solidFill>
                <a:srgbClr val="233142"/>
              </a:solidFill>
              <a:latin typeface="Montserrat"/>
              <a:ea typeface="Montserrat"/>
              <a:cs typeface="Montserrat"/>
              <a:sym typeface="Montserrat"/>
            </a:endParaRPr>
          </a:p>
        </p:txBody>
      </p:sp>
      <p:sp>
        <p:nvSpPr>
          <p:cNvPr id="47" name="Google Shape;47;p9"/>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indent="-355600">
              <a:lnSpc>
                <a:spcPct val="125000"/>
              </a:lnSpc>
              <a:buSzPts val="2000"/>
            </a:pPr>
            <a:r>
              <a:rPr lang="en-US" sz="2000" dirty="0">
                <a:latin typeface="IBM Plex Sans Medium"/>
                <a:ea typeface="IBM Plex Sans Medium"/>
                <a:cs typeface="IBM Plex Sans Medium"/>
                <a:sym typeface="IBM Plex Sans Medium"/>
              </a:rPr>
              <a:t>Webinar -  </a:t>
            </a:r>
            <a:r>
              <a:rPr lang="en-US" sz="2000" dirty="0">
                <a:latin typeface="IBM Plex Sans Medium"/>
                <a:ea typeface="IBM Plex Sans Medium"/>
                <a:cs typeface="IBM Plex Sans Medium"/>
                <a:sym typeface="IBM Plex Sans Medium"/>
                <a:hlinkClick r:id="rId3"/>
              </a:rPr>
              <a:t>Starting  a National Dialogue on Finding Children with Usher Syndrome </a:t>
            </a:r>
            <a:r>
              <a:rPr lang="en-US" sz="2000" dirty="0">
                <a:latin typeface="IBM Plex Sans Medium"/>
                <a:ea typeface="IBM Plex Sans Medium"/>
                <a:cs typeface="IBM Plex Sans Medium"/>
                <a:sym typeface="IBM Plex Sans Medium"/>
              </a:rPr>
              <a:t>NCDB/Usher Syndrome Coalition</a:t>
            </a:r>
          </a:p>
          <a:p>
            <a:pPr indent="-355600">
              <a:lnSpc>
                <a:spcPct val="125000"/>
              </a:lnSpc>
              <a:spcBef>
                <a:spcPts val="600"/>
              </a:spcBef>
              <a:buSzPts val="2000"/>
            </a:pPr>
            <a:r>
              <a:rPr lang="en-US" sz="2000" dirty="0"/>
              <a:t>HKNC - lots of info, online offerings</a:t>
            </a:r>
          </a:p>
          <a:p>
            <a:pPr lvl="1" indent="-355600">
              <a:lnSpc>
                <a:spcPct val="125000"/>
              </a:lnSpc>
              <a:spcBef>
                <a:spcPts val="600"/>
              </a:spcBef>
              <a:buClr>
                <a:schemeClr val="bg2">
                  <a:lumMod val="50000"/>
                </a:schemeClr>
              </a:buClr>
              <a:buSzPts val="2000"/>
            </a:pPr>
            <a:r>
              <a:rPr lang="en-US" sz="2000" dirty="0">
                <a:latin typeface="IBM Plex Sans Medium"/>
                <a:ea typeface="IBM Plex Sans Medium"/>
                <a:cs typeface="IBM Plex Sans Medium"/>
                <a:sym typeface="IBM Plex Sans Medium"/>
                <a:hlinkClick r:id="rId4"/>
              </a:rPr>
              <a:t>Information </a:t>
            </a:r>
            <a:r>
              <a:rPr lang="en-US" sz="2000" dirty="0">
                <a:solidFill>
                  <a:schemeClr val="bg2">
                    <a:lumMod val="50000"/>
                  </a:schemeClr>
                </a:solidFill>
                <a:latin typeface="IBM Plex Sans Medium"/>
                <a:ea typeface="IBM Plex Sans Medium"/>
                <a:cs typeface="IBM Plex Sans Medium"/>
                <a:sym typeface="IBM Plex Sans Medium"/>
              </a:rPr>
              <a:t>about topics such as </a:t>
            </a:r>
            <a:r>
              <a:rPr lang="en-US" sz="2000" dirty="0">
                <a:latin typeface="IBM Plex Sans Medium"/>
                <a:ea typeface="IBM Plex Sans Medium"/>
                <a:cs typeface="IBM Plex Sans Medium"/>
                <a:sym typeface="IBM Plex Sans Medium"/>
                <a:hlinkClick r:id="rId5"/>
              </a:rPr>
              <a:t>Haptics</a:t>
            </a:r>
            <a:r>
              <a:rPr lang="en-US" sz="2000" dirty="0">
                <a:latin typeface="IBM Plex Sans Medium"/>
                <a:ea typeface="IBM Plex Sans Medium"/>
                <a:cs typeface="IBM Plex Sans Medium"/>
                <a:sym typeface="IBM Plex Sans Medium"/>
              </a:rPr>
              <a:t> </a:t>
            </a:r>
            <a:r>
              <a:rPr lang="en-US" sz="2000" dirty="0">
                <a:solidFill>
                  <a:schemeClr val="bg2">
                    <a:lumMod val="50000"/>
                  </a:schemeClr>
                </a:solidFill>
                <a:latin typeface="IBM Plex Sans Medium"/>
                <a:ea typeface="IBM Plex Sans Medium"/>
                <a:cs typeface="IBM Plex Sans Medium"/>
                <a:sym typeface="IBM Plex Sans Medium"/>
              </a:rPr>
              <a:t>and</a:t>
            </a:r>
            <a:r>
              <a:rPr lang="en-US" sz="2000" dirty="0">
                <a:latin typeface="IBM Plex Sans Medium"/>
                <a:ea typeface="IBM Plex Sans Medium"/>
                <a:cs typeface="IBM Plex Sans Medium"/>
                <a:sym typeface="IBM Plex Sans Medium"/>
              </a:rPr>
              <a:t> </a:t>
            </a:r>
            <a:r>
              <a:rPr lang="en-US" sz="2000" dirty="0" err="1">
                <a:latin typeface="IBM Plex Sans Medium"/>
                <a:ea typeface="IBM Plex Sans Medium"/>
                <a:cs typeface="IBM Plex Sans Medium"/>
                <a:sym typeface="IBM Plex Sans Medium"/>
                <a:hlinkClick r:id="rId6"/>
              </a:rPr>
              <a:t>ProTactile</a:t>
            </a:r>
            <a:endParaRPr lang="en-US" sz="2000" dirty="0">
              <a:latin typeface="IBM Plex Sans Medium"/>
              <a:ea typeface="IBM Plex Sans Medium"/>
              <a:cs typeface="IBM Plex Sans Medium"/>
              <a:sym typeface="IBM Plex Sans Medium"/>
            </a:endParaRPr>
          </a:p>
          <a:p>
            <a:pPr lvl="1" indent="-355600">
              <a:lnSpc>
                <a:spcPct val="125000"/>
              </a:lnSpc>
              <a:spcBef>
                <a:spcPts val="600"/>
              </a:spcBef>
              <a:buClr>
                <a:schemeClr val="bg2">
                  <a:lumMod val="50000"/>
                </a:schemeClr>
              </a:buClr>
              <a:buSzPts val="2000"/>
            </a:pPr>
            <a:r>
              <a:rPr lang="en-US" sz="2000" dirty="0">
                <a:latin typeface="IBM Plex Sans Medium"/>
                <a:ea typeface="IBM Plex Sans Medium"/>
                <a:cs typeface="IBM Plex Sans Medium"/>
                <a:sym typeface="IBM Plex Sans Medium"/>
                <a:hlinkClick r:id="rId7"/>
              </a:rPr>
              <a:t>free online courses</a:t>
            </a:r>
            <a:r>
              <a:rPr lang="en-US" sz="2000" dirty="0">
                <a:latin typeface="IBM Plex Sans Medium"/>
                <a:ea typeface="IBM Plex Sans Medium"/>
                <a:cs typeface="IBM Plex Sans Medium"/>
                <a:sym typeface="IBM Plex Sans Medium"/>
              </a:rPr>
              <a:t> </a:t>
            </a:r>
            <a:r>
              <a:rPr lang="en-US" sz="2000" dirty="0">
                <a:solidFill>
                  <a:schemeClr val="bg2">
                    <a:lumMod val="50000"/>
                  </a:schemeClr>
                </a:solidFill>
                <a:latin typeface="IBM Plex Sans Medium"/>
                <a:ea typeface="IBM Plex Sans Medium"/>
                <a:cs typeface="IBM Plex Sans Medium"/>
                <a:sym typeface="IBM Plex Sans Medium"/>
              </a:rPr>
              <a:t>through December 31</a:t>
            </a:r>
            <a:r>
              <a:rPr lang="en-US" sz="2000" baseline="30000" dirty="0">
                <a:solidFill>
                  <a:schemeClr val="bg2">
                    <a:lumMod val="50000"/>
                  </a:schemeClr>
                </a:solidFill>
                <a:latin typeface="IBM Plex Sans Medium"/>
                <a:ea typeface="IBM Plex Sans Medium"/>
                <a:cs typeface="IBM Plex Sans Medium"/>
                <a:sym typeface="IBM Plex Sans Medium"/>
              </a:rPr>
              <a:t>st</a:t>
            </a:r>
          </a:p>
          <a:p>
            <a:pPr lvl="1" indent="-355600">
              <a:lnSpc>
                <a:spcPct val="125000"/>
              </a:lnSpc>
              <a:spcBef>
                <a:spcPts val="600"/>
              </a:spcBef>
              <a:buSzPts val="2000"/>
            </a:pPr>
            <a:endParaRPr lang="en-US" sz="2000" dirty="0">
              <a:latin typeface="IBM Plex Sans Medium"/>
              <a:ea typeface="IBM Plex Sans Medium"/>
              <a:cs typeface="IBM Plex Sans Medium"/>
              <a:sym typeface="IBM Plex Sans Medium"/>
            </a:endParaRPr>
          </a:p>
        </p:txBody>
      </p:sp>
      <p:cxnSp>
        <p:nvCxnSpPr>
          <p:cNvPr id="48" name="Google Shape;48;p9"/>
          <p:cNvCxnSpPr/>
          <p:nvPr/>
        </p:nvCxnSpPr>
        <p:spPr>
          <a:xfrm rot="10800000" flipH="1">
            <a:off x="0" y="1327100"/>
            <a:ext cx="4349400" cy="24900"/>
          </a:xfrm>
          <a:prstGeom prst="straightConnector1">
            <a:avLst/>
          </a:prstGeom>
          <a:noFill/>
          <a:ln w="76200" cap="flat" cmpd="sng">
            <a:solidFill>
              <a:srgbClr val="FACF5A"/>
            </a:solidFill>
            <a:prstDash val="solid"/>
            <a:round/>
            <a:headEnd type="none" w="med" len="med"/>
            <a:tailEnd type="none" w="med" len="med"/>
          </a:ln>
        </p:spPr>
      </p:cxnSp>
    </p:spTree>
    <p:extLst>
      <p:ext uri="{BB962C8B-B14F-4D97-AF65-F5344CB8AC3E}">
        <p14:creationId xmlns:p14="http://schemas.microsoft.com/office/powerpoint/2010/main" val="129888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9620f7ce28_0_158"/>
          <p:cNvSpPr txBox="1">
            <a:spLocks noGrp="1"/>
          </p:cNvSpPr>
          <p:nvPr>
            <p:ph type="title"/>
          </p:nvPr>
        </p:nvSpPr>
        <p:spPr>
          <a:prstGeom prst="rect">
            <a:avLst/>
          </a:prstGeom>
        </p:spPr>
        <p:txBody>
          <a:bodyPr spcFirstLastPara="1" wrap="square" lIns="90737" tIns="45368" rIns="90737" bIns="45368" anchor="ctr" anchorCtr="0">
            <a:noAutofit/>
          </a:bodyPr>
          <a:lstStyle/>
          <a:p>
            <a:r>
              <a:rPr lang="en-US" sz="4210" dirty="0">
                <a:solidFill>
                  <a:srgbClr val="861714"/>
                </a:solidFill>
              </a:rPr>
              <a:t>Resources and Strategies</a:t>
            </a:r>
            <a:endParaRPr sz="4210" dirty="0">
              <a:solidFill>
                <a:srgbClr val="861714"/>
              </a:solidFill>
            </a:endParaRPr>
          </a:p>
        </p:txBody>
      </p:sp>
      <p:sp>
        <p:nvSpPr>
          <p:cNvPr id="106" name="Google Shape;106;g9620f7ce28_0_158"/>
          <p:cNvSpPr txBox="1">
            <a:spLocks noGrp="1"/>
          </p:cNvSpPr>
          <p:nvPr>
            <p:ph type="body" idx="1"/>
          </p:nvPr>
        </p:nvSpPr>
        <p:spPr>
          <a:prstGeom prst="rect">
            <a:avLst/>
          </a:prstGeom>
        </p:spPr>
        <p:txBody>
          <a:bodyPr spcFirstLastPara="1" wrap="square" lIns="90737" tIns="45368" rIns="90737" bIns="45368" anchor="t" anchorCtr="0">
            <a:noAutofit/>
          </a:bodyPr>
          <a:lstStyle/>
          <a:p>
            <a:pPr marL="0" indent="0">
              <a:buNone/>
            </a:pPr>
            <a:r>
              <a:rPr lang="en-US" dirty="0">
                <a:solidFill>
                  <a:schemeClr val="bg2">
                    <a:lumMod val="50000"/>
                  </a:schemeClr>
                </a:solidFill>
              </a:rPr>
              <a:t>Our field, nationally and internationally, had developed many TA resources and strategies for </a:t>
            </a:r>
            <a:r>
              <a:rPr lang="en-US" b="1" dirty="0">
                <a:solidFill>
                  <a:schemeClr val="bg2">
                    <a:lumMod val="50000"/>
                  </a:schemeClr>
                </a:solidFill>
              </a:rPr>
              <a:t>emerging</a:t>
            </a:r>
            <a:r>
              <a:rPr lang="en-US" dirty="0">
                <a:solidFill>
                  <a:schemeClr val="bg2">
                    <a:lumMod val="50000"/>
                  </a:schemeClr>
                </a:solidFill>
              </a:rPr>
              <a:t> communicators. </a:t>
            </a:r>
            <a:endParaRPr dirty="0">
              <a:solidFill>
                <a:schemeClr val="bg2">
                  <a:lumMod val="50000"/>
                </a:schemeClr>
              </a:solidFill>
            </a:endParaRPr>
          </a:p>
          <a:p>
            <a:pPr marL="0" indent="0">
              <a:buNone/>
            </a:pPr>
            <a:endParaRPr dirty="0">
              <a:solidFill>
                <a:schemeClr val="bg2">
                  <a:lumMod val="50000"/>
                </a:schemeClr>
              </a:solidFill>
            </a:endParaRPr>
          </a:p>
          <a:p>
            <a:pPr marL="0" indent="0">
              <a:buNone/>
            </a:pPr>
            <a:r>
              <a:rPr lang="en-US" dirty="0">
                <a:solidFill>
                  <a:schemeClr val="bg2">
                    <a:lumMod val="50000"/>
                  </a:schemeClr>
                </a:solidFill>
              </a:rPr>
              <a:t>HKNC led the way  on developing resources to serve Usher syndrome and supported the Projects in technical assistance to district and school age families.</a:t>
            </a:r>
            <a:endParaRPr dirty="0">
              <a:solidFill>
                <a:schemeClr val="bg2">
                  <a:lumMod val="50000"/>
                </a:schemeClr>
              </a:solidFill>
            </a:endParaRPr>
          </a:p>
        </p:txBody>
      </p:sp>
      <p:sp>
        <p:nvSpPr>
          <p:cNvPr id="107" name="Google Shape;107;g9620f7ce28_0_158"/>
          <p:cNvSpPr txBox="1">
            <a:spLocks noGrp="1"/>
          </p:cNvSpPr>
          <p:nvPr>
            <p:ph type="sldNum" idx="12"/>
          </p:nvPr>
        </p:nvSpPr>
        <p:spPr>
          <a:prstGeom prst="rect">
            <a:avLst/>
          </a:prstGeom>
        </p:spPr>
        <p:txBody>
          <a:bodyPr spcFirstLastPara="1" wrap="square" lIns="90737" tIns="45368" rIns="90737" bIns="45368" anchor="ctr" anchorCtr="0">
            <a:noAutofit/>
          </a:bodyPr>
          <a:lstStyle/>
          <a:p>
            <a:fld id="{00000000-1234-1234-1234-123412341234}" type="slidenum">
              <a:rPr lang="en-US"/>
              <a:pPr/>
              <a:t>6</a:t>
            </a:fld>
            <a:endParaRPr/>
          </a:p>
        </p:txBody>
      </p:sp>
    </p:spTree>
    <p:extLst>
      <p:ext uri="{BB962C8B-B14F-4D97-AF65-F5344CB8AC3E}">
        <p14:creationId xmlns:p14="http://schemas.microsoft.com/office/powerpoint/2010/main" val="28323193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solidFill>
                  <a:srgbClr val="002060"/>
                </a:solidFill>
                <a:latin typeface="Montserrat"/>
                <a:ea typeface="Montserrat"/>
                <a:cs typeface="Montserrat"/>
                <a:sym typeface="Montserrat"/>
              </a:rPr>
              <a:t>Practitioner Resources, cont’d</a:t>
            </a:r>
            <a:endParaRPr sz="3600" b="1" dirty="0">
              <a:solidFill>
                <a:srgbClr val="002060"/>
              </a:solidFill>
              <a:latin typeface="Montserrat"/>
              <a:ea typeface="Montserrat"/>
              <a:cs typeface="Montserrat"/>
              <a:sym typeface="Montserrat"/>
            </a:endParaRPr>
          </a:p>
          <a:p>
            <a:pPr marL="0" lvl="0" indent="0" algn="l" rtl="0">
              <a:spcBef>
                <a:spcPts val="0"/>
              </a:spcBef>
              <a:spcAft>
                <a:spcPts val="0"/>
              </a:spcAft>
              <a:buNone/>
            </a:pPr>
            <a:endParaRPr dirty="0">
              <a:solidFill>
                <a:srgbClr val="233142"/>
              </a:solidFill>
              <a:latin typeface="Montserrat"/>
              <a:ea typeface="Montserrat"/>
              <a:cs typeface="Montserrat"/>
              <a:sym typeface="Montserrat"/>
            </a:endParaRPr>
          </a:p>
        </p:txBody>
      </p:sp>
      <p:sp>
        <p:nvSpPr>
          <p:cNvPr id="47" name="Google Shape;47;p9"/>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indent="-355600">
              <a:lnSpc>
                <a:spcPct val="125000"/>
              </a:lnSpc>
              <a:spcBef>
                <a:spcPts val="600"/>
              </a:spcBef>
              <a:buSzPts val="2000"/>
            </a:pPr>
            <a:r>
              <a:rPr lang="en-US" sz="2000" dirty="0"/>
              <a:t>Guidance from the Usher community</a:t>
            </a:r>
          </a:p>
          <a:p>
            <a:pPr lvl="1" indent="-355600">
              <a:lnSpc>
                <a:spcPct val="125000"/>
              </a:lnSpc>
              <a:spcBef>
                <a:spcPts val="600"/>
              </a:spcBef>
              <a:buClr>
                <a:schemeClr val="bg2">
                  <a:lumMod val="50000"/>
                </a:schemeClr>
              </a:buClr>
              <a:buSzPts val="2000"/>
            </a:pPr>
            <a:r>
              <a:rPr lang="en-US" sz="1800" dirty="0">
                <a:latin typeface="IBM Plex Sans Medium"/>
                <a:ea typeface="IBM Plex Sans Medium"/>
                <a:cs typeface="IBM Plex Sans Medium"/>
                <a:sym typeface="IBM Plex Sans Medium"/>
                <a:hlinkClick r:id="rId3"/>
              </a:rPr>
              <a:t>Artist Tim Chambers, The USH View </a:t>
            </a:r>
            <a:r>
              <a:rPr lang="en-US" sz="1800" dirty="0">
                <a:solidFill>
                  <a:schemeClr val="bg2">
                    <a:lumMod val="50000"/>
                  </a:schemeClr>
                </a:solidFill>
                <a:latin typeface="IBM Plex Sans Medium"/>
                <a:ea typeface="IBM Plex Sans Medium"/>
                <a:cs typeface="IBM Plex Sans Medium"/>
                <a:sym typeface="IBM Plex Sans Medium"/>
              </a:rPr>
              <a:t>– what do I really see?</a:t>
            </a:r>
          </a:p>
          <a:p>
            <a:pPr lvl="1" indent="-355600">
              <a:lnSpc>
                <a:spcPct val="125000"/>
              </a:lnSpc>
              <a:spcBef>
                <a:spcPts val="600"/>
              </a:spcBef>
              <a:buClr>
                <a:schemeClr val="bg2">
                  <a:lumMod val="50000"/>
                </a:schemeClr>
              </a:buClr>
              <a:buSzPts val="2000"/>
            </a:pPr>
            <a:r>
              <a:rPr lang="en-US" sz="2000" dirty="0">
                <a:latin typeface="IBM Plex Sans Medium"/>
                <a:ea typeface="IBM Plex Sans Medium"/>
                <a:cs typeface="IBM Plex Sans Medium"/>
                <a:sym typeface="IBM Plex Sans Medium"/>
                <a:hlinkClick r:id="rId4"/>
              </a:rPr>
              <a:t>Professionals Serving </a:t>
            </a:r>
            <a:r>
              <a:rPr lang="en-US" sz="2000" dirty="0" err="1">
                <a:latin typeface="IBM Plex Sans Medium"/>
                <a:ea typeface="IBM Plex Sans Medium"/>
                <a:cs typeface="IBM Plex Sans Medium"/>
                <a:sym typeface="IBM Plex Sans Medium"/>
                <a:hlinkClick r:id="rId4"/>
              </a:rPr>
              <a:t>DeafBlind</a:t>
            </a:r>
            <a:r>
              <a:rPr lang="en-US" sz="2000" dirty="0">
                <a:latin typeface="IBM Plex Sans Medium"/>
                <a:ea typeface="IBM Plex Sans Medium"/>
                <a:cs typeface="IBM Plex Sans Medium"/>
                <a:sym typeface="IBM Plex Sans Medium"/>
                <a:hlinkClick r:id="rId4"/>
              </a:rPr>
              <a:t> Consumers </a:t>
            </a:r>
            <a:r>
              <a:rPr lang="en-US" sz="2000" dirty="0">
                <a:solidFill>
                  <a:schemeClr val="bg2">
                    <a:lumMod val="50000"/>
                  </a:schemeClr>
                </a:solidFill>
                <a:latin typeface="IBM Plex Sans Medium"/>
                <a:ea typeface="IBM Plex Sans Medium"/>
                <a:cs typeface="IBM Plex Sans Medium"/>
                <a:sym typeface="IBM Plex Sans Medium"/>
              </a:rPr>
              <a:t>(PSDBC forum)</a:t>
            </a:r>
          </a:p>
          <a:p>
            <a:pPr lvl="2" indent="-355600">
              <a:lnSpc>
                <a:spcPct val="125000"/>
              </a:lnSpc>
              <a:spcBef>
                <a:spcPts val="600"/>
              </a:spcBef>
              <a:buClr>
                <a:schemeClr val="bg2">
                  <a:lumMod val="50000"/>
                </a:schemeClr>
              </a:buClr>
              <a:buSzPts val="2000"/>
            </a:pPr>
            <a:r>
              <a:rPr lang="en-US" sz="1700" dirty="0">
                <a:solidFill>
                  <a:schemeClr val="bg2">
                    <a:lumMod val="50000"/>
                  </a:schemeClr>
                </a:solidFill>
                <a:latin typeface="IBM Plex Sans Medium"/>
                <a:ea typeface="IBM Plex Sans Medium"/>
                <a:cs typeface="IBM Plex Sans Medium"/>
                <a:sym typeface="IBM Plex Sans Medium"/>
              </a:rPr>
              <a:t>Information on the evolving culture, values</a:t>
            </a:r>
          </a:p>
          <a:p>
            <a:pPr lvl="1" indent="-355600">
              <a:lnSpc>
                <a:spcPct val="125000"/>
              </a:lnSpc>
              <a:spcBef>
                <a:spcPts val="600"/>
              </a:spcBef>
              <a:buClr>
                <a:schemeClr val="bg2">
                  <a:lumMod val="50000"/>
                </a:schemeClr>
              </a:buClr>
              <a:buSzPts val="2000"/>
            </a:pPr>
            <a:r>
              <a:rPr lang="en-US" sz="2000" dirty="0">
                <a:latin typeface="IBM Plex Sans Medium"/>
                <a:ea typeface="IBM Plex Sans Medium"/>
                <a:cs typeface="IBM Plex Sans Medium"/>
                <a:sym typeface="IBM Plex Sans Medium"/>
                <a:hlinkClick r:id="rId5"/>
              </a:rPr>
              <a:t>Blind but Not Blind</a:t>
            </a:r>
            <a:r>
              <a:rPr lang="en-US" sz="2000" dirty="0">
                <a:latin typeface="IBM Plex Sans Medium"/>
                <a:ea typeface="IBM Plex Sans Medium"/>
                <a:cs typeface="IBM Plex Sans Medium"/>
                <a:sym typeface="IBM Plex Sans Medium"/>
              </a:rPr>
              <a:t> </a:t>
            </a:r>
            <a:r>
              <a:rPr lang="en-US" sz="2000" dirty="0">
                <a:solidFill>
                  <a:schemeClr val="bg2">
                    <a:lumMod val="50000"/>
                  </a:schemeClr>
                </a:solidFill>
                <a:latin typeface="IBM Plex Sans Medium"/>
                <a:ea typeface="IBM Plex Sans Medium"/>
                <a:cs typeface="IBM Plex Sans Medium"/>
                <a:sym typeface="IBM Plex Sans Medium"/>
              </a:rPr>
              <a:t>– </a:t>
            </a:r>
            <a:r>
              <a:rPr lang="en-US" sz="2000" dirty="0" err="1">
                <a:solidFill>
                  <a:schemeClr val="bg2">
                    <a:lumMod val="50000"/>
                  </a:schemeClr>
                </a:solidFill>
                <a:latin typeface="IBM Plex Sans Medium"/>
                <a:ea typeface="IBM Plex Sans Medium"/>
                <a:cs typeface="IBM Plex Sans Medium"/>
                <a:sym typeface="IBM Plex Sans Medium"/>
              </a:rPr>
              <a:t>JennyLynn</a:t>
            </a:r>
            <a:r>
              <a:rPr lang="en-US" sz="2000" dirty="0">
                <a:solidFill>
                  <a:schemeClr val="bg2">
                    <a:lumMod val="50000"/>
                  </a:schemeClr>
                </a:solidFill>
                <a:latin typeface="IBM Plex Sans Medium"/>
                <a:ea typeface="IBM Plex Sans Medium"/>
                <a:cs typeface="IBM Plex Sans Medium"/>
                <a:sym typeface="IBM Plex Sans Medium"/>
              </a:rPr>
              <a:t> Dietrich, </a:t>
            </a:r>
            <a:r>
              <a:rPr lang="en-US" sz="2000" dirty="0" err="1">
                <a:solidFill>
                  <a:schemeClr val="bg2">
                    <a:lumMod val="50000"/>
                  </a:schemeClr>
                </a:solidFill>
                <a:latin typeface="IBM Plex Sans Medium"/>
                <a:ea typeface="IBM Plex Sans Medium"/>
                <a:cs typeface="IBM Plex Sans Medium"/>
                <a:sym typeface="IBM Plex Sans Medium"/>
              </a:rPr>
              <a:t>DeafBlind</a:t>
            </a:r>
            <a:r>
              <a:rPr lang="en-US" sz="2000" dirty="0">
                <a:solidFill>
                  <a:schemeClr val="bg2">
                    <a:lumMod val="50000"/>
                  </a:schemeClr>
                </a:solidFill>
                <a:latin typeface="IBM Plex Sans Medium"/>
                <a:ea typeface="IBM Plex Sans Medium"/>
                <a:cs typeface="IBM Plex Sans Medium"/>
                <a:sym typeface="IBM Plex Sans Medium"/>
              </a:rPr>
              <a:t> adult on autonomy</a:t>
            </a:r>
          </a:p>
          <a:p>
            <a:pPr lvl="1" indent="-355600">
              <a:lnSpc>
                <a:spcPct val="125000"/>
              </a:lnSpc>
              <a:spcBef>
                <a:spcPts val="600"/>
              </a:spcBef>
              <a:buClr>
                <a:schemeClr val="bg2">
                  <a:lumMod val="50000"/>
                </a:schemeClr>
              </a:buClr>
              <a:buSzPts val="2000"/>
            </a:pPr>
            <a:r>
              <a:rPr lang="en-US" sz="2000" dirty="0" err="1">
                <a:latin typeface="IBM Plex Sans Medium"/>
                <a:ea typeface="IBM Plex Sans Medium"/>
                <a:cs typeface="IBM Plex Sans Medium"/>
                <a:sym typeface="IBM Plex Sans Medium"/>
                <a:hlinkClick r:id="rId6"/>
              </a:rPr>
              <a:t>Protactile</a:t>
            </a:r>
            <a:r>
              <a:rPr lang="en-US" sz="2000" dirty="0">
                <a:latin typeface="IBM Plex Sans Medium"/>
                <a:ea typeface="IBM Plex Sans Medium"/>
                <a:cs typeface="IBM Plex Sans Medium"/>
                <a:sym typeface="IBM Plex Sans Medium"/>
                <a:hlinkClick r:id="rId6"/>
              </a:rPr>
              <a:t> ASL – A New Language for the </a:t>
            </a:r>
            <a:r>
              <a:rPr lang="en-US" sz="2000" dirty="0" err="1">
                <a:latin typeface="IBM Plex Sans Medium"/>
                <a:ea typeface="IBM Plex Sans Medium"/>
                <a:cs typeface="IBM Plex Sans Medium"/>
                <a:sym typeface="IBM Plex Sans Medium"/>
                <a:hlinkClick r:id="rId6"/>
              </a:rPr>
              <a:t>DeafBlind</a:t>
            </a:r>
            <a:r>
              <a:rPr lang="en-US" sz="2000" dirty="0">
                <a:latin typeface="IBM Plex Sans Medium"/>
                <a:ea typeface="IBM Plex Sans Medium"/>
                <a:cs typeface="IBM Plex Sans Medium"/>
                <a:sym typeface="IBM Plex Sans Medium"/>
              </a:rPr>
              <a:t> </a:t>
            </a:r>
          </a:p>
          <a:p>
            <a:pPr marL="558800" lvl="1" indent="0">
              <a:lnSpc>
                <a:spcPct val="125000"/>
              </a:lnSpc>
              <a:spcBef>
                <a:spcPts val="600"/>
              </a:spcBef>
              <a:buClr>
                <a:schemeClr val="bg2">
                  <a:lumMod val="50000"/>
                </a:schemeClr>
              </a:buClr>
              <a:buSzPts val="2000"/>
              <a:buNone/>
            </a:pPr>
            <a:r>
              <a:rPr lang="en-US" sz="2000" dirty="0">
                <a:latin typeface="IBM Plex Sans Medium"/>
                <a:ea typeface="IBM Plex Sans Medium"/>
                <a:cs typeface="IBM Plex Sans Medium"/>
                <a:sym typeface="IBM Plex Sans Medium"/>
              </a:rPr>
              <a:t>	</a:t>
            </a:r>
            <a:r>
              <a:rPr lang="en-US" sz="2000" dirty="0">
                <a:solidFill>
                  <a:schemeClr val="bg2">
                    <a:lumMod val="50000"/>
                  </a:schemeClr>
                </a:solidFill>
                <a:latin typeface="IBM Plex Sans Medium"/>
                <a:ea typeface="IBM Plex Sans Medium"/>
                <a:cs typeface="IBM Plex Sans Medium"/>
                <a:sym typeface="IBM Plex Sans Medium"/>
              </a:rPr>
              <a:t>Not Usher specific but relates to PCs: </a:t>
            </a:r>
          </a:p>
          <a:p>
            <a:pPr marL="558800" lvl="1" indent="0">
              <a:lnSpc>
                <a:spcPct val="125000"/>
              </a:lnSpc>
              <a:spcBef>
                <a:spcPts val="600"/>
              </a:spcBef>
              <a:buClr>
                <a:schemeClr val="bg2">
                  <a:lumMod val="50000"/>
                </a:schemeClr>
              </a:buClr>
              <a:buSzPts val="2000"/>
              <a:buNone/>
            </a:pPr>
            <a:r>
              <a:rPr lang="en-US" sz="2000" dirty="0">
                <a:solidFill>
                  <a:schemeClr val="bg2">
                    <a:lumMod val="50000"/>
                  </a:schemeClr>
                </a:solidFill>
                <a:latin typeface="IBM Plex Sans Medium"/>
                <a:ea typeface="IBM Plex Sans Medium"/>
                <a:cs typeface="IBM Plex Sans Medium"/>
                <a:sym typeface="IBM Plex Sans Medium"/>
              </a:rPr>
              <a:t>	Fostering proficient communication from birth: </a:t>
            </a:r>
            <a:r>
              <a:rPr lang="en-US" sz="2000" dirty="0">
                <a:latin typeface="IBM Plex Sans Medium"/>
                <a:ea typeface="IBM Plex Sans Medium"/>
                <a:cs typeface="IBM Plex Sans Medium"/>
                <a:sym typeface="IBM Plex Sans Medium"/>
                <a:hlinkClick r:id="rId7"/>
              </a:rPr>
              <a:t>Clarissa Vollmer</a:t>
            </a:r>
            <a:endParaRPr lang="en-US" sz="2000" dirty="0">
              <a:latin typeface="IBM Plex Sans Medium"/>
              <a:ea typeface="IBM Plex Sans Medium"/>
              <a:cs typeface="IBM Plex Sans Medium"/>
              <a:sym typeface="IBM Plex Sans Medium"/>
            </a:endParaRPr>
          </a:p>
        </p:txBody>
      </p:sp>
      <p:cxnSp>
        <p:nvCxnSpPr>
          <p:cNvPr id="48" name="Google Shape;48;p9"/>
          <p:cNvCxnSpPr/>
          <p:nvPr/>
        </p:nvCxnSpPr>
        <p:spPr>
          <a:xfrm rot="10800000" flipH="1">
            <a:off x="0" y="1327100"/>
            <a:ext cx="4349400" cy="24900"/>
          </a:xfrm>
          <a:prstGeom prst="straightConnector1">
            <a:avLst/>
          </a:prstGeom>
          <a:noFill/>
          <a:ln w="76200" cap="flat" cmpd="sng">
            <a:solidFill>
              <a:srgbClr val="FACF5A"/>
            </a:solidFill>
            <a:prstDash val="solid"/>
            <a:round/>
            <a:headEnd type="none" w="med" len="med"/>
            <a:tailEnd type="none" w="med" len="med"/>
          </a:ln>
        </p:spPr>
      </p:cxnSp>
    </p:spTree>
    <p:extLst>
      <p:ext uri="{BB962C8B-B14F-4D97-AF65-F5344CB8AC3E}">
        <p14:creationId xmlns:p14="http://schemas.microsoft.com/office/powerpoint/2010/main" val="23966570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solidFill>
                  <a:srgbClr val="002060"/>
                </a:solidFill>
                <a:latin typeface="Montserrat"/>
                <a:ea typeface="Montserrat"/>
                <a:cs typeface="Montserrat"/>
                <a:sym typeface="Montserrat"/>
              </a:rPr>
              <a:t>Poll Questions 5</a:t>
            </a:r>
            <a:endParaRPr sz="3600" b="1" dirty="0">
              <a:solidFill>
                <a:srgbClr val="002060"/>
              </a:solidFill>
              <a:latin typeface="Montserrat"/>
              <a:ea typeface="Montserrat"/>
              <a:cs typeface="Montserrat"/>
              <a:sym typeface="Montserrat"/>
            </a:endParaRPr>
          </a:p>
          <a:p>
            <a:pPr marL="0" lvl="0" indent="0" algn="l" rtl="0">
              <a:spcBef>
                <a:spcPts val="0"/>
              </a:spcBef>
              <a:spcAft>
                <a:spcPts val="0"/>
              </a:spcAft>
              <a:buNone/>
            </a:pPr>
            <a:endParaRPr dirty="0">
              <a:solidFill>
                <a:srgbClr val="233142"/>
              </a:solidFill>
              <a:latin typeface="Montserrat"/>
              <a:ea typeface="Montserrat"/>
              <a:cs typeface="Montserrat"/>
              <a:sym typeface="Montserrat"/>
            </a:endParaRPr>
          </a:p>
        </p:txBody>
      </p:sp>
      <p:sp>
        <p:nvSpPr>
          <p:cNvPr id="47" name="Google Shape;47;p9"/>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387350" indent="-285750">
              <a:lnSpc>
                <a:spcPct val="125000"/>
              </a:lnSpc>
              <a:spcBef>
                <a:spcPts val="1000"/>
              </a:spcBef>
              <a:spcAft>
                <a:spcPts val="600"/>
              </a:spcAft>
              <a:buSzPts val="2000"/>
            </a:pPr>
            <a:r>
              <a:rPr lang="en-US" dirty="0">
                <a:solidFill>
                  <a:schemeClr val="tx1"/>
                </a:solidFill>
              </a:rPr>
              <a:t>Poll #1 – What updated material about Usher syndrome does your project have to share?</a:t>
            </a:r>
          </a:p>
          <a:p>
            <a:pPr marL="387350" indent="-285750">
              <a:lnSpc>
                <a:spcPct val="125000"/>
              </a:lnSpc>
              <a:spcBef>
                <a:spcPts val="1000"/>
              </a:spcBef>
              <a:spcAft>
                <a:spcPts val="600"/>
              </a:spcAft>
              <a:buSzPts val="2000"/>
            </a:pPr>
            <a:r>
              <a:rPr lang="en-US" dirty="0">
                <a:solidFill>
                  <a:schemeClr val="tx1"/>
                </a:solidFill>
              </a:rPr>
              <a:t>Poll #2 – Who does your project have for consulting about meeting the needs </a:t>
            </a:r>
            <a:r>
              <a:rPr lang="en-US">
                <a:solidFill>
                  <a:schemeClr val="tx1"/>
                </a:solidFill>
              </a:rPr>
              <a:t>of learners </a:t>
            </a:r>
            <a:r>
              <a:rPr lang="en-US" dirty="0">
                <a:solidFill>
                  <a:schemeClr val="tx1"/>
                </a:solidFill>
              </a:rPr>
              <a:t>who are proficient communicators? </a:t>
            </a:r>
          </a:p>
        </p:txBody>
      </p:sp>
      <p:cxnSp>
        <p:nvCxnSpPr>
          <p:cNvPr id="48" name="Google Shape;48;p9"/>
          <p:cNvCxnSpPr/>
          <p:nvPr/>
        </p:nvCxnSpPr>
        <p:spPr>
          <a:xfrm rot="10800000" flipH="1">
            <a:off x="0" y="1327100"/>
            <a:ext cx="4349400" cy="24900"/>
          </a:xfrm>
          <a:prstGeom prst="straightConnector1">
            <a:avLst/>
          </a:prstGeom>
          <a:noFill/>
          <a:ln w="76200" cap="flat" cmpd="sng">
            <a:solidFill>
              <a:srgbClr val="FACF5A"/>
            </a:solidFill>
            <a:prstDash val="solid"/>
            <a:round/>
            <a:headEnd type="none" w="med" len="med"/>
            <a:tailEnd type="none" w="med" len="med"/>
          </a:ln>
        </p:spPr>
      </p:cxnSp>
    </p:spTree>
    <p:extLst>
      <p:ext uri="{BB962C8B-B14F-4D97-AF65-F5344CB8AC3E}">
        <p14:creationId xmlns:p14="http://schemas.microsoft.com/office/powerpoint/2010/main" val="18905231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solidFill>
                  <a:srgbClr val="002060"/>
                </a:solidFill>
                <a:latin typeface="Montserrat"/>
                <a:ea typeface="Montserrat"/>
                <a:cs typeface="Montserrat"/>
                <a:sym typeface="Montserrat"/>
              </a:rPr>
              <a:t>Moving Forward</a:t>
            </a:r>
            <a:endParaRPr sz="3600" b="1" dirty="0">
              <a:solidFill>
                <a:srgbClr val="002060"/>
              </a:solidFill>
              <a:latin typeface="Montserrat"/>
              <a:ea typeface="Montserrat"/>
              <a:cs typeface="Montserrat"/>
              <a:sym typeface="Montserrat"/>
            </a:endParaRPr>
          </a:p>
          <a:p>
            <a:pPr marL="0" lvl="0" indent="0" algn="l" rtl="0">
              <a:spcBef>
                <a:spcPts val="0"/>
              </a:spcBef>
              <a:spcAft>
                <a:spcPts val="0"/>
              </a:spcAft>
              <a:buNone/>
            </a:pPr>
            <a:endParaRPr dirty="0">
              <a:solidFill>
                <a:srgbClr val="233142"/>
              </a:solidFill>
              <a:latin typeface="Montserrat"/>
              <a:ea typeface="Montserrat"/>
              <a:cs typeface="Montserrat"/>
              <a:sym typeface="Montserrat"/>
            </a:endParaRPr>
          </a:p>
        </p:txBody>
      </p:sp>
      <p:sp>
        <p:nvSpPr>
          <p:cNvPr id="47" name="Google Shape;47;p9"/>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indent="-355600">
              <a:lnSpc>
                <a:spcPct val="125000"/>
              </a:lnSpc>
              <a:spcBef>
                <a:spcPts val="600"/>
              </a:spcBef>
              <a:buSzPts val="2000"/>
            </a:pPr>
            <a:r>
              <a:rPr lang="en-US" dirty="0">
                <a:solidFill>
                  <a:schemeClr val="tx1"/>
                </a:solidFill>
              </a:rPr>
              <a:t>Continue collaboration among service providers, students and families</a:t>
            </a:r>
          </a:p>
          <a:p>
            <a:pPr indent="-355600">
              <a:lnSpc>
                <a:spcPct val="125000"/>
              </a:lnSpc>
              <a:spcBef>
                <a:spcPts val="600"/>
              </a:spcBef>
              <a:buSzPts val="2000"/>
            </a:pPr>
            <a:r>
              <a:rPr lang="en-US" dirty="0">
                <a:solidFill>
                  <a:schemeClr val="tx1"/>
                </a:solidFill>
              </a:rPr>
              <a:t>Increase child find efforts</a:t>
            </a:r>
          </a:p>
          <a:p>
            <a:pPr indent="-355600">
              <a:lnSpc>
                <a:spcPct val="125000"/>
              </a:lnSpc>
              <a:spcBef>
                <a:spcPts val="600"/>
              </a:spcBef>
              <a:buSzPts val="2000"/>
            </a:pPr>
            <a:r>
              <a:rPr lang="en-US" dirty="0">
                <a:solidFill>
                  <a:schemeClr val="tx1"/>
                </a:solidFill>
              </a:rPr>
              <a:t>Forge relationships with the adult DB community</a:t>
            </a:r>
          </a:p>
          <a:p>
            <a:pPr indent="-355600">
              <a:lnSpc>
                <a:spcPct val="125000"/>
              </a:lnSpc>
              <a:spcBef>
                <a:spcPts val="600"/>
              </a:spcBef>
              <a:buSzPts val="2000"/>
            </a:pPr>
            <a:r>
              <a:rPr lang="en-US" dirty="0">
                <a:solidFill>
                  <a:schemeClr val="tx1"/>
                </a:solidFill>
              </a:rPr>
              <a:t>Encourage research</a:t>
            </a:r>
          </a:p>
          <a:p>
            <a:pPr indent="-355600">
              <a:lnSpc>
                <a:spcPct val="125000"/>
              </a:lnSpc>
              <a:spcBef>
                <a:spcPts val="600"/>
              </a:spcBef>
              <a:buSzPts val="2000"/>
            </a:pPr>
            <a:r>
              <a:rPr lang="en-US" dirty="0">
                <a:solidFill>
                  <a:schemeClr val="tx1"/>
                </a:solidFill>
              </a:rPr>
              <a:t>Establish best practices</a:t>
            </a:r>
          </a:p>
          <a:p>
            <a:pPr indent="-355600">
              <a:lnSpc>
                <a:spcPct val="125000"/>
              </a:lnSpc>
              <a:spcBef>
                <a:spcPts val="600"/>
              </a:spcBef>
              <a:buSzPts val="2000"/>
            </a:pPr>
            <a:r>
              <a:rPr lang="en-US" dirty="0">
                <a:solidFill>
                  <a:schemeClr val="tx1"/>
                </a:solidFill>
              </a:rPr>
              <a:t>Create central repository for materials and resources </a:t>
            </a:r>
          </a:p>
          <a:p>
            <a:pPr indent="-355600">
              <a:lnSpc>
                <a:spcPct val="125000"/>
              </a:lnSpc>
              <a:spcBef>
                <a:spcPts val="600"/>
              </a:spcBef>
              <a:buSzPts val="2000"/>
            </a:pPr>
            <a:r>
              <a:rPr lang="en-US" dirty="0">
                <a:solidFill>
                  <a:schemeClr val="tx1"/>
                </a:solidFill>
              </a:rPr>
              <a:t>Create trainings for professionals working with PCs</a:t>
            </a:r>
          </a:p>
          <a:p>
            <a:pPr indent="-355600">
              <a:lnSpc>
                <a:spcPct val="125000"/>
              </a:lnSpc>
              <a:spcBef>
                <a:spcPts val="600"/>
              </a:spcBef>
              <a:buSzPts val="2000"/>
            </a:pPr>
            <a:endParaRPr lang="en-US" sz="2000" dirty="0">
              <a:solidFill>
                <a:schemeClr val="tx1"/>
              </a:solidFill>
            </a:endParaRPr>
          </a:p>
          <a:p>
            <a:pPr marL="101600" indent="0">
              <a:lnSpc>
                <a:spcPct val="125000"/>
              </a:lnSpc>
              <a:spcBef>
                <a:spcPts val="600"/>
              </a:spcBef>
              <a:buSzPts val="2000"/>
              <a:buNone/>
            </a:pPr>
            <a:endParaRPr lang="en-US" sz="2000" dirty="0">
              <a:solidFill>
                <a:schemeClr val="tx1"/>
              </a:solidFill>
              <a:latin typeface="IBM Plex Sans Medium"/>
              <a:ea typeface="IBM Plex Sans Medium"/>
              <a:cs typeface="IBM Plex Sans Medium"/>
              <a:sym typeface="IBM Plex Sans Medium"/>
            </a:endParaRPr>
          </a:p>
          <a:p>
            <a:pPr indent="-355600">
              <a:lnSpc>
                <a:spcPct val="125000"/>
              </a:lnSpc>
              <a:spcBef>
                <a:spcPts val="600"/>
              </a:spcBef>
              <a:buSzPts val="2000"/>
            </a:pPr>
            <a:endParaRPr lang="en-US" sz="2000" dirty="0">
              <a:latin typeface="IBM Plex Sans Medium"/>
              <a:ea typeface="IBM Plex Sans Medium"/>
              <a:cs typeface="IBM Plex Sans Medium"/>
              <a:sym typeface="IBM Plex Sans Medium"/>
            </a:endParaRPr>
          </a:p>
        </p:txBody>
      </p:sp>
      <p:cxnSp>
        <p:nvCxnSpPr>
          <p:cNvPr id="48" name="Google Shape;48;p9"/>
          <p:cNvCxnSpPr/>
          <p:nvPr/>
        </p:nvCxnSpPr>
        <p:spPr>
          <a:xfrm rot="10800000" flipH="1">
            <a:off x="0" y="1327100"/>
            <a:ext cx="4349400" cy="24900"/>
          </a:xfrm>
          <a:prstGeom prst="straightConnector1">
            <a:avLst/>
          </a:prstGeom>
          <a:noFill/>
          <a:ln w="76200" cap="flat" cmpd="sng">
            <a:solidFill>
              <a:srgbClr val="FACF5A"/>
            </a:solidFill>
            <a:prstDash val="solid"/>
            <a:round/>
            <a:headEnd type="none" w="med" len="med"/>
            <a:tailEnd type="none" w="med" len="med"/>
          </a:ln>
        </p:spPr>
      </p:cxnSp>
    </p:spTree>
    <p:extLst>
      <p:ext uri="{BB962C8B-B14F-4D97-AF65-F5344CB8AC3E}">
        <p14:creationId xmlns:p14="http://schemas.microsoft.com/office/powerpoint/2010/main" val="11588966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5ED05-30EA-EE4F-8472-921682945C1E}"/>
              </a:ext>
            </a:extLst>
          </p:cNvPr>
          <p:cNvSpPr>
            <a:spLocks noGrp="1"/>
          </p:cNvSpPr>
          <p:nvPr>
            <p:ph type="title"/>
          </p:nvPr>
        </p:nvSpPr>
        <p:spPr/>
        <p:txBody>
          <a:bodyPr/>
          <a:lstStyle/>
          <a:p>
            <a:r>
              <a:rPr lang="en-US" dirty="0">
                <a:solidFill>
                  <a:srgbClr val="002060"/>
                </a:solidFill>
              </a:rPr>
              <a:t>Poll Questions 6</a:t>
            </a:r>
          </a:p>
        </p:txBody>
      </p:sp>
      <p:sp>
        <p:nvSpPr>
          <p:cNvPr id="3" name="Text Placeholder 2">
            <a:extLst>
              <a:ext uri="{FF2B5EF4-FFF2-40B4-BE49-F238E27FC236}">
                <a16:creationId xmlns:a16="http://schemas.microsoft.com/office/drawing/2014/main" id="{4044E081-DB6B-2A4E-B866-EF83260A51DD}"/>
              </a:ext>
            </a:extLst>
          </p:cNvPr>
          <p:cNvSpPr>
            <a:spLocks noGrp="1"/>
          </p:cNvSpPr>
          <p:nvPr>
            <p:ph type="body" idx="1"/>
          </p:nvPr>
        </p:nvSpPr>
        <p:spPr>
          <a:xfrm>
            <a:off x="311700" y="1536633"/>
            <a:ext cx="7905543" cy="4555200"/>
          </a:xfrm>
        </p:spPr>
        <p:txBody>
          <a:bodyPr/>
          <a:lstStyle/>
          <a:p>
            <a:pPr marL="76200" indent="0">
              <a:buNone/>
            </a:pPr>
            <a:r>
              <a:rPr lang="en-US" dirty="0"/>
              <a:t>What main issues would you want to address in the months to come – related to proficient communicators? </a:t>
            </a:r>
          </a:p>
        </p:txBody>
      </p:sp>
    </p:spTree>
    <p:extLst>
      <p:ext uri="{BB962C8B-B14F-4D97-AF65-F5344CB8AC3E}">
        <p14:creationId xmlns:p14="http://schemas.microsoft.com/office/powerpoint/2010/main" val="13149842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0828-0D9B-3741-AFB9-F7DF7E302E58}"/>
              </a:ext>
            </a:extLst>
          </p:cNvPr>
          <p:cNvSpPr>
            <a:spLocks noGrp="1"/>
          </p:cNvSpPr>
          <p:nvPr>
            <p:ph type="title"/>
          </p:nvPr>
        </p:nvSpPr>
        <p:spPr>
          <a:xfrm>
            <a:off x="457200" y="274638"/>
            <a:ext cx="7685903" cy="5051124"/>
          </a:xfrm>
        </p:spPr>
        <p:txBody>
          <a:bodyPr/>
          <a:lstStyle/>
          <a:p>
            <a:r>
              <a:rPr lang="en-US" dirty="0"/>
              <a:t>Please take the </a:t>
            </a:r>
            <a:br>
              <a:rPr lang="en-US" dirty="0"/>
            </a:br>
            <a:r>
              <a:rPr lang="en-US" dirty="0"/>
              <a:t>Meeting the Needs for </a:t>
            </a:r>
            <a:br>
              <a:rPr lang="en-US" dirty="0"/>
            </a:br>
            <a:r>
              <a:rPr lang="en-US" dirty="0"/>
              <a:t>Proficient Communicators </a:t>
            </a:r>
            <a:br>
              <a:rPr lang="en-US" dirty="0"/>
            </a:br>
            <a:r>
              <a:rPr lang="en-US" dirty="0">
                <a:hlinkClick r:id="rId2"/>
              </a:rPr>
              <a:t>Evaluation Survey</a:t>
            </a:r>
            <a:endParaRPr lang="en-US" dirty="0"/>
          </a:p>
        </p:txBody>
      </p:sp>
    </p:spTree>
    <p:extLst>
      <p:ext uri="{BB962C8B-B14F-4D97-AF65-F5344CB8AC3E}">
        <p14:creationId xmlns:p14="http://schemas.microsoft.com/office/powerpoint/2010/main" val="12617395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body" idx="4294967295"/>
          </p:nvPr>
        </p:nvSpPr>
        <p:spPr>
          <a:xfrm>
            <a:off x="1422475" y="4619183"/>
            <a:ext cx="7406400" cy="136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rgbClr val="233142"/>
                </a:solidFill>
                <a:latin typeface="IBM Plex Sans Light"/>
                <a:ea typeface="IBM Plex Sans Light"/>
                <a:cs typeface="IBM Plex Sans Light"/>
                <a:sym typeface="IBM Plex Sans Light"/>
              </a:rPr>
              <a:t>The contents of this presentation were developed under a grant from the U.S. Department of Education, #H326T180026. However, those contents do not necessarily represent the policy of the U.S. Department of Education, and you should not assume endorsement by the Federal Government. Project Officer, Susan Weigert.</a:t>
            </a:r>
            <a:endParaRPr sz="1400" dirty="0">
              <a:solidFill>
                <a:srgbClr val="233142"/>
              </a:solidFill>
              <a:latin typeface="IBM Plex Sans Light"/>
              <a:ea typeface="IBM Plex Sans Light"/>
              <a:cs typeface="IBM Plex Sans Light"/>
              <a:sym typeface="IBM Plex Sans Light"/>
            </a:endParaRPr>
          </a:p>
          <a:p>
            <a:pPr marL="0" lvl="0" indent="0" algn="l" rtl="0">
              <a:spcBef>
                <a:spcPts val="0"/>
              </a:spcBef>
              <a:spcAft>
                <a:spcPts val="1600"/>
              </a:spcAft>
              <a:buNone/>
            </a:pPr>
            <a:endParaRPr dirty="0"/>
          </a:p>
        </p:txBody>
      </p:sp>
      <p:pic>
        <p:nvPicPr>
          <p:cNvPr id="74" name="Google Shape;74;p13" descr="NCDB Logo"/>
          <p:cNvPicPr preferRelativeResize="0"/>
          <p:nvPr/>
        </p:nvPicPr>
        <p:blipFill>
          <a:blip r:embed="rId3">
            <a:alphaModFix/>
          </a:blip>
          <a:stretch>
            <a:fillRect/>
          </a:stretch>
        </p:blipFill>
        <p:spPr>
          <a:xfrm>
            <a:off x="311700" y="609126"/>
            <a:ext cx="4813975" cy="962775"/>
          </a:xfrm>
          <a:prstGeom prst="rect">
            <a:avLst/>
          </a:prstGeom>
          <a:noFill/>
          <a:ln>
            <a:noFill/>
          </a:ln>
        </p:spPr>
      </p:pic>
      <p:pic>
        <p:nvPicPr>
          <p:cNvPr id="75" name="Google Shape;75;p13" descr="IDEAS that Work Logo"/>
          <p:cNvPicPr preferRelativeResize="0"/>
          <p:nvPr/>
        </p:nvPicPr>
        <p:blipFill>
          <a:blip r:embed="rId4">
            <a:alphaModFix/>
          </a:blip>
          <a:stretch>
            <a:fillRect/>
          </a:stretch>
        </p:blipFill>
        <p:spPr>
          <a:xfrm>
            <a:off x="311700" y="4620367"/>
            <a:ext cx="1135564" cy="962775"/>
          </a:xfrm>
          <a:prstGeom prst="rect">
            <a:avLst/>
          </a:prstGeom>
          <a:noFill/>
          <a:ln>
            <a:noFill/>
          </a:ln>
        </p:spPr>
      </p:pic>
      <p:cxnSp>
        <p:nvCxnSpPr>
          <p:cNvPr id="76" name="Google Shape;76;p13"/>
          <p:cNvCxnSpPr/>
          <p:nvPr/>
        </p:nvCxnSpPr>
        <p:spPr>
          <a:xfrm>
            <a:off x="-8550" y="6483933"/>
            <a:ext cx="9161100" cy="0"/>
          </a:xfrm>
          <a:prstGeom prst="straightConnector1">
            <a:avLst/>
          </a:prstGeom>
          <a:noFill/>
          <a:ln w="114300" cap="flat" cmpd="sng">
            <a:solidFill>
              <a:srgbClr val="FACF5A"/>
            </a:solidFill>
            <a:prstDash val="solid"/>
            <a:round/>
            <a:headEnd type="none" w="med" len="med"/>
            <a:tailEnd type="none" w="med" len="med"/>
          </a:ln>
        </p:spPr>
      </p:cxnSp>
      <p:sp>
        <p:nvSpPr>
          <p:cNvPr id="77" name="Google Shape;77;p13"/>
          <p:cNvSpPr txBox="1">
            <a:spLocks noGrp="1"/>
          </p:cNvSpPr>
          <p:nvPr>
            <p:ph type="title" idx="4294967295"/>
          </p:nvPr>
        </p:nvSpPr>
        <p:spPr>
          <a:xfrm>
            <a:off x="311700" y="1271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rgbClr val="FFFFFF"/>
                </a:solidFill>
              </a:rPr>
              <a:t>Final Slide</a:t>
            </a:r>
            <a:endParaRPr sz="1600" dirty="0">
              <a:solidFill>
                <a:srgbClr val="FFFFFF"/>
              </a:solidFill>
            </a:endParaRPr>
          </a:p>
        </p:txBody>
      </p:sp>
      <p:pic>
        <p:nvPicPr>
          <p:cNvPr id="78" name="Google Shape;78;p13" descr="Virtual Deaf-Blind Summit 2020"/>
          <p:cNvPicPr preferRelativeResize="0"/>
          <p:nvPr/>
        </p:nvPicPr>
        <p:blipFill>
          <a:blip r:embed="rId5">
            <a:alphaModFix/>
          </a:blip>
          <a:stretch>
            <a:fillRect/>
          </a:stretch>
        </p:blipFill>
        <p:spPr>
          <a:xfrm>
            <a:off x="5768275" y="593921"/>
            <a:ext cx="2694300" cy="1431350"/>
          </a:xfrm>
          <a:prstGeom prst="rect">
            <a:avLst/>
          </a:prstGeom>
          <a:noFill/>
          <a:ln>
            <a:noFill/>
          </a:ln>
        </p:spPr>
      </p:pic>
      <p:pic>
        <p:nvPicPr>
          <p:cNvPr id="2" name="Picture 1" descr="Usher Syndrome Coalitio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976" y="2392625"/>
            <a:ext cx="3048000" cy="1257300"/>
          </a:xfrm>
          <a:prstGeom prst="rect">
            <a:avLst/>
          </a:prstGeom>
        </p:spPr>
      </p:pic>
      <p:pic>
        <p:nvPicPr>
          <p:cNvPr id="11" name="Google Shape;90;p1" descr="Texas School for the Blind &amp; Visually Impaired">
            <a:extLst>
              <a:ext uri="{FF2B5EF4-FFF2-40B4-BE49-F238E27FC236}">
                <a16:creationId xmlns:a16="http://schemas.microsoft.com/office/drawing/2014/main" id="{6049477B-BF53-7745-9E3C-DE7442B5D493}"/>
              </a:ext>
            </a:extLst>
          </p:cNvPr>
          <p:cNvPicPr preferRelativeResize="0">
            <a:picLocks/>
          </p:cNvPicPr>
          <p:nvPr/>
        </p:nvPicPr>
        <p:blipFill rotWithShape="1">
          <a:blip r:embed="rId7">
            <a:alphaModFix/>
          </a:blip>
          <a:srcRect/>
          <a:stretch/>
        </p:blipFill>
        <p:spPr>
          <a:xfrm>
            <a:off x="6128952" y="2392625"/>
            <a:ext cx="2075934" cy="14503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72306-980D-A34B-8E77-5E476D011BDA}"/>
              </a:ext>
            </a:extLst>
          </p:cNvPr>
          <p:cNvSpPr>
            <a:spLocks noGrp="1"/>
          </p:cNvSpPr>
          <p:nvPr>
            <p:ph type="title"/>
          </p:nvPr>
        </p:nvSpPr>
        <p:spPr/>
        <p:txBody>
          <a:bodyPr/>
          <a:lstStyle/>
          <a:p>
            <a:r>
              <a:rPr lang="en-US" dirty="0">
                <a:solidFill>
                  <a:srgbClr val="880002"/>
                </a:solidFill>
              </a:rPr>
              <a:t>Poll Question 2</a:t>
            </a:r>
          </a:p>
        </p:txBody>
      </p:sp>
      <p:sp>
        <p:nvSpPr>
          <p:cNvPr id="3" name="Text Placeholder 2">
            <a:extLst>
              <a:ext uri="{FF2B5EF4-FFF2-40B4-BE49-F238E27FC236}">
                <a16:creationId xmlns:a16="http://schemas.microsoft.com/office/drawing/2014/main" id="{F1A17D3B-F7A4-BE48-B44B-26CBCF4DBA25}"/>
              </a:ext>
            </a:extLst>
          </p:cNvPr>
          <p:cNvSpPr>
            <a:spLocks noGrp="1"/>
          </p:cNvSpPr>
          <p:nvPr>
            <p:ph type="body" idx="1"/>
          </p:nvPr>
        </p:nvSpPr>
        <p:spPr/>
        <p:txBody>
          <a:bodyPr/>
          <a:lstStyle/>
          <a:p>
            <a:pPr marL="76200" indent="0">
              <a:buNone/>
            </a:pPr>
            <a:r>
              <a:rPr lang="en-US" sz="3200" dirty="0"/>
              <a:t>On a scale of 1-5, how confident are you in your knowledge and skill providing TA for students who are proficient communicators?</a:t>
            </a:r>
          </a:p>
        </p:txBody>
      </p:sp>
    </p:spTree>
    <p:extLst>
      <p:ext uri="{BB962C8B-B14F-4D97-AF65-F5344CB8AC3E}">
        <p14:creationId xmlns:p14="http://schemas.microsoft.com/office/powerpoint/2010/main" val="2352146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9620f7ce28_0_150"/>
          <p:cNvSpPr txBox="1">
            <a:spLocks noGrp="1"/>
          </p:cNvSpPr>
          <p:nvPr>
            <p:ph type="title"/>
          </p:nvPr>
        </p:nvSpPr>
        <p:spPr>
          <a:prstGeom prst="rect">
            <a:avLst/>
          </a:prstGeom>
          <a:noFill/>
          <a:ln>
            <a:noFill/>
          </a:ln>
        </p:spPr>
        <p:txBody>
          <a:bodyPr spcFirstLastPara="1" wrap="square" lIns="90737" tIns="45368" rIns="90737" bIns="45368" anchor="ctr" anchorCtr="0">
            <a:noAutofit/>
          </a:bodyPr>
          <a:lstStyle/>
          <a:p>
            <a:r>
              <a:rPr lang="en-US" sz="3600" dirty="0">
                <a:solidFill>
                  <a:srgbClr val="861714"/>
                </a:solidFill>
              </a:rPr>
              <a:t>Something began to change…...</a:t>
            </a:r>
            <a:endParaRPr sz="3600" dirty="0">
              <a:solidFill>
                <a:srgbClr val="861714"/>
              </a:solidFill>
            </a:endParaRPr>
          </a:p>
          <a:p>
            <a:pPr algn="l">
              <a:buClr>
                <a:srgbClr val="861714"/>
              </a:buClr>
              <a:buSzPts val="3200"/>
            </a:pPr>
            <a:endParaRPr dirty="0"/>
          </a:p>
        </p:txBody>
      </p:sp>
      <p:sp>
        <p:nvSpPr>
          <p:cNvPr id="114" name="Google Shape;114;g9620f7ce28_0_150"/>
          <p:cNvSpPr txBox="1">
            <a:spLocks noGrp="1"/>
          </p:cNvSpPr>
          <p:nvPr>
            <p:ph type="body" idx="1"/>
          </p:nvPr>
        </p:nvSpPr>
        <p:spPr>
          <a:prstGeom prst="rect">
            <a:avLst/>
          </a:prstGeom>
          <a:noFill/>
          <a:ln>
            <a:noFill/>
          </a:ln>
        </p:spPr>
        <p:txBody>
          <a:bodyPr spcFirstLastPara="1" wrap="square" lIns="90737" tIns="45368" rIns="90737" bIns="45368" anchor="t" anchorCtr="0">
            <a:noAutofit/>
          </a:bodyPr>
          <a:lstStyle/>
          <a:p>
            <a:pPr marL="0" indent="0">
              <a:spcBef>
                <a:spcPts val="484"/>
              </a:spcBef>
              <a:buSzPts val="1100"/>
              <a:buNone/>
            </a:pPr>
            <a:r>
              <a:rPr lang="en-US" sz="2947" dirty="0">
                <a:solidFill>
                  <a:schemeClr val="bg2">
                    <a:lumMod val="50000"/>
                  </a:schemeClr>
                </a:solidFill>
              </a:rPr>
              <a:t>We began to get a number of contacts regarding a different type of child.</a:t>
            </a:r>
            <a:endParaRPr sz="2947" dirty="0">
              <a:solidFill>
                <a:schemeClr val="bg2">
                  <a:lumMod val="50000"/>
                </a:schemeClr>
              </a:solidFill>
            </a:endParaRPr>
          </a:p>
          <a:p>
            <a:pPr marL="0" indent="0">
              <a:spcBef>
                <a:spcPts val="484"/>
              </a:spcBef>
              <a:buSzPts val="1100"/>
              <a:buNone/>
            </a:pPr>
            <a:endParaRPr sz="2947" dirty="0">
              <a:solidFill>
                <a:schemeClr val="bg2">
                  <a:lumMod val="50000"/>
                </a:schemeClr>
              </a:solidFill>
            </a:endParaRPr>
          </a:p>
          <a:p>
            <a:pPr marL="0" indent="0">
              <a:spcBef>
                <a:spcPts val="484"/>
              </a:spcBef>
              <a:buSzPts val="1100"/>
              <a:buNone/>
            </a:pPr>
            <a:r>
              <a:rPr lang="en-US" sz="2947" dirty="0">
                <a:solidFill>
                  <a:schemeClr val="bg2">
                    <a:lumMod val="50000"/>
                  </a:schemeClr>
                </a:solidFill>
              </a:rPr>
              <a:t>They were </a:t>
            </a:r>
            <a:r>
              <a:rPr lang="en-US" sz="2947" b="1" dirty="0">
                <a:solidFill>
                  <a:schemeClr val="bg2">
                    <a:lumMod val="50000"/>
                  </a:schemeClr>
                </a:solidFill>
              </a:rPr>
              <a:t>congenitally </a:t>
            </a:r>
            <a:r>
              <a:rPr lang="en-US" sz="2947" dirty="0">
                <a:solidFill>
                  <a:schemeClr val="bg2">
                    <a:lumMod val="50000"/>
                  </a:schemeClr>
                </a:solidFill>
              </a:rPr>
              <a:t>deafblind with </a:t>
            </a:r>
            <a:r>
              <a:rPr lang="en-US" sz="2947" b="1" dirty="0">
                <a:solidFill>
                  <a:schemeClr val="bg2">
                    <a:lumMod val="50000"/>
                  </a:schemeClr>
                </a:solidFill>
              </a:rPr>
              <a:t>formal language.</a:t>
            </a:r>
            <a:endParaRPr sz="2947" dirty="0">
              <a:solidFill>
                <a:schemeClr val="bg2">
                  <a:lumMod val="50000"/>
                </a:schemeClr>
              </a:solidFill>
            </a:endParaRPr>
          </a:p>
          <a:p>
            <a:pPr indent="-332864">
              <a:lnSpc>
                <a:spcPct val="100000"/>
              </a:lnSpc>
              <a:spcBef>
                <a:spcPts val="467"/>
              </a:spcBef>
              <a:buSzPts val="2220"/>
              <a:buNone/>
            </a:pPr>
            <a:endParaRPr sz="2337" dirty="0"/>
          </a:p>
          <a:p>
            <a:pPr indent="-332864">
              <a:lnSpc>
                <a:spcPct val="100000"/>
              </a:lnSpc>
              <a:spcBef>
                <a:spcPts val="467"/>
              </a:spcBef>
              <a:buSzPts val="2220"/>
              <a:buNone/>
            </a:pPr>
            <a:endParaRPr sz="2337" dirty="0"/>
          </a:p>
        </p:txBody>
      </p:sp>
      <p:sp>
        <p:nvSpPr>
          <p:cNvPr id="117" name="Google Shape;117;g9620f7ce28_0_150"/>
          <p:cNvSpPr txBox="1">
            <a:spLocks noGrp="1"/>
          </p:cNvSpPr>
          <p:nvPr>
            <p:ph type="sldNum" idx="12"/>
          </p:nvPr>
        </p:nvSpPr>
        <p:spPr>
          <a:prstGeom prst="rect">
            <a:avLst/>
          </a:prstGeom>
        </p:spPr>
        <p:txBody>
          <a:bodyPr spcFirstLastPara="1" wrap="square" lIns="90737" tIns="45368" rIns="90737" bIns="45368" anchor="ctr" anchorCtr="0">
            <a:noAutofit/>
          </a:bodyPr>
          <a:lstStyle/>
          <a:p>
            <a:fld id="{00000000-1234-1234-1234-123412341234}" type="slidenum">
              <a:rPr lang="en-US"/>
              <a:pPr/>
              <a:t>8</a:t>
            </a:fld>
            <a:endParaRPr/>
          </a:p>
        </p:txBody>
      </p:sp>
      <p:pic>
        <p:nvPicPr>
          <p:cNvPr id="116" name="Google Shape;116;g9620f7ce28_0_150" descr="A young boy looking at a book."/>
          <p:cNvPicPr preferRelativeResize="0"/>
          <p:nvPr/>
        </p:nvPicPr>
        <p:blipFill rotWithShape="1">
          <a:blip r:embed="rId3">
            <a:alphaModFix/>
          </a:blip>
          <a:srcRect/>
          <a:stretch/>
        </p:blipFill>
        <p:spPr>
          <a:xfrm>
            <a:off x="5160892" y="1701771"/>
            <a:ext cx="3128211" cy="4170947"/>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Tree>
    <p:extLst>
      <p:ext uri="{BB962C8B-B14F-4D97-AF65-F5344CB8AC3E}">
        <p14:creationId xmlns:p14="http://schemas.microsoft.com/office/powerpoint/2010/main" val="3883393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9620f7ce28_0_22"/>
          <p:cNvSpPr txBox="1">
            <a:spLocks noGrp="1"/>
          </p:cNvSpPr>
          <p:nvPr>
            <p:ph type="title"/>
          </p:nvPr>
        </p:nvSpPr>
        <p:spPr>
          <a:xfrm>
            <a:off x="141520" y="595256"/>
            <a:ext cx="8520600" cy="763500"/>
          </a:xfrm>
          <a:prstGeom prst="rect">
            <a:avLst/>
          </a:prstGeom>
        </p:spPr>
        <p:txBody>
          <a:bodyPr spcFirstLastPara="1" wrap="square" lIns="90737" tIns="45368" rIns="90737" bIns="45368" anchor="ctr" anchorCtr="0">
            <a:noAutofit/>
          </a:bodyPr>
          <a:lstStyle/>
          <a:p>
            <a:pPr>
              <a:buSzPts val="1800"/>
            </a:pPr>
            <a:r>
              <a:rPr lang="en-US" dirty="0">
                <a:solidFill>
                  <a:srgbClr val="861714"/>
                </a:solidFill>
              </a:rPr>
              <a:t>Proficient Communicators (2 of 7)</a:t>
            </a:r>
            <a:endParaRPr dirty="0">
              <a:solidFill>
                <a:srgbClr val="861714"/>
              </a:solidFill>
            </a:endParaRPr>
          </a:p>
        </p:txBody>
      </p:sp>
      <p:sp>
        <p:nvSpPr>
          <p:cNvPr id="125" name="Google Shape;125;g9620f7ce28_0_22"/>
          <p:cNvSpPr txBox="1">
            <a:spLocks noGrp="1"/>
          </p:cNvSpPr>
          <p:nvPr>
            <p:ph type="sldNum" idx="12"/>
          </p:nvPr>
        </p:nvSpPr>
        <p:spPr>
          <a:prstGeom prst="rect">
            <a:avLst/>
          </a:prstGeom>
        </p:spPr>
        <p:txBody>
          <a:bodyPr spcFirstLastPara="1" wrap="square" lIns="90737" tIns="45368" rIns="90737" bIns="45368" anchor="ctr" anchorCtr="0">
            <a:noAutofit/>
          </a:bodyPr>
          <a:lstStyle/>
          <a:p>
            <a:fld id="{00000000-1234-1234-1234-123412341234}" type="slidenum">
              <a:rPr lang="en-US"/>
              <a:pPr/>
              <a:t>9</a:t>
            </a:fld>
            <a:endParaRPr/>
          </a:p>
        </p:txBody>
      </p:sp>
      <p:sp>
        <p:nvSpPr>
          <p:cNvPr id="128" name="Google Shape;128;g9620f7ce28_0_22"/>
          <p:cNvSpPr txBox="1">
            <a:spLocks noGrp="1"/>
          </p:cNvSpPr>
          <p:nvPr>
            <p:ph type="body" idx="4294967295"/>
          </p:nvPr>
        </p:nvSpPr>
        <p:spPr>
          <a:xfrm>
            <a:off x="5102225" y="1803400"/>
            <a:ext cx="4041775" cy="4275138"/>
          </a:xfrm>
          <a:prstGeom prst="rect">
            <a:avLst/>
          </a:prstGeom>
        </p:spPr>
        <p:txBody>
          <a:bodyPr spcFirstLastPara="1" wrap="square" lIns="90737" tIns="45368" rIns="90737" bIns="45368" anchor="t" anchorCtr="0">
            <a:noAutofit/>
          </a:bodyPr>
          <a:lstStyle/>
          <a:p>
            <a:pPr marL="0" indent="0">
              <a:buNone/>
            </a:pPr>
            <a:r>
              <a:rPr lang="en-US"/>
              <a:t>pictue</a:t>
            </a:r>
            <a:endParaRPr/>
          </a:p>
        </p:txBody>
      </p:sp>
      <p:sp>
        <p:nvSpPr>
          <p:cNvPr id="126" name="Google Shape;126;g9620f7ce28_0_22"/>
          <p:cNvSpPr txBox="1">
            <a:spLocks noGrp="1"/>
          </p:cNvSpPr>
          <p:nvPr>
            <p:ph type="body" idx="4294967295"/>
          </p:nvPr>
        </p:nvSpPr>
        <p:spPr>
          <a:xfrm>
            <a:off x="141520" y="1622444"/>
            <a:ext cx="4040188" cy="3881438"/>
          </a:xfrm>
          <a:prstGeom prst="rect">
            <a:avLst/>
          </a:prstGeom>
        </p:spPr>
        <p:txBody>
          <a:bodyPr spcFirstLastPara="1" wrap="square" lIns="90737" tIns="45368" rIns="90737" bIns="45368" anchor="t" anchorCtr="0">
            <a:noAutofit/>
          </a:bodyPr>
          <a:lstStyle/>
          <a:p>
            <a:pPr marL="0" indent="0">
              <a:buSzPts val="1100"/>
              <a:buNone/>
            </a:pPr>
            <a:r>
              <a:rPr lang="en-US" dirty="0">
                <a:solidFill>
                  <a:schemeClr val="bg2">
                    <a:lumMod val="50000"/>
                  </a:schemeClr>
                </a:solidFill>
              </a:rPr>
              <a:t>On state’s general education curriculum and not an alternative curriculum.</a:t>
            </a:r>
            <a:endParaRPr dirty="0">
              <a:solidFill>
                <a:schemeClr val="bg2">
                  <a:lumMod val="50000"/>
                </a:schemeClr>
              </a:solidFill>
            </a:endParaRPr>
          </a:p>
          <a:p>
            <a:pPr marL="0" indent="0">
              <a:buNone/>
            </a:pPr>
            <a:endParaRPr dirty="0">
              <a:solidFill>
                <a:schemeClr val="bg2">
                  <a:lumMod val="50000"/>
                </a:schemeClr>
              </a:solidFill>
            </a:endParaRPr>
          </a:p>
          <a:p>
            <a:pPr marL="0" indent="0">
              <a:buSzPts val="1100"/>
              <a:buNone/>
            </a:pPr>
            <a:r>
              <a:rPr lang="en-US" dirty="0">
                <a:solidFill>
                  <a:schemeClr val="bg2">
                    <a:lumMod val="50000"/>
                  </a:schemeClr>
                </a:solidFill>
              </a:rPr>
              <a:t>Most did not have an intellectual disability.</a:t>
            </a:r>
            <a:endParaRPr dirty="0">
              <a:solidFill>
                <a:schemeClr val="bg2">
                  <a:lumMod val="50000"/>
                </a:schemeClr>
              </a:solidFill>
            </a:endParaRPr>
          </a:p>
          <a:p>
            <a:pPr marL="0" indent="0">
              <a:buNone/>
            </a:pPr>
            <a:endParaRPr dirty="0">
              <a:solidFill>
                <a:schemeClr val="bg2">
                  <a:lumMod val="50000"/>
                </a:schemeClr>
              </a:solidFill>
            </a:endParaRPr>
          </a:p>
          <a:p>
            <a:pPr marL="0" indent="0">
              <a:buSzPts val="1100"/>
              <a:buNone/>
            </a:pPr>
            <a:r>
              <a:rPr lang="en-US" dirty="0">
                <a:solidFill>
                  <a:schemeClr val="bg2">
                    <a:lumMod val="50000"/>
                  </a:schemeClr>
                </a:solidFill>
              </a:rPr>
              <a:t>Accomplished in the use of a large array of technology.</a:t>
            </a:r>
            <a:endParaRPr dirty="0">
              <a:solidFill>
                <a:schemeClr val="bg2">
                  <a:lumMod val="50000"/>
                </a:schemeClr>
              </a:solidFill>
            </a:endParaRPr>
          </a:p>
          <a:p>
            <a:pPr marL="0" indent="0">
              <a:buNone/>
            </a:pPr>
            <a:endParaRPr dirty="0"/>
          </a:p>
        </p:txBody>
      </p:sp>
      <p:pic>
        <p:nvPicPr>
          <p:cNvPr id="3" name="Picture 2" descr="A woman sitting at her computer. ">
            <a:extLst>
              <a:ext uri="{FF2B5EF4-FFF2-40B4-BE49-F238E27FC236}">
                <a16:creationId xmlns:a16="http://schemas.microsoft.com/office/drawing/2014/main" id="{84EFB23E-F0BC-C245-9FE7-7B61EB897EA9}"/>
              </a:ext>
            </a:extLst>
          </p:cNvPr>
          <p:cNvPicPr>
            <a:picLocks noChangeAspect="1"/>
          </p:cNvPicPr>
          <p:nvPr/>
        </p:nvPicPr>
        <p:blipFill>
          <a:blip r:embed="rId3"/>
          <a:stretch>
            <a:fillRect/>
          </a:stretch>
        </p:blipFill>
        <p:spPr>
          <a:xfrm>
            <a:off x="4303644" y="2000130"/>
            <a:ext cx="4499113" cy="3374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3567859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13779</TotalTime>
  <Words>3775</Words>
  <Application>Microsoft Macintosh PowerPoint</Application>
  <PresentationFormat>On-screen Show (4:3)</PresentationFormat>
  <Paragraphs>444</Paragraphs>
  <Slides>65</Slides>
  <Notes>58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65</vt:i4>
      </vt:variant>
    </vt:vector>
  </HeadingPairs>
  <TitlesOfParts>
    <vt:vector size="76" baseType="lpstr">
      <vt:lpstr>Arial</vt:lpstr>
      <vt:lpstr>Wingdings</vt:lpstr>
      <vt:lpstr>IBM Plex Sans Condensed</vt:lpstr>
      <vt:lpstr>IBM Plex Sans Condensed Medium</vt:lpstr>
      <vt:lpstr>IBM Plex Sans Condensed SemiBold</vt:lpstr>
      <vt:lpstr>Montserrat</vt:lpstr>
      <vt:lpstr>IBM Plex Sans Medium</vt:lpstr>
      <vt:lpstr>Book Antiqua</vt:lpstr>
      <vt:lpstr>Calibri</vt:lpstr>
      <vt:lpstr>IBM Plex Sans Light</vt:lpstr>
      <vt:lpstr>Simple Light</vt:lpstr>
      <vt:lpstr>Meeting the Needs of Proficient Communicators</vt:lpstr>
      <vt:lpstr>Session Objectives </vt:lpstr>
      <vt:lpstr>Proficient Communicators</vt:lpstr>
      <vt:lpstr>Poll Question 1</vt:lpstr>
      <vt:lpstr>Proficient Communicators (1 of 7)</vt:lpstr>
      <vt:lpstr>Resources and Strategies</vt:lpstr>
      <vt:lpstr>Poll Question 2</vt:lpstr>
      <vt:lpstr>Something began to change…... </vt:lpstr>
      <vt:lpstr>Proficient Communicators (2 of 7)</vt:lpstr>
      <vt:lpstr>Video 1</vt:lpstr>
      <vt:lpstr>Proficient Communicators (3 of 7)</vt:lpstr>
      <vt:lpstr>Texas Deafblind Child Count = 820</vt:lpstr>
      <vt:lpstr>Texas Deafblind Childcount</vt:lpstr>
      <vt:lpstr>Proficient Communicators (4 of 7)</vt:lpstr>
      <vt:lpstr>Proficient Communicators (5 of 7)</vt:lpstr>
      <vt:lpstr>Poll Question 3</vt:lpstr>
      <vt:lpstr>Proficient Communicators (6 of 7)</vt:lpstr>
      <vt:lpstr>Proficient Communicators (7 of 7)</vt:lpstr>
      <vt:lpstr>PC: Gathering Common Needs</vt:lpstr>
      <vt:lpstr>Modify Curriculum</vt:lpstr>
      <vt:lpstr>Video 2</vt:lpstr>
      <vt:lpstr>Comprehension </vt:lpstr>
      <vt:lpstr>Create At Least One Elective </vt:lpstr>
      <vt:lpstr>Manage Technology</vt:lpstr>
      <vt:lpstr>Homework!</vt:lpstr>
      <vt:lpstr>Address Stress</vt:lpstr>
      <vt:lpstr>Poll Question 4</vt:lpstr>
      <vt:lpstr>Building Strategies and Resources</vt:lpstr>
      <vt:lpstr>Meeting the Needs of Proficient Communicators with Usher Syndrome</vt:lpstr>
      <vt:lpstr>American Annals of the Deaf - 1886</vt:lpstr>
      <vt:lpstr>Usher Syndrome</vt:lpstr>
      <vt:lpstr>Learners with Usher Syndrome</vt:lpstr>
      <vt:lpstr>Usher Population estimates: 0-21 </vt:lpstr>
      <vt:lpstr>Actual Numbers - Coalition </vt:lpstr>
      <vt:lpstr>Actual Numbers – State DB Projects </vt:lpstr>
      <vt:lpstr>Diagnosing Usher Syndrome - 2020</vt:lpstr>
      <vt:lpstr>Why are the Numbers so Low?</vt:lpstr>
      <vt:lpstr>Proficient Communicators with Usher</vt:lpstr>
      <vt:lpstr>Usher = Constant Change</vt:lpstr>
      <vt:lpstr>Usher Students Can Be Invisible</vt:lpstr>
      <vt:lpstr>Students with Usher May Need: </vt:lpstr>
      <vt:lpstr>Accommodations not Modifications</vt:lpstr>
      <vt:lpstr>Let’s Ask the Experts! </vt:lpstr>
      <vt:lpstr>Retinitis Pigmentosa</vt:lpstr>
      <vt:lpstr>The USH View</vt:lpstr>
      <vt:lpstr>Ask the Experts – Young Adults tell us:</vt:lpstr>
      <vt:lpstr>Impact of Usher</vt:lpstr>
      <vt:lpstr>Provide Universal Accessibility</vt:lpstr>
      <vt:lpstr>Support Parents</vt:lpstr>
      <vt:lpstr>Support Practitioners</vt:lpstr>
      <vt:lpstr>Conduct Research</vt:lpstr>
      <vt:lpstr>Resources</vt:lpstr>
      <vt:lpstr>A Review of the Literature </vt:lpstr>
      <vt:lpstr>A Review of the Literature, cont’d </vt:lpstr>
      <vt:lpstr>New Resources: IEPs </vt:lpstr>
      <vt:lpstr>Resources for Youth</vt:lpstr>
      <vt:lpstr>Parent/Family Resources </vt:lpstr>
      <vt:lpstr>Parent/Family Resources, cont’d </vt:lpstr>
      <vt:lpstr>Practitioner Resources </vt:lpstr>
      <vt:lpstr>Practitioner Resources, cont’d </vt:lpstr>
      <vt:lpstr>Poll Questions 5 </vt:lpstr>
      <vt:lpstr>Moving Forward </vt:lpstr>
      <vt:lpstr>Poll Questions 6</vt:lpstr>
      <vt:lpstr>Please take the  Meeting the Needs for  Proficient Communicators  Evaluation Survey</vt:lpstr>
      <vt:lpstr>Final Slide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Meeting the Needs of Proficient Communicators</dc:title>
  <dc:creator>Nancy O'Donnell</dc:creator>
  <cp:lastModifiedBy>Haylee Marcotte</cp:lastModifiedBy>
  <cp:revision>49</cp:revision>
  <dcterms:modified xsi:type="dcterms:W3CDTF">2020-09-29T21:02:23Z</dcterms:modified>
</cp:coreProperties>
</file>