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6072" autoAdjust="0"/>
  </p:normalViewPr>
  <p:slideViewPr>
    <p:cSldViewPr snapToGrid="0">
      <p:cViewPr varScale="1">
        <p:scale>
          <a:sx n="94" d="100"/>
          <a:sy n="94" d="100"/>
        </p:scale>
        <p:origin x="2160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309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f26eadc6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5f26eadc6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cc70077d8_0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2" name="Google Shape;112;g5cc70077d8_0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5f126654a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5f126654a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cc70077d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cc70077d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5f126654a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5f126654a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g5cc70077d8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6" name="Google Shape;76;g5cc70077d8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General comments</a:t>
            </a:r>
            <a:endParaRPr dirty="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dirty="0"/>
              <a:t>NCDB can provide structure in the form of process, knowledge, and facilitation</a:t>
            </a:r>
            <a:endParaRPr dirty="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SzPts val="1100"/>
              <a:buChar char="●"/>
            </a:pPr>
            <a:r>
              <a:rPr lang="en" dirty="0"/>
              <a:t>View TA as a collaborative effort with the state projects as a network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As TA gets more intensive it becomes more formalized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5f126654a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5f126654a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5cc70077d8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5cc70077d8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5cc70077d8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5cc70077d8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ea0daa12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ea0daa12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2099" y="1301262"/>
            <a:ext cx="6270922" cy="2098226"/>
          </a:xfrm>
        </p:spPr>
        <p:txBody>
          <a:bodyPr anchor="b">
            <a:noAutofit/>
          </a:bodyPr>
          <a:lstStyle>
            <a:lvl1pPr algn="ctr">
              <a:defRPr sz="48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41" y="6453386"/>
            <a:ext cx="1733910" cy="371346"/>
          </a:xfrm>
          <a:prstGeom prst="rect">
            <a:avLst/>
          </a:prstGeom>
        </p:spPr>
      </p:pic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565150" y="6003925"/>
            <a:ext cx="8005763" cy="3524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03050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 i="0"/>
            </a:lvl2pPr>
            <a:lvl3pPr>
              <a:defRPr sz="1350"/>
            </a:lvl3pPr>
            <a:lvl4pPr>
              <a:defRPr sz="1350" i="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7548246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496645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an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4"/>
            <a:ext cx="8229600" cy="1583263"/>
          </a:xfrm>
        </p:spPr>
        <p:txBody>
          <a:bodyPr/>
          <a:lstStyle>
            <a:lvl1pPr>
              <a:defRPr sz="2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 i="0"/>
            </a:lvl2pPr>
            <a:lvl3pPr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6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7200" y="3403600"/>
            <a:ext cx="4005263" cy="254793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4724400" y="3403600"/>
            <a:ext cx="3962400" cy="254793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08835490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63547706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541314318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2_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874149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41374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41" y="6453386"/>
            <a:ext cx="1733910" cy="37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641816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defRPr i="0"/>
            </a:lvl2pPr>
            <a:lvl4pPr>
              <a:defRPr i="0"/>
            </a:lvl4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88138456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i="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i="0"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 i="0"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 i="0"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976227778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2963329"/>
          </a:xfrm>
        </p:spPr>
        <p:txBody>
          <a:bodyPr/>
          <a:lstStyle>
            <a:lvl1pPr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2963329"/>
          </a:xfrm>
        </p:spPr>
        <p:txBody>
          <a:bodyPr/>
          <a:lstStyle>
            <a:lvl1pPr>
              <a:defRPr sz="21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18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13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1200"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105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525463" y="4783138"/>
            <a:ext cx="8161337" cy="1304925"/>
          </a:xfr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078170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21114692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389997"/>
            <a:ext cx="6858000" cy="1752070"/>
          </a:xfrm>
        </p:spPr>
        <p:txBody>
          <a:bodyPr anchor="b">
            <a:normAutofit/>
          </a:bodyPr>
          <a:lstStyle>
            <a:lvl1pPr algn="ctr">
              <a:defRPr sz="3600" b="1">
                <a:solidFill>
                  <a:schemeClr val="tx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238905"/>
            <a:ext cx="6858000" cy="876829"/>
          </a:xfrm>
        </p:spPr>
        <p:txBody>
          <a:bodyPr>
            <a:noAutofit/>
          </a:bodyPr>
          <a:lstStyle>
            <a:lvl1pPr marL="0" indent="0" algn="ctr">
              <a:buNone/>
              <a:defRPr sz="3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1143000" y="5071004"/>
            <a:ext cx="6858000" cy="847725"/>
          </a:xfrm>
        </p:spPr>
        <p:txBody>
          <a:bodyPr/>
          <a:lstStyle>
            <a:lvl1pPr marL="0" indent="0">
              <a:buFontTx/>
              <a:buNone/>
              <a:defRPr sz="20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257175" indent="0">
              <a:buFontTx/>
              <a:buNone/>
              <a:defRPr sz="18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514350" indent="0">
              <a:buFontTx/>
              <a:buNone/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771525" indent="0">
              <a:buFontTx/>
              <a:buNone/>
              <a:defRPr i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1028700" indent="0">
              <a:buFontTx/>
              <a:buNone/>
              <a:defRPr sz="1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1143000" y="3309938"/>
            <a:ext cx="6858000" cy="1566862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2577728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i="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i="0"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i="0"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i="0"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061532350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95925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1EE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444261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CFB2A68D-0E26-4ECF-BE71-48D27E1E043A}" type="datetimeFigureOut">
              <a:rPr lang="en-US" smtClean="0"/>
              <a:t>3/10/20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t>‹#›</a:t>
            </a:fld>
            <a:endParaRPr lang="en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841" y="6453386"/>
            <a:ext cx="1733910" cy="371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69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hf sldNum="0" hdr="0" ft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4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0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0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tinyurl.com/y5grhw8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db.org/pages/show/ncdb-technical-assistance/ncdb-technical-assistance-for-state-deaf-blind-projects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nationaldb.org/products/ta-reference-guide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Relationship Id="rId5" Type="http://schemas.openxmlformats.org/officeDocument/2006/relationships/hyperlink" Target="http://documents.nationaldb.org/summit2018/StateProjectSystemsTAGuide_a.pdf" TargetMode="External"/><Relationship Id="rId4" Type="http://schemas.openxmlformats.org/officeDocument/2006/relationships/hyperlink" Target="https://nationaldb.org/wiki/page/100/83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983532" y="961628"/>
            <a:ext cx="7176549" cy="2098226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Support for State Deaf-Blind Projects</a:t>
            </a:r>
            <a:endParaRPr sz="360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Part 2:  NCDB TA Services</a:t>
            </a:r>
            <a:endParaRPr sz="36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1188720" y="3956280"/>
            <a:ext cx="6966134" cy="108623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/>
              <a:t>Presenter: Sam Morgan, NCDB Co-Director</a:t>
            </a:r>
          </a:p>
          <a:p>
            <a:r>
              <a:rPr lang="en" sz="1600" b="1" dirty="0"/>
              <a:t>August 21, 2019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b="1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3"/>
          </p:nvPr>
        </p:nvSpPr>
        <p:spPr>
          <a:xfrm>
            <a:off x="978305" y="6043681"/>
            <a:ext cx="7592136" cy="3524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800" dirty="0"/>
              <a:t>The contents of this presentation were developed under a grant from the U.S. Department of Education, #H326T180026. However, those contents do not necessarily represent the policy of the U.S. Department of Education, and you should not assume endorsement by the Federal Government. Project Officer, Susan </a:t>
            </a:r>
            <a:r>
              <a:rPr lang="en-US" sz="800" dirty="0" err="1"/>
              <a:t>Weigert</a:t>
            </a:r>
            <a:r>
              <a:rPr lang="en-US" sz="800" dirty="0"/>
              <a:t>.</a:t>
            </a:r>
          </a:p>
        </p:txBody>
      </p:sp>
      <p:pic>
        <p:nvPicPr>
          <p:cNvPr id="6" name="Picture 5" descr="National Center on Deaf-Blindne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879" y="6241198"/>
            <a:ext cx="512426" cy="512426"/>
          </a:xfrm>
          <a:prstGeom prst="rect">
            <a:avLst/>
          </a:prstGeom>
        </p:spPr>
      </p:pic>
      <p:pic>
        <p:nvPicPr>
          <p:cNvPr id="7" name="Picture 6" descr="IDEAs that Work U.S. Office of Special Education Program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4854" y="6241198"/>
            <a:ext cx="614362" cy="512427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2"/>
          <p:cNvSpPr txBox="1">
            <a:spLocks noGrp="1"/>
          </p:cNvSpPr>
          <p:nvPr>
            <p:ph type="title"/>
          </p:nvPr>
        </p:nvSpPr>
        <p:spPr>
          <a:xfrm>
            <a:off x="583096" y="303592"/>
            <a:ext cx="8378004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TA Resources </a:t>
            </a:r>
            <a:r>
              <a:rPr lang="en" sz="3600" u="sng" dirty="0"/>
              <a:t>(2 of 2)</a:t>
            </a:r>
            <a:endParaRPr sz="3600" u="sng" dirty="0"/>
          </a:p>
        </p:txBody>
      </p:sp>
      <p:sp>
        <p:nvSpPr>
          <p:cNvPr id="109" name="Google Shape;109;p22"/>
          <p:cNvSpPr txBox="1">
            <a:spLocks noGrp="1"/>
          </p:cNvSpPr>
          <p:nvPr>
            <p:ph type="body" idx="1"/>
          </p:nvPr>
        </p:nvSpPr>
        <p:spPr>
          <a:xfrm>
            <a:off x="583096" y="1205948"/>
            <a:ext cx="8249204" cy="52494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200" dirty="0">
                <a:solidFill>
                  <a:schemeClr val="dk1"/>
                </a:solidFill>
              </a:rPr>
              <a:t>What’s coming</a:t>
            </a:r>
            <a:endParaRPr sz="32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3200" dirty="0">
                <a:solidFill>
                  <a:schemeClr val="dk1"/>
                </a:solidFill>
              </a:rPr>
              <a:t>Systems Documents per initiative (October)</a:t>
            </a:r>
            <a:endParaRPr sz="3200" dirty="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2400" dirty="0">
                <a:solidFill>
                  <a:schemeClr val="dk1"/>
                </a:solidFill>
              </a:rPr>
              <a:t>Format - Changing Systems Guide with specific content, questions, and planning documents</a:t>
            </a:r>
            <a:endParaRPr sz="2400" dirty="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2400" dirty="0">
                <a:solidFill>
                  <a:schemeClr val="dk1"/>
                </a:solidFill>
              </a:rPr>
              <a:t>Developed to be used within targeted and intensive TA (but can be used independently) </a:t>
            </a:r>
            <a:endParaRPr sz="2400" dirty="0">
              <a:solidFill>
                <a:schemeClr val="dk1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○"/>
            </a:pPr>
            <a:r>
              <a:rPr lang="en" sz="2400" dirty="0">
                <a:solidFill>
                  <a:schemeClr val="dk1"/>
                </a:solidFill>
              </a:rPr>
              <a:t>Support states systems change/implementation work </a:t>
            </a:r>
            <a:endParaRPr sz="2400" dirty="0">
              <a:solidFill>
                <a:schemeClr val="dk1"/>
              </a:solidFill>
            </a:endParaRPr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</a:pPr>
            <a:r>
              <a:rPr lang="en" sz="2400" dirty="0">
                <a:solidFill>
                  <a:schemeClr val="dk1"/>
                </a:solidFill>
              </a:rPr>
              <a:t>Needs and background</a:t>
            </a:r>
            <a:endParaRPr sz="2400" dirty="0">
              <a:solidFill>
                <a:schemeClr val="dk1"/>
              </a:solidFill>
            </a:endParaRPr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</a:pPr>
            <a:r>
              <a:rPr lang="en" sz="2400" dirty="0">
                <a:solidFill>
                  <a:schemeClr val="dk1"/>
                </a:solidFill>
              </a:rPr>
              <a:t>Partnerships</a:t>
            </a:r>
            <a:endParaRPr sz="2400" dirty="0">
              <a:solidFill>
                <a:schemeClr val="dk1"/>
              </a:solidFill>
            </a:endParaRPr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</a:pPr>
            <a:r>
              <a:rPr lang="en" sz="2400" dirty="0">
                <a:solidFill>
                  <a:schemeClr val="dk1"/>
                </a:solidFill>
              </a:rPr>
              <a:t>Planning change</a:t>
            </a:r>
            <a:endParaRPr sz="2400" dirty="0">
              <a:solidFill>
                <a:schemeClr val="dk1"/>
              </a:solidFill>
            </a:endParaRPr>
          </a:p>
          <a:p>
            <a:pPr marL="1371600" lvl="2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■"/>
            </a:pPr>
            <a:r>
              <a:rPr lang="en" sz="2400" dirty="0">
                <a:solidFill>
                  <a:schemeClr val="dk1"/>
                </a:solidFill>
              </a:rPr>
              <a:t>Implementing change in your state</a:t>
            </a:r>
            <a:endParaRPr sz="2400" dirty="0"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23"/>
          <p:cNvSpPr txBox="1">
            <a:spLocks noGrp="1"/>
          </p:cNvSpPr>
          <p:nvPr>
            <p:ph type="title"/>
          </p:nvPr>
        </p:nvSpPr>
        <p:spPr>
          <a:xfrm>
            <a:off x="636104" y="251817"/>
            <a:ext cx="8196196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Peer Learning Communities and CoP’s</a:t>
            </a:r>
            <a:endParaRPr u="sng" dirty="0"/>
          </a:p>
        </p:txBody>
      </p:sp>
      <p:sp>
        <p:nvSpPr>
          <p:cNvPr id="115" name="Google Shape;115;p23"/>
          <p:cNvSpPr txBox="1">
            <a:spLocks noGrp="1"/>
          </p:cNvSpPr>
          <p:nvPr>
            <p:ph type="body" idx="1"/>
          </p:nvPr>
        </p:nvSpPr>
        <p:spPr>
          <a:xfrm>
            <a:off x="636104" y="1563757"/>
            <a:ext cx="8196196" cy="500156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PLC’s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Family Engagement Coordinators - Megan Cote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Training Interveners Group - Kristi Probst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EI - EHDI and Hands and Voices - Emma Nelson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EI - Training Group - Emma Nelson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Transition - </a:t>
            </a:r>
            <a:r>
              <a:rPr lang="en" sz="2000" dirty="0">
                <a:solidFill>
                  <a:schemeClr val="dk1"/>
                </a:solidFill>
              </a:rPr>
              <a:t>Improving Transition Outcomes for DB students with additional Disabilities - Mike Fagbemi and Ellen Condon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dirty="0">
                <a:solidFill>
                  <a:schemeClr val="dk1"/>
                </a:solidFill>
              </a:rPr>
              <a:t>Operating a State Deaf-Blind Project (Project Management) - Linda McDowell</a:t>
            </a:r>
            <a:endParaRPr sz="2000" dirty="0">
              <a:solidFill>
                <a:schemeClr val="dk1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 sz="2000" dirty="0">
                <a:solidFill>
                  <a:schemeClr val="dk1"/>
                </a:solidFill>
              </a:rPr>
              <a:t>Child Specific TA - Sam Morgan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000000"/>
                </a:solidFill>
              </a:rPr>
              <a:t>CoP’s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National Deaf-Blind Educator Network (NDBEN) - Kristi Probst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Developing</a:t>
            </a:r>
            <a:endParaRPr sz="2000" dirty="0"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 dirty="0">
                <a:solidFill>
                  <a:srgbClr val="000000"/>
                </a:solidFill>
              </a:rPr>
              <a:t>Intervener group - working on developing partnerships for this</a:t>
            </a:r>
            <a:endParaRPr sz="1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Evaluation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Help us provide better services to you by providing your feedback.</a:t>
            </a:r>
          </a:p>
          <a:p>
            <a:r>
              <a:rPr lang="en-US" dirty="0"/>
              <a:t>Evaluation link: </a:t>
            </a:r>
            <a:r>
              <a:rPr lang="en-US" dirty="0">
                <a:hlinkClick r:id="rId2"/>
              </a:rPr>
              <a:t>https://tinyurl.com/y5grhw8s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34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791308" y="593367"/>
            <a:ext cx="8040991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Outcomes for Today</a:t>
            </a:r>
            <a:r>
              <a:rPr lang="en" dirty="0"/>
              <a:t>	</a:t>
            </a:r>
            <a:endParaRPr dirty="0"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791308" y="1802423"/>
            <a:ext cx="8040992" cy="42894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Build an understanding of: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How to access and where to find information on NCDB’s TA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Documents and processes for targeted and intensive TA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A range of TA activities to support state deaf-blind projects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703384" y="593367"/>
            <a:ext cx="8128915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Why a Revamped TA Process?</a:t>
            </a:r>
            <a:endParaRPr u="sng" dirty="0"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703384" y="2039815"/>
            <a:ext cx="8128916" cy="40520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Better organize our TA to have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Clearer processes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Increased transparency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Increased predictability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Clear expectations for NCDB and SDBP’s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Better evaluate our efforts and outcomes (formative/summative)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677008" y="99442"/>
            <a:ext cx="8155292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OSEP Requirements</a:t>
            </a:r>
            <a:endParaRPr u="sng" dirty="0"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677008" y="1178169"/>
            <a:ext cx="8155292" cy="523740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000000"/>
                </a:solidFill>
              </a:rPr>
              <a:t>State Deaf-Blind Projects (SDBP’s)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Increase the number of certified paraprofessionals and qualified teachers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Increase the use of Paraprofessional evaluation systems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Demonstrate knowledge of educational issues and policy initiatives….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000000"/>
                </a:solidFill>
              </a:rPr>
              <a:t>NCDB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Address readiness of SDBP’s to work with the proposed project…..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Assist/collaborate with SDBP’s to:</a:t>
            </a:r>
            <a:endParaRPr sz="2000" dirty="0"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600" dirty="0">
                <a:solidFill>
                  <a:srgbClr val="000000"/>
                </a:solidFill>
              </a:rPr>
              <a:t>Build training systems….</a:t>
            </a:r>
            <a:endParaRPr sz="1600" dirty="0"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600" dirty="0">
                <a:solidFill>
                  <a:srgbClr val="000000"/>
                </a:solidFill>
              </a:rPr>
              <a:t>Expand the use of paraprofessional evaluation systems by SEA’s, LEA’s, LA’s</a:t>
            </a:r>
            <a:endParaRPr sz="16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Increase ability of SDBP’s to assist Personnel in SEA’s, Lea’s, LA’s to use high quality practices</a:t>
            </a:r>
          </a:p>
          <a:p>
            <a:pPr marL="114300" lvl="0" indent="0" algn="l" rtl="0">
              <a:lnSpc>
                <a:spcPct val="100000"/>
              </a:lnSpc>
              <a:spcBef>
                <a:spcPts val="2400"/>
              </a:spcBef>
              <a:spcAft>
                <a:spcPts val="0"/>
              </a:spcAft>
              <a:buClr>
                <a:srgbClr val="000000"/>
              </a:buClr>
              <a:buSzPts val="1800"/>
              <a:buNone/>
            </a:pPr>
            <a:r>
              <a:rPr lang="en" sz="1400" dirty="0">
                <a:solidFill>
                  <a:srgbClr val="000000"/>
                </a:solidFill>
              </a:rPr>
              <a:t>Application for New Awards: State Technical Assistance Projects to Improve Services and Results for Children Who are Deaf-Blind and A National Technical Assistance and Dissemination Center for Children Who are Deaf-Blind (CFDA 84.326T)</a:t>
            </a:r>
            <a:endParaRPr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7"/>
          <p:cNvSpPr txBox="1">
            <a:spLocks noGrp="1"/>
          </p:cNvSpPr>
          <p:nvPr>
            <p:ph type="title"/>
          </p:nvPr>
        </p:nvSpPr>
        <p:spPr>
          <a:xfrm>
            <a:off x="606668" y="254492"/>
            <a:ext cx="8270231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General Thoughts on What You Can Expect </a:t>
            </a:r>
            <a:endParaRPr u="sng" dirty="0"/>
          </a:p>
        </p:txBody>
      </p:sp>
      <p:sp>
        <p:nvSpPr>
          <p:cNvPr id="79" name="Google Shape;79;p17"/>
          <p:cNvSpPr txBox="1">
            <a:spLocks noGrp="1"/>
          </p:cNvSpPr>
          <p:nvPr>
            <p:ph type="body" idx="1"/>
          </p:nvPr>
        </p:nvSpPr>
        <p:spPr>
          <a:xfrm>
            <a:off x="835268" y="1679330"/>
            <a:ext cx="7997031" cy="476531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000000"/>
                </a:solidFill>
              </a:rPr>
              <a:t>Well defined but not inflexible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000000"/>
                </a:solidFill>
              </a:rPr>
              <a:t>Informal and formal ways to request info and TA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000000"/>
                </a:solidFill>
              </a:rPr>
              <a:t>Ongoing conversation and negotiation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Readiness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Transitioning from targeted to intensive TA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000" dirty="0">
                <a:solidFill>
                  <a:srgbClr val="000000"/>
                </a:solidFill>
              </a:rPr>
              <a:t>Types of TA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Child Specific 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Systems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Other TA</a:t>
            </a:r>
            <a:endParaRPr sz="2000" dirty="0">
              <a:solidFill>
                <a:srgbClr val="000000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 dirty="0">
                <a:solidFill>
                  <a:srgbClr val="000000"/>
                </a:solidFill>
              </a:rPr>
              <a:t>Project Management - universal and targeted</a:t>
            </a:r>
            <a:endParaRPr sz="1800" dirty="0">
              <a:solidFill>
                <a:srgbClr val="000000"/>
              </a:solidFill>
            </a:endParaRPr>
          </a:p>
          <a:p>
            <a:pPr marL="9144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1800" dirty="0">
                <a:solidFill>
                  <a:srgbClr val="000000"/>
                </a:solidFill>
              </a:rPr>
              <a:t>Low Incidence Infrastructure - Targeted and Intensive</a:t>
            </a:r>
            <a:endParaRPr sz="1800" dirty="0">
              <a:solidFill>
                <a:srgbClr val="000000"/>
              </a:solidFill>
            </a:endParaRPr>
          </a:p>
          <a:p>
            <a:pPr marL="13716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600" dirty="0">
                <a:solidFill>
                  <a:srgbClr val="000000"/>
                </a:solidFill>
              </a:rPr>
              <a:t>Overarching not implementation teams you may use within a specific initiative/area</a:t>
            </a:r>
            <a:endParaRPr sz="16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8"/>
          <p:cNvSpPr txBox="1">
            <a:spLocks noGrp="1"/>
          </p:cNvSpPr>
          <p:nvPr>
            <p:ph type="title"/>
          </p:nvPr>
        </p:nvSpPr>
        <p:spPr>
          <a:xfrm>
            <a:off x="685800" y="317717"/>
            <a:ext cx="8146500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Process - For Systems and Child TA</a:t>
            </a:r>
            <a:endParaRPr u="sng" dirty="0"/>
          </a:p>
        </p:txBody>
      </p:sp>
      <p:sp>
        <p:nvSpPr>
          <p:cNvPr id="85" name="Google Shape;85;p18"/>
          <p:cNvSpPr txBox="1">
            <a:spLocks noGrp="1"/>
          </p:cNvSpPr>
          <p:nvPr>
            <p:ph type="body" idx="1"/>
          </p:nvPr>
        </p:nvSpPr>
        <p:spPr>
          <a:xfrm>
            <a:off x="685800" y="1635369"/>
            <a:ext cx="8146500" cy="445658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Universal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No process - access to resources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Brief consultations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Targeted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Informal acknowledgement of readiness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No formal intake but contact NCDB staff - if you don’t know where the issue you want to address fits you can contact any NCDB staff member</a:t>
            </a: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Intensive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Formal readiness process and discussion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Formal intake form</a:t>
            </a:r>
            <a:endParaRPr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TA agreement </a:t>
            </a:r>
            <a:endParaRPr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9"/>
          <p:cNvSpPr txBox="1">
            <a:spLocks noGrp="1"/>
          </p:cNvSpPr>
          <p:nvPr>
            <p:ph type="title"/>
          </p:nvPr>
        </p:nvSpPr>
        <p:spPr>
          <a:xfrm>
            <a:off x="597876" y="206992"/>
            <a:ext cx="8234423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TA Activities - Child and Systems</a:t>
            </a:r>
            <a:r>
              <a:rPr lang="en" dirty="0"/>
              <a:t>	</a:t>
            </a:r>
            <a:endParaRPr dirty="0"/>
          </a:p>
        </p:txBody>
      </p:sp>
      <p:sp>
        <p:nvSpPr>
          <p:cNvPr id="91" name="Google Shape;91;p19"/>
          <p:cNvSpPr txBox="1">
            <a:spLocks noGrp="1"/>
          </p:cNvSpPr>
          <p:nvPr>
            <p:ph type="body" idx="1"/>
          </p:nvPr>
        </p:nvSpPr>
        <p:spPr>
          <a:xfrm>
            <a:off x="597876" y="1529862"/>
            <a:ext cx="8234424" cy="50383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Targeted Consultation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Time limited - a few sessions on a topic or range of topics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Peer Learning Communities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Collaborative in nature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Agenda and activities driven by members</a:t>
            </a:r>
            <a:endParaRPr sz="20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Intensive TA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Intensive and ongoing consultation</a:t>
            </a:r>
            <a:endParaRPr sz="2000" dirty="0"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 dirty="0">
                <a:solidFill>
                  <a:srgbClr val="000000"/>
                </a:solidFill>
              </a:rPr>
              <a:t>Planning and implementation of systems TA/child TA</a:t>
            </a:r>
            <a:endParaRPr sz="18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Facilitation and facilitation support, </a:t>
            </a:r>
            <a:endParaRPr sz="20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Training</a:t>
            </a: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sz="2000" dirty="0">
                <a:solidFill>
                  <a:srgbClr val="000000"/>
                </a:solidFill>
              </a:rPr>
              <a:t>Activities likely individual but could be multistate as well</a:t>
            </a:r>
            <a:endParaRPr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20"/>
          <p:cNvSpPr txBox="1">
            <a:spLocks noGrp="1"/>
          </p:cNvSpPr>
          <p:nvPr>
            <p:ph type="title"/>
          </p:nvPr>
        </p:nvSpPr>
        <p:spPr>
          <a:xfrm>
            <a:off x="615462" y="593367"/>
            <a:ext cx="8216838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TA Information</a:t>
            </a:r>
            <a:endParaRPr u="sng" dirty="0"/>
          </a:p>
        </p:txBody>
      </p:sp>
      <p:sp>
        <p:nvSpPr>
          <p:cNvPr id="97" name="Google Shape;97;p20"/>
          <p:cNvSpPr txBox="1">
            <a:spLocks noGrp="1"/>
          </p:cNvSpPr>
          <p:nvPr>
            <p:ph type="body" idx="1"/>
          </p:nvPr>
        </p:nvSpPr>
        <p:spPr>
          <a:xfrm>
            <a:off x="729762" y="2118945"/>
            <a:ext cx="8102538" cy="39728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u="sng" dirty="0">
                <a:solidFill>
                  <a:schemeClr val="hlink"/>
                </a:solidFill>
                <a:hlinkClick r:id="rId3"/>
              </a:rPr>
              <a:t>NCDB Technical Assistance for State Deaf-Blind Projects</a:t>
            </a:r>
            <a:endParaRPr sz="24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"/>
          <p:cNvSpPr txBox="1">
            <a:spLocks noGrp="1"/>
          </p:cNvSpPr>
          <p:nvPr>
            <p:ph type="title"/>
          </p:nvPr>
        </p:nvSpPr>
        <p:spPr>
          <a:xfrm>
            <a:off x="662608" y="197892"/>
            <a:ext cx="8169691" cy="76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 dirty="0"/>
              <a:t>TA Resources </a:t>
            </a:r>
            <a:r>
              <a:rPr lang="en" sz="3600" u="sng" dirty="0"/>
              <a:t>(1 of 2)</a:t>
            </a:r>
            <a:endParaRPr sz="3600" u="sng" dirty="0"/>
          </a:p>
        </p:txBody>
      </p:sp>
      <p:sp>
        <p:nvSpPr>
          <p:cNvPr id="103" name="Google Shape;103;p21"/>
          <p:cNvSpPr txBox="1">
            <a:spLocks noGrp="1"/>
          </p:cNvSpPr>
          <p:nvPr>
            <p:ph type="body" idx="1"/>
          </p:nvPr>
        </p:nvSpPr>
        <p:spPr>
          <a:xfrm>
            <a:off x="662608" y="1205948"/>
            <a:ext cx="8169692" cy="54427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 dirty="0">
                <a:solidFill>
                  <a:srgbClr val="000000"/>
                </a:solidFill>
              </a:rPr>
              <a:t>A reminder of what exists</a:t>
            </a:r>
            <a:endParaRPr sz="2400" dirty="0">
              <a:solidFill>
                <a:srgbClr val="000000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Child Specific</a:t>
            </a:r>
            <a:endParaRPr dirty="0"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○"/>
            </a:pPr>
            <a:r>
              <a:rPr lang="en" sz="1800" u="sng" dirty="0">
                <a:solidFill>
                  <a:schemeClr val="accent5"/>
                </a:solidFill>
                <a:hlinkClick r:id="rId3"/>
              </a:rPr>
              <a:t>Implementing Evidence-Based Practices for Children Who Are Deaf-Blind: A TA Reference Guide</a:t>
            </a:r>
            <a:endParaRPr sz="1800" u="sng" dirty="0">
              <a:solidFill>
                <a:schemeClr val="accent5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800"/>
              <a:buChar char="○"/>
            </a:pPr>
            <a:r>
              <a:rPr lang="en" sz="1800" u="sng" dirty="0">
                <a:solidFill>
                  <a:schemeClr val="accent5"/>
                </a:solidFill>
                <a:hlinkClick r:id="rId4"/>
              </a:rPr>
              <a:t>Assessing Your TA practice</a:t>
            </a:r>
            <a:endParaRPr sz="1800" u="sng" dirty="0">
              <a:solidFill>
                <a:schemeClr val="accent5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</a:pPr>
            <a:r>
              <a:rPr lang="en" dirty="0">
                <a:solidFill>
                  <a:srgbClr val="000000"/>
                </a:solidFill>
              </a:rPr>
              <a:t>Systems</a:t>
            </a:r>
            <a:endParaRPr dirty="0">
              <a:solidFill>
                <a:srgbClr val="000000"/>
              </a:solidFill>
            </a:endParaRPr>
          </a:p>
          <a:p>
            <a:pPr marL="914400" lvl="1" indent="-34290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</a:pPr>
            <a:r>
              <a:rPr lang="en" sz="1800" u="sng" dirty="0">
                <a:solidFill>
                  <a:schemeClr val="hlink"/>
                </a:solidFill>
                <a:hlinkClick r:id="rId5"/>
              </a:rPr>
              <a:t>Changing Systems:  Moving Beyond Child Specific Technical Assistance</a:t>
            </a:r>
            <a:endParaRPr sz="1800"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000000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endParaRPr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ccessible Network">
      <a:majorFont>
        <a:latin typeface="Verdana"/>
        <a:ea typeface=""/>
        <a:cs typeface=""/>
      </a:majorFont>
      <a:minorFont>
        <a:latin typeface="Tahoma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ncdbwebinaraccessiblepresentationtemplate_with disclaimer</Template>
  <TotalTime>385</TotalTime>
  <Words>733</Words>
  <Application>Microsoft Macintosh PowerPoint</Application>
  <PresentationFormat>On-screen Show (4:3)</PresentationFormat>
  <Paragraphs>107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Franklin Gothic Book</vt:lpstr>
      <vt:lpstr>Tahoma</vt:lpstr>
      <vt:lpstr>Verdana</vt:lpstr>
      <vt:lpstr>Crop</vt:lpstr>
      <vt:lpstr>Support for State Deaf-Blind Projects Part 2:  NCDB TA Services</vt:lpstr>
      <vt:lpstr>Outcomes for Today </vt:lpstr>
      <vt:lpstr>Why a Revamped TA Process?</vt:lpstr>
      <vt:lpstr>OSEP Requirements</vt:lpstr>
      <vt:lpstr>General Thoughts on What You Can Expect </vt:lpstr>
      <vt:lpstr>Process - For Systems and Child TA</vt:lpstr>
      <vt:lpstr>TA Activities - Child and Systems </vt:lpstr>
      <vt:lpstr>TA Information</vt:lpstr>
      <vt:lpstr>TA Resources (1 of 2)</vt:lpstr>
      <vt:lpstr>TA Resources (2 of 2)</vt:lpstr>
      <vt:lpstr>Peer Learning Communities and CoP’s</vt:lpstr>
      <vt:lpstr>Evaluation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 for State Deaf-Blind Projects Part 2:  NCDB TA Services</dc:title>
  <dc:creator>Robbin . Bull</dc:creator>
  <cp:lastModifiedBy>Haylee Marcotte</cp:lastModifiedBy>
  <cp:revision>9</cp:revision>
  <dcterms:modified xsi:type="dcterms:W3CDTF">2020-03-10T19:26:30Z</dcterms:modified>
</cp:coreProperties>
</file>