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
  </p:notesMasterIdLst>
  <p:handoutMasterIdLst>
    <p:handoutMasterId r:id="rId9"/>
  </p:handout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F147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35"/>
  </p:normalViewPr>
  <p:slideViewPr>
    <p:cSldViewPr snapToGrid="0" snapToObjects="1">
      <p:cViewPr varScale="1">
        <p:scale>
          <a:sx n="105" d="100"/>
          <a:sy n="105" d="100"/>
        </p:scale>
        <p:origin x="1840" y="1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8568C96-30BD-284F-889F-69C91DC9334F}" type="datetimeFigureOut">
              <a:rPr lang="en-US" smtClean="0"/>
              <a:t>2/13/20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37D1B50-4D61-8741-91F6-C213EDC7FC6A}" type="slidenum">
              <a:rPr lang="en-US" smtClean="0"/>
              <a:t>‹#›</a:t>
            </a:fld>
            <a:endParaRPr lang="en-US"/>
          </a:p>
        </p:txBody>
      </p:sp>
    </p:spTree>
    <p:extLst>
      <p:ext uri="{BB962C8B-B14F-4D97-AF65-F5344CB8AC3E}">
        <p14:creationId xmlns:p14="http://schemas.microsoft.com/office/powerpoint/2010/main" val="34313611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463C51-3A01-3A4D-B963-823B50184850}" type="datetimeFigureOut">
              <a:rPr lang="en-US" smtClean="0"/>
              <a:t>2/13/20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B3CA5F-D5F9-FC40-AB11-CD7DDD3A5EAD}" type="slidenum">
              <a:rPr lang="en-US" smtClean="0"/>
              <a:t>‹#›</a:t>
            </a:fld>
            <a:endParaRPr lang="en-US"/>
          </a:p>
        </p:txBody>
      </p:sp>
    </p:spTree>
    <p:extLst>
      <p:ext uri="{BB962C8B-B14F-4D97-AF65-F5344CB8AC3E}">
        <p14:creationId xmlns:p14="http://schemas.microsoft.com/office/powerpoint/2010/main" val="323920142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a:t>May 25, 2016</a:t>
            </a:r>
          </a:p>
        </p:txBody>
      </p:sp>
      <p:sp>
        <p:nvSpPr>
          <p:cNvPr id="5" name="Footer Placeholder 4"/>
          <p:cNvSpPr>
            <a:spLocks noGrp="1"/>
          </p:cNvSpPr>
          <p:nvPr>
            <p:ph type="ftr" sz="quarter" idx="11"/>
          </p:nvPr>
        </p:nvSpPr>
        <p:spPr/>
        <p:txBody>
          <a:bodyPr/>
          <a:lstStyle/>
          <a:p>
            <a:r>
              <a:rPr lang="en-US"/>
              <a:t>2016</a:t>
            </a:r>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May 25, 2016</a:t>
            </a:r>
          </a:p>
        </p:txBody>
      </p:sp>
      <p:sp>
        <p:nvSpPr>
          <p:cNvPr id="5" name="Footer Placeholder 4"/>
          <p:cNvSpPr>
            <a:spLocks noGrp="1"/>
          </p:cNvSpPr>
          <p:nvPr>
            <p:ph type="ftr" sz="quarter" idx="11"/>
          </p:nvPr>
        </p:nvSpPr>
        <p:spPr/>
        <p:txBody>
          <a:bodyPr/>
          <a:lstStyle/>
          <a:p>
            <a:r>
              <a:rPr lang="en-US"/>
              <a:t>2016</a:t>
            </a:r>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May 25, 2016</a:t>
            </a:r>
          </a:p>
        </p:txBody>
      </p:sp>
      <p:sp>
        <p:nvSpPr>
          <p:cNvPr id="5" name="Footer Placeholder 4"/>
          <p:cNvSpPr>
            <a:spLocks noGrp="1"/>
          </p:cNvSpPr>
          <p:nvPr>
            <p:ph type="ftr" sz="quarter" idx="11"/>
          </p:nvPr>
        </p:nvSpPr>
        <p:spPr/>
        <p:txBody>
          <a:bodyPr/>
          <a:lstStyle/>
          <a:p>
            <a:r>
              <a:rPr lang="en-US"/>
              <a:t>2016</a:t>
            </a:r>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May 25, 2016</a:t>
            </a:r>
          </a:p>
        </p:txBody>
      </p:sp>
      <p:sp>
        <p:nvSpPr>
          <p:cNvPr id="5" name="Footer Placeholder 4"/>
          <p:cNvSpPr>
            <a:spLocks noGrp="1"/>
          </p:cNvSpPr>
          <p:nvPr>
            <p:ph type="ftr" sz="quarter" idx="11"/>
          </p:nvPr>
        </p:nvSpPr>
        <p:spPr/>
        <p:txBody>
          <a:bodyPr/>
          <a:lstStyle/>
          <a:p>
            <a:r>
              <a:rPr lang="en-US"/>
              <a:t>2016</a:t>
            </a:r>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text styles</a:t>
            </a:r>
          </a:p>
        </p:txBody>
      </p:sp>
      <p:sp>
        <p:nvSpPr>
          <p:cNvPr id="4" name="Date Placeholder 3"/>
          <p:cNvSpPr>
            <a:spLocks noGrp="1"/>
          </p:cNvSpPr>
          <p:nvPr>
            <p:ph type="dt" sz="half" idx="10"/>
          </p:nvPr>
        </p:nvSpPr>
        <p:spPr/>
        <p:txBody>
          <a:bodyPr/>
          <a:lstStyle/>
          <a:p>
            <a:r>
              <a:rPr lang="en-US"/>
              <a:t>May 25, 2016</a:t>
            </a:r>
          </a:p>
        </p:txBody>
      </p:sp>
      <p:sp>
        <p:nvSpPr>
          <p:cNvPr id="5" name="Footer Placeholder 4"/>
          <p:cNvSpPr>
            <a:spLocks noGrp="1"/>
          </p:cNvSpPr>
          <p:nvPr>
            <p:ph type="ftr" sz="quarter" idx="11"/>
          </p:nvPr>
        </p:nvSpPr>
        <p:spPr/>
        <p:txBody>
          <a:bodyPr/>
          <a:lstStyle/>
          <a:p>
            <a:r>
              <a:rPr lang="en-US"/>
              <a:t>2016</a:t>
            </a:r>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May 25, 2016</a:t>
            </a:r>
          </a:p>
        </p:txBody>
      </p:sp>
      <p:sp>
        <p:nvSpPr>
          <p:cNvPr id="6" name="Footer Placeholder 5"/>
          <p:cNvSpPr>
            <a:spLocks noGrp="1"/>
          </p:cNvSpPr>
          <p:nvPr>
            <p:ph type="ftr" sz="quarter" idx="11"/>
          </p:nvPr>
        </p:nvSpPr>
        <p:spPr/>
        <p:txBody>
          <a:bodyPr/>
          <a:lstStyle/>
          <a:p>
            <a:r>
              <a:rPr lang="en-US"/>
              <a:t>2016</a:t>
            </a:r>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May 25, 2016</a:t>
            </a:r>
          </a:p>
        </p:txBody>
      </p:sp>
      <p:sp>
        <p:nvSpPr>
          <p:cNvPr id="8" name="Footer Placeholder 7"/>
          <p:cNvSpPr>
            <a:spLocks noGrp="1"/>
          </p:cNvSpPr>
          <p:nvPr>
            <p:ph type="ftr" sz="quarter" idx="11"/>
          </p:nvPr>
        </p:nvSpPr>
        <p:spPr/>
        <p:txBody>
          <a:bodyPr/>
          <a:lstStyle/>
          <a:p>
            <a:r>
              <a:rPr lang="en-US"/>
              <a:t>2016</a:t>
            </a:r>
          </a:p>
        </p:txBody>
      </p:sp>
      <p:sp>
        <p:nvSpPr>
          <p:cNvPr id="9" name="Slide Number Placeholder 8"/>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May 25, 2016</a:t>
            </a:r>
          </a:p>
        </p:txBody>
      </p:sp>
      <p:sp>
        <p:nvSpPr>
          <p:cNvPr id="4" name="Footer Placeholder 3"/>
          <p:cNvSpPr>
            <a:spLocks noGrp="1"/>
          </p:cNvSpPr>
          <p:nvPr>
            <p:ph type="ftr" sz="quarter" idx="11"/>
          </p:nvPr>
        </p:nvSpPr>
        <p:spPr/>
        <p:txBody>
          <a:bodyPr/>
          <a:lstStyle/>
          <a:p>
            <a:r>
              <a:rPr lang="en-US"/>
              <a:t>2016</a:t>
            </a:r>
          </a:p>
        </p:txBody>
      </p:sp>
      <p:sp>
        <p:nvSpPr>
          <p:cNvPr id="5" name="Slide Number Placeholder 4"/>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May 25, 2016</a:t>
            </a:r>
          </a:p>
        </p:txBody>
      </p:sp>
      <p:sp>
        <p:nvSpPr>
          <p:cNvPr id="3" name="Footer Placeholder 2"/>
          <p:cNvSpPr>
            <a:spLocks noGrp="1"/>
          </p:cNvSpPr>
          <p:nvPr>
            <p:ph type="ftr" sz="quarter" idx="11"/>
          </p:nvPr>
        </p:nvSpPr>
        <p:spPr/>
        <p:txBody>
          <a:bodyPr/>
          <a:lstStyle/>
          <a:p>
            <a:r>
              <a:rPr lang="en-US"/>
              <a:t>2016</a:t>
            </a:r>
          </a:p>
        </p:txBody>
      </p:sp>
      <p:sp>
        <p:nvSpPr>
          <p:cNvPr id="4" name="Slide Number Placeholder 3"/>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a:t>Click to edit Master text styles</a:t>
            </a:r>
          </a:p>
        </p:txBody>
      </p:sp>
      <p:sp>
        <p:nvSpPr>
          <p:cNvPr id="5" name="Date Placeholder 4"/>
          <p:cNvSpPr>
            <a:spLocks noGrp="1"/>
          </p:cNvSpPr>
          <p:nvPr>
            <p:ph type="dt" sz="half" idx="10"/>
          </p:nvPr>
        </p:nvSpPr>
        <p:spPr/>
        <p:txBody>
          <a:bodyPr/>
          <a:lstStyle/>
          <a:p>
            <a:r>
              <a:rPr lang="en-US"/>
              <a:t>May 25, 2016</a:t>
            </a:r>
          </a:p>
        </p:txBody>
      </p:sp>
      <p:sp>
        <p:nvSpPr>
          <p:cNvPr id="6" name="Footer Placeholder 5"/>
          <p:cNvSpPr>
            <a:spLocks noGrp="1"/>
          </p:cNvSpPr>
          <p:nvPr>
            <p:ph type="ftr" sz="quarter" idx="11"/>
          </p:nvPr>
        </p:nvSpPr>
        <p:spPr/>
        <p:txBody>
          <a:bodyPr/>
          <a:lstStyle>
            <a:lvl1pPr>
              <a:defRPr>
                <a:solidFill>
                  <a:schemeClr val="tx2"/>
                </a:solidFill>
              </a:defRPr>
            </a:lvl1pPr>
          </a:lstStyle>
          <a:p>
            <a:r>
              <a:rPr lang="en-US"/>
              <a:t>2016</a:t>
            </a:r>
            <a:endParaRPr lang="en-US" dirty="0"/>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2754ED01-E2A0-4C1E-8E21-014B9904157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a:t>Drag picture to placeholder or click icon to add</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May 25, 2016</a:t>
            </a:r>
          </a:p>
        </p:txBody>
      </p:sp>
      <p:sp>
        <p:nvSpPr>
          <p:cNvPr id="6" name="Footer Placeholder 5"/>
          <p:cNvSpPr>
            <a:spLocks noGrp="1"/>
          </p:cNvSpPr>
          <p:nvPr>
            <p:ph type="ftr" sz="quarter" idx="11"/>
          </p:nvPr>
        </p:nvSpPr>
        <p:spPr/>
        <p:txBody>
          <a:bodyPr/>
          <a:lstStyle/>
          <a:p>
            <a:r>
              <a:rPr lang="en-US"/>
              <a:t>2016</a:t>
            </a:r>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dirty="0"/>
              <a:t>Click to edit Master title styles  </a:t>
            </a:r>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r>
              <a:rPr lang="en-US"/>
              <a:t>May 25, 2016</a:t>
            </a:r>
            <a:endParaRPr lang="en-US" dirty="0"/>
          </a:p>
        </p:txBody>
      </p:sp>
      <p:sp>
        <p:nvSpPr>
          <p:cNvPr id="5" name="Footer Placeholder 4"/>
          <p:cNvSpPr>
            <a:spLocks noGrp="1"/>
          </p:cNvSpPr>
          <p:nvPr>
            <p:ph type="ftr" sz="quarter" idx="3"/>
          </p:nvPr>
        </p:nvSpPr>
        <p:spPr>
          <a:xfrm>
            <a:off x="365908" y="6427617"/>
            <a:ext cx="667269" cy="274320"/>
          </a:xfrm>
          <a:prstGeom prst="rect">
            <a:avLst/>
          </a:prstGeom>
        </p:spPr>
        <p:txBody>
          <a:bodyPr vert="horz" lIns="91440" tIns="45720" rIns="91440" bIns="45720" rtlCol="0" anchor="ctr"/>
          <a:lstStyle>
            <a:lvl1pPr algn="ctr">
              <a:defRPr sz="1000" cap="all" spc="200" baseline="0">
                <a:solidFill>
                  <a:srgbClr val="FFFFFF"/>
                </a:solidFill>
              </a:defRPr>
            </a:lvl1pPr>
          </a:lstStyle>
          <a:p>
            <a:r>
              <a:rPr lang="en-US" dirty="0"/>
              <a:t>2016</a:t>
            </a:r>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2754ED01-E2A0-4C1E-8E21-014B99041579}" type="slidenum">
              <a:rPr lang="en-US" smtClean="0"/>
              <a:pPr/>
              <a:t>‹#›</a:t>
            </a:fld>
            <a:endParaRPr lang="en-US" dirty="0"/>
          </a:p>
        </p:txBody>
      </p:sp>
      <p:pic>
        <p:nvPicPr>
          <p:cNvPr id="13" name="Picture 12" descr="deafblind.jpg"/>
          <p:cNvPicPr>
            <a:picLocks noChangeAspect="1"/>
          </p:cNvPicPr>
          <p:nvPr userDrawn="1"/>
        </p:nvPicPr>
        <p:blipFill>
          <a:blip r:embed="rId13" cstate="email">
            <a:extLst>
              <a:ext uri="{28A0092B-C50C-407E-A947-70E740481C1C}">
                <a14:useLocalDpi xmlns:a14="http://schemas.microsoft.com/office/drawing/2010/main" val="0"/>
              </a:ext>
            </a:extLst>
          </a:blip>
          <a:stretch>
            <a:fillRect/>
          </a:stretch>
        </p:blipFill>
        <p:spPr>
          <a:xfrm>
            <a:off x="208783" y="5396478"/>
            <a:ext cx="1007370" cy="1007370"/>
          </a:xfrm>
          <a:prstGeom prst="rect">
            <a:avLst/>
          </a:prstGeom>
        </p:spPr>
      </p:pic>
      <p:pic>
        <p:nvPicPr>
          <p:cNvPr id="10" name="Picture 9" descr="db image for webinar.png"/>
          <p:cNvPicPr>
            <a:picLocks noChangeAspect="1"/>
          </p:cNvPicPr>
          <p:nvPr userDrawn="1"/>
        </p:nvPicPr>
        <p:blipFill>
          <a:blip r:embed="rId14" cstate="email">
            <a:extLst>
              <a:ext uri="{28A0092B-C50C-407E-A947-70E740481C1C}">
                <a14:useLocalDpi xmlns:a14="http://schemas.microsoft.com/office/drawing/2010/main" val="0"/>
              </a:ext>
            </a:extLst>
          </a:blip>
          <a:stretch>
            <a:fillRect/>
          </a:stretch>
        </p:blipFill>
        <p:spPr>
          <a:xfrm>
            <a:off x="3444408" y="6127654"/>
            <a:ext cx="2259662" cy="730346"/>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spcBef>
          <a:spcPct val="0"/>
        </a:spcBef>
        <a:buNone/>
        <a:defRPr lang="en-US" sz="2800" kern="1200" cap="all" baseline="0" dirty="0">
          <a:solidFill>
            <a:schemeClr val="tx1"/>
          </a:solidFill>
          <a:latin typeface="+mn-lt"/>
          <a:ea typeface="+mj-ea"/>
          <a:cs typeface="Tw Cen MT"/>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gif"/><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NC Deaf-Blind Project</a:t>
            </a:r>
          </a:p>
        </p:txBody>
      </p:sp>
      <p:sp>
        <p:nvSpPr>
          <p:cNvPr id="3" name="Subtitle 2"/>
          <p:cNvSpPr>
            <a:spLocks noGrp="1"/>
          </p:cNvSpPr>
          <p:nvPr>
            <p:ph type="subTitle" idx="1"/>
          </p:nvPr>
        </p:nvSpPr>
        <p:spPr/>
        <p:txBody>
          <a:bodyPr>
            <a:normAutofit/>
          </a:bodyPr>
          <a:lstStyle/>
          <a:p>
            <a:r>
              <a:rPr lang="en-US" dirty="0"/>
              <a:t>Partnering to improve outcomes</a:t>
            </a:r>
          </a:p>
        </p:txBody>
      </p:sp>
      <p:pic>
        <p:nvPicPr>
          <p:cNvPr id="4" name="Picture 3" descr="North Carolina Deaf-Blind Project logo"/>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27195" y="3077361"/>
            <a:ext cx="3329522" cy="3329522"/>
          </a:xfrm>
          <a:prstGeom prst="rect">
            <a:avLst/>
          </a:prstGeom>
        </p:spPr>
      </p:pic>
      <p:sp>
        <p:nvSpPr>
          <p:cNvPr id="5" name="TextBox 4">
            <a:extLst>
              <a:ext uri="{FF2B5EF4-FFF2-40B4-BE49-F238E27FC236}">
                <a16:creationId xmlns:a16="http://schemas.microsoft.com/office/drawing/2014/main" id="{DD937F2D-427F-0346-9377-4E6BB46FCD5C}"/>
              </a:ext>
            </a:extLst>
          </p:cNvPr>
          <p:cNvSpPr txBox="1"/>
          <p:nvPr/>
        </p:nvSpPr>
        <p:spPr>
          <a:xfrm>
            <a:off x="7351776" y="1133856"/>
            <a:ext cx="184731" cy="369332"/>
          </a:xfrm>
          <a:prstGeom prst="rect">
            <a:avLst/>
          </a:prstGeom>
          <a:noFill/>
        </p:spPr>
        <p:txBody>
          <a:bodyPr wrap="none" rtlCol="0">
            <a:spAutoFit/>
          </a:bodyPr>
          <a:lstStyle/>
          <a:p>
            <a:endParaRPr lang="en-US"/>
          </a:p>
        </p:txBody>
      </p:sp>
    </p:spTree>
    <p:extLst>
      <p:ext uri="{BB962C8B-B14F-4D97-AF65-F5344CB8AC3E}">
        <p14:creationId xmlns:p14="http://schemas.microsoft.com/office/powerpoint/2010/main" val="591920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latin typeface="+mn-lt"/>
              </a:rPr>
              <a:t>Partners</a:t>
            </a:r>
          </a:p>
        </p:txBody>
      </p:sp>
      <p:pic>
        <p:nvPicPr>
          <p:cNvPr id="6" name="Content Placeholder 5" descr="Public Schools of North Carolina Department of Public Instruction logo"/>
          <p:cNvPicPr>
            <a:picLocks noGrp="1" noChangeAspect="1"/>
          </p:cNvPicPr>
          <p:nvPr>
            <p:ph sz="half" idx="2"/>
          </p:nvPr>
        </p:nvPicPr>
        <p:blipFill>
          <a:blip r:embed="rId2" cstate="email">
            <a:extLst>
              <a:ext uri="{28A0092B-C50C-407E-A947-70E740481C1C}">
                <a14:useLocalDpi xmlns:a14="http://schemas.microsoft.com/office/drawing/2010/main" val="0"/>
              </a:ext>
            </a:extLst>
          </a:blip>
          <a:srcRect t="-7363" b="-7363"/>
          <a:stretch>
            <a:fillRect/>
          </a:stretch>
        </p:blipFill>
        <p:spPr>
          <a:xfrm>
            <a:off x="443748" y="1395674"/>
            <a:ext cx="2341578" cy="2716231"/>
          </a:xfrm>
        </p:spPr>
      </p:pic>
      <p:pic>
        <p:nvPicPr>
          <p:cNvPr id="5" name="Content Placeholder 4" descr="ECAC - Exceptional Children's Assistance Center logo"/>
          <p:cNvPicPr>
            <a:picLocks noGrp="1" noChangeAspect="1"/>
          </p:cNvPicPr>
          <p:nvPr>
            <p:ph sz="half" idx="1"/>
          </p:nvPr>
        </p:nvPicPr>
        <p:blipFill rotWithShape="1">
          <a:blip r:embed="rId3" cstate="email">
            <a:extLst>
              <a:ext uri="{28A0092B-C50C-407E-A947-70E740481C1C}">
                <a14:useLocalDpi xmlns:a14="http://schemas.microsoft.com/office/drawing/2010/main" val="0"/>
              </a:ext>
            </a:extLst>
          </a:blip>
          <a:srcRect t="-9110" b="-13492"/>
          <a:stretch/>
        </p:blipFill>
        <p:spPr>
          <a:xfrm>
            <a:off x="3209262" y="1857363"/>
            <a:ext cx="3200400" cy="1894222"/>
          </a:xfrm>
        </p:spPr>
      </p:pic>
      <p:pic>
        <p:nvPicPr>
          <p:cNvPr id="7" name="Picture 6" descr="East Carolina University logo"/>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868868" y="1857363"/>
            <a:ext cx="1996870" cy="1996870"/>
          </a:xfrm>
          <a:prstGeom prst="rect">
            <a:avLst/>
          </a:prstGeom>
        </p:spPr>
      </p:pic>
      <p:sp>
        <p:nvSpPr>
          <p:cNvPr id="2" name="Footer Placeholder 1"/>
          <p:cNvSpPr>
            <a:spLocks noGrp="1"/>
          </p:cNvSpPr>
          <p:nvPr>
            <p:ph type="ftr" sz="quarter" idx="11"/>
          </p:nvPr>
        </p:nvSpPr>
        <p:spPr/>
        <p:txBody>
          <a:bodyPr/>
          <a:lstStyle/>
          <a:p>
            <a:r>
              <a:rPr lang="en-US"/>
              <a:t>2016</a:t>
            </a:r>
          </a:p>
        </p:txBody>
      </p:sp>
      <p:sp>
        <p:nvSpPr>
          <p:cNvPr id="3" name="Slide Number Placeholder 2"/>
          <p:cNvSpPr>
            <a:spLocks noGrp="1"/>
          </p:cNvSpPr>
          <p:nvPr>
            <p:ph type="sldNum" sz="quarter" idx="12"/>
          </p:nvPr>
        </p:nvSpPr>
        <p:spPr/>
        <p:txBody>
          <a:bodyPr/>
          <a:lstStyle/>
          <a:p>
            <a:fld id="{2754ED01-E2A0-4C1E-8E21-014B99041579}" type="slidenum">
              <a:rPr lang="en-US" smtClean="0"/>
              <a:pPr/>
              <a:t>2</a:t>
            </a:fld>
            <a:endParaRPr lang="en-US"/>
          </a:p>
        </p:txBody>
      </p:sp>
    </p:spTree>
    <p:extLst>
      <p:ext uri="{BB962C8B-B14F-4D97-AF65-F5344CB8AC3E}">
        <p14:creationId xmlns:p14="http://schemas.microsoft.com/office/powerpoint/2010/main" val="923305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1494" y="1030331"/>
            <a:ext cx="2392132" cy="2351596"/>
          </a:xfrm>
        </p:spPr>
        <p:txBody>
          <a:bodyPr/>
          <a:lstStyle/>
          <a:p>
            <a:pPr algn="ctr">
              <a:lnSpc>
                <a:spcPts val="2860"/>
              </a:lnSpc>
            </a:pPr>
            <a:r>
              <a:rPr lang="en-US" dirty="0"/>
              <a:t>Activities &amp; Services</a:t>
            </a:r>
            <a:br>
              <a:rPr lang="en-US" dirty="0"/>
            </a:br>
            <a:endParaRPr lang="en-US" dirty="0"/>
          </a:p>
        </p:txBody>
      </p:sp>
      <p:sp>
        <p:nvSpPr>
          <p:cNvPr id="10" name="TextBox 9"/>
          <p:cNvSpPr txBox="1"/>
          <p:nvPr/>
        </p:nvSpPr>
        <p:spPr>
          <a:xfrm>
            <a:off x="3126217" y="4705012"/>
            <a:ext cx="5758837" cy="369332"/>
          </a:xfrm>
          <a:prstGeom prst="rect">
            <a:avLst/>
          </a:prstGeom>
          <a:noFill/>
        </p:spPr>
        <p:txBody>
          <a:bodyPr wrap="square" rtlCol="0">
            <a:spAutoFit/>
          </a:bodyPr>
          <a:lstStyle/>
          <a:p>
            <a:pPr algn="ctr"/>
            <a:r>
              <a:rPr lang="en-US" dirty="0"/>
              <a:t>Inside of jointly developed brochure</a:t>
            </a:r>
          </a:p>
        </p:txBody>
      </p:sp>
      <p:pic>
        <p:nvPicPr>
          <p:cNvPr id="7" name="Picture 6" descr="North Carolina Deaf-Blind Project poster filled with &quot;What we do&quot; and &quot;Contacts&quot; information. What we do: The NC Deaf-BLind Project provides a variety of supports and services designed to meet the needs of families with children who have deaf-blindness, birth through 21 and their educators. All services are provided at no cost. The following information is in bullet point format: Information packets and referral services. Family specialists. Education consultants. Individual assistance with educational strategies. Home and School visits. Networking with other families. Workshops and training. Parent to parent support. In-service training and supports for educators. The contact information is as follows: Project Director, Dottie Snyder, NCDPI Exceptional Children division, 919-806-3987, dorothy.snyder@dpi.nc.gov. Teacher Support Program - Sandra Warren, NC DBP Co-Director, East Carolina University, 252-328-2699, warrens@ecu.edu. Andrea Blackwood, Technical Assistance Coordinator, East Carolina University, 252-328-1140, blackwooda@ecu.edu. Family Education and Support - Mary LaCorte, NC DBP Co-Director, ECAC, 1-800-962-6817, mlacorte@ecacmail.org. Family Specialists - Southern Region: Margaret Richardson, 704-488-3383. mar444mar@aol.com. Nothern Region: Mary Espinola, 336-282-8222 (home), 336-457-3883 (cell), espinolam@bellsouth.net. ECAC, Debra Pickens, 1-800-962-6817, dpickens@ecacmail.or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913594" y="179310"/>
            <a:ext cx="5971460" cy="4614310"/>
          </a:xfrm>
          <a:prstGeom prst="rect">
            <a:avLst/>
          </a:prstGeom>
        </p:spPr>
      </p:pic>
      <p:sp>
        <p:nvSpPr>
          <p:cNvPr id="2" name="Footer Placeholder 1"/>
          <p:cNvSpPr>
            <a:spLocks noGrp="1"/>
          </p:cNvSpPr>
          <p:nvPr>
            <p:ph type="ftr" sz="quarter" idx="11"/>
          </p:nvPr>
        </p:nvSpPr>
        <p:spPr/>
        <p:txBody>
          <a:bodyPr/>
          <a:lstStyle/>
          <a:p>
            <a:r>
              <a:rPr lang="en-US"/>
              <a:t>2016</a:t>
            </a:r>
          </a:p>
        </p:txBody>
      </p:sp>
      <p:sp>
        <p:nvSpPr>
          <p:cNvPr id="3" name="Slide Number Placeholder 2"/>
          <p:cNvSpPr>
            <a:spLocks noGrp="1"/>
          </p:cNvSpPr>
          <p:nvPr>
            <p:ph type="sldNum" sz="quarter" idx="12"/>
          </p:nvPr>
        </p:nvSpPr>
        <p:spPr/>
        <p:txBody>
          <a:bodyPr/>
          <a:lstStyle/>
          <a:p>
            <a:fld id="{2754ED01-E2A0-4C1E-8E21-014B99041579}" type="slidenum">
              <a:rPr lang="en-US" smtClean="0"/>
              <a:pPr/>
              <a:t>3</a:t>
            </a:fld>
            <a:endParaRPr lang="en-US"/>
          </a:p>
        </p:txBody>
      </p:sp>
    </p:spTree>
    <p:extLst>
      <p:ext uri="{BB962C8B-B14F-4D97-AF65-F5344CB8AC3E}">
        <p14:creationId xmlns:p14="http://schemas.microsoft.com/office/powerpoint/2010/main" val="3174006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13455" y="1882150"/>
            <a:ext cx="2067275" cy="954107"/>
          </a:xfrm>
          <a:prstGeom prst="rect">
            <a:avLst/>
          </a:prstGeom>
          <a:noFill/>
        </p:spPr>
        <p:txBody>
          <a:bodyPr wrap="square" rtlCol="0">
            <a:spAutoFit/>
          </a:bodyPr>
          <a:lstStyle/>
          <a:p>
            <a:pPr algn="ctr"/>
            <a:r>
              <a:rPr lang="en-US" sz="2800" dirty="0"/>
              <a:t>INFO &amp; RESOURCES</a:t>
            </a:r>
          </a:p>
        </p:txBody>
      </p:sp>
      <p:pic>
        <p:nvPicPr>
          <p:cNvPr id="5" name="Picture 4" descr="North Carolina Deaf-Blind Project brochure. What is Deaf-Blindness? Deaf-Blindness is defined as a combined vision and hearing loss that impacts an individual's learning, communication, and interaction with the world. The type and the severity of the disability differs from child to child. Individuals with deaf-blindness need modifications and supports that go beyond what is typically needed with a hearing loss alone or a vision loss alone. Many children with deaf-blindness may also have multiple disabilities in addition to vision and hearing loss. Who is Eligible for services? A child does not need to be totally deaf or blind to qualify for services from the NC Deaf-Blind Project. Infants, toddlers, and preschoolers who have a diagnosed condition that puts them at risk for having the combination of both vision and hearing loss. Children and youth who have been diagnosed with the combination of both vision and hearing loss that results in the need for specialized instruction and services. Degenerative conditions that may lead to deaf-blindness. Additional Resources: National Center on Deaf-Blindness, National Technical Assistance Center - Largest collection of information related to deaf-blindness worldwide. www.nationaldb.org. 800-438-9376. National Family Association for Deaf Blind - NFADB.org. 800-255-0411. NFADB@aol.com. North Carolina Deaf-Blind Project Partners. NC Department of Public Instruction. www.dpi.state.nc.us/organization. East Caroline University. Exceptional Children's Assistance Cente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755394" y="177218"/>
            <a:ext cx="6237254" cy="4819696"/>
          </a:xfrm>
          <a:prstGeom prst="rect">
            <a:avLst/>
          </a:prstGeom>
        </p:spPr>
      </p:pic>
      <p:sp>
        <p:nvSpPr>
          <p:cNvPr id="2" name="Footer Placeholder 1"/>
          <p:cNvSpPr>
            <a:spLocks noGrp="1"/>
          </p:cNvSpPr>
          <p:nvPr>
            <p:ph type="ftr" sz="quarter" idx="11"/>
          </p:nvPr>
        </p:nvSpPr>
        <p:spPr/>
        <p:txBody>
          <a:bodyPr/>
          <a:lstStyle/>
          <a:p>
            <a:r>
              <a:rPr lang="en-US"/>
              <a:t>2016</a:t>
            </a:r>
          </a:p>
        </p:txBody>
      </p:sp>
      <p:sp>
        <p:nvSpPr>
          <p:cNvPr id="3" name="Slide Number Placeholder 2"/>
          <p:cNvSpPr>
            <a:spLocks noGrp="1"/>
          </p:cNvSpPr>
          <p:nvPr>
            <p:ph type="sldNum" sz="quarter" idx="12"/>
          </p:nvPr>
        </p:nvSpPr>
        <p:spPr/>
        <p:txBody>
          <a:bodyPr/>
          <a:lstStyle/>
          <a:p>
            <a:fld id="{2754ED01-E2A0-4C1E-8E21-014B99041579}" type="slidenum">
              <a:rPr lang="en-US" smtClean="0"/>
              <a:pPr/>
              <a:t>4</a:t>
            </a:fld>
            <a:endParaRPr lang="en-US"/>
          </a:p>
        </p:txBody>
      </p:sp>
    </p:spTree>
    <p:extLst>
      <p:ext uri="{BB962C8B-B14F-4D97-AF65-F5344CB8AC3E}">
        <p14:creationId xmlns:p14="http://schemas.microsoft.com/office/powerpoint/2010/main" val="516624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txBox="1">
            <a:spLocks noGrp="1"/>
          </p:cNvSpPr>
          <p:nvPr>
            <p:ph type="title"/>
          </p:nvPr>
        </p:nvSpPr>
        <p:spPr>
          <a:xfrm>
            <a:off x="275311" y="365760"/>
            <a:ext cx="7520940" cy="548640"/>
          </a:xfrm>
          <a:prstGeom prst="rect">
            <a:avLst/>
          </a:prstGeom>
          <a:solidFill>
            <a:srgbClr val="3F1477"/>
          </a:solidFill>
        </p:spPr>
        <p:txBody>
          <a:bodyPr wrap="square" rtlCol="0">
            <a:spAutoFit/>
          </a:bodyPr>
          <a:lstStyle/>
          <a:p>
            <a:r>
              <a:rPr lang="en-US" dirty="0">
                <a:solidFill>
                  <a:schemeClr val="bg1"/>
                </a:solidFill>
              </a:rPr>
              <a:t>And there’s more…..</a:t>
            </a:r>
          </a:p>
        </p:txBody>
      </p:sp>
      <p:sp>
        <p:nvSpPr>
          <p:cNvPr id="8" name="Content Placeholder 7"/>
          <p:cNvSpPr>
            <a:spLocks noGrp="1"/>
          </p:cNvSpPr>
          <p:nvPr>
            <p:ph sz="half" idx="1"/>
          </p:nvPr>
        </p:nvSpPr>
        <p:spPr>
          <a:xfrm>
            <a:off x="163129" y="1097280"/>
            <a:ext cx="4439457" cy="3712464"/>
          </a:xfrm>
        </p:spPr>
        <p:txBody>
          <a:bodyPr>
            <a:normAutofit fontScale="70000" lnSpcReduction="20000"/>
          </a:bodyPr>
          <a:lstStyle/>
          <a:p>
            <a:pPr marL="274320" indent="-210312">
              <a:buClr>
                <a:schemeClr val="accent2">
                  <a:lumMod val="75000"/>
                  <a:lumOff val="25000"/>
                </a:schemeClr>
              </a:buClr>
              <a:buFont typeface="Arial"/>
              <a:buChar char="•"/>
            </a:pPr>
            <a:r>
              <a:rPr lang="en-US" b="0" dirty="0"/>
              <a:t>Family Newsletter – </a:t>
            </a:r>
          </a:p>
          <a:p>
            <a:pPr marL="562356" lvl="3" indent="-210312">
              <a:buClr>
                <a:schemeClr val="accent2">
                  <a:lumMod val="75000"/>
                  <a:lumOff val="25000"/>
                </a:schemeClr>
              </a:buClr>
              <a:buFont typeface="Arial"/>
              <a:buChar char="•"/>
            </a:pPr>
            <a:r>
              <a:rPr lang="en-US" sz="2600" b="0" dirty="0"/>
              <a:t>USPS &amp; Electronically</a:t>
            </a:r>
            <a:endParaRPr lang="en-US" b="0" dirty="0"/>
          </a:p>
          <a:p>
            <a:pPr marL="274320" indent="-210312">
              <a:buClr>
                <a:schemeClr val="accent2">
                  <a:lumMod val="75000"/>
                  <a:lumOff val="25000"/>
                </a:schemeClr>
              </a:buClr>
              <a:buFont typeface="Arial"/>
              <a:buChar char="•"/>
            </a:pPr>
            <a:r>
              <a:rPr lang="en-US" b="0" dirty="0"/>
              <a:t>Monthly Parent Calls</a:t>
            </a:r>
          </a:p>
          <a:p>
            <a:pPr marL="274320" indent="-210312">
              <a:buClr>
                <a:schemeClr val="accent2">
                  <a:lumMod val="75000"/>
                  <a:lumOff val="25000"/>
                </a:schemeClr>
              </a:buClr>
              <a:buFont typeface="Arial"/>
              <a:buChar char="•"/>
            </a:pPr>
            <a:r>
              <a:rPr lang="en-US" b="0" dirty="0"/>
              <a:t>Workshops, Webinars and Institutes</a:t>
            </a:r>
          </a:p>
          <a:p>
            <a:pPr marL="562356" lvl="3" indent="-210312">
              <a:buClr>
                <a:schemeClr val="accent2">
                  <a:lumMod val="75000"/>
                  <a:lumOff val="25000"/>
                </a:schemeClr>
              </a:buClr>
              <a:buFont typeface="Arial"/>
              <a:buChar char="•"/>
            </a:pPr>
            <a:r>
              <a:rPr lang="en-US" sz="2300" b="0" dirty="0"/>
              <a:t>Including coordination with ECU</a:t>
            </a:r>
          </a:p>
          <a:p>
            <a:pPr marL="274320" indent="-210312">
              <a:buClr>
                <a:schemeClr val="accent2">
                  <a:lumMod val="75000"/>
                  <a:lumOff val="25000"/>
                </a:schemeClr>
              </a:buClr>
              <a:buFont typeface="Arial"/>
              <a:buChar char="•"/>
            </a:pPr>
            <a:r>
              <a:rPr lang="en-US" b="0" dirty="0"/>
              <a:t>PEERs</a:t>
            </a:r>
          </a:p>
          <a:p>
            <a:pPr marL="274320" indent="-210312">
              <a:buClr>
                <a:schemeClr val="accent2">
                  <a:lumMod val="75000"/>
                  <a:lumOff val="25000"/>
                </a:schemeClr>
              </a:buClr>
              <a:buFont typeface="Arial"/>
              <a:buChar char="•"/>
            </a:pPr>
            <a:r>
              <a:rPr lang="en-US" b="0" dirty="0"/>
              <a:t>Family Leadership Training </a:t>
            </a:r>
          </a:p>
          <a:p>
            <a:pPr marL="274320" indent="-210312">
              <a:buClr>
                <a:schemeClr val="accent2">
                  <a:lumMod val="75000"/>
                  <a:lumOff val="25000"/>
                </a:schemeClr>
              </a:buClr>
              <a:buFont typeface="Arial"/>
              <a:buChar char="•"/>
            </a:pPr>
            <a:r>
              <a:rPr lang="en-US" b="0" dirty="0"/>
              <a:t>Section on ECAC’s Website dedicated to NCDBP</a:t>
            </a:r>
          </a:p>
          <a:p>
            <a:pPr marL="274320" indent="-210312">
              <a:buClr>
                <a:schemeClr val="accent2">
                  <a:lumMod val="75000"/>
                  <a:lumOff val="25000"/>
                </a:schemeClr>
              </a:buClr>
              <a:buFont typeface="Arial"/>
              <a:buChar char="•"/>
            </a:pPr>
            <a:r>
              <a:rPr lang="en-US" b="0" dirty="0"/>
              <a:t>Facebook Page (public and private)</a:t>
            </a:r>
          </a:p>
          <a:p>
            <a:pPr marL="274320" indent="-210312">
              <a:buClr>
                <a:schemeClr val="accent2">
                  <a:lumMod val="75000"/>
                  <a:lumOff val="25000"/>
                </a:schemeClr>
              </a:buClr>
              <a:buFont typeface="Arial"/>
              <a:buChar char="•"/>
            </a:pPr>
            <a:r>
              <a:rPr lang="en-US" b="0" dirty="0"/>
              <a:t>Lending Library</a:t>
            </a:r>
          </a:p>
          <a:p>
            <a:endParaRPr lang="en-US" dirty="0"/>
          </a:p>
        </p:txBody>
      </p:sp>
      <p:pic>
        <p:nvPicPr>
          <p:cNvPr id="10" name="Content Placeholder 9" descr="Picture of the brochure NC Deaf-BLind Connections."/>
          <p:cNvPicPr>
            <a:picLocks noGrp="1" noChangeAspect="1"/>
          </p:cNvPicPr>
          <p:nvPr>
            <p:ph sz="half" idx="2"/>
          </p:nvPr>
        </p:nvPicPr>
        <p:blipFill>
          <a:blip r:embed="rId2" cstate="email">
            <a:extLst>
              <a:ext uri="{28A0092B-C50C-407E-A947-70E740481C1C}">
                <a14:useLocalDpi xmlns:a14="http://schemas.microsoft.com/office/drawing/2010/main" val="0"/>
              </a:ext>
            </a:extLst>
          </a:blip>
          <a:srcRect l="-5781" r="-5781"/>
          <a:stretch>
            <a:fillRect/>
          </a:stretch>
        </p:blipFill>
        <p:spPr>
          <a:xfrm rot="724322">
            <a:off x="4761504" y="515770"/>
            <a:ext cx="3758147" cy="4359451"/>
          </a:xfrm>
          <a:prstGeom prst="rect">
            <a:avLst/>
          </a:prstGeom>
        </p:spPr>
      </p:pic>
      <p:sp>
        <p:nvSpPr>
          <p:cNvPr id="5" name="Footer Placeholder 4"/>
          <p:cNvSpPr>
            <a:spLocks noGrp="1"/>
          </p:cNvSpPr>
          <p:nvPr>
            <p:ph type="ftr" sz="quarter" idx="11"/>
          </p:nvPr>
        </p:nvSpPr>
        <p:spPr/>
        <p:txBody>
          <a:bodyPr/>
          <a:lstStyle/>
          <a:p>
            <a:r>
              <a:rPr lang="en-US"/>
              <a:t>2016</a:t>
            </a:r>
          </a:p>
        </p:txBody>
      </p:sp>
      <p:sp>
        <p:nvSpPr>
          <p:cNvPr id="6" name="Slide Number Placeholder 5"/>
          <p:cNvSpPr>
            <a:spLocks noGrp="1"/>
          </p:cNvSpPr>
          <p:nvPr>
            <p:ph type="sldNum" sz="quarter" idx="12"/>
          </p:nvPr>
        </p:nvSpPr>
        <p:spPr/>
        <p:txBody>
          <a:bodyPr/>
          <a:lstStyle/>
          <a:p>
            <a:fld id="{2754ED01-E2A0-4C1E-8E21-014B99041579}" type="slidenum">
              <a:rPr lang="en-US" smtClean="0"/>
              <a:pPr/>
              <a:t>5</a:t>
            </a:fld>
            <a:endParaRPr lang="en-US"/>
          </a:p>
        </p:txBody>
      </p:sp>
    </p:spTree>
    <p:extLst>
      <p:ext uri="{BB962C8B-B14F-4D97-AF65-F5344CB8AC3E}">
        <p14:creationId xmlns:p14="http://schemas.microsoft.com/office/powerpoint/2010/main" val="2197844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83504" y="190997"/>
            <a:ext cx="8110858" cy="548640"/>
          </a:xfrm>
        </p:spPr>
        <p:txBody>
          <a:bodyPr/>
          <a:lstStyle/>
          <a:p>
            <a:r>
              <a:rPr lang="en-US" dirty="0"/>
              <a:t>Yes…we Dare to dream…</a:t>
            </a:r>
          </a:p>
        </p:txBody>
      </p:sp>
      <p:sp>
        <p:nvSpPr>
          <p:cNvPr id="2" name="Content Placeholder 1"/>
          <p:cNvSpPr>
            <a:spLocks noGrp="1"/>
          </p:cNvSpPr>
          <p:nvPr>
            <p:ph sz="half" idx="1"/>
          </p:nvPr>
        </p:nvSpPr>
        <p:spPr>
          <a:xfrm rot="21117794">
            <a:off x="442782" y="985369"/>
            <a:ext cx="3776077" cy="3712464"/>
          </a:xfrm>
          <a:solidFill>
            <a:schemeClr val="bg2">
              <a:lumMod val="20000"/>
              <a:lumOff val="80000"/>
            </a:schemeClr>
          </a:solidFill>
          <a:ln>
            <a:solidFill>
              <a:schemeClr val="bg2">
                <a:lumMod val="75000"/>
              </a:schemeClr>
            </a:solidFill>
          </a:ln>
        </p:spPr>
        <p:txBody>
          <a:bodyPr tIns="182880">
            <a:normAutofit fontScale="92500" lnSpcReduction="20000"/>
          </a:bodyPr>
          <a:lstStyle/>
          <a:p>
            <a:r>
              <a:rPr lang="en-US" dirty="0"/>
              <a:t>Families &amp; Youth will…</a:t>
            </a:r>
          </a:p>
          <a:p>
            <a:pPr marL="182880" indent="-182880">
              <a:buFont typeface="Arial"/>
              <a:buChar char="•"/>
            </a:pPr>
            <a:r>
              <a:rPr lang="en-US" sz="2400" b="0" dirty="0"/>
              <a:t>Know about AND access services and supports…EARLY!</a:t>
            </a:r>
          </a:p>
          <a:p>
            <a:pPr marL="182880" indent="-182880">
              <a:buFont typeface="Arial"/>
              <a:buChar char="•"/>
            </a:pPr>
            <a:r>
              <a:rPr lang="en-US" sz="2400" b="0" dirty="0"/>
              <a:t>Have HIGH expectations for their son or daughter or themselves</a:t>
            </a:r>
          </a:p>
          <a:p>
            <a:pPr marL="182880" indent="-182880">
              <a:buFont typeface="Arial"/>
              <a:buChar char="•"/>
            </a:pPr>
            <a:r>
              <a:rPr lang="en-US" sz="2400" b="0" dirty="0"/>
              <a:t>Know about their resources</a:t>
            </a:r>
          </a:p>
          <a:p>
            <a:pPr marL="182880" indent="-182880">
              <a:buFont typeface="Arial"/>
              <a:buChar char="•"/>
            </a:pPr>
            <a:r>
              <a:rPr lang="en-US" sz="2400" b="0" dirty="0"/>
              <a:t>Effectively advocate and participate in their child’s or their own educational planning… and their LIFE!</a:t>
            </a:r>
          </a:p>
          <a:p>
            <a:pPr marL="182880" indent="-182880">
              <a:buFont typeface="Arial"/>
              <a:buChar char="•"/>
            </a:pPr>
            <a:endParaRPr lang="en-US" sz="2400" b="0" dirty="0"/>
          </a:p>
          <a:p>
            <a:pPr marL="91440" indent="-182880">
              <a:buFont typeface="Arial"/>
              <a:buChar char="•"/>
            </a:pPr>
            <a:endParaRPr lang="en-US" b="0" dirty="0"/>
          </a:p>
          <a:p>
            <a:endParaRPr lang="en-US" dirty="0"/>
          </a:p>
        </p:txBody>
      </p:sp>
      <p:sp>
        <p:nvSpPr>
          <p:cNvPr id="3" name="Content Placeholder 2"/>
          <p:cNvSpPr>
            <a:spLocks noGrp="1"/>
          </p:cNvSpPr>
          <p:nvPr>
            <p:ph sz="half" idx="2"/>
          </p:nvPr>
        </p:nvSpPr>
        <p:spPr>
          <a:xfrm rot="481832">
            <a:off x="5016528" y="339128"/>
            <a:ext cx="3764130" cy="4221705"/>
          </a:xfrm>
          <a:solidFill>
            <a:schemeClr val="bg2">
              <a:lumMod val="20000"/>
              <a:lumOff val="80000"/>
            </a:schemeClr>
          </a:solidFill>
          <a:ln>
            <a:solidFill>
              <a:srgbClr val="9875A7"/>
            </a:solidFill>
          </a:ln>
        </p:spPr>
        <p:txBody>
          <a:bodyPr tIns="228600">
            <a:normAutofit fontScale="92500" lnSpcReduction="20000"/>
          </a:bodyPr>
          <a:lstStyle/>
          <a:p>
            <a:r>
              <a:rPr lang="en-US" dirty="0"/>
              <a:t>Educators will…</a:t>
            </a:r>
          </a:p>
          <a:p>
            <a:pPr marL="182880" lvl="0" indent="-182880">
              <a:buFont typeface="Arial"/>
              <a:buChar char="•"/>
            </a:pPr>
            <a:r>
              <a:rPr lang="en-US" sz="2400" b="0" dirty="0">
                <a:solidFill>
                  <a:prstClr val="black"/>
                </a:solidFill>
              </a:rPr>
              <a:t>Know about AND access services and supports…EARLY!</a:t>
            </a:r>
          </a:p>
          <a:p>
            <a:pPr marL="182880" indent="-182880">
              <a:buFont typeface="Arial"/>
              <a:buChar char="•"/>
            </a:pPr>
            <a:r>
              <a:rPr lang="en-US" sz="2400" b="0" dirty="0">
                <a:solidFill>
                  <a:prstClr val="black"/>
                </a:solidFill>
              </a:rPr>
              <a:t>Have HIGH expectations for their students</a:t>
            </a:r>
          </a:p>
          <a:p>
            <a:pPr marL="182880" lvl="0" indent="-182880">
              <a:buFont typeface="Arial"/>
              <a:buChar char="•"/>
            </a:pPr>
            <a:r>
              <a:rPr lang="en-US" sz="2400" b="0" dirty="0">
                <a:solidFill>
                  <a:prstClr val="black"/>
                </a:solidFill>
              </a:rPr>
              <a:t>Have the resources, skills and supports they need to effective teach learners with DB</a:t>
            </a:r>
          </a:p>
          <a:p>
            <a:pPr marL="182880" lvl="0" indent="-182880">
              <a:buFont typeface="Arial"/>
              <a:buChar char="•"/>
            </a:pPr>
            <a:r>
              <a:rPr lang="en-US" sz="2400" b="0" dirty="0">
                <a:solidFill>
                  <a:prstClr val="black"/>
                </a:solidFill>
              </a:rPr>
              <a:t>Know about the importance of the Census and </a:t>
            </a:r>
            <a:endParaRPr lang="en-US" dirty="0"/>
          </a:p>
        </p:txBody>
      </p:sp>
      <p:sp>
        <p:nvSpPr>
          <p:cNvPr id="4" name="Footer Placeholder 3"/>
          <p:cNvSpPr>
            <a:spLocks noGrp="1"/>
          </p:cNvSpPr>
          <p:nvPr>
            <p:ph type="ftr" sz="quarter" idx="11"/>
          </p:nvPr>
        </p:nvSpPr>
        <p:spPr/>
        <p:txBody>
          <a:bodyPr/>
          <a:lstStyle/>
          <a:p>
            <a:r>
              <a:rPr lang="en-US"/>
              <a:t>2016</a:t>
            </a:r>
          </a:p>
        </p:txBody>
      </p:sp>
      <p:sp>
        <p:nvSpPr>
          <p:cNvPr id="5" name="Slide Number Placeholder 4"/>
          <p:cNvSpPr>
            <a:spLocks noGrp="1"/>
          </p:cNvSpPr>
          <p:nvPr>
            <p:ph type="sldNum" sz="quarter" idx="12"/>
          </p:nvPr>
        </p:nvSpPr>
        <p:spPr/>
        <p:txBody>
          <a:bodyPr/>
          <a:lstStyle/>
          <a:p>
            <a:fld id="{2754ED01-E2A0-4C1E-8E21-014B99041579}" type="slidenum">
              <a:rPr lang="en-US" smtClean="0"/>
              <a:pPr/>
              <a:t>6</a:t>
            </a:fld>
            <a:endParaRPr lang="en-US"/>
          </a:p>
        </p:txBody>
      </p:sp>
    </p:spTree>
    <p:extLst>
      <p:ext uri="{BB962C8B-B14F-4D97-AF65-F5344CB8AC3E}">
        <p14:creationId xmlns:p14="http://schemas.microsoft.com/office/powerpoint/2010/main" val="56818362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Angles.thmx</Template>
  <TotalTime>318</TotalTime>
  <Words>167</Words>
  <Application>Microsoft Macintosh PowerPoint</Application>
  <PresentationFormat>On-screen Show (4:3)</PresentationFormat>
  <Paragraphs>39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Tunga</vt:lpstr>
      <vt:lpstr>Tw Cen MT</vt:lpstr>
      <vt:lpstr>Wingdings</vt:lpstr>
      <vt:lpstr>Angles</vt:lpstr>
      <vt:lpstr>NC Deaf-Blind Project</vt:lpstr>
      <vt:lpstr>Partners</vt:lpstr>
      <vt:lpstr>Activities &amp; Services </vt:lpstr>
      <vt:lpstr>PowerPoint Presentation</vt:lpstr>
      <vt:lpstr>And there’s more…..</vt:lpstr>
      <vt:lpstr>Yes…we Dare to dream…</vt:lpstr>
    </vt:vector>
  </TitlesOfParts>
  <Company>ECAC</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NC Deaf-Blind Project</dc:title>
  <dc:creator>Mary LaCorte</dc:creator>
  <cp:lastModifiedBy>Haylee Marcotte</cp:lastModifiedBy>
  <cp:revision>25</cp:revision>
  <dcterms:created xsi:type="dcterms:W3CDTF">2016-05-17T18:21:54Z</dcterms:created>
  <dcterms:modified xsi:type="dcterms:W3CDTF">2020-02-13T23:06:12Z</dcterms:modified>
</cp:coreProperties>
</file>