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IBM Plex Sans" panose="020B0503050203000203" pitchFamily="34" charset="0"/>
      <p:regular r:id="rId15"/>
      <p:bold r:id="rId16"/>
      <p:italic r:id="rId17"/>
      <p:boldItalic r:id="rId18"/>
    </p:embeddedFont>
    <p:embeddedFont>
      <p:font typeface="IBM Plex Sans Condensed Medium" panose="020B0606050203000203" pitchFamily="34" charset="77"/>
      <p:regular r:id="rId19"/>
      <p:bold r:id="rId20"/>
      <p:italic r:id="rId21"/>
      <p:boldItalic r:id="rId22"/>
    </p:embeddedFont>
    <p:embeddedFont>
      <p:font typeface="IBM Plex Sans Condensed SemiBold" panose="020B0606050203000203" pitchFamily="34" charset="77"/>
      <p:regular r:id="rId23"/>
      <p:bold r:id="rId24"/>
      <p:italic r:id="rId25"/>
      <p:boldItalic r:id="rId26"/>
    </p:embeddedFont>
    <p:embeddedFont>
      <p:font typeface="IBM Plex Sans Light" panose="020B0403050203000203" pitchFamily="34" charset="0"/>
      <p:regular r:id="rId27"/>
      <p:bold r:id="rId28"/>
      <p:italic r:id="rId29"/>
      <p:boldItalic r:id="rId30"/>
    </p:embeddedFont>
    <p:embeddedFont>
      <p:font typeface="IBM Plex Sans Medium" panose="020B0603050203000203" pitchFamily="34" charset="0"/>
      <p:regular r:id="rId31"/>
      <p:bold r:id="rId32"/>
      <p:italic r:id="rId33"/>
      <p:boldItalic r:id="rId34"/>
    </p:embeddedFont>
    <p:embeddedFont>
      <p:font typeface="Montserrat" pitchFamily="2" charset="77"/>
      <p:regular r:id="rId35"/>
      <p:bold r:id="rId36"/>
      <p:italic r:id="rId37"/>
      <p:boldItalic r:id="rId38"/>
    </p:embeddedFont>
    <p:embeddedFont>
      <p:font typeface="Source Code Pro" panose="020B0509030403020204" pitchFamily="49"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04" d="100"/>
          <a:sy n="104" d="100"/>
        </p:scale>
        <p:origin x="188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tableStyles" Target="tableStyles.xml"/><Relationship Id="rId20" Type="http://schemas.openxmlformats.org/officeDocument/2006/relationships/font" Target="fonts/font6.fntdata"/><Relationship Id="rId41"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13aa47f56_0_3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13aa47f5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13a848e91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13a848e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11754998c_0_17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11754998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11754998c_0_9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11754998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125c4bea3_0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125c4be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11754998c_0_16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11754998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13aa47f56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13aa47f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how our bigger products have a different design, you can always go back to the site in the upper right corner.</a:t>
            </a:r>
            <a:endParaRPr/>
          </a:p>
          <a:p>
            <a:pPr marL="0" lvl="0" indent="0" algn="l" rtl="0">
              <a:spcBef>
                <a:spcPts val="0"/>
              </a:spcBef>
              <a:spcAft>
                <a:spcPts val="0"/>
              </a:spcAft>
              <a:buNone/>
            </a:pPr>
            <a:r>
              <a:rPr lang="en"/>
              <a:t>Not opening in a new tab is an accessibility recommendations, to open a link in a new tab right click.</a:t>
            </a:r>
            <a:endParaRPr/>
          </a:p>
          <a:p>
            <a:pPr marL="0" lvl="0" indent="0" algn="l" rtl="0">
              <a:spcBef>
                <a:spcPts val="0"/>
              </a:spcBef>
              <a:spcAft>
                <a:spcPts val="0"/>
              </a:spcAft>
              <a:buNone/>
            </a:pPr>
            <a:r>
              <a:rPr lang="en"/>
              <a:t>Had to move the content manually, if you see errors please let us know. Email us with any questions or concerns. There is still some content being developed and in process. We hope by the end of the month we will have all content moved over.</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13aa47f56_0_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13aa47f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13aa47f56_0_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13aa47f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125c4bea3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125c4be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13aa47f56_0_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13aa47f5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spcBef>
                <a:spcPts val="0"/>
              </a:spcBef>
              <a:spcAft>
                <a:spcPts val="0"/>
              </a:spcAft>
              <a:buClr>
                <a:srgbClr val="233142"/>
              </a:buClr>
              <a:buSzPts val="5200"/>
              <a:buFont typeface="Montserrat"/>
              <a:buNone/>
              <a:defRPr sz="5200" b="1">
                <a:solidFill>
                  <a:srgbClr val="233142"/>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IBM Plex Sans Condensed Medium"/>
              <a:buNone/>
              <a:defRPr sz="3000">
                <a:solidFill>
                  <a:schemeClr val="lt1"/>
                </a:solidFill>
                <a:latin typeface="IBM Plex Sans Condensed Medium"/>
                <a:ea typeface="IBM Plex Sans Condensed Medium"/>
                <a:cs typeface="IBM Plex Sans Condensed Medium"/>
                <a:sym typeface="IBM Plex Sans Condensed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1475" y="2420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9525" y="1511633"/>
            <a:ext cx="8520600" cy="45552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Clr>
                <a:srgbClr val="408087"/>
              </a:buClr>
              <a:buSzPts val="2000"/>
              <a:buFont typeface="IBM Plex Sans Medium"/>
              <a:buChar char="●"/>
              <a:defRPr sz="2000">
                <a:solidFill>
                  <a:srgbClr val="408087"/>
                </a:solidFill>
                <a:latin typeface="IBM Plex Sans Medium"/>
                <a:ea typeface="IBM Plex Sans Medium"/>
                <a:cs typeface="IBM Plex Sans Medium"/>
                <a:sym typeface="IBM Plex Sans Medium"/>
              </a:defRPr>
            </a:lvl1pPr>
            <a:lvl2pPr marL="914400" lvl="1" indent="-342900">
              <a:spcBef>
                <a:spcPts val="1600"/>
              </a:spcBef>
              <a:spcAft>
                <a:spcPts val="0"/>
              </a:spcAft>
              <a:buClr>
                <a:srgbClr val="408087"/>
              </a:buClr>
              <a:buSzPts val="1800"/>
              <a:buFont typeface="IBM Plex Sans"/>
              <a:buChar char="○"/>
              <a:defRPr sz="1800">
                <a:solidFill>
                  <a:srgbClr val="408087"/>
                </a:solidFill>
                <a:latin typeface="IBM Plex Sans"/>
                <a:ea typeface="IBM Plex Sans"/>
                <a:cs typeface="IBM Plex Sans"/>
                <a:sym typeface="IBM Plex Sans"/>
              </a:defRPr>
            </a:lvl2pPr>
            <a:lvl3pPr marL="1371600" lvl="2" indent="-317500">
              <a:spcBef>
                <a:spcPts val="1600"/>
              </a:spcBef>
              <a:spcAft>
                <a:spcPts val="0"/>
              </a:spcAft>
              <a:buClr>
                <a:srgbClr val="408087"/>
              </a:buClr>
              <a:buSzPts val="1400"/>
              <a:buFont typeface="IBM Plex Sans Light"/>
              <a:buChar char="■"/>
              <a:defRPr>
                <a:solidFill>
                  <a:srgbClr val="408087"/>
                </a:solidFill>
                <a:latin typeface="IBM Plex Sans Light"/>
                <a:ea typeface="IBM Plex Sans Light"/>
                <a:cs typeface="IBM Plex Sans Light"/>
                <a:sym typeface="IBM Plex Sans Light"/>
              </a:defRPr>
            </a:lvl3pPr>
            <a:lvl4pPr marL="1828800" lvl="3" indent="-317500">
              <a:spcBef>
                <a:spcPts val="1600"/>
              </a:spcBef>
              <a:spcAft>
                <a:spcPts val="0"/>
              </a:spcAft>
              <a:buClr>
                <a:srgbClr val="408087"/>
              </a:buClr>
              <a:buSzPts val="1400"/>
              <a:buChar char="●"/>
              <a:defRPr>
                <a:solidFill>
                  <a:srgbClr val="408087"/>
                </a:solidFill>
              </a:defRPr>
            </a:lvl4pPr>
            <a:lvl5pPr marL="2286000" lvl="4" indent="-317500">
              <a:spcBef>
                <a:spcPts val="1600"/>
              </a:spcBef>
              <a:spcAft>
                <a:spcPts val="0"/>
              </a:spcAft>
              <a:buClr>
                <a:srgbClr val="408087"/>
              </a:buClr>
              <a:buSzPts val="1400"/>
              <a:buChar char="○"/>
              <a:defRPr>
                <a:solidFill>
                  <a:srgbClr val="408087"/>
                </a:solidFill>
              </a:defRPr>
            </a:lvl5pPr>
            <a:lvl6pPr marL="2743200" lvl="5" indent="-317500">
              <a:spcBef>
                <a:spcPts val="1600"/>
              </a:spcBef>
              <a:spcAft>
                <a:spcPts val="0"/>
              </a:spcAft>
              <a:buClr>
                <a:srgbClr val="408087"/>
              </a:buClr>
              <a:buSzPts val="1400"/>
              <a:buChar char="■"/>
              <a:defRPr>
                <a:solidFill>
                  <a:srgbClr val="408087"/>
                </a:solidFill>
              </a:defRPr>
            </a:lvl6pPr>
            <a:lvl7pPr marL="3200400" lvl="6" indent="-317500">
              <a:spcBef>
                <a:spcPts val="1600"/>
              </a:spcBef>
              <a:spcAft>
                <a:spcPts val="0"/>
              </a:spcAft>
              <a:buClr>
                <a:srgbClr val="408087"/>
              </a:buClr>
              <a:buSzPts val="1400"/>
              <a:buChar char="●"/>
              <a:defRPr>
                <a:solidFill>
                  <a:srgbClr val="408087"/>
                </a:solidFill>
              </a:defRPr>
            </a:lvl7pPr>
            <a:lvl8pPr marL="3657600" lvl="7" indent="-317500">
              <a:spcBef>
                <a:spcPts val="1600"/>
              </a:spcBef>
              <a:spcAft>
                <a:spcPts val="0"/>
              </a:spcAft>
              <a:buClr>
                <a:srgbClr val="408087"/>
              </a:buClr>
              <a:buSzPts val="1400"/>
              <a:buChar char="○"/>
              <a:defRPr>
                <a:solidFill>
                  <a:srgbClr val="408087"/>
                </a:solidFill>
              </a:defRPr>
            </a:lvl8pPr>
            <a:lvl9pPr marL="4114800" lvl="8" indent="-317500">
              <a:spcBef>
                <a:spcPts val="1600"/>
              </a:spcBef>
              <a:spcAft>
                <a:spcPts val="1600"/>
              </a:spcAft>
              <a:buClr>
                <a:srgbClr val="408087"/>
              </a:buClr>
              <a:buSzPts val="1400"/>
              <a:buChar char="■"/>
              <a:defRPr>
                <a:solidFill>
                  <a:srgbClr val="408087"/>
                </a:solidFill>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0" name="Google Shape;20;p4"/>
          <p:cNvCxnSpPr/>
          <p:nvPr/>
        </p:nvCxnSpPr>
        <p:spPr>
          <a:xfrm rot="10800000" flipH="1">
            <a:off x="0" y="1323433"/>
            <a:ext cx="45297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ontserrat"/>
              <a:buNone/>
              <a:defRPr sz="30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408087"/>
              </a:buClr>
              <a:buSzPts val="1800"/>
              <a:buFont typeface="IBM Plex Sans Medium"/>
              <a:buChar char="●"/>
              <a:defRPr>
                <a:solidFill>
                  <a:srgbClr val="408087"/>
                </a:solidFill>
                <a:latin typeface="IBM Plex Sans Medium"/>
                <a:ea typeface="IBM Plex Sans Medium"/>
                <a:cs typeface="IBM Plex Sans Medium"/>
                <a:sym typeface="IBM Plex Sans Medium"/>
              </a:defRPr>
            </a:lvl1pPr>
            <a:lvl2pPr marL="914400" lvl="1" indent="-317500">
              <a:spcBef>
                <a:spcPts val="1600"/>
              </a:spcBef>
              <a:spcAft>
                <a:spcPts val="0"/>
              </a:spcAft>
              <a:buClr>
                <a:srgbClr val="408087"/>
              </a:buClr>
              <a:buSzPts val="1400"/>
              <a:buFont typeface="IBM Plex Sans"/>
              <a:buChar char="○"/>
              <a:defRPr>
                <a:solidFill>
                  <a:srgbClr val="408087"/>
                </a:solidFill>
                <a:latin typeface="IBM Plex Sans"/>
                <a:ea typeface="IBM Plex Sans"/>
                <a:cs typeface="IBM Plex Sans"/>
                <a:sym typeface="IBM Plex Sans"/>
              </a:defRPr>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408087"/>
              </a:buClr>
              <a:buSzPts val="1800"/>
              <a:buFont typeface="IBM Plex Sans Medium"/>
              <a:buChar char="●"/>
              <a:defRPr>
                <a:solidFill>
                  <a:srgbClr val="408087"/>
                </a:solidFill>
                <a:latin typeface="IBM Plex Sans Medium"/>
                <a:ea typeface="IBM Plex Sans Medium"/>
                <a:cs typeface="IBM Plex Sans Medium"/>
                <a:sym typeface="IBM Plex Sans Medium"/>
              </a:defRPr>
            </a:lvl1pPr>
            <a:lvl2pPr marL="914400" lvl="1" indent="-317500">
              <a:spcBef>
                <a:spcPts val="1600"/>
              </a:spcBef>
              <a:spcAft>
                <a:spcPts val="0"/>
              </a:spcAft>
              <a:buClr>
                <a:srgbClr val="408087"/>
              </a:buClr>
              <a:buSzPts val="1400"/>
              <a:buFont typeface="IBM Plex Sans"/>
              <a:buChar char="○"/>
              <a:defRPr>
                <a:solidFill>
                  <a:srgbClr val="408087"/>
                </a:solidFill>
                <a:latin typeface="IBM Plex Sans"/>
                <a:ea typeface="IBM Plex Sans"/>
                <a:cs typeface="IBM Plex Sans"/>
                <a:sym typeface="IBM Plex Sans"/>
              </a:defRPr>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187050" y="2780000"/>
            <a:ext cx="84582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NCDB Website and Information Services Update</a:t>
            </a:r>
            <a:endParaRPr sz="3600" b="1">
              <a:solidFill>
                <a:srgbClr val="233142"/>
              </a:solidFill>
              <a:latin typeface="Montserrat"/>
              <a:ea typeface="Montserrat"/>
              <a:cs typeface="Montserrat"/>
              <a:sym typeface="Montserrat"/>
            </a:endParaRPr>
          </a:p>
        </p:txBody>
      </p:sp>
      <p:sp>
        <p:nvSpPr>
          <p:cNvPr id="56" name="Google Shape;56;p13"/>
          <p:cNvSpPr txBox="1">
            <a:spLocks noGrp="1"/>
          </p:cNvSpPr>
          <p:nvPr>
            <p:ph type="subTitle" idx="1"/>
          </p:nvPr>
        </p:nvSpPr>
        <p:spPr>
          <a:xfrm>
            <a:off x="-8700" y="4629933"/>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a:latin typeface="IBM Plex Sans Condensed SemiBold"/>
                <a:ea typeface="IBM Plex Sans Condensed SemiBold"/>
                <a:cs typeface="IBM Plex Sans Condensed SemiBold"/>
                <a:sym typeface="IBM Plex Sans Condensed SemiBold"/>
              </a:rPr>
              <a:t>March 11, 2020 </a:t>
            </a:r>
            <a:endParaRPr>
              <a:latin typeface="IBM Plex Sans Condensed SemiBold"/>
              <a:ea typeface="IBM Plex Sans Condensed SemiBold"/>
              <a:cs typeface="IBM Plex Sans Condensed SemiBold"/>
              <a:sym typeface="IBM Plex Sans Condensed SemiBold"/>
            </a:endParaRPr>
          </a:p>
          <a:p>
            <a:pPr marL="0" lvl="0" indent="0" algn="l" rtl="0">
              <a:lnSpc>
                <a:spcPct val="115000"/>
              </a:lnSpc>
              <a:spcBef>
                <a:spcPts val="1000"/>
              </a:spcBef>
              <a:spcAft>
                <a:spcPts val="0"/>
              </a:spcAft>
              <a:buNone/>
            </a:pPr>
            <a:r>
              <a:rPr lang="en">
                <a:latin typeface="IBM Plex Sans Condensed SemiBold"/>
                <a:ea typeface="IBM Plex Sans Condensed SemiBold"/>
                <a:cs typeface="IBM Plex Sans Condensed SemiBold"/>
                <a:sym typeface="IBM Plex Sans Condensed SemiBold"/>
              </a:rPr>
              <a:t>Shelby Morgan, Peggy Malloy, Jennifer Arnott </a:t>
            </a:r>
            <a:endParaRPr>
              <a:latin typeface="IBM Plex Sans Condensed SemiBold"/>
              <a:ea typeface="IBM Plex Sans Condensed SemiBold"/>
              <a:cs typeface="IBM Plex Sans Condensed SemiBold"/>
              <a:sym typeface="IBM Plex Sans Condensed SemiBold"/>
            </a:endParaRPr>
          </a:p>
        </p:txBody>
      </p:sp>
      <p:cxnSp>
        <p:nvCxnSpPr>
          <p:cNvPr id="57" name="Google Shape;57;p13"/>
          <p:cNvCxnSpPr/>
          <p:nvPr/>
        </p:nvCxnSpPr>
        <p:spPr>
          <a:xfrm>
            <a:off x="-8550" y="4629933"/>
            <a:ext cx="9161100" cy="0"/>
          </a:xfrm>
          <a:prstGeom prst="straightConnector1">
            <a:avLst/>
          </a:prstGeom>
          <a:noFill/>
          <a:ln w="114300" cap="flat" cmpd="sng">
            <a:solidFill>
              <a:srgbClr val="FACF5A"/>
            </a:solidFill>
            <a:prstDash val="solid"/>
            <a:round/>
            <a:headEnd type="none" w="med" len="med"/>
            <a:tailEnd type="none" w="med" len="med"/>
          </a:ln>
        </p:spPr>
      </p:cxnSp>
      <p:sp>
        <p:nvSpPr>
          <p:cNvPr id="58" name="Google Shape;58;p13"/>
          <p:cNvSpPr txBox="1"/>
          <p:nvPr/>
        </p:nvSpPr>
        <p:spPr>
          <a:xfrm>
            <a:off x="187050" y="6227233"/>
            <a:ext cx="8769900" cy="3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body" idx="1"/>
          </p:nvPr>
        </p:nvSpPr>
        <p:spPr>
          <a:xfrm>
            <a:off x="311700" y="1511833"/>
            <a:ext cx="8832300" cy="45552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b="1">
                <a:latin typeface="IBM Plex Sans"/>
                <a:ea typeface="IBM Plex Sans"/>
                <a:cs typeface="IBM Plex Sans"/>
                <a:sym typeface="IBM Plex Sans"/>
              </a:rPr>
              <a:t>Website</a:t>
            </a:r>
            <a:r>
              <a:rPr lang="en" sz="1800"/>
              <a:t>: http://www.perkins.org/researchlibrary</a:t>
            </a:r>
            <a:endParaRPr sz="1800"/>
          </a:p>
          <a:p>
            <a:pPr marL="457200" lvl="0" indent="-342900" algn="l" rtl="0">
              <a:lnSpc>
                <a:spcPct val="100000"/>
              </a:lnSpc>
              <a:spcBef>
                <a:spcPts val="0"/>
              </a:spcBef>
              <a:spcAft>
                <a:spcPts val="0"/>
              </a:spcAft>
              <a:buSzPts val="1800"/>
              <a:buChar char="●"/>
            </a:pPr>
            <a:r>
              <a:rPr lang="en" sz="1800" b="1">
                <a:latin typeface="IBM Plex Sans"/>
                <a:ea typeface="IBM Plex Sans"/>
                <a:cs typeface="IBM Plex Sans"/>
                <a:sym typeface="IBM Plex Sans"/>
              </a:rPr>
              <a:t>Catalog</a:t>
            </a:r>
            <a:r>
              <a:rPr lang="en" sz="1800"/>
              <a:t>: http://www.perkins.org/reslibcatalog (or links from our website)</a:t>
            </a:r>
            <a:endParaRPr sz="1800"/>
          </a:p>
          <a:p>
            <a:pPr marL="457200" lvl="0" indent="-342900" algn="l" rtl="0">
              <a:lnSpc>
                <a:spcPct val="100000"/>
              </a:lnSpc>
              <a:spcBef>
                <a:spcPts val="0"/>
              </a:spcBef>
              <a:spcAft>
                <a:spcPts val="0"/>
              </a:spcAft>
              <a:buSzPts val="1800"/>
              <a:buChar char="●"/>
            </a:pPr>
            <a:r>
              <a:rPr lang="en" sz="1800" b="1">
                <a:latin typeface="IBM Plex Sans"/>
                <a:ea typeface="IBM Plex Sans"/>
                <a:cs typeface="IBM Plex Sans"/>
                <a:sym typeface="IBM Plex Sans"/>
              </a:rPr>
              <a:t>Scout </a:t>
            </a:r>
            <a:r>
              <a:rPr lang="en" sz="1800"/>
              <a:t>(online info clearinghouse): https://www.perkinselearning.org/scout</a:t>
            </a:r>
            <a:endParaRPr sz="18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sz="2400"/>
              <a:t>Parts of the Catalog</a:t>
            </a:r>
            <a:endParaRPr sz="2400"/>
          </a:p>
          <a:p>
            <a:pPr marL="457200" lvl="0" indent="-342900" algn="l" rtl="0">
              <a:lnSpc>
                <a:spcPct val="100000"/>
              </a:lnSpc>
              <a:spcBef>
                <a:spcPts val="0"/>
              </a:spcBef>
              <a:spcAft>
                <a:spcPts val="0"/>
              </a:spcAft>
              <a:buSzPts val="1800"/>
              <a:buChar char="●"/>
            </a:pPr>
            <a:r>
              <a:rPr lang="en" sz="1800"/>
              <a:t>Can search (and filter) by all sorts of aspects</a:t>
            </a:r>
            <a:endParaRPr sz="1800"/>
          </a:p>
          <a:p>
            <a:pPr marL="914400" lvl="1" indent="-342900" algn="l" rtl="0">
              <a:lnSpc>
                <a:spcPct val="100000"/>
              </a:lnSpc>
              <a:spcBef>
                <a:spcPts val="0"/>
              </a:spcBef>
              <a:spcAft>
                <a:spcPts val="0"/>
              </a:spcAft>
              <a:buSzPts val="1800"/>
              <a:buChar char="○"/>
            </a:pPr>
            <a:r>
              <a:rPr lang="en" sz="1800"/>
              <a:t>(Date, format, subject headings, authors, etc.) </a:t>
            </a:r>
            <a:endParaRPr sz="1800"/>
          </a:p>
          <a:p>
            <a:pPr marL="457200" lvl="0" indent="-342900" algn="l" rtl="0">
              <a:lnSpc>
                <a:spcPct val="100000"/>
              </a:lnSpc>
              <a:spcBef>
                <a:spcPts val="0"/>
              </a:spcBef>
              <a:spcAft>
                <a:spcPts val="0"/>
              </a:spcAft>
              <a:buSzPts val="1800"/>
              <a:buChar char="●"/>
            </a:pPr>
            <a:r>
              <a:rPr lang="en" sz="1800"/>
              <a:t>Subject guide: Deafblindness (recent additions, links, bibliographies)</a:t>
            </a:r>
            <a:endParaRPr sz="1800"/>
          </a:p>
          <a:p>
            <a:pPr marL="457200" lvl="0" indent="-342900" algn="l" rtl="0">
              <a:lnSpc>
                <a:spcPct val="100000"/>
              </a:lnSpc>
              <a:spcBef>
                <a:spcPts val="0"/>
              </a:spcBef>
              <a:spcAft>
                <a:spcPts val="0"/>
              </a:spcAft>
              <a:buSzPts val="1800"/>
              <a:buChar char="●"/>
            </a:pPr>
            <a:r>
              <a:rPr lang="en" sz="1800"/>
              <a:t>Bibliographies under “Browse” </a:t>
            </a:r>
            <a:endParaRPr sz="1800"/>
          </a:p>
          <a:p>
            <a:pPr marL="457200" lvl="0" indent="-342900" algn="l" rtl="0">
              <a:lnSpc>
                <a:spcPct val="100000"/>
              </a:lnSpc>
              <a:spcBef>
                <a:spcPts val="0"/>
              </a:spcBef>
              <a:spcAft>
                <a:spcPts val="0"/>
              </a:spcAft>
              <a:buSzPts val="1800"/>
              <a:buChar char="●"/>
            </a:pPr>
            <a:r>
              <a:rPr lang="en" sz="1800"/>
              <a:t>Distance services (subject guide): what we can share, and how to request. </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endParaRPr/>
          </a:p>
        </p:txBody>
      </p:sp>
      <p:sp>
        <p:nvSpPr>
          <p:cNvPr id="113" name="Google Shape;113;p22"/>
          <p:cNvSpPr txBox="1">
            <a:spLocks noGrp="1"/>
          </p:cNvSpPr>
          <p:nvPr>
            <p:ph type="title"/>
          </p:nvPr>
        </p:nvSpPr>
        <p:spPr>
          <a:xfrm>
            <a:off x="264275" y="87733"/>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Research Library: Perkins School for the Blind (2 of 2)</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111475" y="2420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119" name="Google Shape;119;p23"/>
          <p:cNvSpPr txBox="1">
            <a:spLocks noGrp="1"/>
          </p:cNvSpPr>
          <p:nvPr>
            <p:ph type="body" idx="1"/>
          </p:nvPr>
        </p:nvSpPr>
        <p:spPr>
          <a:xfrm>
            <a:off x="269525" y="1511633"/>
            <a:ext cx="8520600" cy="45552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endParaRPr sz="3600" b="1">
              <a:latin typeface="IBM Plex Sans"/>
              <a:ea typeface="IBM Plex Sans"/>
              <a:cs typeface="IBM Plex Sans"/>
              <a:sym typeface="IBM Plex Sans"/>
            </a:endParaRPr>
          </a:p>
          <a:p>
            <a:pPr marL="0" lvl="0" indent="0" algn="ctr" rtl="0">
              <a:spcBef>
                <a:spcPts val="1600"/>
              </a:spcBef>
              <a:spcAft>
                <a:spcPts val="0"/>
              </a:spcAft>
              <a:buNone/>
            </a:pPr>
            <a:endParaRPr sz="3600" b="1">
              <a:latin typeface="IBM Plex Sans"/>
              <a:ea typeface="IBM Plex Sans"/>
              <a:cs typeface="IBM Plex Sans"/>
              <a:sym typeface="IBM Plex Sans"/>
            </a:endParaRPr>
          </a:p>
          <a:p>
            <a:pPr marL="0" lvl="0" indent="0" algn="ctr" rtl="0">
              <a:spcBef>
                <a:spcPts val="1600"/>
              </a:spcBef>
              <a:spcAft>
                <a:spcPts val="1600"/>
              </a:spcAft>
              <a:buNone/>
            </a:pPr>
            <a:r>
              <a:rPr lang="en" sz="4800" b="1">
                <a:latin typeface="IBM Plex Sans"/>
                <a:ea typeface="IBM Plex Sans"/>
                <a:cs typeface="IBM Plex Sans"/>
                <a:sym typeface="IBM Plex Sans"/>
              </a:rPr>
              <a:t>support@nationaldb.org</a:t>
            </a:r>
            <a:endParaRPr sz="4800" b="1">
              <a:latin typeface="IBM Plex Sans"/>
              <a:ea typeface="IBM Plex Sans"/>
              <a:cs typeface="IBM Plex Sans"/>
              <a:sym typeface="IBM Plex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4"/>
          <p:cNvSpPr txBox="1">
            <a:spLocks noGrp="1"/>
          </p:cNvSpPr>
          <p:nvPr>
            <p:ph type="body" idx="4294967295"/>
          </p:nvPr>
        </p:nvSpPr>
        <p:spPr>
          <a:xfrm>
            <a:off x="311700" y="4284367"/>
            <a:ext cx="8520600" cy="13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33142"/>
                </a:solidFill>
                <a:latin typeface="IBM Plex Sans Light"/>
                <a:ea typeface="IBM Plex Sans Light"/>
                <a:cs typeface="IBM Plex Sans Light"/>
                <a:sym typeface="IBM Plex Sans Light"/>
              </a:rPr>
              <a:t>The contents of this presentation were developed under a grant from the U.S. Department of Education, #H326T180026. However, those contents do not necessarily represent the policy of the U.S. Department of Education, and you should not assume endorsement by the Federal Government. Project Officer, Susan Weigert.</a:t>
            </a:r>
            <a:endParaRPr sz="1400">
              <a:solidFill>
                <a:srgbClr val="233142"/>
              </a:solidFill>
              <a:latin typeface="IBM Plex Sans Light"/>
              <a:ea typeface="IBM Plex Sans Light"/>
              <a:cs typeface="IBM Plex Sans Light"/>
              <a:sym typeface="IBM Plex Sans Light"/>
            </a:endParaRPr>
          </a:p>
          <a:p>
            <a:pPr marL="0" lvl="0" indent="0" algn="l" rtl="0">
              <a:spcBef>
                <a:spcPts val="0"/>
              </a:spcBef>
              <a:spcAft>
                <a:spcPts val="1600"/>
              </a:spcAft>
              <a:buNone/>
            </a:pPr>
            <a:endParaRPr/>
          </a:p>
        </p:txBody>
      </p:sp>
      <p:pic>
        <p:nvPicPr>
          <p:cNvPr id="125" name="Google Shape;125;p24" descr="NCDB Logo"/>
          <p:cNvPicPr preferRelativeResize="0"/>
          <p:nvPr/>
        </p:nvPicPr>
        <p:blipFill>
          <a:blip r:embed="rId3">
            <a:alphaModFix/>
          </a:blip>
          <a:stretch>
            <a:fillRect/>
          </a:stretch>
        </p:blipFill>
        <p:spPr>
          <a:xfrm>
            <a:off x="412475" y="1667934"/>
            <a:ext cx="4813975" cy="962775"/>
          </a:xfrm>
          <a:prstGeom prst="rect">
            <a:avLst/>
          </a:prstGeom>
          <a:noFill/>
          <a:ln>
            <a:noFill/>
          </a:ln>
        </p:spPr>
      </p:pic>
      <p:pic>
        <p:nvPicPr>
          <p:cNvPr id="126" name="Google Shape;126;p24" descr="IDEAS that Work Logo"/>
          <p:cNvPicPr preferRelativeResize="0"/>
          <p:nvPr/>
        </p:nvPicPr>
        <p:blipFill>
          <a:blip r:embed="rId4">
            <a:alphaModFix/>
          </a:blip>
          <a:stretch>
            <a:fillRect/>
          </a:stretch>
        </p:blipFill>
        <p:spPr>
          <a:xfrm>
            <a:off x="6987650" y="1667933"/>
            <a:ext cx="1135564" cy="962775"/>
          </a:xfrm>
          <a:prstGeom prst="rect">
            <a:avLst/>
          </a:prstGeom>
          <a:noFill/>
          <a:ln>
            <a:noFill/>
          </a:ln>
        </p:spPr>
      </p:pic>
      <p:cxnSp>
        <p:nvCxnSpPr>
          <p:cNvPr id="127" name="Google Shape;127;p24"/>
          <p:cNvCxnSpPr/>
          <p:nvPr/>
        </p:nvCxnSpPr>
        <p:spPr>
          <a:xfrm>
            <a:off x="-8550" y="6483933"/>
            <a:ext cx="9161100" cy="0"/>
          </a:xfrm>
          <a:prstGeom prst="straightConnector1">
            <a:avLst/>
          </a:prstGeom>
          <a:noFill/>
          <a:ln w="114300" cap="flat" cmpd="sng">
            <a:solidFill>
              <a:srgbClr val="FACF5A"/>
            </a:solidFill>
            <a:prstDash val="solid"/>
            <a:round/>
            <a:headEnd type="none" w="med" len="med"/>
            <a:tailEnd type="none" w="med" len="med"/>
          </a:ln>
        </p:spPr>
      </p:cxnSp>
      <p:sp>
        <p:nvSpPr>
          <p:cNvPr id="128" name="Google Shape;128;p2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Final Slide</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body" idx="1"/>
          </p:nvPr>
        </p:nvSpPr>
        <p:spPr>
          <a:xfrm>
            <a:off x="311696" y="1575000"/>
            <a:ext cx="8520600" cy="4453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IBM Plex Sans Medium"/>
              <a:buChar char="●"/>
            </a:pPr>
            <a:r>
              <a:rPr lang="en"/>
              <a:t>New NCDB Website - Shelby Morgan, NCDB Website Manager</a:t>
            </a:r>
            <a:endParaRPr/>
          </a:p>
          <a:p>
            <a:pPr marL="457200" lvl="0" indent="-355600" algn="l" rtl="0">
              <a:lnSpc>
                <a:spcPct val="100000"/>
              </a:lnSpc>
              <a:spcBef>
                <a:spcPts val="1000"/>
              </a:spcBef>
              <a:spcAft>
                <a:spcPts val="0"/>
              </a:spcAft>
              <a:buSzPts val="2000"/>
              <a:buChar char="●"/>
            </a:pPr>
            <a:r>
              <a:rPr lang="en"/>
              <a:t>Website Info Center - Peggy Malloy, NCDB Information Services and Technology Coordinator</a:t>
            </a:r>
            <a:endParaRPr/>
          </a:p>
          <a:p>
            <a:pPr marL="457200" lvl="0" indent="-355600" algn="l" rtl="0">
              <a:lnSpc>
                <a:spcPct val="100000"/>
              </a:lnSpc>
              <a:spcBef>
                <a:spcPts val="1000"/>
              </a:spcBef>
              <a:spcAft>
                <a:spcPts val="0"/>
              </a:spcAft>
              <a:buSzPts val="2000"/>
              <a:buChar char="●"/>
            </a:pPr>
            <a:r>
              <a:rPr lang="en"/>
              <a:t>Hayes Research Library at Perkins School for the Blind - Jennifer Arnott, Hayes Research Librarian</a:t>
            </a:r>
            <a:endParaRPr/>
          </a:p>
          <a:p>
            <a:pPr marL="457200" lvl="0" indent="0" algn="l" rtl="0">
              <a:lnSpc>
                <a:spcPct val="100000"/>
              </a:lnSpc>
              <a:spcBef>
                <a:spcPts val="1000"/>
              </a:spcBef>
              <a:spcAft>
                <a:spcPts val="0"/>
              </a:spcAft>
              <a:buNone/>
            </a:pPr>
            <a:endParaRPr/>
          </a:p>
          <a:p>
            <a:pPr marL="457200" lvl="0" indent="0" algn="l" rtl="0">
              <a:lnSpc>
                <a:spcPct val="100000"/>
              </a:lnSpc>
              <a:spcBef>
                <a:spcPts val="1600"/>
              </a:spcBef>
              <a:spcAft>
                <a:spcPts val="1600"/>
              </a:spcAft>
              <a:buNone/>
            </a:pPr>
            <a:r>
              <a:rPr lang="en"/>
              <a:t>Questions/comments? Send an email to support@nationaldb.org.</a:t>
            </a:r>
            <a:endParaRPr/>
          </a:p>
        </p:txBody>
      </p:sp>
      <p:sp>
        <p:nvSpPr>
          <p:cNvPr id="64" name="Google Shape;64;p14"/>
          <p:cNvSpPr txBox="1">
            <a:spLocks noGrp="1"/>
          </p:cNvSpPr>
          <p:nvPr>
            <p:ph type="title"/>
          </p:nvPr>
        </p:nvSpPr>
        <p:spPr>
          <a:xfrm>
            <a:off x="205025" y="435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Today’s Topics</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body" idx="1"/>
          </p:nvPr>
        </p:nvSpPr>
        <p:spPr>
          <a:xfrm>
            <a:off x="311696" y="1575000"/>
            <a:ext cx="8520600" cy="4453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408087"/>
              </a:buClr>
              <a:buSzPts val="2000"/>
              <a:buFont typeface="IBM Plex Sans Medium"/>
              <a:buChar char="●"/>
            </a:pPr>
            <a:r>
              <a:rPr lang="en"/>
              <a:t>During the last grant cycle we g</a:t>
            </a:r>
            <a:r>
              <a:rPr lang="en">
                <a:latin typeface="IBM Plex Sans Medium"/>
                <a:ea typeface="IBM Plex Sans Medium"/>
                <a:cs typeface="IBM Plex Sans Medium"/>
                <a:sym typeface="IBM Plex Sans Medium"/>
              </a:rPr>
              <a:t>athered information from state deaf-blind projects and families about what they did and did not like about our old site</a:t>
            </a:r>
            <a:endParaRPr sz="2000">
              <a:solidFill>
                <a:srgbClr val="408087"/>
              </a:solidFill>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Clr>
                <a:srgbClr val="408087"/>
              </a:buClr>
              <a:buSzPts val="2000"/>
              <a:buFont typeface="IBM Plex Sans Medium"/>
              <a:buChar char="●"/>
            </a:pPr>
            <a:r>
              <a:rPr lang="en">
                <a:latin typeface="IBM Plex Sans Medium"/>
                <a:ea typeface="IBM Plex Sans Medium"/>
                <a:cs typeface="IBM Plex Sans Medium"/>
                <a:sym typeface="IBM Plex Sans Medium"/>
              </a:rPr>
              <a:t>Conducted internal analysis with our own staff—purpose,  audiences, elements of good design, features of other websites that we liked</a:t>
            </a:r>
            <a:endParaRPr sz="2000">
              <a:solidFill>
                <a:srgbClr val="408087"/>
              </a:solidFill>
              <a:latin typeface="IBM Plex Sans"/>
              <a:ea typeface="IBM Plex Sans"/>
              <a:cs typeface="IBM Plex Sans"/>
              <a:sym typeface="IBM Plex Sans"/>
            </a:endParaRPr>
          </a:p>
          <a:p>
            <a:pPr marL="457200" lvl="0" indent="-355600" algn="l" rtl="0">
              <a:lnSpc>
                <a:spcPct val="100000"/>
              </a:lnSpc>
              <a:spcBef>
                <a:spcPts val="1000"/>
              </a:spcBef>
              <a:spcAft>
                <a:spcPts val="0"/>
              </a:spcAft>
              <a:buClr>
                <a:srgbClr val="408087"/>
              </a:buClr>
              <a:buSzPts val="2000"/>
              <a:buFont typeface="IBM Plex Sans Medium"/>
              <a:buChar char="●"/>
            </a:pPr>
            <a:r>
              <a:rPr lang="en">
                <a:latin typeface="IBM Plex Sans Medium"/>
                <a:ea typeface="IBM Plex Sans Medium"/>
                <a:cs typeface="IBM Plex Sans Medium"/>
                <a:sym typeface="IBM Plex Sans Medium"/>
              </a:rPr>
              <a:t>Produced website study report that we gave to potential design companies (purpose, goals, audience, content overview)</a:t>
            </a:r>
            <a:endParaRPr>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SzPts val="2000"/>
              <a:buFont typeface="IBM Plex Sans Medium"/>
              <a:buChar char="●"/>
            </a:pPr>
            <a:r>
              <a:rPr lang="en">
                <a:latin typeface="IBM Plex Sans Medium"/>
                <a:ea typeface="IBM Plex Sans Medium"/>
                <a:cs typeface="IBM Plex Sans Medium"/>
                <a:sym typeface="IBM Plex Sans Medium"/>
              </a:rPr>
              <a:t>RFA process to select a company</a:t>
            </a:r>
            <a:endParaRPr>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SzPts val="2000"/>
              <a:buFont typeface="IBM Plex Sans Medium"/>
              <a:buChar char="●"/>
            </a:pPr>
            <a:r>
              <a:rPr lang="en">
                <a:latin typeface="IBM Plex Sans Medium"/>
                <a:ea typeface="IBM Plex Sans Medium"/>
                <a:cs typeface="IBM Plex Sans Medium"/>
                <a:sym typeface="IBM Plex Sans Medium"/>
              </a:rPr>
              <a:t>Once we got started, the process involved definition, design and implementation phases that lasted a total of 6 months</a:t>
            </a:r>
            <a:endParaRPr>
              <a:latin typeface="IBM Plex Sans Medium"/>
              <a:ea typeface="IBM Plex Sans Medium"/>
              <a:cs typeface="IBM Plex Sans Medium"/>
              <a:sym typeface="IBM Plex Sans Medium"/>
            </a:endParaRPr>
          </a:p>
          <a:p>
            <a:pPr marL="457200" lvl="0" indent="0" algn="l" rtl="0">
              <a:lnSpc>
                <a:spcPct val="100000"/>
              </a:lnSpc>
              <a:spcBef>
                <a:spcPts val="1000"/>
              </a:spcBef>
              <a:spcAft>
                <a:spcPts val="1600"/>
              </a:spcAft>
              <a:buNone/>
            </a:pPr>
            <a:endParaRPr>
              <a:solidFill>
                <a:srgbClr val="408087"/>
              </a:solidFill>
              <a:latin typeface="IBM Plex Sans Medium"/>
              <a:ea typeface="IBM Plex Sans Medium"/>
              <a:cs typeface="IBM Plex Sans Medium"/>
              <a:sym typeface="IBM Plex Sans Medium"/>
            </a:endParaRPr>
          </a:p>
        </p:txBody>
      </p:sp>
      <p:sp>
        <p:nvSpPr>
          <p:cNvPr id="70" name="Google Shape;70;p15"/>
          <p:cNvSpPr txBox="1">
            <a:spLocks noGrp="1"/>
          </p:cNvSpPr>
          <p:nvPr>
            <p:ph type="title"/>
          </p:nvPr>
        </p:nvSpPr>
        <p:spPr>
          <a:xfrm>
            <a:off x="205025" y="435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 Development Process</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311696" y="1527600"/>
            <a:ext cx="8520600" cy="445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IBM Plex Sans Medium"/>
                <a:ea typeface="IBM Plex Sans Medium"/>
                <a:cs typeface="IBM Plex Sans Medium"/>
                <a:sym typeface="IBM Plex Sans Medium"/>
              </a:rPr>
              <a:t>What we hoped to achieve:</a:t>
            </a:r>
            <a:endParaRPr>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Clr>
                <a:srgbClr val="408087"/>
              </a:buClr>
              <a:buSzPts val="2000"/>
              <a:buFont typeface="IBM Plex Sans Medium"/>
              <a:buChar char="●"/>
            </a:pPr>
            <a:r>
              <a:rPr lang="en">
                <a:latin typeface="IBM Plex Sans Medium"/>
                <a:ea typeface="IBM Plex Sans Medium"/>
                <a:cs typeface="IBM Plex Sans Medium"/>
                <a:sym typeface="IBM Plex Sans Medium"/>
              </a:rPr>
              <a:t>Reduced information overload – Minimize the cognitive burden of finding and reading content</a:t>
            </a:r>
            <a:endParaRPr>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Clr>
                <a:srgbClr val="408087"/>
              </a:buClr>
              <a:buSzPts val="2000"/>
              <a:buFont typeface="IBM Plex Sans Medium"/>
              <a:buChar char="●"/>
            </a:pPr>
            <a:r>
              <a:rPr lang="en">
                <a:latin typeface="IBM Plex Sans Medium"/>
                <a:ea typeface="IBM Plex Sans Medium"/>
                <a:cs typeface="IBM Plex Sans Medium"/>
                <a:sym typeface="IBM Plex Sans Medium"/>
              </a:rPr>
              <a:t>Easy to navigate and find things</a:t>
            </a:r>
            <a:endParaRPr>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Clr>
                <a:srgbClr val="408087"/>
              </a:buClr>
              <a:buSzPts val="2000"/>
              <a:buFont typeface="IBM Plex Sans Medium"/>
              <a:buChar char="●"/>
            </a:pPr>
            <a:r>
              <a:rPr lang="en">
                <a:latin typeface="IBM Plex Sans Medium"/>
                <a:ea typeface="IBM Plex Sans Medium"/>
                <a:cs typeface="IBM Plex Sans Medium"/>
                <a:sym typeface="IBM Plex Sans Medium"/>
              </a:rPr>
              <a:t>Meet Web-Content Accessibility Guidelines (WCAG)</a:t>
            </a:r>
            <a:endParaRPr>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Clr>
                <a:srgbClr val="408087"/>
              </a:buClr>
              <a:buSzPts val="2000"/>
              <a:buFont typeface="IBM Plex Sans Medium"/>
              <a:buChar char="●"/>
            </a:pPr>
            <a:r>
              <a:rPr lang="en">
                <a:latin typeface="IBM Plex Sans Medium"/>
                <a:ea typeface="IBM Plex Sans Medium"/>
                <a:cs typeface="IBM Plex Sans Medium"/>
                <a:sym typeface="IBM Plex Sans Medium"/>
              </a:rPr>
              <a:t>Better organization of our content</a:t>
            </a:r>
            <a:endParaRPr>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Clr>
                <a:srgbClr val="408087"/>
              </a:buClr>
              <a:buSzPts val="2000"/>
              <a:buFont typeface="IBM Plex Sans Medium"/>
              <a:buChar char="●"/>
            </a:pPr>
            <a:r>
              <a:rPr lang="en">
                <a:latin typeface="IBM Plex Sans Medium"/>
                <a:ea typeface="IBM Plex Sans Medium"/>
                <a:cs typeface="IBM Plex Sans Medium"/>
                <a:sym typeface="IBM Plex Sans Medium"/>
              </a:rPr>
              <a:t>Reduced duplication of content</a:t>
            </a:r>
            <a:endParaRPr>
              <a:latin typeface="IBM Plex Sans Medium"/>
              <a:ea typeface="IBM Plex Sans Medium"/>
              <a:cs typeface="IBM Plex Sans Medium"/>
              <a:sym typeface="IBM Plex Sans Medium"/>
            </a:endParaRPr>
          </a:p>
          <a:p>
            <a:pPr marL="457200" lvl="0" indent="-355600" algn="l" rtl="0">
              <a:lnSpc>
                <a:spcPct val="100000"/>
              </a:lnSpc>
              <a:spcBef>
                <a:spcPts val="1000"/>
              </a:spcBef>
              <a:spcAft>
                <a:spcPts val="0"/>
              </a:spcAft>
              <a:buClr>
                <a:srgbClr val="408087"/>
              </a:buClr>
              <a:buSzPts val="2000"/>
              <a:buFont typeface="IBM Plex Sans Medium"/>
              <a:buChar char="●"/>
            </a:pPr>
            <a:r>
              <a:rPr lang="en">
                <a:latin typeface="IBM Plex Sans Medium"/>
                <a:ea typeface="IBM Plex Sans Medium"/>
                <a:cs typeface="IBM Plex Sans Medium"/>
                <a:sym typeface="IBM Plex Sans Medium"/>
              </a:rPr>
              <a:t>Fun new design</a:t>
            </a:r>
            <a:endParaRPr>
              <a:latin typeface="IBM Plex Sans Medium"/>
              <a:ea typeface="IBM Plex Sans Medium"/>
              <a:cs typeface="IBM Plex Sans Medium"/>
              <a:sym typeface="IBM Plex Sans Medium"/>
            </a:endParaRPr>
          </a:p>
          <a:p>
            <a:pPr marL="457200" lvl="0" indent="0" algn="l" rtl="0">
              <a:lnSpc>
                <a:spcPct val="100000"/>
              </a:lnSpc>
              <a:spcBef>
                <a:spcPts val="1000"/>
              </a:spcBef>
              <a:spcAft>
                <a:spcPts val="0"/>
              </a:spcAft>
              <a:buNone/>
            </a:pPr>
            <a:endParaRPr>
              <a:latin typeface="IBM Plex Sans Medium"/>
              <a:ea typeface="IBM Plex Sans Medium"/>
              <a:cs typeface="IBM Plex Sans Medium"/>
              <a:sym typeface="IBM Plex Sans Medium"/>
            </a:endParaRPr>
          </a:p>
          <a:p>
            <a:pPr marL="0" lvl="0" indent="0" algn="l" rtl="0">
              <a:lnSpc>
                <a:spcPct val="100000"/>
              </a:lnSpc>
              <a:spcBef>
                <a:spcPts val="1000"/>
              </a:spcBef>
              <a:spcAft>
                <a:spcPts val="1600"/>
              </a:spcAft>
              <a:buNone/>
            </a:pPr>
            <a:endParaRPr sz="2000">
              <a:solidFill>
                <a:srgbClr val="408087"/>
              </a:solidFill>
              <a:latin typeface="IBM Plex Sans Medium"/>
              <a:ea typeface="IBM Plex Sans Medium"/>
              <a:cs typeface="IBM Plex Sans Medium"/>
              <a:sym typeface="IBM Plex Sans Medium"/>
            </a:endParaRPr>
          </a:p>
        </p:txBody>
      </p:sp>
      <p:sp>
        <p:nvSpPr>
          <p:cNvPr id="76" name="Google Shape;76;p16"/>
          <p:cNvSpPr txBox="1">
            <a:spLocks noGrp="1"/>
          </p:cNvSpPr>
          <p:nvPr>
            <p:ph type="title"/>
          </p:nvPr>
        </p:nvSpPr>
        <p:spPr>
          <a:xfrm>
            <a:off x="215100" y="419600"/>
            <a:ext cx="87138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181325" y="4037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Tour </a:t>
            </a:r>
            <a:endParaRPr/>
          </a:p>
        </p:txBody>
      </p:sp>
      <p:sp>
        <p:nvSpPr>
          <p:cNvPr id="82" name="Google Shape;82;p17"/>
          <p:cNvSpPr txBox="1">
            <a:spLocks noGrp="1"/>
          </p:cNvSpPr>
          <p:nvPr>
            <p:ph type="body" idx="1"/>
          </p:nvPr>
        </p:nvSpPr>
        <p:spPr>
          <a:xfrm>
            <a:off x="311700" y="1669667"/>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IBM Plex Sans Medium"/>
              <a:ea typeface="IBM Plex Sans Medium"/>
              <a:cs typeface="IBM Plex Sans Medium"/>
              <a:sym typeface="IBM Plex Sans Medium"/>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827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 Center</a:t>
            </a:r>
            <a:endParaRPr/>
          </a:p>
        </p:txBody>
      </p:sp>
      <p:sp>
        <p:nvSpPr>
          <p:cNvPr id="88" name="Google Shape;88;p18"/>
          <p:cNvSpPr txBox="1">
            <a:spLocks noGrp="1"/>
          </p:cNvSpPr>
          <p:nvPr>
            <p:ph type="body" idx="1"/>
          </p:nvPr>
        </p:nvSpPr>
        <p:spPr>
          <a:xfrm>
            <a:off x="269525" y="1511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Medium"/>
                <a:ea typeface="IBM Plex Sans Medium"/>
                <a:cs typeface="IBM Plex Sans Medium"/>
                <a:sym typeface="IBM Plex Sans Medium"/>
              </a:rPr>
              <a:t>Audience: Everyone - parents, state deaf-blind projects, anyone involved in the life of a child or youth with deaf-blindness</a:t>
            </a:r>
            <a:endParaRPr>
              <a:latin typeface="IBM Plex Sans Medium"/>
              <a:ea typeface="IBM Plex Sans Medium"/>
              <a:cs typeface="IBM Plex Sans Medium"/>
              <a:sym typeface="IBM Plex Sans Medium"/>
            </a:endParaRPr>
          </a:p>
          <a:p>
            <a:pPr marL="0" lvl="0" indent="0" algn="l" rtl="0">
              <a:spcBef>
                <a:spcPts val="1600"/>
              </a:spcBef>
              <a:spcAft>
                <a:spcPts val="0"/>
              </a:spcAft>
              <a:buNone/>
            </a:pPr>
            <a:r>
              <a:rPr lang="en">
                <a:latin typeface="IBM Plex Sans Medium"/>
                <a:ea typeface="IBM Plex Sans Medium"/>
                <a:cs typeface="IBM Plex Sans Medium"/>
                <a:sym typeface="IBM Plex Sans Medium"/>
              </a:rPr>
              <a:t>Topics:</a:t>
            </a:r>
            <a:endParaRPr>
              <a:latin typeface="IBM Plex Sans Medium"/>
              <a:ea typeface="IBM Plex Sans Medium"/>
              <a:cs typeface="IBM Plex Sans Medium"/>
              <a:sym typeface="IBM Plex Sans Medium"/>
            </a:endParaRPr>
          </a:p>
          <a:p>
            <a:pPr marL="457200" lvl="0" indent="-355600" algn="l" rtl="0">
              <a:spcBef>
                <a:spcPts val="1600"/>
              </a:spcBef>
              <a:spcAft>
                <a:spcPts val="0"/>
              </a:spcAft>
              <a:buSzPts val="2000"/>
              <a:buFont typeface="IBM Plex Sans Medium"/>
              <a:buChar char="●"/>
            </a:pPr>
            <a:r>
              <a:rPr lang="en">
                <a:latin typeface="IBM Plex Sans Medium"/>
                <a:ea typeface="IBM Plex Sans Medium"/>
                <a:cs typeface="IBM Plex Sans Medium"/>
                <a:sym typeface="IBM Plex Sans Medium"/>
              </a:rPr>
              <a:t>Deaf-Blindness Overview</a:t>
            </a:r>
            <a:endParaRPr>
              <a:latin typeface="IBM Plex Sans Medium"/>
              <a:ea typeface="IBM Plex Sans Medium"/>
              <a:cs typeface="IBM Plex Sans Medium"/>
              <a:sym typeface="IBM Plex Sans Medium"/>
            </a:endParaRPr>
          </a:p>
          <a:p>
            <a:pPr marL="457200" lvl="0" indent="-355600" algn="l" rtl="0">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Educational Practices</a:t>
            </a:r>
            <a:endParaRPr>
              <a:latin typeface="IBM Plex Sans Medium"/>
              <a:ea typeface="IBM Plex Sans Medium"/>
              <a:cs typeface="IBM Plex Sans Medium"/>
              <a:sym typeface="IBM Plex Sans Medium"/>
            </a:endParaRPr>
          </a:p>
          <a:p>
            <a:pPr marL="457200" lvl="0" indent="-355600" algn="l" rtl="0">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National Child Count </a:t>
            </a:r>
            <a:endParaRPr>
              <a:latin typeface="IBM Plex Sans Medium"/>
              <a:ea typeface="IBM Plex Sans Medium"/>
              <a:cs typeface="IBM Plex Sans Medium"/>
              <a:sym typeface="IBM Plex Sans Medium"/>
            </a:endParaRPr>
          </a:p>
          <a:p>
            <a:pPr marL="457200" lvl="0" indent="-355600" algn="l" rtl="0">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NCDB Products</a:t>
            </a:r>
            <a:endParaRPr>
              <a:latin typeface="IBM Plex Sans Medium"/>
              <a:ea typeface="IBM Plex Sans Medium"/>
              <a:cs typeface="IBM Plex Sans Medium"/>
              <a:sym typeface="IBM Plex Sans Medium"/>
            </a:endParaRPr>
          </a:p>
          <a:p>
            <a:pPr marL="457200" lvl="0" indent="-355600" algn="l" rtl="0">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Popular Legacy Products (bottom of the page)</a:t>
            </a:r>
            <a:endParaRPr>
              <a:latin typeface="IBM Plex Sans Medium"/>
              <a:ea typeface="IBM Plex Sans Medium"/>
              <a:cs typeface="IBM Plex Sans Medium"/>
              <a:sym typeface="IBM Plex Sans Medium"/>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257675" y="1653867"/>
            <a:ext cx="8520600" cy="45552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Info Topics, organized by nine key categories</a:t>
            </a:r>
            <a:endParaRPr>
              <a:latin typeface="IBM Plex Sans Medium"/>
              <a:ea typeface="IBM Plex Sans Medium"/>
              <a:cs typeface="IBM Plex Sans Medium"/>
              <a:sym typeface="IBM Plex Sans Medium"/>
            </a:endParaRPr>
          </a:p>
          <a:p>
            <a:pPr marL="457200" lvl="0" indent="-355600" algn="l" rtl="0">
              <a:lnSpc>
                <a:spcPct val="115000"/>
              </a:lnSpc>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Factsheets, articles, videos, slide presentations, information about offline resources</a:t>
            </a:r>
            <a:endParaRPr>
              <a:latin typeface="IBM Plex Sans Medium"/>
              <a:ea typeface="IBM Plex Sans Medium"/>
              <a:cs typeface="IBM Plex Sans Medium"/>
              <a:sym typeface="IBM Plex Sans Medium"/>
            </a:endParaRPr>
          </a:p>
          <a:p>
            <a:pPr marL="457200" lvl="0" indent="-355600" algn="l" rtl="0">
              <a:lnSpc>
                <a:spcPct val="115000"/>
              </a:lnSpc>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Contains links to many NCDB products, but mostly external resources from the wealth of information in the field of deaf-blindness and related fields</a:t>
            </a:r>
            <a:endParaRPr>
              <a:latin typeface="IBM Plex Sans Medium"/>
              <a:ea typeface="IBM Plex Sans Medium"/>
              <a:cs typeface="IBM Plex Sans Medium"/>
              <a:sym typeface="IBM Plex Sans Medium"/>
            </a:endParaRPr>
          </a:p>
          <a:p>
            <a:pPr marL="457200" lvl="0" indent="-355600" algn="l" rtl="0">
              <a:lnSpc>
                <a:spcPct val="115000"/>
              </a:lnSpc>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Examples:</a:t>
            </a:r>
            <a:endParaRPr>
              <a:latin typeface="IBM Plex Sans Medium"/>
              <a:ea typeface="IBM Plex Sans Medium"/>
              <a:cs typeface="IBM Plex Sans Medium"/>
              <a:sym typeface="IBM Plex Sans Medium"/>
            </a:endParaRPr>
          </a:p>
          <a:p>
            <a:pPr marL="914400" lvl="1" indent="-342900" algn="l" rtl="0">
              <a:lnSpc>
                <a:spcPct val="115000"/>
              </a:lnSpc>
              <a:spcBef>
                <a:spcPts val="0"/>
              </a:spcBef>
              <a:spcAft>
                <a:spcPts val="0"/>
              </a:spcAft>
              <a:buSzPts val="1800"/>
              <a:buFont typeface="IBM Plex Sans Medium"/>
              <a:buChar char="○"/>
            </a:pPr>
            <a:r>
              <a:rPr lang="en">
                <a:latin typeface="IBM Plex Sans Medium"/>
                <a:ea typeface="IBM Plex Sans Medium"/>
                <a:cs typeface="IBM Plex Sans Medium"/>
                <a:sym typeface="IBM Plex Sans Medium"/>
              </a:rPr>
              <a:t>State deaf-blind projects</a:t>
            </a:r>
            <a:endParaRPr>
              <a:latin typeface="IBM Plex Sans Medium"/>
              <a:ea typeface="IBM Plex Sans Medium"/>
              <a:cs typeface="IBM Plex Sans Medium"/>
              <a:sym typeface="IBM Plex Sans Medium"/>
            </a:endParaRPr>
          </a:p>
          <a:p>
            <a:pPr marL="914400" lvl="1" indent="-342900" algn="l" rtl="0">
              <a:lnSpc>
                <a:spcPct val="115000"/>
              </a:lnSpc>
              <a:spcBef>
                <a:spcPts val="0"/>
              </a:spcBef>
              <a:spcAft>
                <a:spcPts val="0"/>
              </a:spcAft>
              <a:buSzPts val="1800"/>
              <a:buFont typeface="IBM Plex Sans Medium"/>
              <a:buChar char="○"/>
            </a:pPr>
            <a:r>
              <a:rPr lang="en">
                <a:latin typeface="IBM Plex Sans Medium"/>
                <a:ea typeface="IBM Plex Sans Medium"/>
                <a:cs typeface="IBM Plex Sans Medium"/>
                <a:sym typeface="IBM Plex Sans Medium"/>
              </a:rPr>
              <a:t>Perkins</a:t>
            </a:r>
            <a:endParaRPr>
              <a:latin typeface="IBM Plex Sans Medium"/>
              <a:ea typeface="IBM Plex Sans Medium"/>
              <a:cs typeface="IBM Plex Sans Medium"/>
              <a:sym typeface="IBM Plex Sans Medium"/>
            </a:endParaRPr>
          </a:p>
          <a:p>
            <a:pPr marL="457200" lvl="0" indent="-355600" algn="l" rtl="0">
              <a:lnSpc>
                <a:spcPct val="115000"/>
              </a:lnSpc>
              <a:spcBef>
                <a:spcPts val="0"/>
              </a:spcBef>
              <a:spcAft>
                <a:spcPts val="0"/>
              </a:spcAft>
              <a:buSzPts val="2000"/>
              <a:buFont typeface="IBM Plex Sans Medium"/>
              <a:buChar char="●"/>
            </a:pPr>
            <a:r>
              <a:rPr lang="en">
                <a:latin typeface="IBM Plex Sans Medium"/>
                <a:ea typeface="IBM Plex Sans Medium"/>
                <a:cs typeface="IBM Plex Sans Medium"/>
                <a:sym typeface="IBM Plex Sans Medium"/>
              </a:rPr>
              <a:t>Goal is to provide selected high-quality resources, while at the same time limiting the overall amount to avoid information overload</a:t>
            </a:r>
            <a:endParaRPr>
              <a:latin typeface="IBM Plex Sans Medium"/>
              <a:ea typeface="IBM Plex Sans Medium"/>
              <a:cs typeface="IBM Plex Sans Medium"/>
              <a:sym typeface="IBM Plex Sans Medium"/>
            </a:endParaRPr>
          </a:p>
          <a:p>
            <a:pPr marL="0" lvl="0" indent="0" algn="l" rtl="0">
              <a:lnSpc>
                <a:spcPct val="100000"/>
              </a:lnSpc>
              <a:spcBef>
                <a:spcPts val="0"/>
              </a:spcBef>
              <a:spcAft>
                <a:spcPts val="0"/>
              </a:spcAft>
              <a:buNone/>
            </a:pPr>
            <a:endParaRPr>
              <a:latin typeface="IBM Plex Sans Medium"/>
              <a:ea typeface="IBM Plex Sans Medium"/>
              <a:cs typeface="IBM Plex Sans Medium"/>
              <a:sym typeface="IBM Plex Sans Medium"/>
            </a:endParaRPr>
          </a:p>
        </p:txBody>
      </p:sp>
      <p:sp>
        <p:nvSpPr>
          <p:cNvPr id="94" name="Google Shape;94;p19"/>
          <p:cNvSpPr txBox="1">
            <a:spLocks noGrp="1"/>
          </p:cNvSpPr>
          <p:nvPr>
            <p:ph type="title"/>
          </p:nvPr>
        </p:nvSpPr>
        <p:spPr>
          <a:xfrm>
            <a:off x="311700" y="5301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Info Center &gt; Educational Practices</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257675" y="1653867"/>
            <a:ext cx="8520600" cy="455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Send us your feedback and suggestions:</a:t>
            </a:r>
            <a:endParaRPr/>
          </a:p>
          <a:p>
            <a:pPr marL="457200" lvl="0" indent="-355600" algn="l" rtl="0">
              <a:lnSpc>
                <a:spcPct val="115000"/>
              </a:lnSpc>
              <a:spcBef>
                <a:spcPts val="0"/>
              </a:spcBef>
              <a:spcAft>
                <a:spcPts val="0"/>
              </a:spcAft>
              <a:buSzPts val="2000"/>
              <a:buChar char="●"/>
            </a:pPr>
            <a:r>
              <a:rPr lang="en"/>
              <a:t>Do you have a resource to recommend that you find especially helpful?</a:t>
            </a:r>
            <a:endParaRPr/>
          </a:p>
          <a:p>
            <a:pPr marL="457200" lvl="0" indent="-355600" algn="l" rtl="0">
              <a:lnSpc>
                <a:spcPct val="115000"/>
              </a:lnSpc>
              <a:spcBef>
                <a:spcPts val="0"/>
              </a:spcBef>
              <a:spcAft>
                <a:spcPts val="0"/>
              </a:spcAft>
              <a:buSzPts val="2000"/>
              <a:buChar char="●"/>
            </a:pPr>
            <a:r>
              <a:rPr lang="en"/>
              <a:t>A photo or video that illustrates a key practice?</a:t>
            </a:r>
            <a:endParaRPr/>
          </a:p>
          <a:p>
            <a:pPr marL="457200" lvl="0" indent="-355600" algn="l" rtl="0">
              <a:lnSpc>
                <a:spcPct val="115000"/>
              </a:lnSpc>
              <a:spcBef>
                <a:spcPts val="0"/>
              </a:spcBef>
              <a:spcAft>
                <a:spcPts val="0"/>
              </a:spcAft>
              <a:buSzPts val="2000"/>
              <a:buChar char="●"/>
            </a:pPr>
            <a:r>
              <a:rPr lang="en"/>
              <a:t>Opinions about a resource</a:t>
            </a:r>
            <a:endParaRPr/>
          </a:p>
          <a:p>
            <a:pPr marL="457200" lvl="0" indent="-355600" algn="l" rtl="0">
              <a:lnSpc>
                <a:spcPct val="115000"/>
              </a:lnSpc>
              <a:spcBef>
                <a:spcPts val="0"/>
              </a:spcBef>
              <a:spcAft>
                <a:spcPts val="0"/>
              </a:spcAft>
              <a:buSzPts val="2000"/>
              <a:buChar char="●"/>
            </a:pPr>
            <a:r>
              <a:rPr lang="en"/>
              <a:t>Opinions about a topic</a:t>
            </a:r>
            <a:endParaRPr/>
          </a:p>
          <a:p>
            <a:pPr marL="0" lvl="0" indent="0" algn="l" rtl="0">
              <a:lnSpc>
                <a:spcPct val="100000"/>
              </a:lnSpc>
              <a:spcBef>
                <a:spcPts val="0"/>
              </a:spcBef>
              <a:spcAft>
                <a:spcPts val="0"/>
              </a:spcAft>
              <a:buNone/>
            </a:pPr>
            <a:endParaRPr/>
          </a:p>
          <a:p>
            <a:pPr marL="0" lvl="0" indent="0" algn="ctr" rtl="0">
              <a:lnSpc>
                <a:spcPct val="100000"/>
              </a:lnSpc>
              <a:spcBef>
                <a:spcPts val="0"/>
              </a:spcBef>
              <a:spcAft>
                <a:spcPts val="0"/>
              </a:spcAft>
              <a:buNone/>
            </a:pPr>
            <a:r>
              <a:rPr lang="en" b="1">
                <a:latin typeface="IBM Plex Sans"/>
                <a:ea typeface="IBM Plex Sans"/>
                <a:cs typeface="IBM Plex Sans"/>
                <a:sym typeface="IBM Plex Sans"/>
              </a:rPr>
              <a:t>support@nationaldb.org</a:t>
            </a:r>
            <a:endParaRPr b="1">
              <a:latin typeface="IBM Plex Sans"/>
              <a:ea typeface="IBM Plex Sans"/>
              <a:cs typeface="IBM Plex Sans"/>
              <a:sym typeface="IBM Plex Sans"/>
            </a:endParaRPr>
          </a:p>
        </p:txBody>
      </p:sp>
      <p:sp>
        <p:nvSpPr>
          <p:cNvPr id="100" name="Google Shape;100;p20"/>
          <p:cNvSpPr txBox="1">
            <a:spLocks noGrp="1"/>
          </p:cNvSpPr>
          <p:nvPr>
            <p:ph type="title"/>
          </p:nvPr>
        </p:nvSpPr>
        <p:spPr>
          <a:xfrm>
            <a:off x="311700" y="5301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Educational Practices - How You can Help</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body" idx="1"/>
          </p:nvPr>
        </p:nvSpPr>
        <p:spPr>
          <a:xfrm>
            <a:off x="311700" y="1511833"/>
            <a:ext cx="88323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t>Jennifer Arnott, Research Librarian</a:t>
            </a:r>
            <a:endParaRPr sz="2400"/>
          </a:p>
          <a:p>
            <a:pPr marL="457200" lvl="0" indent="-342900" algn="l" rtl="0">
              <a:lnSpc>
                <a:spcPct val="100000"/>
              </a:lnSpc>
              <a:spcBef>
                <a:spcPts val="0"/>
              </a:spcBef>
              <a:spcAft>
                <a:spcPts val="0"/>
              </a:spcAft>
              <a:buSzPts val="1800"/>
              <a:buChar char="●"/>
            </a:pPr>
            <a:r>
              <a:rPr lang="en" sz="1800"/>
              <a:t>jennifer.arnott@perkins.org </a:t>
            </a:r>
            <a:endParaRPr sz="1800"/>
          </a:p>
          <a:p>
            <a:pPr marL="457200" lvl="0" indent="-342900" algn="l" rtl="0">
              <a:lnSpc>
                <a:spcPct val="100000"/>
              </a:lnSpc>
              <a:spcBef>
                <a:spcPts val="0"/>
              </a:spcBef>
              <a:spcAft>
                <a:spcPts val="0"/>
              </a:spcAft>
              <a:buSzPts val="1800"/>
              <a:buChar char="●"/>
            </a:pPr>
            <a:r>
              <a:rPr lang="en" sz="1800"/>
              <a:t>Glad to set up a call if it makes sense.</a:t>
            </a:r>
            <a:endParaRPr sz="18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sz="2400"/>
              <a:t>Why collaboration? </a:t>
            </a:r>
            <a:endParaRPr sz="2400"/>
          </a:p>
          <a:p>
            <a:pPr marL="457200" lvl="0" indent="-342900" algn="l" rtl="0">
              <a:lnSpc>
                <a:spcPct val="100000"/>
              </a:lnSpc>
              <a:spcBef>
                <a:spcPts val="0"/>
              </a:spcBef>
              <a:spcAft>
                <a:spcPts val="0"/>
              </a:spcAft>
              <a:buSzPts val="1800"/>
              <a:buChar char="●"/>
            </a:pPr>
            <a:r>
              <a:rPr lang="en" sz="1800"/>
              <a:t>Consolidating a wide range of resources about deafblindness in one place. </a:t>
            </a:r>
            <a:endParaRPr sz="1800"/>
          </a:p>
          <a:p>
            <a:pPr marL="457200" lvl="0" indent="-342900" algn="l" rtl="0">
              <a:lnSpc>
                <a:spcPct val="100000"/>
              </a:lnSpc>
              <a:spcBef>
                <a:spcPts val="0"/>
              </a:spcBef>
              <a:spcAft>
                <a:spcPts val="0"/>
              </a:spcAft>
              <a:buSzPts val="1800"/>
              <a:buChar char="●"/>
            </a:pPr>
            <a:r>
              <a:rPr lang="en" sz="1800"/>
              <a:t>Avoiding duplication of effort. </a:t>
            </a:r>
            <a:endParaRPr sz="1800"/>
          </a:p>
          <a:p>
            <a:pPr marL="457200" lvl="0" indent="-342900" algn="l" rtl="0">
              <a:lnSpc>
                <a:spcPct val="100000"/>
              </a:lnSpc>
              <a:spcBef>
                <a:spcPts val="0"/>
              </a:spcBef>
              <a:spcAft>
                <a:spcPts val="0"/>
              </a:spcAft>
              <a:buSzPts val="1800"/>
              <a:buChar char="●"/>
            </a:pPr>
            <a:r>
              <a:rPr lang="en" sz="1800"/>
              <a:t>Allowing NCDB to focus on supporting state DB projects and best practices.</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2400"/>
              <a:t>What we can do for you: </a:t>
            </a:r>
            <a:endParaRPr sz="2400"/>
          </a:p>
          <a:p>
            <a:pPr marL="457200" lvl="0" indent="-342900" algn="l" rtl="0">
              <a:lnSpc>
                <a:spcPct val="100000"/>
              </a:lnSpc>
              <a:spcBef>
                <a:spcPts val="0"/>
              </a:spcBef>
              <a:spcAft>
                <a:spcPts val="0"/>
              </a:spcAft>
              <a:buSzPts val="1800"/>
              <a:buChar char="●"/>
            </a:pPr>
            <a:r>
              <a:rPr lang="en" sz="1800"/>
              <a:t>Glad to help with a wide range of questions. We already handle questions from practitioners, but also researchers, families, and members of the public.</a:t>
            </a:r>
            <a:endParaRPr sz="1800"/>
          </a:p>
          <a:p>
            <a:pPr marL="0" lvl="0" indent="0" algn="l" rtl="0">
              <a:lnSpc>
                <a:spcPct val="100000"/>
              </a:lnSpc>
              <a:spcBef>
                <a:spcPts val="0"/>
              </a:spcBef>
              <a:spcAft>
                <a:spcPts val="0"/>
              </a:spcAft>
              <a:buNone/>
            </a:pPr>
            <a:endParaRPr/>
          </a:p>
        </p:txBody>
      </p:sp>
      <p:sp>
        <p:nvSpPr>
          <p:cNvPr id="106" name="Google Shape;106;p21"/>
          <p:cNvSpPr txBox="1">
            <a:spLocks noGrp="1"/>
          </p:cNvSpPr>
          <p:nvPr>
            <p:ph type="title"/>
          </p:nvPr>
        </p:nvSpPr>
        <p:spPr>
          <a:xfrm>
            <a:off x="252425" y="103500"/>
            <a:ext cx="8832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Research Library: Perkins School for the Blind </a:t>
            </a:r>
            <a:endParaRPr sz="2800"/>
          </a:p>
          <a:p>
            <a:pPr marL="0" lvl="0" indent="0" algn="l" rtl="0">
              <a:spcBef>
                <a:spcPts val="0"/>
              </a:spcBef>
              <a:spcAft>
                <a:spcPts val="0"/>
              </a:spcAft>
              <a:buNone/>
            </a:pPr>
            <a:r>
              <a:rPr lang="en" sz="2800"/>
              <a:t>(1 of 2) </a:t>
            </a:r>
            <a:endParaRPr sz="2800"/>
          </a:p>
        </p:txBody>
      </p:sp>
      <p:pic>
        <p:nvPicPr>
          <p:cNvPr id="107" name="Google Shape;107;p21" descr="Perkins School for the Blind logo"/>
          <p:cNvPicPr preferRelativeResize="0"/>
          <p:nvPr/>
        </p:nvPicPr>
        <p:blipFill>
          <a:blip r:embed="rId3">
            <a:alphaModFix/>
          </a:blip>
          <a:stretch>
            <a:fillRect/>
          </a:stretch>
        </p:blipFill>
        <p:spPr>
          <a:xfrm>
            <a:off x="3047587" y="5553717"/>
            <a:ext cx="3048826" cy="813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779</Words>
  <Application>Microsoft Macintosh PowerPoint</Application>
  <PresentationFormat>On-screen Show (4:3)</PresentationFormat>
  <Paragraphs>81</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IBM Plex Sans Condensed Medium</vt:lpstr>
      <vt:lpstr>IBM Plex Sans</vt:lpstr>
      <vt:lpstr>IBM Plex Sans Medium</vt:lpstr>
      <vt:lpstr>Montserrat</vt:lpstr>
      <vt:lpstr>Arial</vt:lpstr>
      <vt:lpstr>IBM Plex Sans Condensed SemiBold</vt:lpstr>
      <vt:lpstr>Source Code Pro</vt:lpstr>
      <vt:lpstr>IBM Plex Sans Light</vt:lpstr>
      <vt:lpstr>Simple Light</vt:lpstr>
      <vt:lpstr>NCDB Website and Information Services Update</vt:lpstr>
      <vt:lpstr>Today’s Topics </vt:lpstr>
      <vt:lpstr>Web Development Process </vt:lpstr>
      <vt:lpstr>Goals </vt:lpstr>
      <vt:lpstr>Tour </vt:lpstr>
      <vt:lpstr>Info Center</vt:lpstr>
      <vt:lpstr>Info Center &gt; Educational Practices</vt:lpstr>
      <vt:lpstr>Educational Practices - How You can Help</vt:lpstr>
      <vt:lpstr>Research Library: Perkins School for the Blind  (1 of 2) </vt:lpstr>
      <vt:lpstr>Research Library: Perkins School for the Blind (2 of 2)</vt:lpstr>
      <vt:lpstr>Questions?</vt:lpstr>
      <vt:lpstr>Final Slide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NCDB Website and Information Services Update</dc:title>
  <cp:lastModifiedBy>Haylee Marcotte</cp:lastModifiedBy>
  <cp:revision>1</cp:revision>
  <dcterms:modified xsi:type="dcterms:W3CDTF">2020-03-11T21:55:18Z</dcterms:modified>
</cp:coreProperties>
</file>