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8"/>
  </p:notesMasterIdLst>
  <p:handoutMasterIdLst>
    <p:handoutMasterId r:id="rId19"/>
  </p:handoutMasterIdLst>
  <p:sldIdLst>
    <p:sldId id="257" r:id="rId2"/>
    <p:sldId id="302" r:id="rId3"/>
    <p:sldId id="285" r:id="rId4"/>
    <p:sldId id="296" r:id="rId5"/>
    <p:sldId id="258" r:id="rId6"/>
    <p:sldId id="297" r:id="rId7"/>
    <p:sldId id="304" r:id="rId8"/>
    <p:sldId id="261" r:id="rId9"/>
    <p:sldId id="265" r:id="rId10"/>
    <p:sldId id="268" r:id="rId11"/>
    <p:sldId id="303" r:id="rId12"/>
    <p:sldId id="264" r:id="rId13"/>
    <p:sldId id="295" r:id="rId14"/>
    <p:sldId id="301" r:id="rId15"/>
    <p:sldId id="299" r:id="rId16"/>
    <p:sldId id="300" r:id="rId17"/>
  </p:sldIdLst>
  <p:sldSz cx="9144000" cy="6858000" type="screen4x3"/>
  <p:notesSz cx="6985000" cy="9283700"/>
  <p:custDataLst>
    <p:tags r:id="rId2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Comic Sans M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Comic Sans M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Comic Sans M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Comic Sans M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Comic Sans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4400" kern="1200">
        <a:solidFill>
          <a:schemeClr val="tx2"/>
        </a:solidFill>
        <a:latin typeface="Comic Sans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4400" kern="1200">
        <a:solidFill>
          <a:schemeClr val="tx2"/>
        </a:solidFill>
        <a:latin typeface="Comic Sans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4400" kern="1200">
        <a:solidFill>
          <a:schemeClr val="tx2"/>
        </a:solidFill>
        <a:latin typeface="Comic Sans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4400" kern="1200">
        <a:solidFill>
          <a:schemeClr val="tx2"/>
        </a:solidFill>
        <a:latin typeface="Comic Sans M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57" autoAdjust="0"/>
    <p:restoredTop sz="86392" autoAdjust="0"/>
  </p:normalViewPr>
  <p:slideViewPr>
    <p:cSldViewPr>
      <p:cViewPr varScale="1">
        <p:scale>
          <a:sx n="95" d="100"/>
          <a:sy n="95" d="100"/>
        </p:scale>
        <p:origin x="184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57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26621" cy="464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64" tIns="46482" rIns="92964" bIns="4648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8380" y="1"/>
            <a:ext cx="3026620" cy="464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64" tIns="46482" rIns="92964" bIns="4648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mic Sans MS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9356"/>
            <a:ext cx="3026621" cy="464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64" tIns="46482" rIns="92964" bIns="4648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8380" y="8819356"/>
            <a:ext cx="3026620" cy="464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64" tIns="46482" rIns="92964" bIns="4648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831648E-5327-234F-B7AA-8B4390ECDE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616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26621" cy="464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64" tIns="46482" rIns="92964" bIns="4648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8380" y="1"/>
            <a:ext cx="3026620" cy="464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64" tIns="46482" rIns="92964" bIns="4648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mic Sans MS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5325"/>
            <a:ext cx="4641850" cy="3481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760" y="4410476"/>
            <a:ext cx="5121482" cy="4177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64" tIns="46482" rIns="92964" bIns="464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9356"/>
            <a:ext cx="3026621" cy="464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64" tIns="46482" rIns="92964" bIns="4648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8380" y="8819356"/>
            <a:ext cx="3026620" cy="464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64" tIns="46482" rIns="92964" bIns="4648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3010C9D-D980-EC4A-BF5E-B9182AF30F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4201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54718" indent="-290399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61594" indent="-231362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25913" indent="-231362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90231" indent="-231362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49763" indent="-2313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09295" indent="-2313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68826" indent="-2313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928358" indent="-2313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6AB94565-D830-E049-8A8D-EC9339981A8C}" type="slidenum">
              <a:rPr lang="en-US" smtClean="0">
                <a:solidFill>
                  <a:schemeClr val="tx2"/>
                </a:solidFill>
                <a:latin typeface="Comic Sans MS" charset="0"/>
              </a:rPr>
              <a:pPr>
                <a:defRPr/>
              </a:pPr>
              <a:t>1</a:t>
            </a:fld>
            <a:endParaRPr lang="en-US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>
                <a:latin typeface="Times New Roman" charset="0"/>
                <a:cs typeface="+mn-cs"/>
              </a:rPr>
              <a:t>Diana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54718" indent="-290399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61594" indent="-231362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25913" indent="-231362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90231" indent="-231362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49763" indent="-2313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09295" indent="-2313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68826" indent="-2313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928358" indent="-2313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BB2E9921-A2D4-DF4B-AA04-51497B2318B8}" type="slidenum">
              <a:rPr lang="en-US" smtClean="0">
                <a:solidFill>
                  <a:schemeClr val="tx2"/>
                </a:solidFill>
                <a:latin typeface="Comic Sans MS" charset="0"/>
              </a:rPr>
              <a:pPr>
                <a:defRPr/>
              </a:pPr>
              <a:t>13</a:t>
            </a:fld>
            <a:endParaRPr lang="en-US">
              <a:solidFill>
                <a:schemeClr val="tx2"/>
              </a:solidFill>
              <a:latin typeface="Comic Sans MS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>
                <a:latin typeface="Times New Roman" charset="0"/>
                <a:cs typeface="+mn-cs"/>
              </a:rPr>
              <a:t>Mary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54718" indent="-290399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61594" indent="-231362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25913" indent="-231362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90231" indent="-231362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49763" indent="-2313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09295" indent="-2313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68826" indent="-2313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928358" indent="-2313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66ED771E-C80F-EF4F-9D3D-85993C010A45}" type="slidenum">
              <a:rPr lang="en-US" smtClean="0">
                <a:solidFill>
                  <a:schemeClr val="tx2"/>
                </a:solidFill>
                <a:latin typeface="Comic Sans MS" charset="0"/>
              </a:rPr>
              <a:pPr>
                <a:defRPr/>
              </a:pPr>
              <a:t>14</a:t>
            </a:fld>
            <a:endParaRPr lang="en-US">
              <a:solidFill>
                <a:schemeClr val="tx2"/>
              </a:solidFill>
              <a:latin typeface="Comic Sans MS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>
                <a:latin typeface="Times New Roman" charset="0"/>
                <a:cs typeface="+mn-cs"/>
              </a:rPr>
              <a:t>Diana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54718" indent="-290399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61594" indent="-231362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25913" indent="-231362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90231" indent="-231362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49763" indent="-2313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09295" indent="-2313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68826" indent="-2313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928358" indent="-2313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31769B8F-ED60-5D41-B183-AB8F03A5E8D8}" type="slidenum">
              <a:rPr lang="en-US" smtClean="0">
                <a:solidFill>
                  <a:schemeClr val="tx2"/>
                </a:solidFill>
                <a:latin typeface="Comic Sans MS" charset="0"/>
              </a:rPr>
              <a:pPr>
                <a:defRPr/>
              </a:pPr>
              <a:t>15</a:t>
            </a:fld>
            <a:endParaRPr lang="en-US">
              <a:solidFill>
                <a:schemeClr val="tx2"/>
              </a:solidFill>
              <a:latin typeface="Comic Sans MS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>
                <a:latin typeface="Times New Roman" charset="0"/>
                <a:cs typeface="+mn-cs"/>
              </a:rPr>
              <a:t>Diana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54718" indent="-290399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61594" indent="-231362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25913" indent="-231362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90231" indent="-231362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49763" indent="-2313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09295" indent="-2313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68826" indent="-2313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928358" indent="-2313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2EFD5BA2-0B68-E144-B5A3-00C4B6418E0F}" type="slidenum">
              <a:rPr lang="en-US" smtClean="0">
                <a:solidFill>
                  <a:schemeClr val="tx2"/>
                </a:solidFill>
                <a:latin typeface="Comic Sans MS" charset="0"/>
              </a:rPr>
              <a:pPr>
                <a:defRPr/>
              </a:pPr>
              <a:t>16</a:t>
            </a:fld>
            <a:endParaRPr lang="en-US">
              <a:solidFill>
                <a:schemeClr val="tx2"/>
              </a:solidFill>
              <a:latin typeface="Comic Sans M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54718" indent="-290399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61594" indent="-231362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25913" indent="-231362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90231" indent="-231362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49763" indent="-2313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09295" indent="-2313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68826" indent="-2313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928358" indent="-2313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15E11D45-FD0B-C54C-8259-F621A96529DD}" type="slidenum">
              <a:rPr lang="en-US" smtClean="0">
                <a:solidFill>
                  <a:schemeClr val="tx2"/>
                </a:solidFill>
                <a:latin typeface="Comic Sans MS" charset="0"/>
              </a:rPr>
              <a:pPr>
                <a:defRPr/>
              </a:pPr>
              <a:t>3</a:t>
            </a:fld>
            <a:endParaRPr lang="en-US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>
                <a:latin typeface="Times New Roman" charset="0"/>
                <a:cs typeface="+mn-cs"/>
              </a:rPr>
              <a:t>Diana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54718" indent="-290399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61594" indent="-231362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25913" indent="-231362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90231" indent="-231362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49763" indent="-2313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09295" indent="-2313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68826" indent="-2313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928358" indent="-2313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EE83BB44-9C01-C24D-A3FE-5CF0E61F8F52}" type="slidenum">
              <a:rPr lang="en-US" smtClean="0">
                <a:solidFill>
                  <a:schemeClr val="tx2"/>
                </a:solidFill>
                <a:latin typeface="Comic Sans MS" charset="0"/>
              </a:rPr>
              <a:pPr>
                <a:defRPr/>
              </a:pPr>
              <a:t>4</a:t>
            </a:fld>
            <a:endParaRPr lang="en-US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>
                <a:latin typeface="Times New Roman" charset="0"/>
                <a:cs typeface="+mn-cs"/>
              </a:rPr>
              <a:t>Mary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54718" indent="-290399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61594" indent="-231362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25913" indent="-231362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90231" indent="-231362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49763" indent="-2313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09295" indent="-2313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68826" indent="-2313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928358" indent="-2313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1BA10C9B-31A3-274D-8683-347903747238}" type="slidenum">
              <a:rPr lang="en-US" smtClean="0">
                <a:solidFill>
                  <a:schemeClr val="tx2"/>
                </a:solidFill>
                <a:latin typeface="Comic Sans MS" charset="0"/>
              </a:rPr>
              <a:pPr>
                <a:defRPr/>
              </a:pPr>
              <a:t>5</a:t>
            </a:fld>
            <a:endParaRPr lang="en-US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>
                <a:latin typeface="Times New Roman" charset="0"/>
                <a:cs typeface="+mn-cs"/>
              </a:rPr>
              <a:t>Carolyn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54718" indent="-290399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61594" indent="-231362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25913" indent="-231362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90231" indent="-231362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49763" indent="-2313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09295" indent="-2313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68826" indent="-2313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928358" indent="-2313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D7265D5C-6E22-6843-99B8-D5836932B157}" type="slidenum">
              <a:rPr lang="en-US" smtClean="0">
                <a:solidFill>
                  <a:schemeClr val="tx2"/>
                </a:solidFill>
                <a:latin typeface="Comic Sans MS" charset="0"/>
              </a:rPr>
              <a:pPr>
                <a:defRPr/>
              </a:pPr>
              <a:t>6</a:t>
            </a:fld>
            <a:endParaRPr lang="en-US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>
                <a:latin typeface="Times New Roman" charset="0"/>
                <a:cs typeface="+mn-cs"/>
              </a:rPr>
              <a:t>Mary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54718" indent="-290399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61594" indent="-231362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25913" indent="-231362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90231" indent="-231362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49763" indent="-2313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09295" indent="-2313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68826" indent="-2313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928358" indent="-2313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74C6106A-A210-DD4F-9F23-564827641AD5}" type="slidenum">
              <a:rPr lang="en-US" smtClean="0">
                <a:solidFill>
                  <a:schemeClr val="tx2"/>
                </a:solidFill>
                <a:latin typeface="Comic Sans MS" charset="0"/>
              </a:rPr>
              <a:pPr>
                <a:defRPr/>
              </a:pPr>
              <a:t>8</a:t>
            </a:fld>
            <a:endParaRPr lang="en-US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1000">
                <a:latin typeface="Times New Roman" charset="0"/>
                <a:cs typeface="+mn-cs"/>
              </a:rPr>
              <a:t>Mary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54718" indent="-290399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61594" indent="-231362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25913" indent="-231362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90231" indent="-231362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49763" indent="-2313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09295" indent="-2313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68826" indent="-2313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928358" indent="-2313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E5772AD8-7CC0-3B4D-A5BE-DB6199AF9465}" type="slidenum">
              <a:rPr lang="en-US" smtClean="0">
                <a:solidFill>
                  <a:schemeClr val="tx2"/>
                </a:solidFill>
                <a:latin typeface="Comic Sans MS" charset="0"/>
              </a:rPr>
              <a:pPr>
                <a:defRPr/>
              </a:pPr>
              <a:t>9</a:t>
            </a:fld>
            <a:endParaRPr lang="en-US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>
                <a:latin typeface="Times New Roman" charset="0"/>
                <a:cs typeface="+mn-cs"/>
              </a:rPr>
              <a:t>Mary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54718" indent="-290399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61594" indent="-231362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25913" indent="-231362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90231" indent="-231362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49763" indent="-2313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09295" indent="-2313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68826" indent="-2313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928358" indent="-2313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02CADC65-A9BE-1240-A249-E06215599E1E}" type="slidenum">
              <a:rPr lang="en-US" smtClean="0">
                <a:solidFill>
                  <a:schemeClr val="tx2"/>
                </a:solidFill>
                <a:latin typeface="Comic Sans MS" charset="0"/>
              </a:rPr>
              <a:pPr>
                <a:defRPr/>
              </a:pPr>
              <a:t>10</a:t>
            </a:fld>
            <a:endParaRPr lang="en-US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>
                <a:latin typeface="Times New Roman" charset="0"/>
                <a:cs typeface="+mn-cs"/>
              </a:rPr>
              <a:t>Diana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54718" indent="-290399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61594" indent="-231362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25913" indent="-231362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90231" indent="-231362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49763" indent="-2313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09295" indent="-2313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68826" indent="-2313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928358" indent="-2313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EB175E97-C9D4-D94E-B12A-626542635DAE}" type="slidenum">
              <a:rPr lang="en-US" smtClean="0">
                <a:solidFill>
                  <a:schemeClr val="tx2"/>
                </a:solidFill>
                <a:latin typeface="Comic Sans MS" charset="0"/>
              </a:rPr>
              <a:pPr>
                <a:defRPr/>
              </a:pPr>
              <a:t>12</a:t>
            </a:fld>
            <a:endParaRPr lang="en-US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>
                <a:latin typeface="Times New Roman" charset="0"/>
                <a:cs typeface="+mn-cs"/>
              </a:rPr>
              <a:t>Diana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293100" y="5803900"/>
            <a:ext cx="366713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>
                <a:solidFill>
                  <a:schemeClr val="accent1"/>
                </a:solidFill>
                <a:latin typeface="Wingdings" charset="0"/>
              </a:rPr>
              <a:t>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AD221-2D13-A542-B2B8-2A2939AAEE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446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1F909-9CDE-3A4C-8F69-9491D5F5AB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887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B62AB-E45C-414B-94E6-C20FBA153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101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093AF-606D-094D-9DD7-A7B9376E3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377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5FE3A-C541-7B4F-87C2-438472B6C6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857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13FE5-C586-1A41-B86E-C76A2F7B23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2004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9EF78-26AC-E145-9A8D-1AC3344CE3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5274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2A548-8793-824F-BD18-27A8F4129F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4129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C10DA-4F97-A543-AAC4-5E01020C8D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7854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793A7-326B-4A4C-B298-7C5D0C650C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49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18873-1434-1D46-9EF8-1C45D0406A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90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293100" y="5803900"/>
            <a:ext cx="366713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>
                <a:solidFill>
                  <a:schemeClr val="accent1"/>
                </a:solidFill>
                <a:latin typeface="Wingdings" charset="0"/>
              </a:rPr>
              <a:t>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/>
          <a:lstStyle>
            <a:lvl1pPr algn="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9000" y="6356350"/>
            <a:ext cx="14462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139EA0A-EFF8-2A49-89F1-9707FF7F8F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438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A520D-1E86-514F-B267-F171A478CF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38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6EBB8-6604-C146-A231-35D6837352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90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DCA7F-C5AA-8548-B3CF-2BB5008C5A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640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C0061-56C5-7E44-BCF9-82109AAE73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56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053DA-93ED-7F4D-AA36-1853389C81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812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8D86E-F1CF-1A44-9B39-3B3F24C149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68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444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9775" y="2770188"/>
            <a:ext cx="7662863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EC6D3BAD-C12D-D34C-9F07-816EC9C921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17" r:id="rId2"/>
    <p:sldLayoutId id="2147483728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9" r:id="rId10"/>
    <p:sldLayoutId id="2147483730" r:id="rId11"/>
    <p:sldLayoutId id="2147483731" r:id="rId12"/>
    <p:sldLayoutId id="2147483732" r:id="rId13"/>
    <p:sldLayoutId id="2147483724" r:id="rId14"/>
    <p:sldLayoutId id="2147483733" r:id="rId15"/>
    <p:sldLayoutId id="2147483734" r:id="rId16"/>
    <p:sldLayoutId id="2147483725" r:id="rId17"/>
    <p:sldLayoutId id="2147483726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b="0" i="0" u="none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ts val="2000"/>
        </a:spcBef>
        <a:spcAft>
          <a:spcPct val="0"/>
        </a:spcAft>
        <a:buClr>
          <a:schemeClr val="accent1"/>
        </a:buClr>
        <a:buSzPct val="90000"/>
        <a:buFont typeface="Wingdings" charset="0"/>
        <a:buChar char="S"/>
        <a:defRPr sz="2200" kern="1200">
          <a:solidFill>
            <a:srgbClr val="595959"/>
          </a:solidFill>
          <a:latin typeface="+mn-lt"/>
          <a:ea typeface="ＭＳ Ｐゴシック" charset="0"/>
          <a:cs typeface="ＭＳ Ｐゴシック" charset="0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rgbClr val="C1F944"/>
        </a:buClr>
        <a:buSzPct val="90000"/>
        <a:buFont typeface="Wingdings" charset="0"/>
        <a:buChar char="S"/>
        <a:defRPr sz="2000" b="0" i="0" u="none" kern="1200">
          <a:solidFill>
            <a:srgbClr val="595959"/>
          </a:solidFill>
          <a:latin typeface="+mn-lt"/>
          <a:ea typeface="ＭＳ Ｐゴシック" charset="0"/>
          <a:cs typeface="+mn-cs"/>
        </a:defRPr>
      </a:lvl2pPr>
      <a:lvl3pPr marL="1035050" indent="-3492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90000"/>
        <a:buFont typeface="Wingdings" charset="0"/>
        <a:buChar char="S"/>
        <a:defRPr kern="1200">
          <a:solidFill>
            <a:srgbClr val="595959"/>
          </a:solidFill>
          <a:latin typeface="+mn-lt"/>
          <a:ea typeface="ＭＳ Ｐゴシック" charset="0"/>
          <a:cs typeface="+mn-cs"/>
        </a:defRPr>
      </a:lvl3pPr>
      <a:lvl4pPr marL="1371600" indent="-336550" algn="l" rtl="0" eaLnBrk="0" fontAlgn="base" hangingPunct="0">
        <a:spcBef>
          <a:spcPts val="600"/>
        </a:spcBef>
        <a:spcAft>
          <a:spcPct val="0"/>
        </a:spcAft>
        <a:buClr>
          <a:srgbClr val="C1F944"/>
        </a:buClr>
        <a:buSzPct val="90000"/>
        <a:buFont typeface="Wingdings" charset="0"/>
        <a:buChar char="S"/>
        <a:defRPr kern="1200">
          <a:solidFill>
            <a:srgbClr val="595959"/>
          </a:solidFill>
          <a:latin typeface="+mn-lt"/>
          <a:ea typeface="ＭＳ Ｐゴシック" charset="0"/>
          <a:cs typeface="+mn-cs"/>
        </a:defRPr>
      </a:lvl4pPr>
      <a:lvl5pPr marL="1720850" indent="-3492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90000"/>
        <a:buFont typeface="Wingdings" charset="0"/>
        <a:buChar char="S"/>
        <a:defRPr kern="1200">
          <a:solidFill>
            <a:srgbClr val="595959"/>
          </a:solidFill>
          <a:latin typeface="+mn-lt"/>
          <a:ea typeface="ＭＳ Ｐゴシック" charset="0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s://my.wealthyaffiliate.com/upsgirl/blog/reciprocity-social-psychology" TargetMode="Externa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anadvocacy.or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5.jpg"/><Relationship Id="rId4" Type="http://schemas.openxmlformats.org/officeDocument/2006/relationships/hyperlink" Target="https://njcscd.tcnj.edu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urageresearch.com/march-key-findings-2013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jpeg"/><Relationship Id="rId5" Type="http://schemas.openxmlformats.org/officeDocument/2006/relationships/hyperlink" Target="http://www.123rf.com/stock-photo/success_ahead.html" TargetMode="Externa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23rf.com/photo_16498342_abstract-word-cloud-for-memorandum-of-understanding-with-related-tags-and-terms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NJCDB &amp; SPAN: </a:t>
            </a:r>
            <a:br>
              <a:rPr lang="en-US" dirty="0">
                <a:latin typeface="Calibri" charset="0"/>
              </a:rPr>
            </a:br>
            <a:r>
              <a:rPr lang="en-US" sz="3600" dirty="0">
                <a:latin typeface="Calibri" charset="0"/>
              </a:rPr>
              <a:t>New Jersey </a:t>
            </a:r>
            <a:br>
              <a:rPr lang="en-US" sz="3600" dirty="0">
                <a:latin typeface="Calibri" charset="0"/>
              </a:rPr>
            </a:br>
            <a:r>
              <a:rPr lang="en-US" sz="3600" dirty="0">
                <a:latin typeface="Calibri" charset="0"/>
              </a:rPr>
              <a:t>PTI Partners &amp; Allies in Advocacy</a:t>
            </a:r>
          </a:p>
        </p:txBody>
      </p:sp>
      <p:pic>
        <p:nvPicPr>
          <p:cNvPr id="1026" name="Picture 2" descr="Two logos along with contact information. On the left is the Span logo, Statewide Parent Advocacy Network. Span. Address: 35 Halsey Street. Newark, NJ 07102. Phone number: 973-642-8100. Website: www.spanadvocay.org. The second logo on the right is for NJCDB. New Jersey Consortium on Deaf-Blindness. Address: The College of New Jersey. School of Education, PO Box 7718. Ewing, NJ 08628. Phone number: 609-771-3083. Website: https://njcscd.tcnj.edu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90799"/>
            <a:ext cx="7696200" cy="3930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048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Individual Assistance</a:t>
            </a: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209800"/>
            <a:ext cx="4343400" cy="4038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" charset="2"/>
              <a:buChar char="v"/>
              <a:defRPr/>
            </a:pPr>
            <a:endParaRPr lang="en-US" sz="1600" dirty="0">
              <a:solidFill>
                <a:srgbClr val="000000"/>
              </a:solidFill>
              <a:latin typeface="+mj-lt"/>
              <a:ea typeface="+mn-ea"/>
            </a:endParaRPr>
          </a:p>
          <a:p>
            <a:pPr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" charset="2"/>
              <a:buChar char="v"/>
              <a:defRPr/>
            </a:pPr>
            <a:r>
              <a:rPr lang="en-US" sz="2400" dirty="0">
                <a:solidFill>
                  <a:srgbClr val="000000"/>
                </a:solidFill>
                <a:latin typeface="+mj-lt"/>
                <a:ea typeface="+mn-ea"/>
              </a:rPr>
              <a:t>SPAN &amp; NJCDB each provide technical assistance to identified families. </a:t>
            </a:r>
          </a:p>
          <a:p>
            <a:pPr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" charset="2"/>
              <a:buChar char="v"/>
              <a:defRPr/>
            </a:pPr>
            <a:r>
              <a:rPr lang="en-US" sz="2400" dirty="0">
                <a:solidFill>
                  <a:srgbClr val="000000"/>
                </a:solidFill>
                <a:latin typeface="+mj-lt"/>
                <a:ea typeface="+mn-ea"/>
              </a:rPr>
              <a:t>SPAN &amp; NJCDB collaborate on TA to individual families when appropriate.</a:t>
            </a:r>
          </a:p>
          <a:p>
            <a:pPr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" charset="2"/>
              <a:buChar char="v"/>
              <a:defRPr/>
            </a:pPr>
            <a:endParaRPr lang="en-US" sz="1600" dirty="0">
              <a:solidFill>
                <a:srgbClr val="000000"/>
              </a:solidFill>
              <a:latin typeface="+mj-lt"/>
              <a:ea typeface="+mn-ea"/>
            </a:endParaRPr>
          </a:p>
        </p:txBody>
      </p:sp>
      <p:pic>
        <p:nvPicPr>
          <p:cNvPr id="41986" name="Picture 1030" descr="Mother is holding her infant child while sitting on a chair and talking on the phone.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219200"/>
            <a:ext cx="1943100" cy="2590800"/>
          </a:xfrm>
          <a:noFill/>
        </p:spPr>
      </p:pic>
      <p:pic>
        <p:nvPicPr>
          <p:cNvPr id="12293" name="Picture 1029" descr="Photo of a family with two parents and four children.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5" y="2819400"/>
            <a:ext cx="2133600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294" name="Picture 1029" descr="Group of family and specialists posing with a man in a wheelchair.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4953000"/>
            <a:ext cx="22479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4419600" y="1828799"/>
            <a:ext cx="4572000" cy="4810125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charset="0"/>
              <a:buChar char="S"/>
              <a:defRPr sz="2200" kern="1200">
                <a:solidFill>
                  <a:srgbClr val="595959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85800" indent="-3365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C1F944"/>
              </a:buClr>
              <a:buSzPct val="90000"/>
              <a:buFont typeface="Wingdings" charset="0"/>
              <a:buChar char="S"/>
              <a:defRPr sz="2000"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2pPr>
            <a:lvl3pPr marL="1035050" indent="-3492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charset="0"/>
              <a:buChar char="S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-3365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C1F944"/>
              </a:buClr>
              <a:buSzPct val="90000"/>
              <a:buFont typeface="Wingdings" charset="0"/>
              <a:buChar char="S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4pPr>
            <a:lvl5pPr marL="1720850" indent="-3492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charset="0"/>
              <a:buChar char="S"/>
              <a:defRPr kern="12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" charset="2"/>
              <a:buChar char="v"/>
              <a:defRPr/>
            </a:pPr>
            <a:r>
              <a:rPr lang="en-US" dirty="0">
                <a:solidFill>
                  <a:srgbClr val="000000"/>
                </a:solidFill>
                <a:latin typeface="+mj-lt"/>
                <a:ea typeface="+mn-ea"/>
              </a:rPr>
              <a:t>NJCDB provides guidance and information to increase the readiness of SPAN staff to guide families including through NJCDB’s participation on SPAN’s PTI Leadership Council.</a:t>
            </a:r>
          </a:p>
          <a:p>
            <a:pPr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" charset="2"/>
              <a:buChar char="v"/>
              <a:defRPr/>
            </a:pPr>
            <a:r>
              <a:rPr lang="en-US" dirty="0">
                <a:solidFill>
                  <a:srgbClr val="000000"/>
                </a:solidFill>
                <a:latin typeface="+mj-lt"/>
                <a:ea typeface="+mn-ea"/>
              </a:rPr>
              <a:t>SPAN advises NJCDB on avenues to foster the involvement of eligible families including those that have traditionally been underrepresented through SPAN’s participation on the NJCDB Advisory Committee.</a:t>
            </a:r>
          </a:p>
        </p:txBody>
      </p:sp>
      <p:pic>
        <p:nvPicPr>
          <p:cNvPr id="1026" name="Picture 2" descr="Figure with one circle in the middle and four circles around the middle circle that have arrows pointing to each other. The middle circle says &quot;Reciprocity&quot;. The top circle says &quot;Trust&quot;. The right circle says &quot;Cooperation&quot;. The bottom circle says &quot;Collaboration&quot;. The left circle says &quot;Synergy&quot;.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389128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26720" y="152400"/>
            <a:ext cx="8229600" cy="1143000"/>
          </a:xfrm>
        </p:spPr>
        <p:txBody>
          <a:bodyPr/>
          <a:lstStyle/>
          <a:p>
            <a:pPr rtl="0" eaLnBrk="1" fontAlgn="base" hangingPunct="1"/>
            <a:r>
              <a:rPr lang="en-US" sz="4400" kern="1200" dirty="0">
                <a:effectLst/>
                <a:latin typeface="Calibri"/>
                <a:ea typeface="ＭＳ Ｐゴシック"/>
                <a:cs typeface="ＭＳ Ｐゴシック"/>
              </a:rPr>
              <a:t>Reciprocal Collaboration</a:t>
            </a:r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102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228600"/>
            <a:ext cx="3810000" cy="6096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                                 Sharing Information</a:t>
            </a:r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2590800"/>
            <a:ext cx="4191000" cy="1524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" charset="2"/>
              <a:buChar char="v"/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+mn-ea"/>
                <a:cs typeface="+mn-cs"/>
              </a:rPr>
              <a:t>Link to each other’s websites</a:t>
            </a:r>
          </a:p>
          <a:p>
            <a:pPr lvl="1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" charset="2"/>
              <a:buChar char="v"/>
              <a:defRPr/>
            </a:pPr>
            <a:r>
              <a:rPr lang="en-US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+mn-ea"/>
                <a:hlinkClick r:id="rId3"/>
              </a:rPr>
              <a:t>www.spanadvocacy.org</a:t>
            </a:r>
            <a:endParaRPr lang="en-US" u="sng" dirty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" charset="2"/>
              <a:buChar char="v"/>
              <a:defRPr/>
            </a:pPr>
            <a:r>
              <a:rPr lang="en-US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+mn-ea"/>
                <a:hlinkClick r:id="rId4"/>
              </a:rPr>
              <a:t>https://njcscd.tcnj.edu</a:t>
            </a:r>
            <a:endParaRPr lang="en-US" u="sng" dirty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" charset="2"/>
              <a:buChar char="v"/>
              <a:defRPr/>
            </a:pPr>
            <a:endParaRPr lang="en-US" u="sng" dirty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ea typeface="+mn-ea"/>
            </a:endParaRPr>
          </a:p>
          <a:p>
            <a:pPr marL="349250" lvl="1" indent="0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None/>
              <a:defRPr/>
            </a:pPr>
            <a:endParaRPr lang="en-US" u="sng" dirty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ea typeface="+mn-ea"/>
            </a:endParaRPr>
          </a:p>
          <a:p>
            <a:pPr marL="349250" lvl="1" indent="0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None/>
              <a:defRPr/>
            </a:pPr>
            <a:endParaRPr lang="en-US" u="sng" dirty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" charset="2"/>
              <a:buChar char="v"/>
              <a:defRPr/>
            </a:pPr>
            <a:endParaRPr lang="en-US" u="sng" dirty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S"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omic Sans MS" charset="0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67200" y="3872567"/>
            <a:ext cx="4648200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" charset="2"/>
              <a:buChar char="v"/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  Co-developing informational resources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" charset="2"/>
              <a:buChar char="v"/>
              <a:defRPr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" charset="2"/>
              <a:buChar char="v"/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  Disseminating each others tools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" charset="2"/>
              <a:buChar char="v"/>
              <a:defRPr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" charset="2"/>
              <a:buChar char="v"/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  Co-presenting information at          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50000"/>
                </a:schemeClr>
              </a:buClr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workshops &amp; conferences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" charset="2"/>
              <a:buChar char="v"/>
              <a:defRPr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" charset="2"/>
              <a:buChar char="v"/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  Individual assistance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" charset="2"/>
              <a:buChar char="v"/>
              <a:defRPr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" charset="2"/>
              <a:buChar char="v"/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  Helping to set priorities</a:t>
            </a:r>
          </a:p>
          <a:p>
            <a:endParaRPr lang="en-US" dirty="0"/>
          </a:p>
        </p:txBody>
      </p:sp>
      <p:pic>
        <p:nvPicPr>
          <p:cNvPr id="2" name="Picture 1" descr="Graphic of a quote from Helen Keller that says &quot;Alone we can do so little; together we can do so much.&quot;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90800"/>
            <a:ext cx="34290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304800" y="1371600"/>
            <a:ext cx="54864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>
                  <a:lumMod val="50000"/>
                </a:schemeClr>
              </a:buClr>
              <a:buFont typeface="Wingdings" charset="2"/>
              <a:buChar char="v"/>
              <a:defRPr/>
            </a:pPr>
            <a:r>
              <a:rPr lang="en-US" sz="2300" dirty="0">
                <a:solidFill>
                  <a:schemeClr val="tx1"/>
                </a:solidFill>
                <a:latin typeface="+mj-lt"/>
                <a:cs typeface="+mn-cs"/>
              </a:rPr>
              <a:t>Shared values</a:t>
            </a:r>
          </a:p>
          <a:p>
            <a:pPr marL="342900" indent="-342900">
              <a:spcBef>
                <a:spcPct val="20000"/>
              </a:spcBef>
              <a:buClr>
                <a:schemeClr val="bg2">
                  <a:lumMod val="50000"/>
                </a:schemeClr>
              </a:buClr>
              <a:buFont typeface="Wingdings" charset="2"/>
              <a:buChar char="v"/>
              <a:defRPr/>
            </a:pPr>
            <a:r>
              <a:rPr lang="en-US" sz="2300" dirty="0">
                <a:solidFill>
                  <a:schemeClr val="tx1"/>
                </a:solidFill>
                <a:latin typeface="+mj-lt"/>
                <a:cs typeface="+mn-cs"/>
              </a:rPr>
              <a:t>Mutual respect formed over many years </a:t>
            </a:r>
          </a:p>
          <a:p>
            <a:pPr marL="342900" indent="-342900">
              <a:spcBef>
                <a:spcPct val="20000"/>
              </a:spcBef>
              <a:buClr>
                <a:schemeClr val="bg2">
                  <a:lumMod val="50000"/>
                </a:schemeClr>
              </a:buClr>
              <a:buFont typeface="Wingdings" charset="2"/>
              <a:buChar char="v"/>
              <a:defRPr/>
            </a:pPr>
            <a:r>
              <a:rPr lang="en-US" sz="2300" dirty="0">
                <a:solidFill>
                  <a:schemeClr val="tx1"/>
                </a:solidFill>
                <a:latin typeface="+mj-lt"/>
                <a:cs typeface="+mn-cs"/>
              </a:rPr>
              <a:t>Intentional proactive efforts to maintain relationship after changes in leadership</a:t>
            </a:r>
          </a:p>
          <a:p>
            <a:pPr marL="342900" indent="-342900">
              <a:spcBef>
                <a:spcPct val="20000"/>
              </a:spcBef>
              <a:buClr>
                <a:schemeClr val="bg2">
                  <a:lumMod val="50000"/>
                </a:schemeClr>
              </a:buClr>
              <a:buFont typeface="Wingdings" charset="2"/>
              <a:buChar char="v"/>
              <a:defRPr/>
            </a:pPr>
            <a:r>
              <a:rPr lang="en-US" sz="2300" dirty="0">
                <a:solidFill>
                  <a:schemeClr val="tx1"/>
                </a:solidFill>
                <a:latin typeface="+mj-lt"/>
                <a:cs typeface="+mn-cs"/>
              </a:rPr>
              <a:t>Deep understanding of mandates, strengths &amp; limitations of each partner</a:t>
            </a:r>
          </a:p>
          <a:p>
            <a:pPr marL="342900" indent="-342900">
              <a:spcBef>
                <a:spcPct val="20000"/>
              </a:spcBef>
              <a:buClr>
                <a:schemeClr val="bg2">
                  <a:lumMod val="50000"/>
                </a:schemeClr>
              </a:buClr>
              <a:buFont typeface="Wingdings" charset="2"/>
              <a:buChar char="v"/>
              <a:defRPr/>
            </a:pPr>
            <a:r>
              <a:rPr lang="en-US" sz="2300" dirty="0">
                <a:solidFill>
                  <a:schemeClr val="tx1"/>
                </a:solidFill>
                <a:latin typeface="+mj-lt"/>
                <a:cs typeface="+mn-cs"/>
              </a:rPr>
              <a:t>Commitment to avoid duplication of effort &amp; maximize scarce resources</a:t>
            </a:r>
          </a:p>
          <a:p>
            <a:pPr marL="342900" indent="-342900">
              <a:spcBef>
                <a:spcPct val="20000"/>
              </a:spcBef>
              <a:buClr>
                <a:schemeClr val="bg2">
                  <a:lumMod val="50000"/>
                </a:schemeClr>
              </a:buClr>
              <a:buFont typeface="Wingdings" charset="2"/>
              <a:buChar char="v"/>
              <a:defRPr/>
            </a:pPr>
            <a:r>
              <a:rPr lang="en-US" sz="2300" dirty="0">
                <a:solidFill>
                  <a:schemeClr val="tx1"/>
                </a:solidFill>
                <a:latin typeface="+mj-lt"/>
                <a:cs typeface="+mn-cs"/>
              </a:rPr>
              <a:t>Clarification of commitments &amp; responsibilities via written formal MOU</a:t>
            </a:r>
          </a:p>
          <a:p>
            <a:pPr marL="342900" indent="-342900">
              <a:spcBef>
                <a:spcPct val="20000"/>
              </a:spcBef>
              <a:buClr>
                <a:schemeClr val="bg2">
                  <a:lumMod val="50000"/>
                </a:schemeClr>
              </a:buClr>
              <a:buFont typeface="Wingdings" charset="2"/>
              <a:buChar char="v"/>
              <a:defRPr/>
            </a:pPr>
            <a:r>
              <a:rPr lang="en-US" sz="2300" dirty="0">
                <a:solidFill>
                  <a:schemeClr val="tx1"/>
                </a:solidFill>
                <a:latin typeface="+mj-lt"/>
                <a:cs typeface="+mn-cs"/>
              </a:rPr>
              <a:t>Collaborative work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dirty="0">
              <a:solidFill>
                <a:schemeClr val="tx1"/>
              </a:solidFill>
              <a:latin typeface="Calibri" charset="0"/>
              <a:cs typeface="+mn-c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1800" dirty="0">
              <a:solidFill>
                <a:schemeClr val="tx1"/>
              </a:solidFill>
              <a:latin typeface="Calibri" charset="0"/>
              <a:cs typeface="+mn-cs"/>
            </a:endParaRPr>
          </a:p>
        </p:txBody>
      </p:sp>
      <p:pic>
        <p:nvPicPr>
          <p:cNvPr id="50179" name="Picture 7" descr="Several hands reaching in and holding each other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760" y="2100262"/>
            <a:ext cx="32385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Why does it work?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latin typeface="Calibri" charset="0"/>
              </a:rPr>
              <a:t>Challenges &amp; Solutions</a:t>
            </a:r>
          </a:p>
        </p:txBody>
      </p:sp>
      <p:sp>
        <p:nvSpPr>
          <p:cNvPr id="54274" name="Text Placeholder 4"/>
          <p:cNvSpPr>
            <a:spLocks noGrp="1"/>
          </p:cNvSpPr>
          <p:nvPr>
            <p:ph type="body" idx="1"/>
          </p:nvPr>
        </p:nvSpPr>
        <p:spPr>
          <a:xfrm>
            <a:off x="304800" y="2286000"/>
            <a:ext cx="4040188" cy="6858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3600" u="sng" dirty="0">
                <a:solidFill>
                  <a:srgbClr val="1466C5"/>
                </a:solidFill>
                <a:latin typeface="Calibri" charset="0"/>
              </a:rPr>
              <a:t>Challenges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3048000"/>
            <a:ext cx="358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2">
                  <a:lumMod val="50000"/>
                </a:schemeClr>
              </a:buClr>
              <a:buFont typeface="Wingdings" charset="2"/>
              <a:buChar char="v"/>
            </a:pPr>
            <a:r>
              <a:rPr lang="en-US" sz="1800" dirty="0">
                <a:latin typeface="+mj-lt"/>
              </a:rPr>
              <a:t>Identifying families in underserved areas throughout the entire state </a:t>
            </a:r>
          </a:p>
          <a:p>
            <a:pPr marL="285750" indent="-285750">
              <a:buClr>
                <a:schemeClr val="bg2">
                  <a:lumMod val="50000"/>
                </a:schemeClr>
              </a:buClr>
              <a:buFont typeface="Wingdings" charset="2"/>
              <a:buChar char="v"/>
            </a:pPr>
            <a:endParaRPr lang="en-US" sz="1800" dirty="0">
              <a:latin typeface="+mj-lt"/>
            </a:endParaRPr>
          </a:p>
          <a:p>
            <a:pPr>
              <a:buClr>
                <a:schemeClr val="bg2">
                  <a:lumMod val="50000"/>
                </a:schemeClr>
              </a:buClr>
            </a:pPr>
            <a:endParaRPr lang="en-US" sz="1800" dirty="0">
              <a:latin typeface="+mj-lt"/>
            </a:endParaRPr>
          </a:p>
          <a:p>
            <a:pPr marL="285750" indent="-285750">
              <a:buClr>
                <a:schemeClr val="bg2">
                  <a:lumMod val="50000"/>
                </a:schemeClr>
              </a:buClr>
              <a:buFont typeface="Wingdings" charset="2"/>
              <a:buChar char="v"/>
            </a:pPr>
            <a:r>
              <a:rPr lang="en-US" sz="1800" dirty="0">
                <a:latin typeface="+mj-lt"/>
              </a:rPr>
              <a:t>Disseminating resources available for deaf-blind children and their families </a:t>
            </a:r>
          </a:p>
        </p:txBody>
      </p:sp>
      <p:sp>
        <p:nvSpPr>
          <p:cNvPr id="54276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8200" y="2286000"/>
            <a:ext cx="4041775" cy="6858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3600" u="sng" dirty="0">
                <a:solidFill>
                  <a:schemeClr val="bg2">
                    <a:lumMod val="50000"/>
                  </a:schemeClr>
                </a:solidFill>
                <a:latin typeface="Calibri" charset="0"/>
              </a:rPr>
              <a:t>Solutions</a:t>
            </a:r>
          </a:p>
        </p:txBody>
      </p:sp>
      <p:sp>
        <p:nvSpPr>
          <p:cNvPr id="18438" name="Content Placeholder 7"/>
          <p:cNvSpPr>
            <a:spLocks noGrp="1"/>
          </p:cNvSpPr>
          <p:nvPr>
            <p:ph sz="quarter" idx="4"/>
          </p:nvPr>
        </p:nvSpPr>
        <p:spPr>
          <a:xfrm>
            <a:off x="4267200" y="3048000"/>
            <a:ext cx="4664075" cy="28908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" charset="2"/>
              <a:buChar char="v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rPr>
              <a:t>NJCDB established a Parent Advisory Committee (PAC) that includes three parents throughout the state to service north, central and southern areas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" charset="2"/>
              <a:buChar char="v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rPr>
              <a:t>PAC parents will work closely with SPAN Resource Parents (SRP’s) to support identification and TA for at risk families</a:t>
            </a:r>
          </a:p>
        </p:txBody>
      </p:sp>
      <p:pic>
        <p:nvPicPr>
          <p:cNvPr id="54278" name="Picture 2" descr="Traffic sign that reads &quot;Challenges Ahead&quot;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10200"/>
            <a:ext cx="12604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Picture 4" descr="Traffic sign that reads &quot;Solution Ahead&quot;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410200"/>
            <a:ext cx="12287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676400"/>
            <a:ext cx="5029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2">
                  <a:lumMod val="50000"/>
                </a:schemeClr>
              </a:buClr>
              <a:buFont typeface="Wingdings" charset="2"/>
              <a:buChar char="v"/>
            </a:pPr>
            <a:r>
              <a:rPr lang="en-US" sz="2800" dirty="0">
                <a:latin typeface="+mj-lt"/>
              </a:rPr>
              <a:t>Annual mini-professional development activity to SPAN TA staff by NJCDB staff on new developments and emerging issues affecting the education of children who are deaf-blind. </a:t>
            </a:r>
          </a:p>
          <a:p>
            <a:pPr marL="342900" indent="-342900">
              <a:buClr>
                <a:schemeClr val="bg2">
                  <a:lumMod val="50000"/>
                </a:schemeClr>
              </a:buClr>
              <a:buFont typeface="Wingdings" charset="2"/>
              <a:buChar char="v"/>
            </a:pPr>
            <a:endParaRPr lang="en-US" sz="2000" dirty="0">
              <a:latin typeface="+mj-lt"/>
            </a:endParaRPr>
          </a:p>
        </p:txBody>
      </p:sp>
      <p:pic>
        <p:nvPicPr>
          <p:cNvPr id="52227" name="Picture 5" descr="Word scramble of several words. The largest and most visible words are: memorandum, understanding, wording, multilateral, treaty, transition, wording, debates.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3621088" cy="3265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Achieving Success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4" descr="A classroom of children hold up several signs to make the words&quot; Thank you&quot;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95400"/>
            <a:ext cx="556260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Who We Are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962400"/>
            <a:ext cx="3810000" cy="24384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" charset="2"/>
              <a:buChar char="v"/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+mn-ea"/>
                <a:cs typeface="+mn-cs"/>
              </a:rPr>
              <a:t>Diana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+mn-ea"/>
                <a:cs typeface="+mn-cs"/>
              </a:rPr>
              <a:t>Autin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+mn-ea"/>
                <a:cs typeface="+mn-cs"/>
              </a:rPr>
              <a:t>, Executive Co-Director &amp; PTI Co-Director, SPAN</a:t>
            </a:r>
          </a:p>
          <a:p>
            <a:pPr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" charset="2"/>
              <a:buChar char="v"/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+mn-ea"/>
                <a:cs typeface="+mn-cs"/>
              </a:rPr>
              <a:t>Carolyn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+mn-ea"/>
                <a:cs typeface="+mn-cs"/>
              </a:rPr>
              <a:t>Hayer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+mn-ea"/>
                <a:cs typeface="+mn-cs"/>
              </a:rPr>
              <a:t>, Director of Parent &amp; Professional Development &amp; PTI Co-Director, SPAN</a:t>
            </a:r>
          </a:p>
          <a:p>
            <a:pPr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" charset="2"/>
              <a:buChar char="v"/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+mn-ea"/>
                <a:cs typeface="+mn-cs"/>
              </a:rPr>
              <a:t>Maria Docherty, Director of Technical Assistance, SPAN</a:t>
            </a:r>
          </a:p>
        </p:txBody>
      </p:sp>
      <p:sp>
        <p:nvSpPr>
          <p:cNvPr id="3076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038600"/>
            <a:ext cx="4267200" cy="24384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" charset="2"/>
              <a:buChar char="v"/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+mn-ea"/>
                <a:cs typeface="+mn-cs"/>
              </a:rPr>
              <a:t>Peggy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+mn-ea"/>
                <a:cs typeface="+mn-cs"/>
              </a:rPr>
              <a:t>Lashbrook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+mn-ea"/>
                <a:cs typeface="+mn-cs"/>
              </a:rPr>
              <a:t>, Acting Director and Transition Specialist, NJCDB</a:t>
            </a:r>
          </a:p>
          <a:p>
            <a:pPr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" charset="2"/>
              <a:buChar char="v"/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+mn-ea"/>
                <a:cs typeface="+mn-cs"/>
              </a:rPr>
              <a:t>Michelle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+mn-ea"/>
                <a:cs typeface="+mn-cs"/>
              </a:rPr>
              <a:t>Ragunan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+mn-ea"/>
                <a:cs typeface="+mn-cs"/>
              </a:rPr>
              <a:t>, Program Coordinator, NJCDB</a:t>
            </a:r>
          </a:p>
          <a:p>
            <a:pPr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" charset="2"/>
              <a:buChar char="v"/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+mn-ea"/>
                <a:cs typeface="+mn-cs"/>
              </a:rPr>
              <a:t>Carly Fredericks, Family Specialist, NJCDB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S"/>
              <a:defRPr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ea typeface="+mn-ea"/>
              <a:cs typeface="+mn-cs"/>
            </a:endParaRPr>
          </a:p>
        </p:txBody>
      </p:sp>
      <p:pic>
        <p:nvPicPr>
          <p:cNvPr id="2050" name="Picture 2" descr="Photo of Diana Austi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2057400"/>
            <a:ext cx="1371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93" name="Picture 9" descr="Photo of Carolyn Haye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65997"/>
            <a:ext cx="1371600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Photo of Maria Docherty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636" y="2336800"/>
            <a:ext cx="1109246" cy="138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96" name="Picture 3" descr="Photo of Peggy Lashbrook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362200"/>
            <a:ext cx="12303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7" name="Picture 4" descr="Photo of Michelle Ragunan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362200"/>
            <a:ext cx="1295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5" name="Picture 1" descr="Photo of Carly Fredericks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057400"/>
            <a:ext cx="1219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SPAN’S Mission</a:t>
            </a:r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2590800"/>
            <a:ext cx="4419600" cy="35052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" charset="2"/>
              <a:buChar char="v"/>
              <a:defRPr/>
            </a:pPr>
            <a:r>
              <a:rPr lang="en-US" sz="2400" dirty="0">
                <a:solidFill>
                  <a:srgbClr val="000000"/>
                </a:solidFill>
                <a:latin typeface="Calibri" charset="0"/>
                <a:ea typeface="+mn-ea"/>
                <a:cs typeface="Times New Roman" charset="0"/>
              </a:rPr>
              <a:t>To empower families &amp; inform &amp; involve professionals &amp; others interested in the healthy development &amp; education of children, to enable them to become fully participating &amp; contributing members of our communities &amp; society. </a:t>
            </a:r>
          </a:p>
          <a:p>
            <a:pPr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" charset="2"/>
              <a:buChar char="v"/>
              <a:defRPr/>
            </a:pPr>
            <a:r>
              <a:rPr lang="en-US" sz="2400" i="1" dirty="0">
                <a:solidFill>
                  <a:srgbClr val="000000"/>
                </a:solidFill>
                <a:latin typeface="Calibri" charset="0"/>
                <a:ea typeface="+mn-ea"/>
                <a:cs typeface="Times New Roman" charset="0"/>
              </a:rPr>
              <a:t>Empowered Parents: Educated, Engaged, Effective!</a:t>
            </a:r>
          </a:p>
        </p:txBody>
      </p:sp>
      <p:pic>
        <p:nvPicPr>
          <p:cNvPr id="25602" name="Picture 1030" descr="Photo of young girl and a woman smilin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05600" y="228600"/>
            <a:ext cx="2209800" cy="16716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4" name="Picture 4" descr="Picture of two people smiling at a conference.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470400"/>
            <a:ext cx="259080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9" descr="Group of four adults smiling in a classroom.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2209800"/>
            <a:ext cx="26416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NJCDB’S Mission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514600"/>
            <a:ext cx="4191000" cy="43434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" charset="2"/>
              <a:buChar char="v"/>
              <a:defRPr/>
            </a:pPr>
            <a:r>
              <a:rPr lang="en-US" sz="2000" dirty="0">
                <a:solidFill>
                  <a:srgbClr val="000000"/>
                </a:solidFill>
                <a:ea typeface="+mn-ea"/>
                <a:cs typeface="+mn-cs"/>
              </a:rPr>
              <a:t>NJCDB’s goal is to assure the provision of high quality education programs within natural environments/supported inclusive settings and appropriate services for infants, toddlers, children and youth who are Deaf-blind. NJCDB’S goal will be accomplished through a menu of discrete initiatives within a responsive statewide approach for families, educators and community service providers.</a:t>
            </a:r>
          </a:p>
        </p:txBody>
      </p:sp>
      <p:pic>
        <p:nvPicPr>
          <p:cNvPr id="27651" name="Picture 1" descr="Two young girls are walking outside next to a lake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0"/>
            <a:ext cx="409892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2" descr="Photo of two children playing with a laptop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2133600"/>
            <a:ext cx="1945341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SPAN’S Priority</a:t>
            </a:r>
          </a:p>
        </p:txBody>
      </p:sp>
      <p:sp>
        <p:nvSpPr>
          <p:cNvPr id="614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2457450"/>
            <a:ext cx="4038600" cy="440055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" charset="2"/>
              <a:buChar char="v"/>
              <a:defRPr/>
            </a:pPr>
            <a:r>
              <a:rPr lang="en-US" sz="2400" dirty="0">
                <a:solidFill>
                  <a:srgbClr val="000000"/>
                </a:solidFill>
                <a:latin typeface="Calibri" charset="0"/>
                <a:ea typeface="+mn-ea"/>
                <a:cs typeface="Times New Roman" charset="0"/>
              </a:rPr>
              <a:t>SPAN’s foremost commitment is to children with the greatest need due to disability; poverty; discrimination based on race, sex, language, or immigrant status; involvement in the child welfare or juvenile justice system; geographic location; or family or other special circumstances</a:t>
            </a:r>
          </a:p>
        </p:txBody>
      </p:sp>
      <p:pic>
        <p:nvPicPr>
          <p:cNvPr id="29699" name="Picture 1030" descr="Two children at a picnic.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" r="2023"/>
          <a:stretch>
            <a:fillRect/>
          </a:stretch>
        </p:blipFill>
        <p:spPr>
          <a:xfrm>
            <a:off x="5257800" y="5105400"/>
            <a:ext cx="1304461" cy="140881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00" name="Picture 8" descr="Photo of two parents with their two children.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447800"/>
            <a:ext cx="1630363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8" descr="Photo of a woman posing with a man in a wheelchair.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895600"/>
            <a:ext cx="1990725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 descr="A mother and son looking at each other and smiling while the mother holds the son.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438400"/>
            <a:ext cx="17907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7" descr="Two men are pictured with a boy at a dinner.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572000"/>
            <a:ext cx="2187575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906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NJCDB’S Priority Areas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19600" y="2641461"/>
            <a:ext cx="472440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bg2">
                  <a:lumMod val="50000"/>
                </a:schemeClr>
              </a:buClr>
              <a:buFont typeface="Wingdings" charset="2"/>
              <a:buChar char="v"/>
              <a:defRPr/>
            </a:pPr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To facilitate the development and ongoing implementation of a Statewide Community of Practice on the Education of Students with Deaf-blindness focusing on evidence-based educational practices and includes family members; Deaf-blind adult consumers; early intervention, special and general education personnel; and State and Local Educational Agencies.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charset="2"/>
              <a:buChar char="v"/>
              <a:defRPr/>
            </a:pPr>
            <a:endParaRPr lang="en-US" sz="1600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buClr>
                <a:schemeClr val="bg2">
                  <a:lumMod val="50000"/>
                </a:schemeClr>
              </a:buClr>
              <a:buFont typeface="Wingdings" charset="2"/>
              <a:buChar char="v"/>
              <a:defRPr/>
            </a:pPr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To develop and implement a well coordinated and responsive centralized system for professional development (including on-site coaching support) specific to the needs of students who are Deaf-blind.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charset="2"/>
              <a:buChar char="v"/>
              <a:defRPr/>
            </a:pPr>
            <a:endParaRPr lang="en-US" sz="1600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buClr>
                <a:schemeClr val="bg2">
                  <a:lumMod val="50000"/>
                </a:schemeClr>
              </a:buClr>
              <a:buFont typeface="Wingdings" charset="2"/>
              <a:buChar char="v"/>
              <a:defRPr/>
            </a:pPr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To develop a statewide initiative for the early and ongoing identification of infants, students and youth with Deaf-blindness.</a:t>
            </a:r>
          </a:p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31747" name="Picture 2" descr="A boy is creating something out of clay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438400"/>
            <a:ext cx="190500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3" descr="Three deaf children are walking together holding hands. One boy is much younger than the other two and is in the middle of the group.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19600"/>
            <a:ext cx="2843213" cy="21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mother and son hugging each other and smiling.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38400"/>
            <a:ext cx="1941549" cy="194154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590800"/>
            <a:ext cx="3767328" cy="3252788"/>
          </a:xfrm>
        </p:spPr>
        <p:txBody>
          <a:bodyPr/>
          <a:lstStyle/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v"/>
            </a:pPr>
            <a:r>
              <a:rPr lang="en-US" b="1" dirty="0"/>
              <a:t>SPAN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v"/>
            </a:pPr>
            <a:r>
              <a:rPr lang="en-US" sz="1400" dirty="0"/>
              <a:t>As the PTI for NJ, SPAN receives a US DOE grant of $454,835/year for 5 years to provide statewide information, training, TA, &amp; support for families of infants, toddlers, children, youth, and young adults with disabilities including DB ages birth to 26 with a special focus on underserved families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v"/>
            </a:pPr>
            <a:r>
              <a:rPr lang="en-US" sz="1400" dirty="0"/>
              <a:t>As the Family to Family Health Information Center, SPAN receives US DHHS MCHB funding of $95,700/year to provide services to families of children with special healthcare needs including deaf-blindness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90800"/>
            <a:ext cx="3767328" cy="3252788"/>
          </a:xfrm>
        </p:spPr>
        <p:txBody>
          <a:bodyPr/>
          <a:lstStyle/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v"/>
            </a:pPr>
            <a:r>
              <a:rPr lang="en-US" b="1" dirty="0"/>
              <a:t>NJCDB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v"/>
            </a:pPr>
            <a:r>
              <a:rPr lang="en-US" sz="1400" dirty="0"/>
              <a:t>The Center for Sensory and Complex Disabilities (CSCD) within our School of Education at The College of New Jersey was awarded a five-year $1.3 million grant to continue and expand activities to support the education of infants, children and youth who are deaf-blind. 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v"/>
            </a:pPr>
            <a:r>
              <a:rPr lang="en-US" sz="1400" dirty="0"/>
              <a:t>NJCDB is funded by the U.S. Department of Education via a cooperative agreement awarded to states for purposes of improving educational outcomes for children and youth who have been identified as deaf-blind.</a:t>
            </a:r>
          </a:p>
        </p:txBody>
      </p:sp>
    </p:spTree>
    <p:extLst>
      <p:ext uri="{BB962C8B-B14F-4D97-AF65-F5344CB8AC3E}">
        <p14:creationId xmlns:p14="http://schemas.microsoft.com/office/powerpoint/2010/main" val="3455609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SPAN &amp; NJCDB’S </a:t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Shared Issue Areas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581400" y="2209800"/>
            <a:ext cx="5334000" cy="48768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" charset="2"/>
              <a:buChar char="v"/>
              <a:defRPr/>
            </a:pPr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ea typeface="+mn-ea"/>
              <a:cs typeface="+mn-cs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" charset="2"/>
              <a:buChar char="v"/>
              <a:defRPr/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+mn-ea"/>
                <a:cs typeface="+mn-cs"/>
              </a:rPr>
              <a:t>Identification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" charset="2"/>
              <a:buChar char="v"/>
              <a:defRPr/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+mn-ea"/>
                <a:cs typeface="+mn-cs"/>
              </a:rPr>
              <a:t>Resources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" charset="2"/>
              <a:buChar char="v"/>
              <a:defRPr/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+mn-ea"/>
                <a:cs typeface="+mn-cs"/>
              </a:rPr>
              <a:t>Trainings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" charset="2"/>
              <a:buChar char="v"/>
              <a:defRPr/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+mn-ea"/>
                <a:cs typeface="+mn-cs"/>
              </a:rPr>
              <a:t>Family to family support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" charset="2"/>
              <a:buChar char="v"/>
              <a:defRPr/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+mn-ea"/>
                <a:cs typeface="+mn-cs"/>
              </a:rPr>
              <a:t>Technical Assistance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" charset="2"/>
              <a:buChar char="v"/>
              <a:defRPr/>
            </a:pPr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ea typeface="+mn-ea"/>
              <a:cs typeface="+mn-cs"/>
            </a:endParaRPr>
          </a:p>
        </p:txBody>
      </p:sp>
      <p:pic>
        <p:nvPicPr>
          <p:cNvPr id="33795" name="Picture 6" descr="Two women are picture smiling in a library with two children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4413"/>
            <a:ext cx="2743200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2" descr="Three boys are playing soccer.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86238"/>
            <a:ext cx="2743200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Conferences &amp; Collaboration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81200"/>
            <a:ext cx="4114800" cy="39624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" charset="2"/>
              <a:buChar char="v"/>
              <a:defRPr/>
            </a:pPr>
            <a:endParaRPr lang="en-US" sz="2400" dirty="0">
              <a:solidFill>
                <a:srgbClr val="000000"/>
              </a:solidFill>
              <a:latin typeface="Calibri" charset="0"/>
              <a:ea typeface="+mn-ea"/>
              <a:cs typeface="+mn-cs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" charset="2"/>
              <a:buChar char="v"/>
              <a:defRPr/>
            </a:pPr>
            <a:r>
              <a:rPr lang="en-US" sz="2400" dirty="0">
                <a:solidFill>
                  <a:srgbClr val="000000"/>
                </a:solidFill>
                <a:latin typeface="Calibri" charset="0"/>
                <a:ea typeface="+mn-ea"/>
                <a:cs typeface="+mn-cs"/>
              </a:rPr>
              <a:t>Collaborate on the implementation of an annual statewide mini-conference for families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" charset="2"/>
              <a:buChar char="v"/>
              <a:defRPr/>
            </a:pPr>
            <a:r>
              <a:rPr lang="en-US" sz="2400" dirty="0">
                <a:solidFill>
                  <a:srgbClr val="000000"/>
                </a:solidFill>
                <a:latin typeface="Calibri" charset="0"/>
                <a:ea typeface="+mn-ea"/>
                <a:cs typeface="+mn-cs"/>
              </a:rPr>
              <a:t>Annual Family Learning Day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" charset="2"/>
              <a:buChar char="v"/>
              <a:defRPr/>
            </a:pPr>
            <a:r>
              <a:rPr lang="en-US" sz="2400" dirty="0">
                <a:solidFill>
                  <a:srgbClr val="000000"/>
                </a:solidFill>
                <a:latin typeface="Calibri" charset="0"/>
                <a:ea typeface="+mn-ea"/>
                <a:cs typeface="+mn-cs"/>
              </a:rPr>
              <a:t>One teleconference/webinar each year focused on the issues of interest to families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" charset="2"/>
              <a:buChar char="v"/>
              <a:defRPr/>
            </a:pPr>
            <a:endParaRPr lang="en-US" sz="2400" dirty="0">
              <a:solidFill>
                <a:srgbClr val="000000"/>
              </a:solidFill>
              <a:latin typeface="Calibri" charset="0"/>
              <a:ea typeface="+mn-ea"/>
              <a:cs typeface="+mn-cs"/>
            </a:endParaRPr>
          </a:p>
        </p:txBody>
      </p:sp>
      <p:pic>
        <p:nvPicPr>
          <p:cNvPr id="39940" name="Picture 5" descr="Photo of a large group if smiling women from a confer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24200"/>
            <a:ext cx="428625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NJCDB &amp;amp; SPAN:  New Jersey  PTI Partners &amp;amp; Allies in Advocacy&amp;quot;&quot;/&gt;&lt;property id=&quot;20307&quot; value=&quot;257&quot;/&gt;&lt;/object&gt;&lt;object type=&quot;3&quot; unique_id=&quot;10004&quot;&gt;&lt;property id=&quot;20148&quot; value=&quot;5&quot;/&gt;&lt;property id=&quot;20300&quot; value=&quot;Slide 2 - &amp;quot;Who We Are&amp;quot;&quot;/&gt;&lt;property id=&quot;20307&quot; value=&quot;302&quot;/&gt;&lt;/object&gt;&lt;object type=&quot;3&quot; unique_id=&quot;10005&quot;&gt;&lt;property id=&quot;20148&quot; value=&quot;5&quot;/&gt;&lt;property id=&quot;20300&quot; value=&quot;Slide 3 - &amp;quot;SPAN’S Mission&amp;quot;&quot;/&gt;&lt;property id=&quot;20307&quot; value=&quot;285&quot;/&gt;&lt;/object&gt;&lt;object type=&quot;3&quot; unique_id=&quot;10006&quot;&gt;&lt;property id=&quot;20148&quot; value=&quot;5&quot;/&gt;&lt;property id=&quot;20300&quot; value=&quot;Slide 4 - &amp;quot;NJCDB’S Mission&amp;quot;&quot;/&gt;&lt;property id=&quot;20307&quot; value=&quot;296&quot;/&gt;&lt;/object&gt;&lt;object type=&quot;3&quot; unique_id=&quot;10007&quot;&gt;&lt;property id=&quot;20148&quot; value=&quot;5&quot;/&gt;&lt;property id=&quot;20300&quot; value=&quot;Slide 5 - &amp;quot;SPAN’S Priority&amp;quot;&quot;/&gt;&lt;property id=&quot;20307&quot; value=&quot;258&quot;/&gt;&lt;/object&gt;&lt;object type=&quot;3&quot; unique_id=&quot;10008&quot;&gt;&lt;property id=&quot;20148&quot; value=&quot;5&quot;/&gt;&lt;property id=&quot;20300&quot; value=&quot;Slide 6 - &amp;quot;NJCDB’S Priority Areas&amp;quot;&quot;/&gt;&lt;property id=&quot;20307&quot; value=&quot;297&quot;/&gt;&lt;/object&gt;&lt;object type=&quot;3&quot; unique_id=&quot;10009&quot;&gt;&lt;property id=&quot;20148&quot; value=&quot;5&quot;/&gt;&lt;property id=&quot;20300&quot; value=&quot;Slide 7 - &amp;quot;Funding Sources&amp;quot;&quot;/&gt;&lt;property id=&quot;20307&quot; value=&quot;304&quot;/&gt;&lt;/object&gt;&lt;object type=&quot;3&quot; unique_id=&quot;10010&quot;&gt;&lt;property id=&quot;20148&quot; value=&quot;5&quot;/&gt;&lt;property id=&quot;20300&quot; value=&quot;Slide 8 - &amp;quot;SPAN &amp;amp; NJCDB’S  Shared Issue Areas&amp;quot;&quot;/&gt;&lt;property id=&quot;20307&quot; value=&quot;261&quot;/&gt;&lt;/object&gt;&lt;object type=&quot;3&quot; unique_id=&quot;10011&quot;&gt;&lt;property id=&quot;20148&quot; value=&quot;5&quot;/&gt;&lt;property id=&quot;20300&quot; value=&quot;Slide 9 - &amp;quot;Conferences &amp;amp; Collaboration&amp;quot;&quot;/&gt;&lt;property id=&quot;20307&quot; value=&quot;265&quot;/&gt;&lt;/object&gt;&lt;object type=&quot;3&quot; unique_id=&quot;10012&quot;&gt;&lt;property id=&quot;20148&quot; value=&quot;5&quot;/&gt;&lt;property id=&quot;20300&quot; value=&quot;Slide 10 - &amp;quot;Individual Assistance&amp;quot;&quot;/&gt;&lt;property id=&quot;20307&quot; value=&quot;268&quot;/&gt;&lt;/object&gt;&lt;object type=&quot;3&quot; unique_id=&quot;10013&quot;&gt;&lt;property id=&quot;20148&quot; value=&quot;5&quot;/&gt;&lt;property id=&quot;20300&quot; value=&quot;Slide 11&quot;/&gt;&lt;property id=&quot;20307&quot; value=&quot;303&quot;/&gt;&lt;/object&gt;&lt;object type=&quot;3&quot; unique_id=&quot;10014&quot;&gt;&lt;property id=&quot;20148&quot; value=&quot;5&quot;/&gt;&lt;property id=&quot;20300&quot; value=&quot;Slide 12 - &amp;quot;                                 Sharing Information&amp;quot;&quot;/&gt;&lt;property id=&quot;20307&quot; value=&quot;264&quot;/&gt;&lt;/object&gt;&lt;object type=&quot;3&quot; unique_id=&quot;10015&quot;&gt;&lt;property id=&quot;20148&quot; value=&quot;5&quot;/&gt;&lt;property id=&quot;20300&quot; value=&quot;Slide 13&quot;/&gt;&lt;property id=&quot;20307&quot; value=&quot;295&quot;/&gt;&lt;/object&gt;&lt;object type=&quot;3&quot; unique_id=&quot;10016&quot;&gt;&lt;property id=&quot;20148&quot; value=&quot;5&quot;/&gt;&lt;property id=&quot;20300&quot; value=&quot;Slide 14 - &amp;quot;Challenges &amp;amp; Solutions&amp;quot;&quot;/&gt;&lt;property id=&quot;20307&quot; value=&quot;301&quot;/&gt;&lt;/object&gt;&lt;object type=&quot;3&quot; unique_id=&quot;10017&quot;&gt;&lt;property id=&quot;20148&quot; value=&quot;5&quot;/&gt;&lt;property id=&quot;20300&quot; value=&quot;Slide 15&quot;/&gt;&lt;property id=&quot;20307&quot; value=&quot;299&quot;/&gt;&lt;/object&gt;&lt;object type=&quot;3&quot; unique_id=&quot;10018&quot;&gt;&lt;property id=&quot;20148&quot; value=&quot;5&quot;/&gt;&lt;property id=&quot;20300&quot; value=&quot;Slide 16&quot;/&gt;&lt;property id=&quot;20307&quot; value=&quot;300&quot;/&gt;&lt;/object&gt;&lt;/object&gt;&lt;object type=&quot;8&quot; unique_id=&quot;10036&quot;&gt;&lt;/object&gt;&lt;/object&gt;&lt;/database&gt;"/>
  <p:tag name="MMPROD_NEXTUNIQUEID" val="10009"/>
  <p:tag name="SECTOMILLISECCONVERTED" val="1"/>
</p:tagLst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4055</TotalTime>
  <Words>866</Words>
  <Application>Microsoft Macintosh PowerPoint</Application>
  <PresentationFormat>On-screen Show (4:3)</PresentationFormat>
  <Paragraphs>109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ＭＳ Ｐゴシック</vt:lpstr>
      <vt:lpstr>Calibri</vt:lpstr>
      <vt:lpstr>Calisto MT</vt:lpstr>
      <vt:lpstr>Comic Sans MS</vt:lpstr>
      <vt:lpstr>Times New Roman</vt:lpstr>
      <vt:lpstr>Wingdings</vt:lpstr>
      <vt:lpstr>Genesis</vt:lpstr>
      <vt:lpstr>NJCDB &amp; SPAN:  New Jersey  PTI Partners &amp; Allies in Advocacy</vt:lpstr>
      <vt:lpstr>Who We Are</vt:lpstr>
      <vt:lpstr>SPAN’S Mission</vt:lpstr>
      <vt:lpstr>NJCDB’S Mission</vt:lpstr>
      <vt:lpstr>SPAN’S Priority</vt:lpstr>
      <vt:lpstr>NJCDB’S Priority Areas</vt:lpstr>
      <vt:lpstr>Funding Sources</vt:lpstr>
      <vt:lpstr>SPAN &amp; NJCDB’S  Shared Issue Areas</vt:lpstr>
      <vt:lpstr>Conferences &amp; Collaboration</vt:lpstr>
      <vt:lpstr>Individual Assistance</vt:lpstr>
      <vt:lpstr>Reciprocal Collaboration </vt:lpstr>
      <vt:lpstr>                                 Sharing Information</vt:lpstr>
      <vt:lpstr>Why does it work?</vt:lpstr>
      <vt:lpstr>Challenges &amp; Solutions</vt:lpstr>
      <vt:lpstr>Achieving Success</vt:lpstr>
      <vt:lpstr>Thank you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STATEWIDE PARENT ADVOCACY NETWORK</dc:title>
  <dc:creator>Diana MTK Autin</dc:creator>
  <cp:lastModifiedBy>Haylee Marcotte</cp:lastModifiedBy>
  <cp:revision>137</cp:revision>
  <cp:lastPrinted>2016-05-09T16:01:46Z</cp:lastPrinted>
  <dcterms:created xsi:type="dcterms:W3CDTF">2003-10-21T01:29:55Z</dcterms:created>
  <dcterms:modified xsi:type="dcterms:W3CDTF">2020-02-13T23:05:42Z</dcterms:modified>
</cp:coreProperties>
</file>