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2" r:id="rId3"/>
    <p:sldId id="319" r:id="rId4"/>
    <p:sldId id="318" r:id="rId5"/>
    <p:sldId id="317" r:id="rId6"/>
    <p:sldId id="316" r:id="rId7"/>
    <p:sldId id="315" r:id="rId8"/>
    <p:sldId id="313" r:id="rId9"/>
    <p:sldId id="268" r:id="rId10"/>
    <p:sldId id="263" r:id="rId11"/>
    <p:sldId id="310" r:id="rId12"/>
    <p:sldId id="301" r:id="rId13"/>
    <p:sldId id="304" r:id="rId14"/>
    <p:sldId id="282" r:id="rId15"/>
    <p:sldId id="307" r:id="rId16"/>
    <p:sldId id="274" r:id="rId17"/>
    <p:sldId id="300" r:id="rId18"/>
    <p:sldId id="314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a Berg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B0"/>
    <a:srgbClr val="49B2E1"/>
    <a:srgbClr val="1C91E4"/>
    <a:srgbClr val="BAD555"/>
    <a:srgbClr val="6DA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426" autoAdjust="0"/>
    <p:restoredTop sz="86447" autoAdjust="0"/>
  </p:normalViewPr>
  <p:slideViewPr>
    <p:cSldViewPr>
      <p:cViewPr>
        <p:scale>
          <a:sx n="70" d="100"/>
          <a:sy n="70" d="100"/>
        </p:scale>
        <p:origin x="-13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1B263-A9ED-4D6D-AAC8-D73C0315AA31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65341F-45D0-4FDE-A17D-CC9BBF4C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F842EB-EC36-4CE3-AC3B-37C19C15588A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6D2FBA-CF1F-4F78-AB1C-42345585E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8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dirty="0" smtClean="0"/>
              <a:t>Feds are encouraging collaboration!! We need to all play in the sandbox.</a:t>
            </a:r>
          </a:p>
          <a:p>
            <a:r>
              <a:rPr lang="en-US" sz="1200" dirty="0" smtClean="0"/>
              <a:t>Competition is part of the institutionalized mindset; we are wary of each other; slice of pie is getting slimmer;</a:t>
            </a:r>
          </a:p>
          <a:p>
            <a:r>
              <a:rPr lang="en-US" sz="2200" dirty="0" smtClean="0"/>
              <a:t>Introduction of Partners/name tent 			2”</a:t>
            </a:r>
          </a:p>
          <a:p>
            <a:r>
              <a:rPr lang="en-US" sz="2200" dirty="0" smtClean="0"/>
              <a:t>Overview of the model/template			15”</a:t>
            </a:r>
          </a:p>
          <a:p>
            <a:r>
              <a:rPr lang="en-US" sz="2200" dirty="0" smtClean="0"/>
              <a:t>Key elements of the partnership:</a:t>
            </a:r>
          </a:p>
          <a:p>
            <a:pPr lvl="1"/>
            <a:r>
              <a:rPr lang="en-US" sz="2200" dirty="0" smtClean="0"/>
              <a:t>Relationships across the projects</a:t>
            </a:r>
          </a:p>
          <a:p>
            <a:pPr lvl="1"/>
            <a:r>
              <a:rPr lang="en-US" sz="2200" dirty="0" smtClean="0"/>
              <a:t>Training curriculum of combined projects</a:t>
            </a:r>
          </a:p>
          <a:p>
            <a:pPr lvl="1"/>
            <a:r>
              <a:rPr lang="en-US" sz="2200" dirty="0" smtClean="0"/>
              <a:t>Adapted curriculum for underserved</a:t>
            </a:r>
          </a:p>
          <a:p>
            <a:pPr lvl="1"/>
            <a:r>
              <a:rPr lang="en-US" sz="2200" dirty="0" smtClean="0"/>
              <a:t>Leveraging of resources</a:t>
            </a:r>
          </a:p>
          <a:p>
            <a:pPr lvl="1"/>
            <a:r>
              <a:rPr lang="en-US" sz="2200" dirty="0" smtClean="0"/>
              <a:t>Sharing expertise &amp; capacity building </a:t>
            </a:r>
          </a:p>
          <a:p>
            <a:r>
              <a:rPr lang="en-US" sz="2200" dirty="0" smtClean="0"/>
              <a:t>Success stories					10”</a:t>
            </a:r>
          </a:p>
          <a:p>
            <a:r>
              <a:rPr lang="en-US" sz="2200" dirty="0" smtClean="0"/>
              <a:t>Q&amp;A	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000" dirty="0" smtClean="0"/>
              <a:t> </a:t>
            </a:r>
            <a:r>
              <a:rPr lang="en-US" sz="1200" dirty="0" smtClean="0"/>
              <a:t>Previous model presented a Challenge; failed twice because this group has different needs and turned it into success when we were sensitive to their requests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Not 3 weekends; went to 8 Saturday (10:30 till 4 PM sessions) which included an Introductory session to have their commitment plus 7 sessions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Translation by someone who really understands the content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For English presentation, lots of preparation &amp; thoughtful reflection on how to present; time factor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Clara good communicator – a lot in writing; true willingness to share everything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Not set up for failure; all in it together attitude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No one was afraid about losing one’s own material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Highly interactive; all responses valued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Training must be delivered/created in an atmosphere where there is trust &amp; parents feel safe 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Setting a tone of respect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When delivered in Spanish, participation and interaction is higher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4346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9892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4175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887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1151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was created among projects and agencies and among ourselves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269A-DC74-4805-A55D-2F3553CA0968}" type="slidenum">
              <a:rPr lang="es-UY" smtClean="0"/>
              <a:pPr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762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1800" dirty="0" smtClean="0"/>
              <a:t>Telling Your Story was something to try;  This became a key piece of the training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sz="1800" dirty="0" smtClean="0"/>
              <a:t>State Specific Resources – created different ways to identify resources; we wanted the families to have the benefit of local resources . E.g. Medicaid, in three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 all embrace diversity</a:t>
            </a:r>
          </a:p>
          <a:p>
            <a:r>
              <a:rPr lang="en-US" sz="1200" dirty="0" smtClean="0"/>
              <a:t>to the idea of parent leadership</a:t>
            </a:r>
          </a:p>
          <a:p>
            <a:r>
              <a:rPr lang="en-US" sz="1200" dirty="0" smtClean="0"/>
              <a:t>Mutual understanding on the need to provide parent leadership training</a:t>
            </a:r>
          </a:p>
          <a:p>
            <a:r>
              <a:rPr lang="en-US" sz="1200" dirty="0" smtClean="0"/>
              <a:t>sharing ideas, materials, etc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Enjoyment of each others company; chemistry; energy;  trust; comfortable  with one another; have fun together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Clara good communicator – a lot in writing; true willingness to share everything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Not set up for failure; all in it together attitude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No one was afraid about losing one’s own material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Highly interactive; all responses valued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Training must be delivered/created in an atmosphere where there is trust &amp; parents feel safe 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Setting a tone of respect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/>
              <a:t>When delivered in Spanish, participation and interaction is higher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676400" y="0"/>
            <a:ext cx="74676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Impact" pitchFamily="34" charset="0"/>
              </a:rPr>
              <a:t>2012 </a:t>
            </a:r>
            <a:r>
              <a:rPr lang="en-US" sz="4000" dirty="0">
                <a:solidFill>
                  <a:srgbClr val="0070C0"/>
                </a:solidFill>
                <a:latin typeface="Impact" pitchFamily="34" charset="0"/>
              </a:rPr>
              <a:t>OSEP Leadership </a:t>
            </a:r>
            <a:r>
              <a:rPr lang="en-US" sz="4000" dirty="0" smtClean="0">
                <a:solidFill>
                  <a:srgbClr val="0070C0"/>
                </a:solidFill>
                <a:latin typeface="Impact" pitchFamily="34" charset="0"/>
              </a:rPr>
              <a:t>Conference</a:t>
            </a:r>
            <a:endParaRPr lang="en-US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000" y="685800"/>
            <a:ext cx="77724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50" b="0" cap="none" spc="50" baseline="0" dirty="0" smtClean="0">
                <a:solidFill>
                  <a:srgbClr val="0070C0"/>
                </a:solidFill>
                <a:latin typeface="Impact" pitchFamily="34" charset="0"/>
              </a:rPr>
              <a:t>Leading Together to Achieve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50" b="0" cap="none" spc="50" baseline="0" dirty="0" smtClean="0">
                <a:solidFill>
                  <a:srgbClr val="0070C0"/>
                </a:solidFill>
                <a:latin typeface="Impact" pitchFamily="34" charset="0"/>
              </a:rPr>
              <a:t>Success from Cradle to Career</a:t>
            </a:r>
            <a:endParaRPr lang="en-US" sz="2350" b="0" cap="none" spc="50" baseline="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9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87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9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8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8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0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1371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977F-B31B-47B6-B157-4E9F4867A66C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6135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Presenation N ame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578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14E0-4FD4-4F03-AB36-C51169B4D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extra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8000" cy="83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13525"/>
            <a:ext cx="1524000" cy="24447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28800" y="6613525"/>
            <a:ext cx="4572000" cy="24447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29400" y="6613525"/>
            <a:ext cx="685800" cy="24447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0B97E-2695-4035-9B3B-FB7DB14B0668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5050E-80DD-4D02-94D6-92DB08374D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38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31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4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979C1-EE2E-42C5-957A-994967465C26}" type="datetimeFigureOut">
              <a:rPr lang="en-US" smtClean="0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Presenation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AEFDE-2E62-4825-B513-9B68BDA139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3B8C4-B761-4504-B164-FEAF52BDEE40}" type="datetimeFigureOut">
              <a:rPr lang="en-US" smtClean="0"/>
              <a:pPr>
                <a:defRPr/>
              </a:pPr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29D-F029-4495-B4A8-712F09BC3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3381C6-8B08-4739-BBAF-80896156245B}" type="datetimeFigureOut">
              <a:rPr lang="en-US" smtClean="0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E98D01-20D3-41FD-891C-0C7B72FE9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" y="1600200"/>
            <a:ext cx="76962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quares3.gif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376292" y="5120640"/>
            <a:ext cx="1767708" cy="1737360"/>
          </a:xfrm>
          <a:prstGeom prst="rect">
            <a:avLst/>
          </a:prstGeom>
        </p:spPr>
      </p:pic>
      <p:pic>
        <p:nvPicPr>
          <p:cNvPr id="10" name="Picture 9" descr="squares3.gif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 rot="10800000">
            <a:off x="0" y="0"/>
            <a:ext cx="176770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001" r:id="rId18"/>
    <p:sldLayoutId id="2147484002" r:id="rId19"/>
    <p:sldLayoutId id="214748400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ivera@sinergianyc.com" TargetMode="External"/><Relationship Id="rId2" Type="http://schemas.openxmlformats.org/officeDocument/2006/relationships/hyperlink" Target="mailto:nfadb.clar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168" y="3962400"/>
            <a:ext cx="88862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Collaborating Partners:</a:t>
            </a:r>
          </a:p>
          <a:p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 York Deaf-Blind Collaborative – Clara Berg</a:t>
            </a:r>
          </a:p>
          <a:p>
            <a:r>
              <a:rPr lang="en-US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Sinergia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Metropolitan Center – Godfrey Rivera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2" y="2133600"/>
            <a:ext cx="7773338" cy="1596177"/>
          </a:xfrm>
        </p:spPr>
        <p:txBody>
          <a:bodyPr>
            <a:noAutofit/>
          </a:bodyPr>
          <a:lstStyle/>
          <a:p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br>
              <a:rPr lang="en-US"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8173385">
            <a:off x="78512" y="2305616"/>
            <a:ext cx="1483098" cy="954107"/>
          </a:xfrm>
          <a:prstGeom prst="rect">
            <a:avLst/>
          </a:prstGeom>
          <a:solidFill>
            <a:schemeClr val="accent4"/>
          </a:solidFill>
          <a:effectLst>
            <a:outerShdw blurRad="9144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Having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   fun</a:t>
            </a:r>
            <a:endParaRPr lang="es-UY" sz="28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41986">
            <a:off x="2971169" y="334489"/>
            <a:ext cx="206659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work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4244" y="2782669"/>
            <a:ext cx="280076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  <a:reflection stA="82000" endPos="65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Friendships</a:t>
            </a:r>
            <a:endParaRPr lang="es-UY" sz="36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Group of people standing in front of a wall smiling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98" y="0"/>
            <a:ext cx="2590800" cy="1943100"/>
          </a:xfrm>
          <a:prstGeom prst="rect">
            <a:avLst/>
          </a:prstGeom>
          <a:ln w="38100">
            <a:solidFill>
              <a:srgbClr val="1C91E4"/>
            </a:solidFill>
          </a:ln>
        </p:spPr>
      </p:pic>
      <p:pic>
        <p:nvPicPr>
          <p:cNvPr id="5" name="Picture 4" descr="Group of people standing in front of a wall smili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93" y="1328737"/>
            <a:ext cx="3517900" cy="2638425"/>
          </a:xfrm>
          <a:prstGeom prst="rect">
            <a:avLst/>
          </a:prstGeom>
          <a:noFill/>
          <a:ln w="38100">
            <a:solidFill>
              <a:srgbClr val="49B2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roup of people sitting around a long dinner table smili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" y="3581400"/>
            <a:ext cx="4404241" cy="3303181"/>
          </a:xfrm>
          <a:prstGeom prst="rect">
            <a:avLst/>
          </a:prstGeom>
          <a:noFill/>
          <a:ln w="38100">
            <a:solidFill>
              <a:srgbClr val="49B2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ree people writing on poster paper that is stuck on the wall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30" y="0"/>
            <a:ext cx="3657600" cy="2647950"/>
          </a:xfrm>
          <a:prstGeom prst="rect">
            <a:avLst/>
          </a:prstGeom>
          <a:noFill/>
          <a:ln w="38100">
            <a:solidFill>
              <a:srgbClr val="1C91E4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oup of people sitting around a table talking amongst each other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4" y="3581400"/>
            <a:ext cx="4368800" cy="3276600"/>
          </a:xfrm>
          <a:prstGeom prst="rect">
            <a:avLst/>
          </a:prstGeom>
          <a:noFill/>
          <a:ln w="38100">
            <a:solidFill>
              <a:srgbClr val="49B2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5562600" cy="6858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So…Why did it work?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46237"/>
            <a:ext cx="8610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WE :</a:t>
            </a:r>
          </a:p>
          <a:p>
            <a:r>
              <a:rPr lang="en-US" sz="2800" dirty="0" smtClean="0"/>
              <a:t>Established strong relationships across the different projects</a:t>
            </a:r>
          </a:p>
          <a:p>
            <a:r>
              <a:rPr lang="en-US" sz="2800" dirty="0" smtClean="0"/>
              <a:t>Developed a training curriculum that combined practices used by both the DB &amp; PTI projects</a:t>
            </a:r>
          </a:p>
          <a:p>
            <a:r>
              <a:rPr lang="en-US" sz="2800" dirty="0" smtClean="0"/>
              <a:t>Adapted the curriculum to train Spanish-speaking parents who have a child who is deaf-blind</a:t>
            </a:r>
          </a:p>
          <a:p>
            <a:r>
              <a:rPr lang="en-US" sz="2800" dirty="0" smtClean="0"/>
              <a:t>Effectively leveraged technical assistance resources;  Reduced duplication of services</a:t>
            </a:r>
          </a:p>
          <a:p>
            <a:r>
              <a:rPr lang="en-US" sz="2800" dirty="0" smtClean="0"/>
              <a:t>Shared different types of expertise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and built new capacities among                                                          	the participating projects</a:t>
            </a:r>
            <a:endParaRPr lang="en-US" sz="2800" dirty="0"/>
          </a:p>
        </p:txBody>
      </p:sp>
      <p:pic>
        <p:nvPicPr>
          <p:cNvPr id="6" name="Picture 2" descr="Multiple hands stacked on top of each o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55334"/>
            <a:ext cx="2819400" cy="1878866"/>
          </a:xfrm>
          <a:prstGeom prst="rect">
            <a:avLst/>
          </a:prstGeom>
          <a:noFill/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142999"/>
          </a:xfrm>
        </p:spPr>
        <p:txBody>
          <a:bodyPr/>
          <a:lstStyle/>
          <a:p>
            <a:r>
              <a:rPr lang="en-US" b="1" dirty="0" smtClean="0"/>
              <a:t>Key Element to the Partnership: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5439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Shared values &amp; passion</a:t>
            </a:r>
          </a:p>
          <a:p>
            <a:r>
              <a:rPr lang="en-US" sz="2800" dirty="0" smtClean="0"/>
              <a:t>Quick buy in! Belief in collaboration  </a:t>
            </a:r>
          </a:p>
          <a:p>
            <a:r>
              <a:rPr lang="en-US" sz="2800" dirty="0" smtClean="0"/>
              <a:t>Diversity was embraced and celebrated</a:t>
            </a:r>
          </a:p>
          <a:p>
            <a:r>
              <a:rPr lang="en-US" sz="2800" dirty="0" smtClean="0"/>
              <a:t>Generosity of spirit</a:t>
            </a:r>
          </a:p>
          <a:p>
            <a:r>
              <a:rPr lang="en-US" sz="2800" dirty="0" smtClean="0"/>
              <a:t>Everyone is equal &amp; valued</a:t>
            </a:r>
          </a:p>
          <a:p>
            <a:r>
              <a:rPr lang="en-US" sz="2800" dirty="0" smtClean="0"/>
              <a:t>All bring expertise &amp; gifts</a:t>
            </a:r>
          </a:p>
          <a:p>
            <a:r>
              <a:rPr lang="en-US" sz="2800" dirty="0" smtClean="0"/>
              <a:t>Good at problem solving; adaptability</a:t>
            </a:r>
          </a:p>
          <a:p>
            <a:r>
              <a:rPr lang="en-US" sz="2800" dirty="0" smtClean="0"/>
              <a:t>Friendships - developed individually and as a group</a:t>
            </a:r>
          </a:p>
          <a:p>
            <a:r>
              <a:rPr lang="en-US" sz="2800" dirty="0" smtClean="0"/>
              <a:t>We </a:t>
            </a:r>
            <a:r>
              <a:rPr lang="en-US" sz="2800" b="1" dirty="0" smtClean="0"/>
              <a:t>“heard”  </a:t>
            </a:r>
            <a:r>
              <a:rPr lang="en-US" sz="2800" dirty="0" smtClean="0"/>
              <a:t>each other 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endParaRPr lang="en-US" dirty="0"/>
          </a:p>
        </p:txBody>
      </p:sp>
      <p:pic>
        <p:nvPicPr>
          <p:cNvPr id="8198" name="Picture 6" descr="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263196" cy="1550289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  <a:reflection blurRad="1130300" endPos="65000" dist="584200" dir="5400000" sy="-100000" algn="bl" rotWithShape="0"/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546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2" y="304800"/>
            <a:ext cx="7773338" cy="1596177"/>
          </a:xfrm>
        </p:spPr>
        <p:txBody>
          <a:bodyPr>
            <a:normAutofit/>
          </a:bodyPr>
          <a:lstStyle/>
          <a:p>
            <a:r>
              <a:rPr lang="en-US" b="1" dirty="0" smtClean="0"/>
              <a:t>Key Element to the Partnership: </a:t>
            </a:r>
            <a:br>
              <a:rPr lang="en-US" b="1" dirty="0" smtClean="0"/>
            </a:br>
            <a:r>
              <a:rPr lang="en-US" b="1" dirty="0" smtClean="0"/>
              <a:t>Leveraging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7543800" cy="46482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3600" dirty="0" smtClean="0"/>
              <a:t>Meeting space</a:t>
            </a:r>
          </a:p>
          <a:p>
            <a:pPr lvl="1"/>
            <a:r>
              <a:rPr lang="en-US" sz="3600" dirty="0" smtClean="0"/>
              <a:t>AV, media/internet access, copier</a:t>
            </a:r>
          </a:p>
          <a:p>
            <a:pPr lvl="1"/>
            <a:r>
              <a:rPr lang="en-US" sz="3600" dirty="0" smtClean="0"/>
              <a:t>Convenient location </a:t>
            </a:r>
          </a:p>
          <a:p>
            <a:r>
              <a:rPr lang="en-US" sz="3600" dirty="0" smtClean="0"/>
              <a:t>Project staff conducted all presentations</a:t>
            </a:r>
          </a:p>
          <a:p>
            <a:r>
              <a:rPr lang="en-US" sz="3600" dirty="0" smtClean="0"/>
              <a:t>Shared training materials 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027" name="Picture 3" descr="Drawing of a woman standing over a projector that is sitting on a de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05200"/>
            <a:ext cx="1983296" cy="2393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795521">
            <a:off x="3276600" y="820250"/>
            <a:ext cx="206017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LEARNING</a:t>
            </a:r>
            <a:endParaRPr lang="es-UY" sz="28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200638">
            <a:off x="15957" y="3089146"/>
            <a:ext cx="23727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LISTENING</a:t>
            </a:r>
            <a:endParaRPr lang="es-UY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832793">
            <a:off x="6001276" y="3244334"/>
            <a:ext cx="27606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TEAM WORK</a:t>
            </a:r>
            <a:endParaRPr lang="es-UY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292491">
            <a:off x="3091919" y="5436293"/>
            <a:ext cx="273825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PRACTICING</a:t>
            </a:r>
            <a:endParaRPr lang="es-UY" sz="3200" b="1" dirty="0">
              <a:solidFill>
                <a:srgbClr val="FFC000"/>
              </a:solidFill>
            </a:endParaRPr>
          </a:p>
        </p:txBody>
      </p:sp>
      <p:pic>
        <p:nvPicPr>
          <p:cNvPr id="2" name="Picture 5" descr="Group of people in a meeting sitting in three tables organized in a u shape. Their attention is pointed to someone sitting in a chair at the opening of the tables looking at the group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"/>
            <a:ext cx="3260344" cy="2445258"/>
          </a:xfrm>
          <a:prstGeom prst="rect">
            <a:avLst/>
          </a:prstGeom>
          <a:noFill/>
          <a:ln w="38100">
            <a:solidFill>
              <a:srgbClr val="1C91E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ive people are sitting at a table talking to each oth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214866" cy="2286000"/>
          </a:xfrm>
          <a:prstGeom prst="rect">
            <a:avLst/>
          </a:prstGeom>
          <a:noFill/>
          <a:ln w="38100">
            <a:solidFill>
              <a:srgbClr val="49B2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oup of people in a me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5923"/>
            <a:ext cx="3657600" cy="2743200"/>
          </a:xfrm>
          <a:prstGeom prst="rect">
            <a:avLst/>
          </a:prstGeom>
          <a:noFill/>
          <a:ln w="38100">
            <a:solidFill>
              <a:srgbClr val="49B2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group of people are standing, smiling and posing for a picture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" y="4365117"/>
            <a:ext cx="3200400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group of people sit around a large table listening to a speaker.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 w="38100">
            <a:solidFill>
              <a:srgbClr val="1C91E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062" y="152400"/>
            <a:ext cx="7773338" cy="159617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Key Elements to the Partnership: </a:t>
            </a:r>
            <a:br>
              <a:rPr lang="en-US" sz="3600" b="1" dirty="0" smtClean="0"/>
            </a:br>
            <a:r>
              <a:rPr lang="en-US" sz="3600" b="1" dirty="0" smtClean="0"/>
              <a:t>Adapted curriculum for underserved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7162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Spanish population</a:t>
            </a:r>
          </a:p>
          <a:p>
            <a:r>
              <a:rPr lang="en-US" dirty="0" smtClean="0"/>
              <a:t>Adaptations in:</a:t>
            </a:r>
          </a:p>
          <a:p>
            <a:pPr lvl="1"/>
            <a:r>
              <a:rPr lang="en-US" sz="3200" dirty="0" smtClean="0"/>
              <a:t>Scheduling time</a:t>
            </a:r>
          </a:p>
          <a:p>
            <a:pPr lvl="1"/>
            <a:r>
              <a:rPr lang="en-US" sz="3200" dirty="0" smtClean="0"/>
              <a:t>Transportation</a:t>
            </a:r>
          </a:p>
          <a:p>
            <a:pPr lvl="1"/>
            <a:r>
              <a:rPr lang="en-US" sz="3200" dirty="0" smtClean="0"/>
              <a:t>Interpreting issues</a:t>
            </a:r>
          </a:p>
          <a:p>
            <a:pPr lvl="1"/>
            <a:r>
              <a:rPr lang="en-US" sz="3200" dirty="0" smtClean="0"/>
              <a:t>Financial support</a:t>
            </a:r>
          </a:p>
          <a:p>
            <a:pPr lvl="1"/>
            <a:r>
              <a:rPr lang="en-US" sz="3200" dirty="0" smtClean="0"/>
              <a:t>Training materials</a:t>
            </a:r>
            <a:endParaRPr lang="en-US" sz="3200" dirty="0"/>
          </a:p>
        </p:txBody>
      </p:sp>
      <p:pic>
        <p:nvPicPr>
          <p:cNvPr id="3074" name="Picture 2" descr="A man, two women, and a child are smil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467100" cy="23114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  <a:reflection stA="82000" endPos="65000" dist="50800" dir="5400000" sy="-100000" algn="bl" rotWithShape="0"/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6447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534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There is an abundance of materials available. There is </a:t>
            </a:r>
            <a:r>
              <a:rPr lang="en-US" sz="2800" b="1" dirty="0" smtClean="0"/>
              <a:t>no need to reinvent the wheel</a:t>
            </a:r>
            <a:r>
              <a:rPr lang="en-US" sz="2800" dirty="0" smtClean="0"/>
              <a:t>!</a:t>
            </a:r>
          </a:p>
          <a:p>
            <a:r>
              <a:rPr lang="en-US" sz="2800" dirty="0" smtClean="0"/>
              <a:t>Make </a:t>
            </a:r>
            <a:r>
              <a:rPr lang="en-US" sz="2800" b="1" dirty="0" smtClean="0"/>
              <a:t>trainings cost efficient </a:t>
            </a:r>
            <a:r>
              <a:rPr lang="en-US" sz="2800" dirty="0" smtClean="0"/>
              <a:t>by exchanging expertise, presenters &amp; local agencies/centers.</a:t>
            </a:r>
          </a:p>
          <a:p>
            <a:r>
              <a:rPr lang="en-US" sz="2800" b="1" dirty="0" smtClean="0"/>
              <a:t>Trust</a:t>
            </a:r>
            <a:r>
              <a:rPr lang="en-US" sz="2800" dirty="0" smtClean="0"/>
              <a:t> is an important component in every partnership.</a:t>
            </a:r>
          </a:p>
          <a:p>
            <a:r>
              <a:rPr lang="en-US" sz="2800" b="1" dirty="0" smtClean="0"/>
              <a:t>Adapt the training curriculum </a:t>
            </a:r>
            <a:r>
              <a:rPr lang="en-US" sz="2800" dirty="0" smtClean="0"/>
              <a:t>to meet the needs of the families.</a:t>
            </a:r>
          </a:p>
          <a:p>
            <a:r>
              <a:rPr lang="en-US" sz="2800" b="1" dirty="0" smtClean="0"/>
              <a:t>No one particular model fits all </a:t>
            </a:r>
            <a:r>
              <a:rPr lang="en-US" sz="2800" dirty="0" smtClean="0"/>
              <a:t>of the families.</a:t>
            </a:r>
          </a:p>
          <a:p>
            <a:r>
              <a:rPr lang="en-US" sz="2800" b="1" dirty="0" smtClean="0"/>
              <a:t>Have fun!!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76200"/>
            <a:ext cx="7773338" cy="1596177"/>
          </a:xfrm>
        </p:spPr>
        <p:txBody>
          <a:bodyPr/>
          <a:lstStyle/>
          <a:p>
            <a:r>
              <a:rPr lang="en-US" b="1" dirty="0" smtClean="0"/>
              <a:t>Success Stories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1828800"/>
            <a:ext cx="3886200" cy="4297363"/>
          </a:xfrm>
        </p:spPr>
        <p:txBody>
          <a:bodyPr/>
          <a:lstStyle/>
          <a:p>
            <a:r>
              <a:rPr lang="en-US" dirty="0" smtClean="0"/>
              <a:t>Individual success story</a:t>
            </a:r>
          </a:p>
          <a:p>
            <a:r>
              <a:rPr lang="en-US" dirty="0" smtClean="0"/>
              <a:t>Collective success story</a:t>
            </a:r>
            <a:endParaRPr lang="en-US" dirty="0"/>
          </a:p>
        </p:txBody>
      </p:sp>
      <p:pic>
        <p:nvPicPr>
          <p:cNvPr id="4098" name="Picture 2" descr="Drawing of two people pushing a friend in a wheelchair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3276599"/>
            <a:ext cx="3429000" cy="271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52400"/>
            <a:ext cx="7773338" cy="1596177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s-UY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5000"/>
            <a:ext cx="7772870" cy="3424107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 smtClean="0"/>
              <a:t>Clara Berg, President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National Family Association for Deaf-Blind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nfadb.clara@gmail.com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b="1" dirty="0" smtClean="0"/>
              <a:t>Godfrey Rivera, …..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SINERGIA, Metropolitan Parent Center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>
                <a:hlinkClick r:id="rId3"/>
              </a:rPr>
              <a:t>grivera@sinergianyc.com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0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igure that has one red circle in the center that reads N Y D B C. There are four circles around the middle circle making a square. The upper left circle says N Y P N. The upper right circle says N C D B. The lower left circle says P T I: The Advocacy Center. The lower right circle says P T I: Sinerg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0" y="780817"/>
            <a:ext cx="8100915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he same figure as before with the addition of two arrows conecting N Y D B C and N Y P 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780817"/>
            <a:ext cx="8100915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The same figure as before with the addition of two arrows conecting N Y D B C and N C D 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7" y="765611"/>
            <a:ext cx="8100915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The same figure as before with the addition of two arrows conecting N Y D B C and P T I: The Advocacy Ce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0" y="765532"/>
            <a:ext cx="8100915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The same figure as before with the addition of two arrows conecting N Y D B C and P T I: Sinerg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0" y="801866"/>
            <a:ext cx="8100915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295400" y="381000"/>
            <a:ext cx="7848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Collaborating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Agencie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The same figure as before with the addition of three arrows along the two sides and bottom of the figure. They connect N Y P N to P T I: The Advocacy Center, P T I: The Advocacy Center to P T I: Sinergia, and P T I: Sinergia to N C D 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9" y="780817"/>
            <a:ext cx="8478836" cy="58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able with three columns. The first reads overview of the model / content. The second reads change / partners and collaborators. The third reads strategies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56333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049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OVERVIEW OF THE MODEL </a:t>
                      </a:r>
                      <a:r>
                        <a:rPr lang="en-US" sz="2000" dirty="0">
                          <a:effectLst/>
                        </a:rPr>
                        <a:t>/ </a:t>
                      </a:r>
                      <a:r>
                        <a:rPr lang="en-US" sz="20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CONTENT</a:t>
                      </a:r>
                      <a:endParaRPr lang="es-UY" sz="200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CHANGE / PARTNERS &amp;</a:t>
                      </a:r>
                      <a:endParaRPr lang="es-UY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COLLABORATORS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STRATEGIES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</a:tr>
              <a:tr h="807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PLT in different areas of the state</a:t>
                      </a: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NYDBC/NCDB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Gather information of other </a:t>
                      </a:r>
                      <a:r>
                        <a:rPr lang="en-US" sz="1800" b="1" dirty="0" smtClean="0">
                          <a:effectLst/>
                        </a:rPr>
                        <a:t>states</a:t>
                      </a:r>
                    </a:p>
                  </a:txBody>
                  <a:tcPr marL="56900" marR="56900" marT="0" marB="0"/>
                </a:tc>
              </a:tr>
              <a:tr h="763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Series I – Rochester</a:t>
                      </a: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Advocacy </a:t>
                      </a:r>
                      <a:r>
                        <a:rPr lang="en-US" sz="1800" b="1" dirty="0" smtClean="0">
                          <a:effectLst/>
                        </a:rPr>
                        <a:t>Center</a:t>
                      </a:r>
                      <a:endParaRPr lang="es-UY" sz="18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Local resources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Creating</a:t>
                      </a:r>
                      <a:r>
                        <a:rPr lang="en-US" sz="1800" b="1" baseline="0" dirty="0" smtClean="0">
                          <a:effectLst/>
                        </a:rPr>
                        <a:t> new relationships</a:t>
                      </a:r>
                      <a:endParaRPr lang="es-UY" sz="1800" b="1" dirty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</a:tr>
              <a:tr h="1161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Series II – White </a:t>
                      </a:r>
                      <a:r>
                        <a:rPr lang="en-US" sz="1800" dirty="0" smtClean="0">
                          <a:effectLst/>
                        </a:rPr>
                        <a:t>Plains &amp; Long Island</a:t>
                      </a: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White Plains Independent Living </a:t>
                      </a:r>
                      <a:r>
                        <a:rPr lang="en-US" sz="1800" b="1" dirty="0" smtClean="0">
                          <a:effectLst/>
                        </a:rPr>
                        <a:t>Center </a:t>
                      </a:r>
                      <a:endParaRPr lang="es-UY" sz="18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Local resources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Resource</a:t>
                      </a:r>
                      <a:r>
                        <a:rPr lang="en-US" sz="1800" b="1" baseline="0" dirty="0" smtClean="0">
                          <a:effectLst/>
                        </a:rPr>
                        <a:t> leverage</a:t>
                      </a:r>
                      <a:r>
                        <a:rPr lang="en-US" sz="1800" b="1" dirty="0" smtClean="0">
                          <a:effectLst/>
                        </a:rPr>
                        <a:t>/teaming </a:t>
                      </a:r>
                      <a:r>
                        <a:rPr lang="en-US" sz="1800" b="1" dirty="0">
                          <a:effectLst/>
                        </a:rPr>
                        <a:t>&amp; </a:t>
                      </a:r>
                      <a:r>
                        <a:rPr lang="en-US" sz="1800" b="1" dirty="0" smtClean="0">
                          <a:effectLst/>
                        </a:rPr>
                        <a:t>collaboration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</a:tr>
              <a:tr h="973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Series III – Metropolitan Area</a:t>
                      </a: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Metropolitan Parent Center – </a:t>
                      </a:r>
                      <a:r>
                        <a:rPr lang="en-US" sz="1800" b="1" dirty="0" err="1">
                          <a:effectLst/>
                        </a:rPr>
                        <a:t>Sinergia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endParaRPr lang="es-UY" sz="18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Local resources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Research</a:t>
                      </a:r>
                      <a:r>
                        <a:rPr lang="en-US" sz="1800" b="1" baseline="0" dirty="0" smtClean="0">
                          <a:effectLst/>
                        </a:rPr>
                        <a:t> based perspectives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</a:tr>
              <a:tr h="973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Series IV – Metropolitan Area </a:t>
                      </a:r>
                      <a:r>
                        <a:rPr lang="en-US" sz="1800" b="1" i="1" dirty="0">
                          <a:effectLst/>
                        </a:rPr>
                        <a:t>in Spanish</a:t>
                      </a:r>
                      <a:endParaRPr lang="es-UY" sz="1800" b="1" i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Adapted</a:t>
                      </a:r>
                      <a:r>
                        <a:rPr lang="en-US" sz="1800" u="sng" dirty="0">
                          <a:effectLst/>
                        </a:rPr>
                        <a:t> </a:t>
                      </a:r>
                      <a:r>
                        <a:rPr lang="en-US" sz="1800" u="none" dirty="0">
                          <a:effectLst/>
                        </a:rPr>
                        <a:t>curriculum</a:t>
                      </a:r>
                      <a:r>
                        <a:rPr lang="en-US" sz="1800" u="sng" dirty="0">
                          <a:effectLst/>
                        </a:rPr>
                        <a:t> </a:t>
                      </a:r>
                      <a:r>
                        <a:rPr lang="en-US" sz="1800" u="none" dirty="0">
                          <a:effectLst/>
                        </a:rPr>
                        <a:t>&amp;</a:t>
                      </a:r>
                      <a:r>
                        <a:rPr lang="en-US" sz="1800" u="sng" dirty="0">
                          <a:effectLst/>
                        </a:rPr>
                        <a:t> </a:t>
                      </a:r>
                      <a:r>
                        <a:rPr lang="en-US" sz="1800" u="none" dirty="0">
                          <a:effectLst/>
                        </a:rPr>
                        <a:t>schedule</a:t>
                      </a:r>
                      <a:endParaRPr lang="es-UY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Parent to Parent of New York </a:t>
                      </a:r>
                      <a:r>
                        <a:rPr lang="en-US" sz="1800" b="1" dirty="0" smtClean="0">
                          <a:effectLst/>
                        </a:rPr>
                        <a:t>City</a:t>
                      </a:r>
                      <a:endParaRPr lang="es-UY" sz="18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Local resources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Shared experiences,</a:t>
                      </a:r>
                      <a:endParaRPr lang="es-UY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capacities </a:t>
                      </a:r>
                      <a:endParaRPr lang="es-U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</a:tr>
              <a:tr h="112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 – Virtual Meetings 6 + 1 In person (central location)</a:t>
                      </a: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00" marR="56900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NCDB – The Advocacy Center – P to P of Western NY – </a:t>
                      </a:r>
                    </a:p>
                    <a:p>
                      <a:endParaRPr lang="es-U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Adapted</a:t>
                      </a:r>
                      <a:r>
                        <a:rPr lang="en-US" sz="1800" b="1" baseline="0" dirty="0" smtClean="0"/>
                        <a:t> curriculum  and created self evaluation </a:t>
                      </a:r>
                      <a:endParaRPr lang="es-UY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52400"/>
            <a:ext cx="7773338" cy="1596177"/>
          </a:xfrm>
        </p:spPr>
        <p:txBody>
          <a:bodyPr/>
          <a:lstStyle/>
          <a:p>
            <a:r>
              <a:rPr lang="en-US" b="1" dirty="0" smtClean="0"/>
              <a:t>Model 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/>
          </a:bodyPr>
          <a:lstStyle/>
          <a:p>
            <a:pPr marL="0" lvl="1">
              <a:buNone/>
            </a:pPr>
            <a:r>
              <a:rPr lang="en-US" b="1" dirty="0" smtClean="0"/>
              <a:t>Pilot Program in Rochester:</a:t>
            </a:r>
          </a:p>
          <a:p>
            <a:pPr marL="457200" lvl="2">
              <a:buFont typeface="Wingdings" pitchFamily="2" charset="2"/>
              <a:buChar char="§"/>
            </a:pPr>
            <a:r>
              <a:rPr lang="en-US" sz="2800" dirty="0" smtClean="0"/>
              <a:t> 3 weekends (Friday evening until Sunday afternoon) </a:t>
            </a:r>
            <a:r>
              <a:rPr lang="en-US" sz="2200" i="1" dirty="0" smtClean="0"/>
              <a:t>in a total period of 6 months with  conference calls and support between meetings</a:t>
            </a:r>
            <a:r>
              <a:rPr lang="en-US" i="1" dirty="0" smtClean="0"/>
              <a:t>: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2800" dirty="0" smtClean="0"/>
              <a:t>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weekend – Learning about DB 101, self, family &amp; child – PATH – Leadership Skills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2800" dirty="0" smtClean="0"/>
              <a:t>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weekend – </a:t>
            </a:r>
            <a:r>
              <a:rPr lang="en-US" sz="2800" i="1" dirty="0" smtClean="0"/>
              <a:t>Telling Your Story</a:t>
            </a:r>
            <a:r>
              <a:rPr lang="en-US" sz="2800" dirty="0" smtClean="0"/>
              <a:t>; state/local resources - Advocacy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2800" dirty="0" smtClean="0"/>
              <a:t>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weekend – Conflict resolution – Action Plan for the Future: self, family &amp; child</a:t>
            </a:r>
          </a:p>
          <a:p>
            <a:pPr marL="914400" lvl="3">
              <a:buFont typeface="Wingdings" pitchFamily="2" charset="2"/>
              <a:buChar char="§"/>
            </a:pPr>
            <a:endParaRPr lang="en-US" sz="2800" dirty="0" smtClean="0"/>
          </a:p>
          <a:p>
            <a:pPr marL="0" lvl="1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1725</TotalTime>
  <Words>932</Words>
  <Application>Microsoft Office PowerPoint</Application>
  <PresentationFormat>On-screen Show (4:3)</PresentationFormat>
  <Paragraphs>160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PARENT LEADERSHIP  TRAINING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Description</vt:lpstr>
      <vt:lpstr>PowerPoint Presentation</vt:lpstr>
      <vt:lpstr> So…Why did it work? </vt:lpstr>
      <vt:lpstr>Key Element to the Partnership:</vt:lpstr>
      <vt:lpstr>Key Element to the Partnership:  Leveraging Resources</vt:lpstr>
      <vt:lpstr>PowerPoint Presentation</vt:lpstr>
      <vt:lpstr>Key Elements to the Partnership:  Adapted curriculum for underserved</vt:lpstr>
      <vt:lpstr>Conclusions</vt:lpstr>
      <vt:lpstr>Success Stories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Tabor, Hillary</dc:creator>
  <cp:lastModifiedBy>Windows User</cp:lastModifiedBy>
  <cp:revision>170</cp:revision>
  <cp:lastPrinted>2012-07-09T14:50:01Z</cp:lastPrinted>
  <dcterms:created xsi:type="dcterms:W3CDTF">2012-04-16T17:02:46Z</dcterms:created>
  <dcterms:modified xsi:type="dcterms:W3CDTF">2016-04-08T23:00:08Z</dcterms:modified>
</cp:coreProperties>
</file>