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104" d="100"/>
          <a:sy n="104" d="100"/>
        </p:scale>
        <p:origin x="18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d29f8cc4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d29f8cc4e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5d29f8cc4e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d29f8cc4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d29f8cc4e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5d29f8cc4e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d29f8cc4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d29f8cc4e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5d29f8cc4e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d29f8cc4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d29f8cc4e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5d29f8cc4e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d29f8cc4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d29f8cc4e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5d29f8cc4e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d29f8cc4e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d29f8cc4e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5d29f8cc4e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29f8cc4e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d29f8cc4e_1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5d29f8cc4e_1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d29f8cc4e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d29f8cc4e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5d29f8cc4e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d29f8cc4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d29f8cc4e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5d29f8cc4e_0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d29f8cc4e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d29f8cc4e_1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5d29f8cc4e_1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d29f8cc4e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d29f8cc4e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5d29f8cc4e_0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d29f8cc4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d29f8cc4e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5d29f8cc4e_0_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d29f8cc4e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d29f8cc4e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5d29f8cc4e_0_1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d29f8cc4e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d29f8cc4e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5d29f8cc4e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d29f8cc4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d29f8cc4e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5d29f8cc4e_0_1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d3d15f05c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d3d15f05c_6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5d3d15f05c_6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d29f8cc4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d29f8cc4e_0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5d29f8cc4e_0_1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d29f8cc4e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d29f8cc4e_0_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5d29f8cc4e_0_1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d3d15f05c_6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5d3d15f05c_6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5d3d15f05c_6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d29f8cc4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d29f8cc4e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5d29f8cc4e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d3d15f05c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5d3d15f05c_8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5d3d15f05c_8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d29f8cc4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d29f8cc4e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5d29f8cc4e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d29f8cc4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d29f8cc4e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5d29f8cc4e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d29f8cc4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d29f8cc4e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5d29f8cc4e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d29f8cc4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d29f8cc4e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5d29f8cc4e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d29f8cc4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d29f8cc4e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5d29f8cc4e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d29f8cc4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d29f8cc4e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5d29f8cc4e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432099" y="1301262"/>
            <a:ext cx="6270922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erdana"/>
              <a:buNone/>
              <a:defRPr sz="48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564644" y="6453386"/>
            <a:ext cx="1205958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1938041" y="6453386"/>
            <a:ext cx="526753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737301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25" name="Google Shape;25;p2"/>
            <p:cNvSpPr/>
            <p:nvPr/>
          </p:nvSpPr>
          <p:spPr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10800000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 extrusionOk="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Google Shape;2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5841" y="6453386"/>
            <a:ext cx="1733910" cy="37134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 txBox="1">
            <a:spLocks noGrp="1"/>
          </p:cNvSpPr>
          <p:nvPr>
            <p:ph type="body" idx="2"/>
          </p:nvPr>
        </p:nvSpPr>
        <p:spPr>
          <a:xfrm>
            <a:off x="565150" y="6003925"/>
            <a:ext cx="8005763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rgbClr val="DDEAF6"/>
          </a:solidFill>
          <a:ln w="34925" cap="flat" cmpd="sng">
            <a:solidFill>
              <a:srgbClr val="DDEA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4692015" y="685801"/>
            <a:ext cx="390906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/>
            </a:lvl1pPr>
            <a:lvl2pPr marL="914400" lvl="1" indent="-32385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  <a:defRPr sz="1500" i="0"/>
            </a:lvl2pPr>
            <a:lvl3pPr marL="1371600" lvl="2" indent="-314325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Char char="■"/>
              <a:defRPr sz="1350"/>
            </a:lvl3pPr>
            <a:lvl4pPr marL="1828800" lvl="3" indent="-314325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Char char="–"/>
              <a:defRPr sz="1350" i="0"/>
            </a:lvl4pPr>
            <a:lvl5pPr marL="2286000" lvl="4" indent="-304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/>
            </a:lvl5pPr>
            <a:lvl6pPr marL="2743200" lvl="5" indent="-304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/>
            </a:lvl6pPr>
            <a:lvl7pPr marL="3200400" lvl="6" indent="-304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/>
            </a:lvl7pPr>
            <a:lvl8pPr marL="3657600" lvl="7" indent="-304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/>
            </a:lvl8pPr>
            <a:lvl9pPr marL="4114800" lvl="8" indent="-30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2"/>
          </p:nvPr>
        </p:nvSpPr>
        <p:spPr>
          <a:xfrm>
            <a:off x="542925" y="2856344"/>
            <a:ext cx="289179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542925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1654459" y="6453386"/>
            <a:ext cx="1780256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7412355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1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>
            <a:spLocks noGrp="1"/>
          </p:cNvSpPr>
          <p:nvPr>
            <p:ph type="pic" idx="2"/>
          </p:nvPr>
        </p:nvSpPr>
        <p:spPr>
          <a:xfrm>
            <a:off x="4149090" y="1"/>
            <a:ext cx="499491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None/>
              <a:defRPr sz="15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None/>
              <a:defRPr sz="15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None/>
              <a:defRPr sz="15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None/>
              <a:defRPr sz="15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None/>
              <a:defRPr sz="15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None/>
              <a:defRPr sz="1500" b="0" i="1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None/>
              <a:defRPr sz="15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None/>
              <a:defRPr sz="1500" b="0" i="1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500"/>
              <a:buFont typeface="Libre Franklin"/>
              <a:buNone/>
              <a:defRPr sz="15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1"/>
          </p:nvPr>
        </p:nvSpPr>
        <p:spPr>
          <a:xfrm>
            <a:off x="542925" y="2855968"/>
            <a:ext cx="289179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542925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1654459" y="6453386"/>
            <a:ext cx="1780256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7412355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2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2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and Photo">
  <p:cSld name="Title and Content and Phot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1028700" y="444261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158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 i="0"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 i="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3"/>
          <p:cNvSpPr>
            <a:spLocks noGrp="1"/>
          </p:cNvSpPr>
          <p:nvPr>
            <p:ph type="pic" idx="2"/>
          </p:nvPr>
        </p:nvSpPr>
        <p:spPr>
          <a:xfrm>
            <a:off x="457200" y="3403600"/>
            <a:ext cx="4005263" cy="254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Char char="■"/>
              <a:defRPr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>
            <a:spLocks noGrp="1"/>
          </p:cNvSpPr>
          <p:nvPr>
            <p:ph type="pic" idx="3"/>
          </p:nvPr>
        </p:nvSpPr>
        <p:spPr>
          <a:xfrm>
            <a:off x="4724400" y="3403600"/>
            <a:ext cx="3962400" cy="254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Char char="■"/>
              <a:defRPr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 rot="5400000">
            <a:off x="5004650" y="2500303"/>
            <a:ext cx="5243244" cy="149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 rot="5400000">
            <a:off x="1269340" y="383516"/>
            <a:ext cx="5243244" cy="572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ft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1028700" y="444261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 rot="5400000">
            <a:off x="2843213" y="481013"/>
            <a:ext cx="35718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ft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ldNum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028700" y="444261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i="0"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i="0"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erdana"/>
              <a:buNone/>
              <a:defRPr sz="60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554181" y="6453386"/>
            <a:ext cx="121680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1938234" y="6453386"/>
            <a:ext cx="526753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737301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6113972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2" name="Google Shape;42;p4" title="Crop Mark"/>
          <p:cNvSpPr/>
          <p:nvPr/>
        </p:nvSpPr>
        <p:spPr>
          <a:xfrm>
            <a:off x="6113972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pic>
        <p:nvPicPr>
          <p:cNvPr id="43" name="Google Shape;4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5841" y="6453386"/>
            <a:ext cx="1733910" cy="371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1028700" y="444261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1028700" y="2286000"/>
            <a:ext cx="3335840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i="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i="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2"/>
          </p:nvPr>
        </p:nvSpPr>
        <p:spPr>
          <a:xfrm>
            <a:off x="4894052" y="2286000"/>
            <a:ext cx="3335840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i="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i="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028700" y="444261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4038600" cy="296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 i="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14325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Char char="■"/>
              <a:defRPr sz="1350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04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 i="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295275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■"/>
              <a:defRPr sz="105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292925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13"/>
              <a:buChar char="–"/>
              <a:defRPr sz="1013"/>
            </a:lvl6pPr>
            <a:lvl7pPr marL="3200400" lvl="6" indent="-292925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13"/>
              <a:buChar char="■"/>
              <a:defRPr sz="1013"/>
            </a:lvl7pPr>
            <a:lvl8pPr marL="3657600" lvl="7" indent="-292925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13"/>
              <a:buChar char="–"/>
              <a:defRPr sz="1013"/>
            </a:lvl8pPr>
            <a:lvl9pPr marL="4114800" lvl="8" indent="-292925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13"/>
              <a:buChar char="■"/>
              <a:defRPr sz="1013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648200" y="1600204"/>
            <a:ext cx="4038600" cy="296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 i="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14325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Char char="■"/>
              <a:defRPr sz="1350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04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 i="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295275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■"/>
              <a:defRPr sz="105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292925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13"/>
              <a:buChar char="–"/>
              <a:defRPr sz="1013"/>
            </a:lvl6pPr>
            <a:lvl7pPr marL="3200400" lvl="6" indent="-292925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13"/>
              <a:buChar char="■"/>
              <a:defRPr sz="1013"/>
            </a:lvl7pPr>
            <a:lvl8pPr marL="3657600" lvl="7" indent="-292925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13"/>
              <a:buChar char="–"/>
              <a:defRPr sz="1013"/>
            </a:lvl8pPr>
            <a:lvl9pPr marL="4114800" lvl="8" indent="-292925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13"/>
              <a:buChar char="■"/>
              <a:defRPr sz="1013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3"/>
          </p:nvPr>
        </p:nvSpPr>
        <p:spPr>
          <a:xfrm>
            <a:off x="525463" y="4783138"/>
            <a:ext cx="8161337" cy="130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i="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i="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028700" y="444261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1143000" y="389997"/>
            <a:ext cx="6858000" cy="175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  <a:defRPr sz="36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1"/>
          </p:nvPr>
        </p:nvSpPr>
        <p:spPr>
          <a:xfrm>
            <a:off x="1143000" y="2238905"/>
            <a:ext cx="6858000" cy="87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2"/>
          </p:nvPr>
        </p:nvSpPr>
        <p:spPr>
          <a:xfrm>
            <a:off x="1143000" y="5071004"/>
            <a:ext cx="685800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180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erdana"/>
              <a:buNone/>
              <a:defRPr i="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>
            <a:spLocks noGrp="1"/>
          </p:cNvSpPr>
          <p:nvPr>
            <p:ph type="pic" idx="3"/>
          </p:nvPr>
        </p:nvSpPr>
        <p:spPr>
          <a:xfrm>
            <a:off x="1143000" y="3309938"/>
            <a:ext cx="6858000" cy="15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Char char="■"/>
              <a:defRPr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2"/>
          </p:nvPr>
        </p:nvSpPr>
        <p:spPr>
          <a:xfrm>
            <a:off x="1028700" y="3305208"/>
            <a:ext cx="3335839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i="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i="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3"/>
          </p:nvPr>
        </p:nvSpPr>
        <p:spPr>
          <a:xfrm>
            <a:off x="4893760" y="2349754"/>
            <a:ext cx="33358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4"/>
          </p:nvPr>
        </p:nvSpPr>
        <p:spPr>
          <a:xfrm>
            <a:off x="4893760" y="3305208"/>
            <a:ext cx="3335840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i="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i="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D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28700" y="444261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Char char="■"/>
              <a:defRPr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605841" y="6453386"/>
            <a:ext cx="1733910" cy="3713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db.org/pages/show/early-identification-and-referral/early-identification-and-referral-self-assessment-guid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s.nationaldb.org/summit2018/StateProjectSystemsTAGuide_a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xqnl9l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ctrTitle"/>
          </p:nvPr>
        </p:nvSpPr>
        <p:spPr>
          <a:xfrm>
            <a:off x="1432099" y="1301262"/>
            <a:ext cx="6270922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lang="en-US" sz="3600"/>
              <a:t>SUPPORT FOR STATE DEAF-BLIND PROJECTS: TWO-PART WEBINAR SERIES</a:t>
            </a:r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ubTitle" idx="1"/>
          </p:nvPr>
        </p:nvSpPr>
        <p:spPr>
          <a:xfrm>
            <a:off x="2009925" y="3635775"/>
            <a:ext cx="5123700" cy="16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US" sz="2800"/>
              <a:t>Part 1: National Partnerships for Systems-Change TA</a:t>
            </a:r>
            <a:endParaRPr sz="2800"/>
          </a:p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US"/>
              <a:t>Presenter: Linda McDowell, NCDB Co-Director</a:t>
            </a:r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2"/>
          </p:nvPr>
        </p:nvSpPr>
        <p:spPr>
          <a:xfrm>
            <a:off x="1096459" y="6108876"/>
            <a:ext cx="6942202" cy="26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"/>
              <a:buNone/>
            </a:pPr>
            <a:r>
              <a:rPr lang="en-US" sz="740"/>
              <a:t>The contents of this presentation were developed under a grant from the U.S. Department of Education, #H326T180026. However, those contents do not necessarily represent the policy of the U.S. Department of Education, and you should not assume endorsement by the Federal Government. Project Officer, Susan Weigert.</a:t>
            </a:r>
            <a:endParaRPr/>
          </a:p>
        </p:txBody>
      </p:sp>
      <p:pic>
        <p:nvPicPr>
          <p:cNvPr id="132" name="Google Shape;132;p16" descr="National Center on Deaf-Blindne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879" y="6241198"/>
            <a:ext cx="512426" cy="51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 descr="IDEAs that Work U.S. Office of Special Education Progra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4854" y="6241198"/>
            <a:ext cx="614362" cy="512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1028700" y="444261"/>
            <a:ext cx="72009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Guiding Questions for State Deaf-Blind Projects &amp; NCDB</a:t>
            </a:r>
            <a:endParaRPr sz="3600"/>
          </a:p>
        </p:txBody>
      </p:sp>
      <p:sp>
        <p:nvSpPr>
          <p:cNvPr id="195" name="Google Shape;195;p25"/>
          <p:cNvSpPr txBox="1">
            <a:spLocks noGrp="1"/>
          </p:cNvSpPr>
          <p:nvPr>
            <p:ph type="body" idx="1"/>
          </p:nvPr>
        </p:nvSpPr>
        <p:spPr>
          <a:xfrm>
            <a:off x="968750" y="2400300"/>
            <a:ext cx="7745100" cy="304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What state agencies and organizations are responsible for changes to regulations, policies, and services?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Who at the national level is working on systems-change issues related to initiatives?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/>
              <a:t>What type of support can they offer to state systems?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>
            <a:spLocks noGrp="1"/>
          </p:cNvSpPr>
          <p:nvPr>
            <p:ph type="title"/>
          </p:nvPr>
        </p:nvSpPr>
        <p:spPr>
          <a:xfrm>
            <a:off x="765100" y="444250"/>
            <a:ext cx="8012700" cy="105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Systems-Change Activities</a:t>
            </a:r>
            <a:endParaRPr sz="3600"/>
          </a:p>
        </p:txBody>
      </p:sp>
      <p:sp>
        <p:nvSpPr>
          <p:cNvPr id="202" name="Google Shape;202;p26"/>
          <p:cNvSpPr txBox="1">
            <a:spLocks noGrp="1"/>
          </p:cNvSpPr>
          <p:nvPr>
            <p:ph type="body" idx="1"/>
          </p:nvPr>
        </p:nvSpPr>
        <p:spPr>
          <a:xfrm>
            <a:off x="1028700" y="1607500"/>
            <a:ext cx="7607700" cy="419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Two broad categories, that may overlap - activities you lead and infiltration activities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Many, but not all, systems-change efforts require training of some type to improve service providers’ knowledge and skills regarding students who are deaf-blind: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Partnering with existing service delivery professional development systems is essential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Possible collaboration with other state deaf-blind projects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806825" y="373250"/>
            <a:ext cx="7915200" cy="169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Family Engagement: Determining Systems-Change Opportunities</a:t>
            </a:r>
            <a:r>
              <a:rPr lang="en-US" sz="3600"/>
              <a:t> </a:t>
            </a:r>
            <a:endParaRPr sz="3600"/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1"/>
          </p:nvPr>
        </p:nvSpPr>
        <p:spPr>
          <a:xfrm>
            <a:off x="917825" y="1792925"/>
            <a:ext cx="7693200" cy="425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How do families access PTI training and other family support activities?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What supports (e.g., funding, training) are available from educational organizations such as the state department of education?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Are there family organizations that focus on sensory disabilities in your state?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What do general (not disability-specific) family support organizations have to offer?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Are there local- or state-level committees on which family members can serve? 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>
            <a:spLocks noGrp="1"/>
          </p:cNvSpPr>
          <p:nvPr>
            <p:ph type="title"/>
          </p:nvPr>
        </p:nvSpPr>
        <p:spPr>
          <a:xfrm>
            <a:off x="1028700" y="444261"/>
            <a:ext cx="72009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Family Engagement: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National Partnerships </a:t>
            </a:r>
            <a:endParaRPr sz="3600"/>
          </a:p>
        </p:txBody>
      </p:sp>
      <p:sp>
        <p:nvSpPr>
          <p:cNvPr id="216" name="Google Shape;216;p28"/>
          <p:cNvSpPr txBox="1">
            <a:spLocks noGrp="1"/>
          </p:cNvSpPr>
          <p:nvPr>
            <p:ph type="body" idx="1"/>
          </p:nvPr>
        </p:nvSpPr>
        <p:spPr>
          <a:xfrm>
            <a:off x="1028700" y="1704675"/>
            <a:ext cx="7200900" cy="436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Center for Appropriate Dispute Resolution in Special Education (CADRE)</a:t>
            </a:r>
            <a:endParaRPr sz="1800"/>
          </a:p>
          <a:p>
            <a:pPr marL="45720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Cornelia de Lange Syndrome Foundation</a:t>
            </a:r>
            <a:endParaRPr sz="1800"/>
          </a:p>
          <a:p>
            <a:pPr marL="45720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CHARGE Syndrome Foundation</a:t>
            </a:r>
            <a:endParaRPr sz="1800"/>
          </a:p>
          <a:p>
            <a:pPr marL="45720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Global Foundation for Peroxisomal Disorders</a:t>
            </a:r>
            <a:endParaRPr sz="1800"/>
          </a:p>
          <a:p>
            <a:pPr marL="45720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National Family Association for Deaf-Blind (NFADB)</a:t>
            </a:r>
            <a:endParaRPr sz="1800"/>
          </a:p>
          <a:p>
            <a:pPr marL="45720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Parent Technical Assistance Center, Region C PTI</a:t>
            </a:r>
            <a:endParaRPr sz="1800"/>
          </a:p>
          <a:p>
            <a:pPr marL="45720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SPAN Parent Advisory Network/Parent Technical Assistance Center, Region A PTI</a:t>
            </a:r>
            <a:endParaRPr sz="1800"/>
          </a:p>
          <a:p>
            <a:pPr marL="45720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University of Missouri - Kansas City, Institute for Human Development (UMKC)</a:t>
            </a:r>
            <a:endParaRPr sz="1800"/>
          </a:p>
          <a:p>
            <a:pPr marL="45720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Usher Coalition</a:t>
            </a:r>
            <a:endParaRPr sz="1800"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>
            <a:spLocks noGrp="1"/>
          </p:cNvSpPr>
          <p:nvPr>
            <p:ph type="title"/>
          </p:nvPr>
        </p:nvSpPr>
        <p:spPr>
          <a:xfrm>
            <a:off x="1028700" y="444261"/>
            <a:ext cx="72009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Family Engagement: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Potential Impact </a:t>
            </a:r>
            <a:endParaRPr sz="3600"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1"/>
          </p:nvPr>
        </p:nvSpPr>
        <p:spPr>
          <a:xfrm>
            <a:off x="883000" y="2028250"/>
            <a:ext cx="7721100" cy="299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Increased partnerships to help in the provision of TA to families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</a:t>
            </a:r>
            <a:r>
              <a:rPr lang="en-US" sz="2400"/>
              <a:t>efinition of needed supports across the lifespan (through the use of Charting the </a:t>
            </a:r>
            <a:r>
              <a:rPr lang="en-US"/>
              <a:t>Life Course)</a:t>
            </a:r>
            <a:endParaRPr sz="24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</a:t>
            </a:r>
            <a:r>
              <a:rPr lang="en-US" sz="2400"/>
              <a:t>onnecting families to one another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 sz="2400"/>
              <a:t>Increased dissemination and knowledge of supports and resources on deaf-blindness to families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>
            <a:spLocks noGrp="1"/>
          </p:cNvSpPr>
          <p:nvPr>
            <p:ph type="title"/>
          </p:nvPr>
        </p:nvSpPr>
        <p:spPr>
          <a:xfrm>
            <a:off x="1028700" y="444261"/>
            <a:ext cx="72009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Family Engagement: Partnership Updates </a:t>
            </a:r>
            <a:endParaRPr sz="3600"/>
          </a:p>
        </p:txBody>
      </p:sp>
      <p:sp>
        <p:nvSpPr>
          <p:cNvPr id="230" name="Google Shape;230;p30"/>
          <p:cNvSpPr txBox="1">
            <a:spLocks noGrp="1"/>
          </p:cNvSpPr>
          <p:nvPr>
            <p:ph type="body" idx="1"/>
          </p:nvPr>
        </p:nvSpPr>
        <p:spPr>
          <a:xfrm>
            <a:off x="1028700" y="1704675"/>
            <a:ext cx="7200900" cy="436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CHARGE Liaisons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NFADB Affiliates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University of Missouri - Kansas City, Institute for Human Development (UMKC) grant application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Regional PTIs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National Family Associations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>
            <a:spLocks noGrp="1"/>
          </p:cNvSpPr>
          <p:nvPr>
            <p:ph type="title"/>
          </p:nvPr>
        </p:nvSpPr>
        <p:spPr>
          <a:xfrm>
            <a:off x="751025" y="444250"/>
            <a:ext cx="76890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44546A"/>
                </a:solidFill>
              </a:rPr>
              <a:t>Early Identification &amp; Intervention: Determining Systems-change Opportunities</a:t>
            </a:r>
            <a:endParaRPr sz="3000"/>
          </a:p>
        </p:txBody>
      </p:sp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1114425" y="2171700"/>
            <a:ext cx="7200900" cy="406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Early Intervention and Referral Self-Assessment Guide</a:t>
            </a:r>
            <a:r>
              <a:rPr lang="en-US"/>
              <a:t> helps identify the system or systems to target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EI systems include Part C, EDHI, medical providers, and community agencies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Professional development opportunities and structures can also be explored within your state’s EI system, such as the Comprehensive System of Personnel Development plan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>
            <a:spLocks noGrp="1"/>
          </p:cNvSpPr>
          <p:nvPr>
            <p:ph type="title"/>
          </p:nvPr>
        </p:nvSpPr>
        <p:spPr>
          <a:xfrm>
            <a:off x="605300" y="444250"/>
            <a:ext cx="8157900" cy="10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EI&amp;I: National Partnerships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44" name="Google Shape;244;p32"/>
          <p:cNvSpPr txBox="1">
            <a:spLocks noGrp="1"/>
          </p:cNvSpPr>
          <p:nvPr>
            <p:ph type="body" idx="1"/>
          </p:nvPr>
        </p:nvSpPr>
        <p:spPr>
          <a:xfrm>
            <a:off x="1028700" y="1638300"/>
            <a:ext cx="72009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Early Childhood Technical Assistance Center (ECTA)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National Center for Hearing Assessment and Management: EHDI State Champions and Hands and Voices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Early Childhood Personnel Center (ECPC)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>
            <a:spLocks noGrp="1"/>
          </p:cNvSpPr>
          <p:nvPr>
            <p:ph type="title"/>
          </p:nvPr>
        </p:nvSpPr>
        <p:spPr>
          <a:xfrm>
            <a:off x="650125" y="444250"/>
            <a:ext cx="80010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Early Identification &amp; Intervention: Potential Impact</a:t>
            </a:r>
            <a:r>
              <a:rPr lang="en-US" sz="4000"/>
              <a:t> </a:t>
            </a:r>
            <a:endParaRPr/>
          </a:p>
        </p:txBody>
      </p:sp>
      <p:sp>
        <p:nvSpPr>
          <p:cNvPr id="251" name="Google Shape;251;p33"/>
          <p:cNvSpPr txBox="1">
            <a:spLocks noGrp="1"/>
          </p:cNvSpPr>
          <p:nvPr>
            <p:ph type="body" idx="1"/>
          </p:nvPr>
        </p:nvSpPr>
        <p:spPr>
          <a:xfrm>
            <a:off x="773500" y="2117900"/>
            <a:ext cx="80010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200"/>
              <a:t>Increased understanding of the ways identification and personnel development systems work</a:t>
            </a:r>
            <a:endParaRPr sz="22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2200"/>
              <a:t>Awareness dissemination and trainings at a national level (need for early identification and referral to state deaf-blind projects)</a:t>
            </a:r>
            <a:endParaRPr sz="22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2200"/>
              <a:t>Opportunities for collaborative problem solving related to state level early identification &amp; referral</a:t>
            </a:r>
            <a:endParaRPr sz="22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2200"/>
              <a:t>Opportunities for creation of materials to support efforts in personnel development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>
            <a:spLocks noGrp="1"/>
          </p:cNvSpPr>
          <p:nvPr>
            <p:ph type="title"/>
          </p:nvPr>
        </p:nvSpPr>
        <p:spPr>
          <a:xfrm>
            <a:off x="1028700" y="444261"/>
            <a:ext cx="72009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EI&amp;I: Partnership Updates</a:t>
            </a:r>
            <a:endParaRPr/>
          </a:p>
        </p:txBody>
      </p:sp>
      <p:sp>
        <p:nvSpPr>
          <p:cNvPr id="258" name="Google Shape;258;p34"/>
          <p:cNvSpPr txBox="1">
            <a:spLocks noGrp="1"/>
          </p:cNvSpPr>
          <p:nvPr>
            <p:ph type="body" idx="1"/>
          </p:nvPr>
        </p:nvSpPr>
        <p:spPr>
          <a:xfrm>
            <a:off x="1028700" y="2015575"/>
            <a:ext cx="7200900" cy="320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ECTA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Hands and Voices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EHDI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ECPC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National Conferences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1028700" y="444255"/>
            <a:ext cx="72009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lang="en-US" sz="3600"/>
              <a:t>Today’s Webinar Objectives</a:t>
            </a:r>
            <a:endParaRPr sz="3600"/>
          </a:p>
        </p:txBody>
      </p:sp>
      <p:sp>
        <p:nvSpPr>
          <p:cNvPr id="139" name="Google Shape;139;p17"/>
          <p:cNvSpPr txBox="1">
            <a:spLocks noGrp="1"/>
          </p:cNvSpPr>
          <p:nvPr>
            <p:ph type="body" idx="1"/>
          </p:nvPr>
        </p:nvSpPr>
        <p:spPr>
          <a:xfrm>
            <a:off x="790325" y="1057275"/>
            <a:ext cx="7972500" cy="53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Increased knowledge of the link between child-specific and systems TA (see </a:t>
            </a:r>
            <a:r>
              <a:rPr lang="en-US" u="sng">
                <a:solidFill>
                  <a:srgbClr val="0F54CC"/>
                </a:solidFill>
                <a:hlinkClick r:id="rId3"/>
              </a:rPr>
              <a:t>Systems TA Guide</a:t>
            </a:r>
            <a:r>
              <a:rPr lang="en-US"/>
              <a:t>)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Increased knowledge of NCDB’s national partnerships that support development of state partnerships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Share new ideas for NCDB’s national partnerships and state systems TA in initiative areas: 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Family Engagement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Early Identification and Intervention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Interveners and Qualified Personnel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Transition to Adult Life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>
            <a:spLocks noGrp="1"/>
          </p:cNvSpPr>
          <p:nvPr>
            <p:ph type="title"/>
          </p:nvPr>
        </p:nvSpPr>
        <p:spPr>
          <a:xfrm>
            <a:off x="549275" y="444250"/>
            <a:ext cx="81804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Interveners and Qualified Personnel: Determining Systems-Change Opportunities </a:t>
            </a:r>
            <a:endParaRPr sz="3000"/>
          </a:p>
        </p:txBody>
      </p:sp>
      <p:sp>
        <p:nvSpPr>
          <p:cNvPr id="265" name="Google Shape;265;p35"/>
          <p:cNvSpPr txBox="1">
            <a:spLocks noGrp="1"/>
          </p:cNvSpPr>
          <p:nvPr>
            <p:ph type="body" idx="1"/>
          </p:nvPr>
        </p:nvSpPr>
        <p:spPr>
          <a:xfrm>
            <a:off x="863050" y="2171700"/>
            <a:ext cx="7956300" cy="437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What is the regulatory change process for your state’s education code?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Who are potential partners for intervener training (e.g., community colleges, agencies)?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Who is involved in paraprofessional issues and advocacy in your state?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What administrative organizations, such as special education directors’ professional organizations, may be useful?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What professional development opportunities and systems are available in your state for teachers and other service providers? 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1028700" y="444254"/>
            <a:ext cx="7200900" cy="99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IQP: National Partnerships </a:t>
            </a:r>
            <a:endParaRPr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1028700" y="1444150"/>
            <a:ext cx="7656000" cy="471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Association of College Educators: Deaf/Hard of Hearing (ACE:DHH)</a:t>
            </a:r>
            <a:endParaRPr sz="1900"/>
          </a:p>
          <a:p>
            <a:pPr marL="457200" lvl="0" indent="-3492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Association for the Education and Rehabilitation of the Blind and Visually Impaired (AERBVI)</a:t>
            </a:r>
            <a:endParaRPr sz="1900"/>
          </a:p>
          <a:p>
            <a:pPr marL="457200" lvl="0" indent="-3492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Association of University Centers on Disabilities (AUCD)</a:t>
            </a:r>
            <a:endParaRPr sz="1900"/>
          </a:p>
          <a:p>
            <a:pPr marL="457200" lvl="0" indent="-3492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Council for Exceptional Children (CEC)</a:t>
            </a:r>
            <a:endParaRPr sz="1900"/>
          </a:p>
          <a:p>
            <a:pPr marL="457200" lvl="0" indent="-3492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National Association of State Directors of Special Education (NASDSE)</a:t>
            </a:r>
            <a:endParaRPr sz="1900"/>
          </a:p>
          <a:p>
            <a:pPr marL="457200" lvl="0" indent="-3492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National Deaf Center (NDC)</a:t>
            </a:r>
            <a:endParaRPr sz="1900"/>
          </a:p>
          <a:p>
            <a:pPr marL="457200" lvl="0" indent="-3492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National Family Association for Deaf-Blind (NFADB)</a:t>
            </a:r>
            <a:endParaRPr sz="1900"/>
          </a:p>
          <a:p>
            <a:pPr marL="457200" lvl="0" indent="-3492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San Diego State University and other teacher training programs</a:t>
            </a:r>
            <a:endParaRPr sz="1900"/>
          </a:p>
          <a:p>
            <a:pPr marL="457200" lvl="0" indent="-3492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Usher Syndrome Coalition</a:t>
            </a:r>
            <a:endParaRPr sz="1900"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>
            <a:spLocks noGrp="1"/>
          </p:cNvSpPr>
          <p:nvPr>
            <p:ph type="title"/>
          </p:nvPr>
        </p:nvSpPr>
        <p:spPr>
          <a:xfrm>
            <a:off x="1028700" y="444254"/>
            <a:ext cx="7200900" cy="96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latin typeface="Tahoma"/>
                <a:ea typeface="Tahoma"/>
                <a:cs typeface="Tahoma"/>
                <a:sym typeface="Tahoma"/>
              </a:rPr>
              <a:t>IQP: Potential Impact </a:t>
            </a:r>
            <a:endParaRPr sz="3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9" name="Google Shape;279;p37"/>
          <p:cNvSpPr txBox="1">
            <a:spLocks noGrp="1"/>
          </p:cNvSpPr>
          <p:nvPr>
            <p:ph type="body" idx="1"/>
          </p:nvPr>
        </p:nvSpPr>
        <p:spPr>
          <a:xfrm>
            <a:off x="1028700" y="1551325"/>
            <a:ext cx="7200900" cy="449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/>
              <a:t>Increased national level awareness of the need for qualified personnel and available resources</a:t>
            </a:r>
            <a:endParaRPr sz="20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2000"/>
              <a:t>Opportunities for national level advocacy for interveners and teachers of the deaf-blind role adoption</a:t>
            </a:r>
            <a:endParaRPr sz="20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2000"/>
              <a:t>Increased understanding of personnel development delivery methods (e.g., university credit, CEUs, micro-credentialing)</a:t>
            </a:r>
            <a:endParaRPr sz="20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2000"/>
              <a:t>Identification of collaborative solutions for training and professional development systems for personnel who work with students with high-intensity support needs</a:t>
            </a:r>
            <a:endParaRPr sz="20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2000"/>
              <a:t>Support for communities of practice for interveners and teachers 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>
            <a:spLocks noGrp="1"/>
          </p:cNvSpPr>
          <p:nvPr>
            <p:ph type="title"/>
          </p:nvPr>
        </p:nvSpPr>
        <p:spPr>
          <a:xfrm>
            <a:off x="593125" y="444250"/>
            <a:ext cx="8357100" cy="109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IQP: Partnership Updates</a:t>
            </a:r>
            <a:endParaRPr sz="3600"/>
          </a:p>
        </p:txBody>
      </p:sp>
      <p:sp>
        <p:nvSpPr>
          <p:cNvPr id="286" name="Google Shape;286;p38"/>
          <p:cNvSpPr txBox="1">
            <a:spLocks noGrp="1"/>
          </p:cNvSpPr>
          <p:nvPr>
            <p:ph type="body" idx="1"/>
          </p:nvPr>
        </p:nvSpPr>
        <p:spPr>
          <a:xfrm>
            <a:off x="1028700" y="1737800"/>
            <a:ext cx="7200900" cy="425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AERBVI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AUCD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CEC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NASDSE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NDC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NFADB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Teacher Training Programs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/>
              <a:t>Usher Syndrome Coalition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>
            <a:spLocks noGrp="1"/>
          </p:cNvSpPr>
          <p:nvPr>
            <p:ph type="title"/>
          </p:nvPr>
        </p:nvSpPr>
        <p:spPr>
          <a:xfrm>
            <a:off x="840625" y="444250"/>
            <a:ext cx="80796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Transition: Determining Systems-Change Opportunities (1 of 2)</a:t>
            </a:r>
            <a:endParaRPr sz="3000"/>
          </a:p>
        </p:txBody>
      </p:sp>
      <p:sp>
        <p:nvSpPr>
          <p:cNvPr id="293" name="Google Shape;293;p39"/>
          <p:cNvSpPr txBox="1">
            <a:spLocks noGrp="1"/>
          </p:cNvSpPr>
          <p:nvPr>
            <p:ph type="body" idx="1"/>
          </p:nvPr>
        </p:nvSpPr>
        <p:spPr>
          <a:xfrm>
            <a:off x="1114425" y="1776250"/>
            <a:ext cx="7200900" cy="435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What is in your WIOA state plan?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What are the Employment First efforts in your state?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What agencies assist individuals with disabilities in gaining employment in your state (e.g., job development, ongoing support)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-US"/>
              <a:t>Who advocates for employment and transition services in your state?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0"/>
          <p:cNvSpPr txBox="1">
            <a:spLocks noGrp="1"/>
          </p:cNvSpPr>
          <p:nvPr>
            <p:ph type="title"/>
          </p:nvPr>
        </p:nvSpPr>
        <p:spPr>
          <a:xfrm>
            <a:off x="840625" y="444250"/>
            <a:ext cx="80796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Transition: Determining Systems-Change Opportunities (2 of 2)</a:t>
            </a:r>
            <a:endParaRPr sz="3000"/>
          </a:p>
        </p:txBody>
      </p:sp>
      <p:sp>
        <p:nvSpPr>
          <p:cNvPr id="300" name="Google Shape;300;p40"/>
          <p:cNvSpPr txBox="1">
            <a:spLocks noGrp="1"/>
          </p:cNvSpPr>
          <p:nvPr>
            <p:ph type="body" idx="1"/>
          </p:nvPr>
        </p:nvSpPr>
        <p:spPr>
          <a:xfrm>
            <a:off x="1114425" y="1776250"/>
            <a:ext cx="7200900" cy="435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Who sits on your developmental disabilities council?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What are the council’s areas of focus and interest?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Where is your protection and advocacy organization located?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What professional development opportunities and systems exist within the VR and developmental disabilities systems?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>
            <a:spLocks noGrp="1"/>
          </p:cNvSpPr>
          <p:nvPr>
            <p:ph type="title"/>
          </p:nvPr>
        </p:nvSpPr>
        <p:spPr>
          <a:xfrm>
            <a:off x="1028700" y="444252"/>
            <a:ext cx="7200900" cy="121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Transition: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National Partnerships </a:t>
            </a:r>
            <a:endParaRPr sz="3600"/>
          </a:p>
        </p:txBody>
      </p:sp>
      <p:sp>
        <p:nvSpPr>
          <p:cNvPr id="307" name="Google Shape;307;p41"/>
          <p:cNvSpPr txBox="1">
            <a:spLocks noGrp="1"/>
          </p:cNvSpPr>
          <p:nvPr>
            <p:ph type="body" idx="1"/>
          </p:nvPr>
        </p:nvSpPr>
        <p:spPr>
          <a:xfrm>
            <a:off x="907875" y="1857100"/>
            <a:ext cx="7642500" cy="413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DeafBlind Citizens in Action (DBCA)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Helen Keller National Center (HKNC)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National Association of State Directors of Developmental Disabilities Services (NASDDDS)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National DB family associations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National Technical Assistance Center on Transition (NTACT)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PACER/PTI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Workforce Innovation Technical Assistance Center (WINTAC)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>
            <a:spLocks noGrp="1"/>
          </p:cNvSpPr>
          <p:nvPr>
            <p:ph type="title"/>
          </p:nvPr>
        </p:nvSpPr>
        <p:spPr>
          <a:xfrm>
            <a:off x="1028700" y="444261"/>
            <a:ext cx="72009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Transition: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Potential Impact</a:t>
            </a:r>
            <a:endParaRPr sz="3600" b="1"/>
          </a:p>
        </p:txBody>
      </p:sp>
      <p:sp>
        <p:nvSpPr>
          <p:cNvPr id="314" name="Google Shape;314;p42"/>
          <p:cNvSpPr txBox="1">
            <a:spLocks noGrp="1"/>
          </p:cNvSpPr>
          <p:nvPr>
            <p:ph type="body" idx="1"/>
          </p:nvPr>
        </p:nvSpPr>
        <p:spPr>
          <a:xfrm>
            <a:off x="1028700" y="1930150"/>
            <a:ext cx="7200900" cy="393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Information for our network on strategies that impact state transition systems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Opportunities for ensuring needs of deaf-blind students are included in state and national efforts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Opportunities for building capacity of transition-related service providers through personnel development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>
            <a:spLocks noGrp="1"/>
          </p:cNvSpPr>
          <p:nvPr>
            <p:ph type="title"/>
          </p:nvPr>
        </p:nvSpPr>
        <p:spPr>
          <a:xfrm>
            <a:off x="1028700" y="444254"/>
            <a:ext cx="7200900" cy="101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Transition: Partnership Updates</a:t>
            </a:r>
            <a:r>
              <a:rPr lang="en-US" sz="4000"/>
              <a:t> </a:t>
            </a:r>
            <a:endParaRPr/>
          </a:p>
        </p:txBody>
      </p:sp>
      <p:sp>
        <p:nvSpPr>
          <p:cNvPr id="321" name="Google Shape;321;p43"/>
          <p:cNvSpPr txBox="1">
            <a:spLocks noGrp="1"/>
          </p:cNvSpPr>
          <p:nvPr>
            <p:ph type="body" idx="1"/>
          </p:nvPr>
        </p:nvSpPr>
        <p:spPr>
          <a:xfrm>
            <a:off x="1028700" y="2004350"/>
            <a:ext cx="7691700" cy="442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Have always needed to be in closer partnership with other OSEP-funded projects, beginning with a better idea of what they do and where they intersect with what we do</a:t>
            </a:r>
            <a:endParaRPr sz="2100"/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WINTAC/NTACT highly interested in state-level systems work to find ways to do a better job with youth who are deaf-blind</a:t>
            </a:r>
            <a:endParaRPr sz="2100"/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Partnerships with other centers helps us feel systems work is within our reach</a:t>
            </a:r>
            <a:endParaRPr sz="2100"/>
          </a:p>
          <a:p>
            <a:pPr marL="457200" lvl="0" indent="-361950" algn="l" rtl="0">
              <a:spcBef>
                <a:spcPts val="1200"/>
              </a:spcBef>
              <a:spcAft>
                <a:spcPts val="1200"/>
              </a:spcAft>
              <a:buSzPts val="2100"/>
              <a:buChar char="●"/>
            </a:pPr>
            <a:r>
              <a:rPr lang="en-US" sz="2100"/>
              <a:t>Having national partners in some of our network peer-to-peer learning communities will be valuable in the network’s systems work </a:t>
            </a:r>
            <a:endParaRPr sz="21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 txBox="1">
            <a:spLocks noGrp="1"/>
          </p:cNvSpPr>
          <p:nvPr>
            <p:ph type="title"/>
          </p:nvPr>
        </p:nvSpPr>
        <p:spPr>
          <a:xfrm>
            <a:off x="1028700" y="444261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3600"/>
              <a:t>Discussion</a:t>
            </a:r>
            <a:endParaRPr sz="3600"/>
          </a:p>
        </p:txBody>
      </p:sp>
      <p:sp>
        <p:nvSpPr>
          <p:cNvPr id="327" name="Google Shape;327;p44"/>
          <p:cNvSpPr txBox="1">
            <a:spLocks noGrp="1"/>
          </p:cNvSpPr>
          <p:nvPr>
            <p:ph type="body" idx="1"/>
          </p:nvPr>
        </p:nvSpPr>
        <p:spPr>
          <a:xfrm>
            <a:off x="1114425" y="1333500"/>
            <a:ext cx="7581600" cy="23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Next steps for effective engagement with national partners for systems TA </a:t>
            </a:r>
            <a:endParaRPr/>
          </a:p>
          <a:p>
            <a:pPr marL="1371600" lvl="0" indent="-3810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Steps for NCDB</a:t>
            </a:r>
            <a:endParaRPr sz="2400"/>
          </a:p>
          <a:p>
            <a:pPr marL="1371600" lvl="0" indent="-3810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Steps for SDBPs</a:t>
            </a:r>
            <a:endParaRPr sz="2400"/>
          </a:p>
          <a:p>
            <a:pPr marL="0" lvl="1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400"/>
              <a:t>2. Ideas on state partnership in systems TA</a:t>
            </a:r>
            <a:endParaRPr sz="240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100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328" name="Google Shape;328;p44"/>
          <p:cNvSpPr txBox="1">
            <a:spLocks noGrp="1"/>
          </p:cNvSpPr>
          <p:nvPr>
            <p:ph type="body" idx="2"/>
          </p:nvPr>
        </p:nvSpPr>
        <p:spPr>
          <a:xfrm>
            <a:off x="1159250" y="3743175"/>
            <a:ext cx="7115400" cy="225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400"/>
              <a:t>Contact: </a:t>
            </a:r>
            <a:endParaRPr sz="2400"/>
          </a:p>
          <a:p>
            <a:pPr marL="530352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400"/>
              <a:t>Linda McDowell or Sam Morgan</a:t>
            </a:r>
            <a:endParaRPr sz="2400"/>
          </a:p>
          <a:p>
            <a:pPr marL="530352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400"/>
              <a:t>Megan Cote - Family Engagement</a:t>
            </a:r>
            <a:endParaRPr sz="2400"/>
          </a:p>
          <a:p>
            <a:pPr marL="530352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400"/>
              <a:t>Emma Nelson - EI and I</a:t>
            </a:r>
            <a:endParaRPr sz="2400"/>
          </a:p>
          <a:p>
            <a:pPr marL="530352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400"/>
              <a:t>Kristi Probst - IQP</a:t>
            </a:r>
            <a:endParaRPr sz="2400"/>
          </a:p>
          <a:p>
            <a:pPr marL="530352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400"/>
              <a:t>Mike Fagbemi - Transition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1028700" y="444250"/>
            <a:ext cx="76113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Link Between Child-Specific and Systems TA</a:t>
            </a:r>
            <a:endParaRPr sz="3600"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1"/>
          </p:nvPr>
        </p:nvSpPr>
        <p:spPr>
          <a:xfrm>
            <a:off x="1114425" y="1930150"/>
            <a:ext cx="72009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Address common barriers to successful child outcomes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Barriers exist within a wide range of systems: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State agencies (Part C, Education, DD, VR)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Regulatory structures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Processes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5"/>
          <p:cNvSpPr txBox="1">
            <a:spLocks noGrp="1"/>
          </p:cNvSpPr>
          <p:nvPr>
            <p:ph type="title"/>
          </p:nvPr>
        </p:nvSpPr>
        <p:spPr>
          <a:xfrm>
            <a:off x="1028700" y="444261"/>
            <a:ext cx="72009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Webinar Evaluation Survey </a:t>
            </a:r>
            <a:endParaRPr sz="3600"/>
          </a:p>
        </p:txBody>
      </p:sp>
      <p:sp>
        <p:nvSpPr>
          <p:cNvPr id="335" name="Google Shape;335;p45"/>
          <p:cNvSpPr txBox="1">
            <a:spLocks noGrp="1"/>
          </p:cNvSpPr>
          <p:nvPr>
            <p:ph type="body" idx="1"/>
          </p:nvPr>
        </p:nvSpPr>
        <p:spPr>
          <a:xfrm>
            <a:off x="1114425" y="1885550"/>
            <a:ext cx="72009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Please complete the brief survey at: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HTTPS://TINYURL.COM/YXQNL9LL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This survey will remain open until 9/17/2019 to allow those viewing the recorded version of this webinar to participate in the evaluation.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None/>
            </a:pPr>
            <a:r>
              <a:rPr lang="en-US"/>
              <a:t>Thank you, we value your feedback.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834650" y="444250"/>
            <a:ext cx="7706400" cy="102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Systemic Problems</a:t>
            </a:r>
            <a:endParaRPr sz="3600"/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1"/>
          </p:nvPr>
        </p:nvSpPr>
        <p:spPr>
          <a:xfrm>
            <a:off x="1170500" y="1518600"/>
            <a:ext cx="7200900" cy="382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Examples of systems needs identified in the 2017 national needs assessment - across initiative areas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Systemic problems exist at different levels: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Local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State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Regional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/>
              <a:t>National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1028700" y="444261"/>
            <a:ext cx="72009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Examples of Systems-Change Activities</a:t>
            </a:r>
            <a:endParaRPr sz="3600"/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1028700" y="2116425"/>
            <a:ext cx="7200900" cy="32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Address the needs of numerous children and families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Create more sustainable deaf-blind services</a:t>
            </a:r>
            <a:endParaRPr/>
          </a:p>
          <a:p>
            <a:pPr marL="457200" lvl="0" indent="-3429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/>
              <a:t>Range from fairly simple to quite complex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1028700" y="444261"/>
            <a:ext cx="72009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Solutions to Systems Problems</a:t>
            </a:r>
            <a:endParaRPr sz="3600"/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971550" y="1678575"/>
            <a:ext cx="7200900" cy="393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Fit the potential targeted system (setting, audience priorities, goals, and values)</a:t>
            </a:r>
            <a:endParaRPr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/>
              <a:t>Different types of solutions: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2000"/>
              <a:t>Policies/regulations</a:t>
            </a:r>
            <a:endParaRPr sz="20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/>
              <a:t>Programs</a:t>
            </a:r>
            <a:endParaRPr sz="20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/>
              <a:t>Culture/norms</a:t>
            </a:r>
            <a:endParaRPr sz="20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/>
              <a:t>Personnel and family knowledge and skills</a:t>
            </a:r>
            <a:endParaRPr sz="20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/>
              <a:t>Processes</a:t>
            </a:r>
            <a:endParaRPr sz="20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/>
              <a:t>Resources/funding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1028700" y="444261"/>
            <a:ext cx="72009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Partnership is Needed for Systems-Change</a:t>
            </a:r>
            <a:endParaRPr sz="3600"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1114425" y="2171700"/>
            <a:ext cx="7200900" cy="328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Services occur within existing systems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Find out who in your state works on the issue you are addressing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Find a champion who will assist you in navigating system-specific processes and procedures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/>
              <a:t>Facilitate the participation of families and individuals who are deaf-blind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667725" y="444250"/>
            <a:ext cx="81654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Who to Partner With for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Systems-Change (1 of 2)</a:t>
            </a:r>
            <a:endParaRPr sz="3600"/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1114425" y="2171700"/>
            <a:ext cx="7200900" cy="333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Who works on parent leadership in your state?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Who champions the needs of paraprofessionals?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What task forces, councils, interagency groups, or other decision-making/advisory bodies are likely to be interested in addressing common problems and barriers?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1028700" y="2060375"/>
            <a:ext cx="7554300" cy="34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Is there a low-incidence infrastructure in your state (e.g., low-incidence advisory or interagency group, disability-specific consultants in your SEA)?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Are there other groups focused on students with high-intensity support needs?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Is there a regionalized structure for services (e.g., county-level vision and hearing services)?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765100" y="444250"/>
            <a:ext cx="79014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Who to Partner With for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Systems-Change (2 of 2)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1651</Words>
  <Application>Microsoft Macintosh PowerPoint</Application>
  <PresentationFormat>On-screen Show (4:3)</PresentationFormat>
  <Paragraphs>222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Cambria</vt:lpstr>
      <vt:lpstr>Libre Franklin</vt:lpstr>
      <vt:lpstr>Calibri</vt:lpstr>
      <vt:lpstr>Arial</vt:lpstr>
      <vt:lpstr>Verdana</vt:lpstr>
      <vt:lpstr>Tahoma</vt:lpstr>
      <vt:lpstr>Crop</vt:lpstr>
      <vt:lpstr>SUPPORT FOR STATE DEAF-BLIND PROJECTS: TWO-PART WEBINAR SERIES</vt:lpstr>
      <vt:lpstr>Today’s Webinar Objectives</vt:lpstr>
      <vt:lpstr>Link Between Child-Specific and Systems TA</vt:lpstr>
      <vt:lpstr>Systemic Problems</vt:lpstr>
      <vt:lpstr>Examples of Systems-Change Activities</vt:lpstr>
      <vt:lpstr>Solutions to Systems Problems</vt:lpstr>
      <vt:lpstr>Partnership is Needed for Systems-Change</vt:lpstr>
      <vt:lpstr>Who to Partner With for  Systems-Change (1 of 2)</vt:lpstr>
      <vt:lpstr>Who to Partner With for  Systems-Change (2 of 2)</vt:lpstr>
      <vt:lpstr>Guiding Questions for State Deaf-Blind Projects &amp; NCDB</vt:lpstr>
      <vt:lpstr>Systems-Change Activities</vt:lpstr>
      <vt:lpstr>Family Engagement: Determining Systems-Change Opportunities </vt:lpstr>
      <vt:lpstr>Family Engagement:  National Partnerships </vt:lpstr>
      <vt:lpstr>Family Engagement:  Potential Impact </vt:lpstr>
      <vt:lpstr>Family Engagement: Partnership Updates </vt:lpstr>
      <vt:lpstr>Early Identification &amp; Intervention: Determining Systems-change Opportunities</vt:lpstr>
      <vt:lpstr>EI&amp;I: National Partnerships </vt:lpstr>
      <vt:lpstr>Early Identification &amp; Intervention: Potential Impact </vt:lpstr>
      <vt:lpstr>EI&amp;I: Partnership Updates</vt:lpstr>
      <vt:lpstr>Interveners and Qualified Personnel: Determining Systems-Change Opportunities </vt:lpstr>
      <vt:lpstr>IQP: National Partnerships </vt:lpstr>
      <vt:lpstr>IQP: Potential Impact </vt:lpstr>
      <vt:lpstr>IQP: Partnership Updates</vt:lpstr>
      <vt:lpstr>Transition: Determining Systems-Change Opportunities (1 of 2)</vt:lpstr>
      <vt:lpstr>Transition: Determining Systems-Change Opportunities (2 of 2)</vt:lpstr>
      <vt:lpstr>Transition:  National Partnerships </vt:lpstr>
      <vt:lpstr>Transition:  Potential Impact</vt:lpstr>
      <vt:lpstr>Transition: Partnership Updates </vt:lpstr>
      <vt:lpstr>Discussion</vt:lpstr>
      <vt:lpstr>Webinar Evaluation Survey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FOR STATE DEAF-BLIND PROJECTS: TWO-PART WEBINAR SERIES</dc:title>
  <dc:creator>Haylee Marcotte</dc:creator>
  <cp:lastModifiedBy>Haylee Marcotte</cp:lastModifiedBy>
  <cp:revision>2</cp:revision>
  <dcterms:modified xsi:type="dcterms:W3CDTF">2020-03-10T19:26:01Z</dcterms:modified>
</cp:coreProperties>
</file>