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2" r:id="rId1"/>
  </p:sldMasterIdLst>
  <p:notesMasterIdLst>
    <p:notesMasterId r:id="rId52"/>
  </p:notesMasterIdLst>
  <p:sldIdLst>
    <p:sldId id="256" r:id="rId2"/>
    <p:sldId id="266" r:id="rId3"/>
    <p:sldId id="299" r:id="rId4"/>
    <p:sldId id="265" r:id="rId5"/>
    <p:sldId id="260" r:id="rId6"/>
    <p:sldId id="372" r:id="rId7"/>
    <p:sldId id="304" r:id="rId8"/>
    <p:sldId id="308" r:id="rId9"/>
    <p:sldId id="315" r:id="rId10"/>
    <p:sldId id="305" r:id="rId11"/>
    <p:sldId id="306" r:id="rId12"/>
    <p:sldId id="307" r:id="rId13"/>
    <p:sldId id="310" r:id="rId14"/>
    <p:sldId id="309" r:id="rId15"/>
    <p:sldId id="312" r:id="rId16"/>
    <p:sldId id="313" r:id="rId17"/>
    <p:sldId id="314" r:id="rId18"/>
    <p:sldId id="311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73" r:id="rId27"/>
    <p:sldId id="300" r:id="rId28"/>
    <p:sldId id="301" r:id="rId29"/>
    <p:sldId id="327" r:id="rId30"/>
    <p:sldId id="374" r:id="rId31"/>
    <p:sldId id="328" r:id="rId32"/>
    <p:sldId id="375" r:id="rId33"/>
    <p:sldId id="329" r:id="rId34"/>
    <p:sldId id="302" r:id="rId35"/>
    <p:sldId id="330" r:id="rId36"/>
    <p:sldId id="331" r:id="rId37"/>
    <p:sldId id="276" r:id="rId38"/>
    <p:sldId id="333" r:id="rId39"/>
    <p:sldId id="281" r:id="rId40"/>
    <p:sldId id="282" r:id="rId41"/>
    <p:sldId id="280" r:id="rId42"/>
    <p:sldId id="334" r:id="rId43"/>
    <p:sldId id="335" r:id="rId44"/>
    <p:sldId id="336" r:id="rId45"/>
    <p:sldId id="337" r:id="rId46"/>
    <p:sldId id="338" r:id="rId47"/>
    <p:sldId id="339" r:id="rId48"/>
    <p:sldId id="340" r:id="rId49"/>
    <p:sldId id="365" r:id="rId50"/>
    <p:sldId id="364" r:id="rId51"/>
  </p:sldIdLst>
  <p:sldSz cx="9144000" cy="6858000" type="screen4x3"/>
  <p:notesSz cx="6858000" cy="9144000"/>
  <p:custDataLst>
    <p:tags r:id="rId5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463" autoAdjust="0"/>
  </p:normalViewPr>
  <p:slideViewPr>
    <p:cSldViewPr snapToGrid="0" snapToObjects="1">
      <p:cViewPr varScale="1">
        <p:scale>
          <a:sx n="94" d="100"/>
          <a:sy n="94" d="100"/>
        </p:scale>
        <p:origin x="107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44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8823D-D819-EF47-8502-9532722133BD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3418D-CAFA-9049-8C69-16D2F978B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35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14 total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3E6F1E-8427-3B4E-952C-316FB2F7A8F4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4725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193649C-BAFE-A641-9F86-A9BAEDA71BBC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5706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14C533-3BF6-B34A-9720-2542CC5E56E0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04294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7DCEB97-0E0C-D64F-92B2-45030BD3B6AC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08642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CC6BC24-1AB4-7343-AE1A-8570A5282BF2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359462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F278AE7-4103-A547-88AA-7E4B90888AB9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33747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9B51BE6-78E7-9241-B003-1DED375E4B9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50211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72D10E-EEA1-3342-B921-0A36F0BCF735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716194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4229EE8-63FF-3D4F-BE8A-118CCC88E7EA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026473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CE3EBA-1AF0-3348-870A-E0E3A947EC55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261702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0290AF2-A098-F44E-A18C-B6EFA8709E32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63245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E622EB5-4FE0-E44D-8C59-153FA4E9B1C6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91374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1949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526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Lucida Sans Unicode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6243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3418D-CAFA-9049-8C69-16D2F978B48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04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3418D-CAFA-9049-8C69-16D2F978B48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387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C33373F-747A-F946-9606-0F30FB7D1538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836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782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2DBF00C-3291-B94C-8D6F-1C0DE65A798F}" type="slidenum">
              <a:rPr lang="en-US" sz="1200">
                <a:solidFill>
                  <a:srgbClr val="000000"/>
                </a:solidFill>
              </a:rPr>
              <a:pPr eaLnBrk="1" hangingPunct="1"/>
              <a:t>41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4400" b="1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838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57363D5-DD05-ED4B-B111-D272CE3FF8CC}" type="slidenum">
              <a:rPr lang="en-US" sz="1200"/>
              <a:pPr eaLnBrk="1" hangingPunct="1"/>
              <a:t>42</a:t>
            </a:fld>
            <a:endParaRPr lang="en-US" sz="120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20 minutes TOTAL</a:t>
            </a:r>
          </a:p>
          <a:p>
            <a:pPr eaLnBrk="1" hangingPunct="1"/>
            <a:endParaRPr lang="en-US" sz="4400" b="1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MC   #3</a:t>
            </a:r>
          </a:p>
        </p:txBody>
      </p:sp>
    </p:spTree>
    <p:extLst>
      <p:ext uri="{BB962C8B-B14F-4D97-AF65-F5344CB8AC3E}">
        <p14:creationId xmlns:p14="http://schemas.microsoft.com/office/powerpoint/2010/main" val="2217234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0A68AE1-0762-EE41-BB64-FED17E34E451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86499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64DA7-B7CA-F941-922A-0EA089B62416}" type="slidenum">
              <a:rPr lang="en-US" sz="1200"/>
              <a:pPr eaLnBrk="1" hangingPunct="1"/>
              <a:t>44</a:t>
            </a:fld>
            <a:endParaRPr lang="en-US" sz="120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20 minutes TOTAL</a:t>
            </a:r>
          </a:p>
          <a:p>
            <a:pPr eaLnBrk="1" hangingPunct="1"/>
            <a:endParaRPr lang="en-US" sz="4400" b="1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MC   #3</a:t>
            </a:r>
          </a:p>
        </p:txBody>
      </p:sp>
    </p:spTree>
    <p:extLst>
      <p:ext uri="{BB962C8B-B14F-4D97-AF65-F5344CB8AC3E}">
        <p14:creationId xmlns:p14="http://schemas.microsoft.com/office/powerpoint/2010/main" val="20978195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EC2DC9D-4018-B04E-A4F7-224666663AB2}" type="slidenum">
              <a:rPr lang="en-US" sz="1200"/>
              <a:pPr eaLnBrk="1" hangingPunct="1"/>
              <a:t>46</a:t>
            </a:fld>
            <a:endParaRPr lang="en-US" sz="120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20 minutes TOTAL</a:t>
            </a:r>
          </a:p>
          <a:p>
            <a:pPr eaLnBrk="1" hangingPunct="1"/>
            <a:endParaRPr lang="en-US" sz="4400" b="1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4400" b="1">
                <a:latin typeface="Calibri" charset="0"/>
                <a:ea typeface="ＭＳ Ｐゴシック" charset="0"/>
                <a:cs typeface="ＭＳ Ｐゴシック" charset="0"/>
              </a:rPr>
              <a:t>MC   #3</a:t>
            </a:r>
          </a:p>
        </p:txBody>
      </p:sp>
    </p:spTree>
    <p:extLst>
      <p:ext uri="{BB962C8B-B14F-4D97-AF65-F5344CB8AC3E}">
        <p14:creationId xmlns:p14="http://schemas.microsoft.com/office/powerpoint/2010/main" val="38692981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34FA2B8-9331-8F45-8A93-1B7A88FC9F80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73208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1C21292-3A67-0B4D-B67F-58D478B72F3C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99543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B20C44D-382E-2F4B-88CD-E57BE91CE96A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46248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AA3F78-EBC2-A440-BA71-7C72C8CCFC81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0523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2AD7575-19FB-6F4B-942A-8307D10F11B5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69770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6BA47E0-36ED-F840-B1BD-B98DCF6727D5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8381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17E3E3-7A17-164B-9340-1679702CEBED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138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3E41-E2DE-48B7-AD25-2C05D8372D60}" type="datetime4">
              <a:rPr lang="en-US" smtClean="0"/>
              <a:pPr/>
              <a:t>April 1, 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8D1B-BB73-41B2-8202-C6678B761557}" type="datetime4">
              <a:rPr lang="en-US" smtClean="0"/>
              <a:pPr/>
              <a:t>April 1,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i="0" u="none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E57E07-8379-CE49-8B09-B03330C495A0}" type="datetimeFigureOut">
              <a:rPr lang="en-US" smtClean="0"/>
              <a:t>4/1/20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8DBB49-782A-A64B-9A07-108982151CB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b="0" i="0" u="none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930" y="359897"/>
            <a:ext cx="7874070" cy="270378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Laying the Foundation for Communication Exchange:</a:t>
            </a:r>
            <a:br>
              <a:rPr lang="en-US" sz="4400" dirty="0">
                <a:solidFill>
                  <a:schemeClr val="tx2"/>
                </a:solidFill>
              </a:rPr>
            </a:br>
            <a:r>
              <a:rPr lang="en-US" sz="4400" dirty="0">
                <a:solidFill>
                  <a:schemeClr val="tx2"/>
                </a:solidFill>
              </a:rPr>
              <a:t>Critical Points of Understanding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028039" y="4131931"/>
            <a:ext cx="7962259" cy="2519471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6600"/>
                </a:solidFill>
              </a:rPr>
              <a:t>Presented for the National Center on Deaf-Blindness</a:t>
            </a:r>
          </a:p>
          <a:p>
            <a:pPr algn="ctr"/>
            <a:r>
              <a:rPr lang="en-US" sz="2800" dirty="0">
                <a:solidFill>
                  <a:srgbClr val="FF6600"/>
                </a:solidFill>
              </a:rPr>
              <a:t>February 28, 2018</a:t>
            </a:r>
          </a:p>
          <a:p>
            <a:pPr algn="ctr"/>
            <a:endParaRPr lang="en-US" dirty="0">
              <a:solidFill>
                <a:schemeClr val="tx2"/>
              </a:solidFill>
            </a:endParaRPr>
          </a:p>
          <a:p>
            <a:pPr algn="r"/>
            <a:r>
              <a:rPr lang="en-US" u="sng" dirty="0">
                <a:solidFill>
                  <a:schemeClr val="tx2"/>
                </a:solidFill>
              </a:rPr>
              <a:t>Presented by</a:t>
            </a:r>
            <a:r>
              <a:rPr lang="en-US" dirty="0">
                <a:solidFill>
                  <a:schemeClr val="tx2"/>
                </a:solidFill>
              </a:rPr>
              <a:t>:  Susan M. Bashinski</a:t>
            </a:r>
          </a:p>
          <a:p>
            <a:pPr algn="r"/>
            <a:r>
              <a:rPr lang="en-US" dirty="0">
                <a:solidFill>
                  <a:schemeClr val="tx2"/>
                </a:solidFill>
              </a:rPr>
              <a:t>Missouri Western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65144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7"/>
            <a:ext cx="7499350" cy="4288215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Behavior </a:t>
            </a:r>
            <a:r>
              <a:rPr lang="en-US" sz="4800" i="1" dirty="0">
                <a:solidFill>
                  <a:schemeClr val="accent5"/>
                </a:solidFill>
              </a:rPr>
              <a:t>IS</a:t>
            </a:r>
            <a:r>
              <a:rPr lang="en-US" sz="4800" dirty="0">
                <a:solidFill>
                  <a:schemeClr val="accent5"/>
                </a:solidFill>
              </a:rPr>
              <a:t> communication!</a:t>
            </a:r>
            <a:br>
              <a:rPr lang="en-US" sz="4800" dirty="0">
                <a:solidFill>
                  <a:schemeClr val="accent5"/>
                </a:solidFill>
              </a:rPr>
            </a:br>
            <a:r>
              <a:rPr lang="en-US" sz="4800" dirty="0">
                <a:solidFill>
                  <a:schemeClr val="accent5"/>
                </a:solidFill>
              </a:rPr>
              <a:t>(Begin to </a:t>
            </a:r>
            <a:r>
              <a:rPr lang="en-US" sz="4800" b="1" dirty="0">
                <a:solidFill>
                  <a:schemeClr val="accent5"/>
                </a:solidFill>
              </a:rPr>
              <a:t>ORGANIZE</a:t>
            </a:r>
            <a:r>
              <a:rPr lang="en-US" sz="4800" dirty="0">
                <a:solidFill>
                  <a:schemeClr val="accent5"/>
                </a:solidFill>
              </a:rPr>
              <a:t> a way for a learner’s behaviors to become communicative.)</a:t>
            </a:r>
          </a:p>
        </p:txBody>
      </p:sp>
    </p:spTree>
    <p:extLst>
      <p:ext uri="{BB962C8B-B14F-4D97-AF65-F5344CB8AC3E}">
        <p14:creationId xmlns:p14="http://schemas.microsoft.com/office/powerpoint/2010/main" val="3775623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90696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Communication is </a:t>
            </a:r>
            <a:r>
              <a:rPr lang="en-US" sz="4800" i="1" dirty="0">
                <a:solidFill>
                  <a:schemeClr val="accent5"/>
                </a:solidFill>
              </a:rPr>
              <a:t>both </a:t>
            </a:r>
            <a:r>
              <a:rPr lang="en-US" sz="4800" dirty="0">
                <a:solidFill>
                  <a:schemeClr val="accent5"/>
                </a:solidFill>
              </a:rPr>
              <a:t>a skill </a:t>
            </a:r>
            <a:r>
              <a:rPr lang="en-US" sz="4800" u="sng" dirty="0">
                <a:solidFill>
                  <a:schemeClr val="accent5"/>
                </a:solidFill>
              </a:rPr>
              <a:t>and</a:t>
            </a:r>
            <a:r>
              <a:rPr lang="en-US" sz="4800" dirty="0">
                <a:solidFill>
                  <a:schemeClr val="accent5"/>
                </a:solidFill>
              </a:rPr>
              <a:t> a sensorimotor experience.</a:t>
            </a:r>
          </a:p>
        </p:txBody>
      </p:sp>
    </p:spTree>
    <p:extLst>
      <p:ext uri="{BB962C8B-B14F-4D97-AF65-F5344CB8AC3E}">
        <p14:creationId xmlns:p14="http://schemas.microsoft.com/office/powerpoint/2010/main" val="340782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2973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Early expression of “memories” will likely incorporate the movement and tactile aspects of the experience the learner is recalling.</a:t>
            </a:r>
          </a:p>
        </p:txBody>
      </p:sp>
    </p:spTree>
    <p:extLst>
      <p:ext uri="{BB962C8B-B14F-4D97-AF65-F5344CB8AC3E}">
        <p14:creationId xmlns:p14="http://schemas.microsoft.com/office/powerpoint/2010/main" val="164838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Labels commonly used may be very confusing.</a:t>
            </a:r>
          </a:p>
        </p:txBody>
      </p:sp>
    </p:spTree>
    <p:extLst>
      <p:ext uri="{BB962C8B-B14F-4D97-AF65-F5344CB8AC3E}">
        <p14:creationId xmlns:p14="http://schemas.microsoft.com/office/powerpoint/2010/main" val="1161227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1450" cy="4678362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accent5"/>
                </a:solidFill>
              </a:rPr>
              <a:t>For a learner who experiences deaf-blindness, the way in which she </a:t>
            </a:r>
            <a:r>
              <a:rPr lang="en-US" i="1" u="sng" dirty="0">
                <a:solidFill>
                  <a:schemeClr val="accent5"/>
                </a:solidFill>
              </a:rPr>
              <a:t>receives</a:t>
            </a:r>
            <a:r>
              <a:rPr lang="en-US" dirty="0">
                <a:solidFill>
                  <a:schemeClr val="accent5"/>
                </a:solidFill>
              </a:rPr>
              <a:t> info. might be different from the way she </a:t>
            </a:r>
            <a:r>
              <a:rPr lang="en-US" i="1" u="sng" dirty="0">
                <a:solidFill>
                  <a:schemeClr val="accent5"/>
                </a:solidFill>
              </a:rPr>
              <a:t>expresses</a:t>
            </a:r>
            <a:r>
              <a:rPr lang="en-US" dirty="0">
                <a:solidFill>
                  <a:schemeClr val="accent5"/>
                </a:solidFill>
              </a:rPr>
              <a:t> info. </a:t>
            </a:r>
          </a:p>
        </p:txBody>
      </p:sp>
    </p:spTree>
    <p:extLst>
      <p:ext uri="{BB962C8B-B14F-4D97-AF65-F5344CB8AC3E}">
        <p14:creationId xmlns:p14="http://schemas.microsoft.com/office/powerpoint/2010/main" val="444469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Proper positioning and supports are essential to communication facilitation.</a:t>
            </a:r>
          </a:p>
        </p:txBody>
      </p:sp>
    </p:spTree>
    <p:extLst>
      <p:ext uri="{BB962C8B-B14F-4D97-AF65-F5344CB8AC3E}">
        <p14:creationId xmlns:p14="http://schemas.microsoft.com/office/powerpoint/2010/main" val="51921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Maximize the learner’s sensory access.</a:t>
            </a:r>
          </a:p>
        </p:txBody>
      </p:sp>
    </p:spTree>
    <p:extLst>
      <p:ext uri="{BB962C8B-B14F-4D97-AF65-F5344CB8AC3E}">
        <p14:creationId xmlns:p14="http://schemas.microsoft.com/office/powerpoint/2010/main" val="1712838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2879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5300" dirty="0">
                <a:solidFill>
                  <a:schemeClr val="accent5"/>
                </a:solidFill>
              </a:rPr>
              <a:t>Teach multiple modes of communication!</a:t>
            </a:r>
            <a:br>
              <a:rPr lang="en-US" sz="5300" dirty="0">
                <a:solidFill>
                  <a:schemeClr val="accent5"/>
                </a:solidFill>
              </a:rPr>
            </a:br>
            <a:br>
              <a:rPr lang="en-US" sz="2200" dirty="0">
                <a:solidFill>
                  <a:schemeClr val="accent5"/>
                </a:solidFill>
              </a:rPr>
            </a:br>
            <a:r>
              <a:rPr lang="en-US" sz="4800" dirty="0">
                <a:solidFill>
                  <a:schemeClr val="accent5"/>
                </a:solidFill>
              </a:rPr>
              <a:t>(A </a:t>
            </a:r>
            <a:r>
              <a:rPr lang="en-US" sz="4800" dirty="0" err="1">
                <a:solidFill>
                  <a:schemeClr val="accent5"/>
                </a:solidFill>
              </a:rPr>
              <a:t>GoTalk</a:t>
            </a:r>
            <a:r>
              <a:rPr lang="en-US" sz="4800" dirty="0">
                <a:solidFill>
                  <a:schemeClr val="accent5"/>
                </a:solidFill>
              </a:rPr>
              <a:t> won’t “work” in the pool or bathtub, and batteries in AAC devices, hearing aids, and cochlear implants go “dead”)</a:t>
            </a:r>
          </a:p>
        </p:txBody>
      </p:sp>
    </p:spTree>
    <p:extLst>
      <p:ext uri="{BB962C8B-B14F-4D97-AF65-F5344CB8AC3E}">
        <p14:creationId xmlns:p14="http://schemas.microsoft.com/office/powerpoint/2010/main" val="2722377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800" dirty="0">
                <a:solidFill>
                  <a:srgbClr val="96430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“Do </a:t>
            </a:r>
            <a:r>
              <a:rPr lang="en-US" sz="4800" i="1" dirty="0">
                <a:solidFill>
                  <a:srgbClr val="96430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with, </a:t>
            </a:r>
            <a:r>
              <a:rPr lang="en-US" sz="4800" dirty="0">
                <a:solidFill>
                  <a:srgbClr val="96430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4800" i="1" dirty="0">
                <a:solidFill>
                  <a:srgbClr val="96430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 for…”</a:t>
            </a:r>
            <a:endParaRPr lang="en-US" sz="4800" dirty="0">
              <a:solidFill>
                <a:srgbClr val="964305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601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WAIT!</a:t>
            </a:r>
            <a:br>
              <a:rPr lang="en-US" sz="4800" dirty="0">
                <a:solidFill>
                  <a:schemeClr val="accent5"/>
                </a:solidFill>
              </a:rPr>
            </a:br>
            <a:r>
              <a:rPr lang="en-US" sz="4800" dirty="0">
                <a:solidFill>
                  <a:schemeClr val="accent5"/>
                </a:solidFill>
              </a:rPr>
              <a:t>(“Patience is a virtue.”)</a:t>
            </a:r>
          </a:p>
        </p:txBody>
      </p:sp>
    </p:spTree>
    <p:extLst>
      <p:ext uri="{BB962C8B-B14F-4D97-AF65-F5344CB8AC3E}">
        <p14:creationId xmlns:p14="http://schemas.microsoft.com/office/powerpoint/2010/main" val="242143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91673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81914"/>
            <a:ext cx="8153400" cy="5623686"/>
          </a:xfrm>
        </p:spPr>
        <p:txBody>
          <a:bodyPr>
            <a:normAutofit lnSpcReduction="10000"/>
          </a:bodyPr>
          <a:lstStyle/>
          <a:p>
            <a:pPr marL="682625" indent="-504825">
              <a:buFont typeface="Wingdings 2" charset="0"/>
              <a:buNone/>
              <a:defRPr/>
            </a:pPr>
            <a:r>
              <a:rPr lang="en-US" sz="3000" u="sng" dirty="0">
                <a:solidFill>
                  <a:schemeClr val="tx2"/>
                </a:solidFill>
              </a:rPr>
              <a:t>Following this webinar, participants will be able to</a:t>
            </a:r>
            <a:r>
              <a:rPr lang="en-US" sz="3000" dirty="0">
                <a:solidFill>
                  <a:schemeClr val="tx2"/>
                </a:solidFill>
              </a:rPr>
              <a:t>:</a:t>
            </a:r>
            <a:endParaRPr lang="en-US" sz="3000" u="sng" dirty="0">
              <a:solidFill>
                <a:schemeClr val="tx2"/>
              </a:solidFill>
            </a:endParaRPr>
          </a:p>
          <a:p>
            <a:pPr marL="638175" indent="-514350"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Explain at least one way in which 3 or 4 of the key “</a:t>
            </a:r>
            <a:r>
              <a:rPr lang="en-US" sz="2800" b="1" dirty="0">
                <a:solidFill>
                  <a:schemeClr val="tx2"/>
                </a:solidFill>
              </a:rPr>
              <a:t>Communication Reminders</a:t>
            </a:r>
            <a:r>
              <a:rPr lang="en-US" sz="2800" dirty="0">
                <a:solidFill>
                  <a:schemeClr val="tx2"/>
                </a:solidFill>
              </a:rPr>
              <a:t>” discussed in the webinar may be applied in their own daily lives / practice.</a:t>
            </a:r>
          </a:p>
          <a:p>
            <a:pPr marL="352425" indent="-228600">
              <a:buFont typeface="+mj-lt"/>
              <a:buAutoNum type="arabicPeriod"/>
            </a:pPr>
            <a:endParaRPr lang="en-US" sz="800" dirty="0">
              <a:solidFill>
                <a:schemeClr val="tx2"/>
              </a:solidFill>
            </a:endParaRPr>
          </a:p>
          <a:p>
            <a:pPr marL="638175" indent="-514350"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Contrast the basic differences between (a) </a:t>
            </a:r>
            <a:r>
              <a:rPr lang="en-US" sz="2800" b="1" dirty="0">
                <a:solidFill>
                  <a:schemeClr val="tx2"/>
                </a:solidFill>
              </a:rPr>
              <a:t>nonsymbolic and symbolic </a:t>
            </a:r>
            <a:r>
              <a:rPr lang="en-US" sz="2800" dirty="0">
                <a:solidFill>
                  <a:schemeClr val="tx2"/>
                </a:solidFill>
              </a:rPr>
              <a:t>and (b) </a:t>
            </a:r>
            <a:r>
              <a:rPr lang="en-US" sz="2800" b="1" dirty="0">
                <a:solidFill>
                  <a:schemeClr val="tx2"/>
                </a:solidFill>
              </a:rPr>
              <a:t>non-intentional and intentional communication</a:t>
            </a:r>
            <a:r>
              <a:rPr lang="en-US" sz="2800" dirty="0">
                <a:solidFill>
                  <a:schemeClr val="tx2"/>
                </a:solidFill>
              </a:rPr>
              <a:t>.</a:t>
            </a:r>
          </a:p>
          <a:p>
            <a:pPr marL="352425" indent="-228600">
              <a:buFont typeface="+mj-lt"/>
              <a:buAutoNum type="arabicPeriod"/>
            </a:pPr>
            <a:endParaRPr lang="en-US" sz="800" dirty="0">
              <a:solidFill>
                <a:schemeClr val="tx2"/>
              </a:solidFill>
            </a:endParaRPr>
          </a:p>
          <a:p>
            <a:pPr marL="638175" indent="-514350">
              <a:buFont typeface="+mj-lt"/>
              <a:buAutoNum type="arabicPeriod"/>
            </a:pPr>
            <a:r>
              <a:rPr lang="en-US" sz="2800" dirty="0">
                <a:solidFill>
                  <a:schemeClr val="tx2"/>
                </a:solidFill>
              </a:rPr>
              <a:t>Describe the aspects of a routine, which can make a critical contribution to a learner’s feeling sufficiently </a:t>
            </a:r>
            <a:r>
              <a:rPr lang="en-US" sz="2800" b="1" dirty="0">
                <a:solidFill>
                  <a:schemeClr val="tx2"/>
                </a:solidFill>
              </a:rPr>
              <a:t>safe and secure</a:t>
            </a:r>
            <a:r>
              <a:rPr lang="en-US" sz="2800" dirty="0">
                <a:solidFill>
                  <a:schemeClr val="tx2"/>
                </a:solidFill>
              </a:rPr>
              <a:t> to reach out to those around her in a communicative manner.</a:t>
            </a:r>
          </a:p>
        </p:txBody>
      </p:sp>
    </p:spTree>
    <p:extLst>
      <p:ext uri="{BB962C8B-B14F-4D97-AF65-F5344CB8AC3E}">
        <p14:creationId xmlns:p14="http://schemas.microsoft.com/office/powerpoint/2010/main" val="976237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Body language is a two-way street.</a:t>
            </a:r>
          </a:p>
        </p:txBody>
      </p:sp>
    </p:spTree>
    <p:extLst>
      <p:ext uri="{BB962C8B-B14F-4D97-AF65-F5344CB8AC3E}">
        <p14:creationId xmlns:p14="http://schemas.microsoft.com/office/powerpoint/2010/main" val="3141717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Model </a:t>
            </a:r>
            <a:r>
              <a:rPr lang="en-US" sz="4800" i="1" u="sng" dirty="0">
                <a:solidFill>
                  <a:schemeClr val="accent5"/>
                </a:solidFill>
              </a:rPr>
              <a:t>use</a:t>
            </a:r>
            <a:r>
              <a:rPr lang="en-US" sz="4800" dirty="0">
                <a:solidFill>
                  <a:schemeClr val="accent5"/>
                </a:solidFill>
              </a:rPr>
              <a:t> of a </a:t>
            </a:r>
            <a:r>
              <a:rPr lang="en-US" sz="4800" u="sng" dirty="0">
                <a:solidFill>
                  <a:schemeClr val="accent5"/>
                </a:solidFill>
              </a:rPr>
              <a:t>learner’s</a:t>
            </a:r>
            <a:r>
              <a:rPr lang="en-US" sz="4800" dirty="0">
                <a:solidFill>
                  <a:schemeClr val="accent5"/>
                </a:solidFill>
              </a:rPr>
              <a:t> communication modes.</a:t>
            </a:r>
          </a:p>
        </p:txBody>
      </p:sp>
    </p:spTree>
    <p:extLst>
      <p:ext uri="{BB962C8B-B14F-4D97-AF65-F5344CB8AC3E}">
        <p14:creationId xmlns:p14="http://schemas.microsoft.com/office/powerpoint/2010/main" val="225443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Communication is the </a:t>
            </a:r>
            <a:r>
              <a:rPr lang="en-US" sz="4800" i="1" dirty="0">
                <a:solidFill>
                  <a:schemeClr val="accent5"/>
                </a:solidFill>
              </a:rPr>
              <a:t>foundation</a:t>
            </a:r>
            <a:r>
              <a:rPr lang="en-US" sz="4800" dirty="0">
                <a:solidFill>
                  <a:schemeClr val="accent5"/>
                </a:solidFill>
              </a:rPr>
              <a:t> for literacy skills.</a:t>
            </a:r>
          </a:p>
        </p:txBody>
      </p:sp>
    </p:spTree>
    <p:extLst>
      <p:ext uri="{BB962C8B-B14F-4D97-AF65-F5344CB8AC3E}">
        <p14:creationId xmlns:p14="http://schemas.microsoft.com/office/powerpoint/2010/main" val="3836136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Today </a:t>
            </a:r>
            <a:r>
              <a:rPr lang="en-US" sz="4800" i="1" dirty="0">
                <a:solidFill>
                  <a:schemeClr val="accent5"/>
                </a:solidFill>
              </a:rPr>
              <a:t>affects</a:t>
            </a:r>
            <a:r>
              <a:rPr lang="en-US" sz="4800" dirty="0">
                <a:solidFill>
                  <a:schemeClr val="accent5"/>
                </a:solidFill>
              </a:rPr>
              <a:t> tomorrow, </a:t>
            </a:r>
            <a:br>
              <a:rPr lang="en-US" sz="4800" dirty="0">
                <a:solidFill>
                  <a:schemeClr val="accent5"/>
                </a:solidFill>
              </a:rPr>
            </a:br>
            <a:r>
              <a:rPr lang="en-US" sz="4800" dirty="0">
                <a:solidFill>
                  <a:schemeClr val="accent5"/>
                </a:solidFill>
              </a:rPr>
              <a:t>but doesn’t </a:t>
            </a:r>
            <a:r>
              <a:rPr lang="en-US" sz="4800" i="1" dirty="0">
                <a:solidFill>
                  <a:schemeClr val="accent5"/>
                </a:solidFill>
              </a:rPr>
              <a:t>predict </a:t>
            </a:r>
            <a:r>
              <a:rPr lang="en-US" sz="4800" dirty="0">
                <a:solidFill>
                  <a:schemeClr val="accent5"/>
                </a:solidFill>
              </a:rPr>
              <a:t>it!</a:t>
            </a:r>
          </a:p>
        </p:txBody>
      </p:sp>
    </p:spTree>
    <p:extLst>
      <p:ext uri="{BB962C8B-B14F-4D97-AF65-F5344CB8AC3E}">
        <p14:creationId xmlns:p14="http://schemas.microsoft.com/office/powerpoint/2010/main" val="309729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52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It’s </a:t>
            </a:r>
            <a:r>
              <a:rPr lang="en-US" sz="4800" i="1" dirty="0">
                <a:solidFill>
                  <a:schemeClr val="accent5"/>
                </a:solidFill>
              </a:rPr>
              <a:t>NEVER</a:t>
            </a:r>
            <a:r>
              <a:rPr lang="en-US" sz="4800" dirty="0">
                <a:solidFill>
                  <a:schemeClr val="accent5"/>
                </a:solidFill>
              </a:rPr>
              <a:t> too late to begin…</a:t>
            </a:r>
          </a:p>
        </p:txBody>
      </p:sp>
    </p:spTree>
    <p:extLst>
      <p:ext uri="{BB962C8B-B14F-4D97-AF65-F5344CB8AC3E}">
        <p14:creationId xmlns:p14="http://schemas.microsoft.com/office/powerpoint/2010/main" val="3865083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5400" b="1" dirty="0">
                <a:solidFill>
                  <a:srgbClr val="FF6600"/>
                </a:solidFill>
              </a:rPr>
              <a:t>NOTHING IS FREE!</a:t>
            </a:r>
          </a:p>
        </p:txBody>
      </p:sp>
    </p:spTree>
    <p:extLst>
      <p:ext uri="{BB962C8B-B14F-4D97-AF65-F5344CB8AC3E}">
        <p14:creationId xmlns:p14="http://schemas.microsoft.com/office/powerpoint/2010/main" val="3573019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35608" y="764831"/>
            <a:ext cx="6888260" cy="37034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4F271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INTRODUCTION: BUILDING A FOUNDATION FOR </a:t>
            </a:r>
            <a:r>
              <a:rPr lang="en-US" sz="4900" b="1" dirty="0">
                <a:solidFill>
                  <a:srgbClr val="4F271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COMMUNICATION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80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905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7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NONSYMBOLIC COMMUNICATION DEVELOPMENT</a:t>
            </a:r>
            <a:endParaRPr lang="en-US" sz="370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91450" cy="5257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Learners demonstrate skills at multiple points along the continuums used to describe communication development</a:t>
            </a:r>
          </a:p>
          <a:p>
            <a:pPr marL="82550" indent="0" eaLnBrk="1" hangingPunct="1">
              <a:buNone/>
            </a:pPr>
            <a:endParaRPr lang="en-US" sz="1000" dirty="0">
              <a:solidFill>
                <a:schemeClr val="tx2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Learners demonstrate </a:t>
            </a:r>
            <a:r>
              <a:rPr lang="en-US" i="1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different 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skills with </a:t>
            </a:r>
            <a:r>
              <a:rPr lang="en-US" u="sng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familiar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u="sng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unfamiliar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partners</a:t>
            </a:r>
          </a:p>
          <a:p>
            <a:pPr marL="82550" indent="0" eaLnBrk="1" hangingPunct="1">
              <a:buNone/>
            </a:pPr>
            <a:endParaRPr lang="en-US" sz="1000" dirty="0">
              <a:solidFill>
                <a:schemeClr val="tx2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Learners demonstrate skills </a:t>
            </a:r>
            <a:r>
              <a:rPr lang="en-US" i="1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different 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skills in </a:t>
            </a:r>
            <a:r>
              <a:rPr lang="en-US" u="sng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familiar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u="sng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unfamiliar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environments</a:t>
            </a:r>
          </a:p>
          <a:p>
            <a:pPr eaLnBrk="1" hangingPunct="1">
              <a:buFont typeface="Wingdings 2" charset="0"/>
              <a:buNone/>
            </a:pPr>
            <a:endParaRPr lang="en-US" dirty="0"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091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0010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37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SEQUENCE OF NONSYMBOLIC COMMUNICATION DEVELOPMENT</a:t>
            </a:r>
            <a:endParaRPr lang="en-US" sz="370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79145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Levels of communication development are </a:t>
            </a:r>
            <a:r>
              <a:rPr lang="en-US" i="1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not</a:t>
            </a: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differentiated by distinct boundaries</a:t>
            </a:r>
          </a:p>
          <a:p>
            <a:pPr marL="82550" indent="0" eaLnBrk="1" hangingPunct="1">
              <a:buFont typeface="Wingdings 2" charset="0"/>
              <a:buNone/>
              <a:defRPr/>
            </a:pPr>
            <a:endParaRPr lang="en-US" sz="1600" dirty="0">
              <a:solidFill>
                <a:srgbClr val="4F271C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 shift from one level (i.e., stage) of communication does not occur overnight</a:t>
            </a:r>
          </a:p>
          <a:p>
            <a:pPr marL="82550" indent="0" eaLnBrk="1" hangingPunct="1">
              <a:buFont typeface="Wingdings 2" charset="0"/>
              <a:buNone/>
              <a:defRPr/>
            </a:pPr>
            <a:endParaRPr lang="en-US" sz="1600" dirty="0">
              <a:solidFill>
                <a:srgbClr val="4F271C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Learners</a:t>
            </a:r>
            <a:r>
              <a:rPr lang="ja-JP" alt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communication levels are </a:t>
            </a:r>
            <a:r>
              <a:rPr lang="en-US" altLang="ja-JP" i="1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generally </a:t>
            </a:r>
            <a:r>
              <a:rPr lang="en-US" altLang="ja-JP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labeled by the descriptor that corresponds with the </a:t>
            </a:r>
            <a:r>
              <a:rPr lang="en-US" altLang="ja-JP" b="1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majority</a:t>
            </a:r>
            <a:r>
              <a:rPr lang="en-US" altLang="ja-JP" b="1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of their communication skills</a:t>
            </a:r>
          </a:p>
          <a:p>
            <a:pPr eaLnBrk="1" hangingPunct="1"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84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762000"/>
            <a:ext cx="7696200" cy="28495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5400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DEVELOPMENT OF SYMBOLIZATION ABILITY</a:t>
            </a:r>
          </a:p>
        </p:txBody>
      </p:sp>
    </p:spTree>
    <p:extLst>
      <p:ext uri="{BB962C8B-B14F-4D97-AF65-F5344CB8AC3E}">
        <p14:creationId xmlns:p14="http://schemas.microsoft.com/office/powerpoint/2010/main" val="342316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437" y="0"/>
            <a:ext cx="7836251" cy="1097594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ASSUMPTIONS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1097437" y="1097594"/>
            <a:ext cx="7836251" cy="5760406"/>
          </a:xfrm>
        </p:spPr>
        <p:txBody>
          <a:bodyPr/>
          <a:lstStyle/>
          <a:p>
            <a:pPr marL="82550" indent="0" algn="ctr">
              <a:buNone/>
            </a:pPr>
            <a:r>
              <a:rPr lang="en-US" sz="36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There is absolutely </a:t>
            </a:r>
            <a:r>
              <a:rPr lang="en-US" sz="3600" b="1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NO</a:t>
            </a:r>
            <a:r>
              <a:rPr lang="en-US" sz="3600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learner who does not communicate.</a:t>
            </a:r>
          </a:p>
          <a:p>
            <a:pPr marL="82550" indent="0">
              <a:buNone/>
            </a:pPr>
            <a:endParaRPr lang="en-US" sz="1600" dirty="0">
              <a:solidFill>
                <a:schemeClr val="tx2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marL="82550" indent="0">
              <a:buNone/>
            </a:pPr>
            <a:r>
              <a:rPr lang="en-US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“Not having a voice to say I’d had enough food or the bath water was too hot or to tell someone I loved them was the thing that made me feel most </a:t>
            </a:r>
            <a:r>
              <a:rPr lang="en-US" sz="2800" b="1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inhuman</a:t>
            </a:r>
            <a:r>
              <a:rPr lang="en-US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.  Words and speech...give us free will.... Without a </a:t>
            </a:r>
            <a:r>
              <a:rPr lang="en-US" sz="2800" b="1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voice</a:t>
            </a:r>
            <a:r>
              <a:rPr lang="en-US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, I couldn’t control even the simplest things.”   (p. 79)</a:t>
            </a:r>
          </a:p>
          <a:p>
            <a:pPr marL="82550" indent="0">
              <a:buNone/>
            </a:pPr>
            <a:endParaRPr lang="en-US" sz="1600" dirty="0">
              <a:solidFill>
                <a:schemeClr val="tx2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marL="522288" indent="-458788">
              <a:buNone/>
            </a:pPr>
            <a:r>
              <a:rPr lang="en-US" sz="2200" dirty="0" err="1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Pistorius</a:t>
            </a:r>
            <a:r>
              <a:rPr lang="en-US" sz="22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, M. (2013). </a:t>
            </a:r>
            <a:r>
              <a:rPr lang="en-US" sz="2200" i="1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Ghost boy:  The miraculous escape of a misdiagnosed boy trapped inside his own body. </a:t>
            </a:r>
            <a:r>
              <a:rPr lang="en-US" sz="22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Nashville, TN:  Nelson Books.</a:t>
            </a:r>
          </a:p>
        </p:txBody>
      </p:sp>
    </p:spTree>
    <p:extLst>
      <p:ext uri="{BB962C8B-B14F-4D97-AF65-F5344CB8AC3E}">
        <p14:creationId xmlns:p14="http://schemas.microsoft.com/office/powerpoint/2010/main" val="1110373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>
                <a:solidFill>
                  <a:srgbClr val="4F271C">
                    <a:satMod val="130000"/>
                  </a:srgbClr>
                </a:solidFill>
              </a:rPr>
              <a:t>SYMBOLIZATION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3891A7"/>
              </a:buClr>
              <a:buNone/>
              <a:defRPr/>
            </a:pPr>
            <a:r>
              <a:rPr lang="en-US" sz="3600" u="sng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Definition of “</a:t>
            </a:r>
            <a:r>
              <a:rPr lang="en-US" sz="3600" b="1" u="sng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SYMBOL</a:t>
            </a:r>
            <a:r>
              <a:rPr lang="en-US" sz="3600" u="sng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”</a:t>
            </a: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:</a:t>
            </a:r>
          </a:p>
          <a:p>
            <a:pPr marL="0" lvl="0" indent="0" algn="ctr">
              <a:buClr>
                <a:srgbClr val="3891A7"/>
              </a:buClr>
              <a:buNone/>
              <a:defRPr/>
            </a:pP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“one thing that stands for </a:t>
            </a:r>
          </a:p>
          <a:p>
            <a:pPr marL="0" lvl="0" indent="0" algn="ctr">
              <a:buClr>
                <a:srgbClr val="3891A7"/>
              </a:buClr>
              <a:buNone/>
              <a:defRPr/>
            </a:pP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(i.e., ‘represents’) another”</a:t>
            </a:r>
          </a:p>
          <a:p>
            <a:pPr marL="0" lvl="0" indent="0" algn="ctr">
              <a:buClr>
                <a:srgbClr val="3891A7"/>
              </a:buClr>
              <a:buNone/>
              <a:defRPr/>
            </a:pPr>
            <a:endParaRPr lang="en-US" sz="2000" dirty="0">
              <a:solidFill>
                <a:srgbClr val="4F271C"/>
              </a:solidFill>
              <a:ea typeface="ＭＳ Ｐゴシック" charset="0"/>
              <a:cs typeface="ＭＳ Ｐゴシック" charset="0"/>
            </a:endParaRPr>
          </a:p>
          <a:p>
            <a:pPr lvl="0">
              <a:buClr>
                <a:srgbClr val="3891A7"/>
              </a:buClr>
              <a:defRPr/>
            </a:pPr>
            <a:r>
              <a:rPr lang="en-US" sz="2800" b="1" u="sng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Referent</a:t>
            </a:r>
            <a:r>
              <a:rPr lang="en-US" sz="2800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(object / action to be represented)</a:t>
            </a:r>
          </a:p>
          <a:p>
            <a:pPr marL="82550" lvl="0" indent="0">
              <a:buClr>
                <a:srgbClr val="3891A7"/>
              </a:buClr>
              <a:buNone/>
              <a:defRPr/>
            </a:pPr>
            <a:endParaRPr lang="en-US" sz="1000" dirty="0">
              <a:solidFill>
                <a:prstClr val="black"/>
              </a:solidFill>
              <a:ea typeface="ＭＳ Ｐゴシック" charset="0"/>
              <a:cs typeface="ＭＳ Ｐゴシック" charset="0"/>
            </a:endParaRPr>
          </a:p>
          <a:p>
            <a:pPr lvl="0">
              <a:buClr>
                <a:srgbClr val="3891A7"/>
              </a:buClr>
              <a:defRPr/>
            </a:pPr>
            <a:r>
              <a:rPr lang="en-US" sz="2800" b="1" u="sng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Representation </a:t>
            </a:r>
          </a:p>
          <a:p>
            <a:pPr lvl="1">
              <a:buClr>
                <a:srgbClr val="3891A7"/>
              </a:buClr>
              <a:defRPr/>
            </a:pPr>
            <a:r>
              <a:rPr lang="en-US" dirty="0">
                <a:solidFill>
                  <a:srgbClr val="4F271C"/>
                </a:solidFill>
                <a:ea typeface="ＭＳ Ｐゴシック" charset="0"/>
              </a:rPr>
              <a:t>Symbolic communication - using ABSTRACT representations with DISTANCING</a:t>
            </a:r>
            <a:endParaRPr lang="en-US" sz="3600" dirty="0">
              <a:solidFill>
                <a:srgbClr val="4F271C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360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2745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LEVELS OF SYMBOLIZATION DEVELOPMENT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1143000" y="1814378"/>
            <a:ext cx="7791450" cy="5043622"/>
          </a:xfrm>
        </p:spPr>
        <p:txBody>
          <a:bodyPr>
            <a:normAutofit/>
          </a:bodyPr>
          <a:lstStyle/>
          <a:p>
            <a:pPr eaLnBrk="1" hangingPunct="1">
              <a:buFont typeface="Wingdings 2" charset="0"/>
              <a:buNone/>
            </a:pPr>
            <a:r>
              <a:rPr lang="en-US" sz="2400" dirty="0">
                <a:solidFill>
                  <a:schemeClr val="tx2"/>
                </a:solidFill>
                <a:latin typeface="Lucida Sans Unicode"/>
                <a:ea typeface="ＭＳ Ｐゴシック" charset="0"/>
                <a:cs typeface="ＭＳ Ｐゴシック" charset="0"/>
              </a:rPr>
              <a:t>	</a:t>
            </a:r>
            <a:r>
              <a:rPr lang="en-US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Different authors / researchers identify varying numbers of </a:t>
            </a:r>
            <a:r>
              <a:rPr lang="ja-JP" altLang="en-US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stages</a:t>
            </a:r>
            <a:r>
              <a:rPr lang="ja-JP" altLang="en-US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 of the development of symbolization ability.  </a:t>
            </a:r>
          </a:p>
          <a:p>
            <a:pPr eaLnBrk="1" hangingPunct="1">
              <a:buFont typeface="Wingdings 2" charset="0"/>
              <a:buNone/>
            </a:pPr>
            <a:r>
              <a:rPr lang="en-US" altLang="ja-JP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   We shall discuss these primary stages:</a:t>
            </a:r>
          </a:p>
          <a:p>
            <a:pPr eaLnBrk="1" hangingPunct="1">
              <a:buFont typeface="Wingdings 2" charset="0"/>
              <a:buNone/>
            </a:pPr>
            <a:endParaRPr lang="en-US" sz="8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600" dirty="0" err="1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Nonsymbolic</a:t>
            </a:r>
            <a:endParaRPr lang="en-US" sz="36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Concrete symbolic  (Transitional)</a:t>
            </a: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Abstract symbolic  </a:t>
            </a:r>
          </a:p>
        </p:txBody>
      </p:sp>
    </p:spTree>
    <p:extLst>
      <p:ext uri="{BB962C8B-B14F-4D97-AF65-F5344CB8AC3E}">
        <p14:creationId xmlns:p14="http://schemas.microsoft.com/office/powerpoint/2010/main" val="18201298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>
                <a:solidFill>
                  <a:srgbClr val="4F271C">
                    <a:satMod val="130000"/>
                  </a:srgbClr>
                </a:solidFill>
              </a:rPr>
              <a:t>SYMBOLIZATION: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buClr>
                <a:srgbClr val="3891A7"/>
              </a:buClr>
              <a:defRPr/>
            </a:pPr>
            <a:r>
              <a:rPr lang="en-US" sz="36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Prelinguistic</a:t>
            </a:r>
            <a:r>
              <a:rPr lang="en-US" sz="36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</a:t>
            </a:r>
          </a:p>
          <a:p>
            <a:pPr marL="82550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endParaRPr lang="en-US" sz="14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lvl="0">
              <a:lnSpc>
                <a:spcPct val="90000"/>
              </a:lnSpc>
              <a:buClr>
                <a:srgbClr val="3891A7"/>
              </a:buClr>
              <a:defRPr/>
            </a:pPr>
            <a:r>
              <a:rPr lang="en-US" sz="36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en-US" sz="3600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Nonlinguistic</a:t>
            </a:r>
          </a:p>
          <a:p>
            <a:pPr marL="82550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endParaRPr lang="en-US" sz="14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lvl="0">
              <a:lnSpc>
                <a:spcPct val="90000"/>
              </a:lnSpc>
              <a:buClr>
                <a:srgbClr val="3891A7"/>
              </a:buClr>
              <a:defRPr/>
            </a:pPr>
            <a:r>
              <a:rPr lang="en-US" sz="36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en-US" sz="3600" dirty="0" err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Presymbolic</a:t>
            </a:r>
            <a:endParaRPr lang="en-US" sz="36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82550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endParaRPr lang="en-US" sz="14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lvl="0">
              <a:lnSpc>
                <a:spcPct val="90000"/>
              </a:lnSpc>
              <a:buClr>
                <a:srgbClr val="3891A7"/>
              </a:buClr>
              <a:defRPr/>
            </a:pP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en-US" sz="3600" b="1" dirty="0" err="1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Nonsymbolic</a:t>
            </a: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*</a:t>
            </a:r>
          </a:p>
          <a:p>
            <a:pPr marL="622300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r>
              <a:rPr lang="en-US" sz="28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800" b="1" dirty="0">
                <a:solidFill>
                  <a:srgbClr val="FF6600"/>
                </a:solidFill>
                <a:latin typeface="Lucida Sans Unicode" charset="0"/>
                <a:ea typeface="ＭＳ Ｐゴシック" charset="0"/>
                <a:cs typeface="ＭＳ Ｐゴシック" charset="0"/>
              </a:rPr>
              <a:t>*</a:t>
            </a:r>
            <a:r>
              <a:rPr lang="en-US" sz="28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preferred by </a:t>
            </a:r>
            <a:r>
              <a:rPr lang="en-US" sz="2800" dirty="0" err="1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Bashinski</a:t>
            </a:r>
            <a:r>
              <a:rPr lang="en-US" sz="28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, because “pre-” indicates linguistic / symbolic development will </a:t>
            </a:r>
            <a:r>
              <a:rPr lang="en-US" sz="2800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definitely </a:t>
            </a:r>
            <a:r>
              <a:rPr lang="en-US" sz="28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follow…)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89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850" cy="248867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en-US" sz="49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LEVELS OF SYMBOLIZATION DEVELOPMENT:</a:t>
            </a:r>
            <a:b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3600" b="1" dirty="0">
                <a:solidFill>
                  <a:srgbClr val="FF6600"/>
                </a:solidFill>
                <a:effectLst/>
                <a:ea typeface="ＭＳ Ｐゴシック" charset="0"/>
                <a:cs typeface="ＭＳ Ｐゴシック" charset="0"/>
              </a:rPr>
              <a:t>NONSYMBOLIC</a:t>
            </a:r>
            <a:b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</p:nvPr>
        </p:nvSpPr>
        <p:spPr>
          <a:xfrm>
            <a:off x="990600" y="1847654"/>
            <a:ext cx="7943850" cy="501034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3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Idiosyncratic signals</a:t>
            </a:r>
          </a:p>
          <a:p>
            <a:pPr marL="82296" indent="0" eaLnBrk="1" hangingPunct="1">
              <a:buNone/>
            </a:pPr>
            <a:endParaRPr lang="en-US" sz="12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3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Responsibility for successful communication rests with the </a:t>
            </a:r>
            <a:r>
              <a:rPr lang="en-US" sz="3300" b="1" u="sng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partner</a:t>
            </a:r>
          </a:p>
          <a:p>
            <a:pPr marL="82296" indent="0" eaLnBrk="1" hangingPunct="1">
              <a:buNone/>
            </a:pPr>
            <a:endParaRPr lang="en-US" sz="1200" b="1" u="sng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Context of interaction is critical</a:t>
            </a:r>
          </a:p>
          <a:p>
            <a:pPr marL="82296" indent="0" eaLnBrk="1" hangingPunct="1">
              <a:buNone/>
            </a:pPr>
            <a:endParaRPr lang="en-US" sz="13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>
              <a:spcBef>
                <a:spcPts val="0"/>
              </a:spcBef>
            </a:pPr>
            <a:r>
              <a:rPr lang="en-US" sz="3000" u="sng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Examples of </a:t>
            </a:r>
            <a:r>
              <a:rPr lang="en-US" sz="3000" u="sng" dirty="0" err="1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nonsymbolic</a:t>
            </a:r>
            <a:r>
              <a:rPr lang="en-US" sz="3000" u="sng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 forms</a:t>
            </a:r>
            <a:r>
              <a:rPr lang="en-US" sz="3000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: </a:t>
            </a:r>
          </a:p>
          <a:p>
            <a:pPr marL="339725" indent="9525">
              <a:spcBef>
                <a:spcPts val="0"/>
              </a:spcBef>
              <a:buNone/>
            </a:pPr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Crying, body posturing, acting on people or objects, using unconventional gestures, vocalizing</a:t>
            </a:r>
          </a:p>
        </p:txBody>
      </p:sp>
    </p:spTree>
    <p:extLst>
      <p:ext uri="{BB962C8B-B14F-4D97-AF65-F5344CB8AC3E}">
        <p14:creationId xmlns:p14="http://schemas.microsoft.com/office/powerpoint/2010/main" val="3822629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305800" cy="15541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900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COMMUNICATION BEGINS WITH NONSYMBOLIC BEHAVIOR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8305800" cy="4800600"/>
          </a:xfrm>
        </p:spPr>
        <p:txBody>
          <a:bodyPr/>
          <a:lstStyle/>
          <a:p>
            <a:r>
              <a:rPr 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Observe a learner during unstructured time</a:t>
            </a:r>
          </a:p>
          <a:p>
            <a:pPr>
              <a:buFont typeface="Wingdings 2" charset="0"/>
              <a:buNone/>
            </a:pPr>
            <a:endParaRPr lang="en-US" sz="1200" u="sng" dirty="0">
              <a:solidFill>
                <a:srgbClr val="4F271C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r>
              <a:rPr 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Follow the learner</a:t>
            </a:r>
            <a:r>
              <a:rPr lang="ja-JP" alt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s lead</a:t>
            </a:r>
          </a:p>
          <a:p>
            <a:pPr>
              <a:buFont typeface="Wingdings 2" charset="0"/>
              <a:buNone/>
            </a:pPr>
            <a:endParaRPr lang="en-US" sz="1200" u="sng" dirty="0">
              <a:solidFill>
                <a:srgbClr val="4F271C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r>
              <a:rPr 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Embellish </a:t>
            </a:r>
            <a:r>
              <a:rPr lang="en-US" i="1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potential</a:t>
            </a:r>
            <a:r>
              <a:rPr 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communicative signals</a:t>
            </a:r>
          </a:p>
          <a:p>
            <a:pPr>
              <a:buFont typeface="Wingdings 2" charset="0"/>
              <a:buNone/>
            </a:pPr>
            <a:endParaRPr lang="en-US" u="sng" dirty="0">
              <a:latin typeface="Gill Sans MT" charset="0"/>
              <a:ea typeface="ＭＳ Ｐゴシック" charset="0"/>
              <a:cs typeface="ＭＳ Ｐゴシック" charset="0"/>
            </a:endParaRPr>
          </a:p>
          <a:p>
            <a:pPr>
              <a:buFont typeface="Wingdings 2" charset="0"/>
              <a:buNone/>
            </a:pP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	</a:t>
            </a:r>
            <a:r>
              <a:rPr lang="en-US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OFTEN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…..</a:t>
            </a:r>
          </a:p>
          <a:p>
            <a:pPr>
              <a:buFont typeface="Wingdings 2" charset="0"/>
              <a:buNone/>
            </a:pPr>
            <a:r>
              <a:rPr lang="en-US" b="1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	</a:t>
            </a:r>
            <a:r>
              <a:rPr lang="en-US" b="1" dirty="0" err="1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Nonsymbolic</a:t>
            </a:r>
            <a:r>
              <a:rPr lang="en-US" b="1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skills must be directly taught</a:t>
            </a:r>
          </a:p>
        </p:txBody>
      </p:sp>
    </p:spTree>
    <p:extLst>
      <p:ext uri="{BB962C8B-B14F-4D97-AF65-F5344CB8AC3E}">
        <p14:creationId xmlns:p14="http://schemas.microsoft.com/office/powerpoint/2010/main" val="35045572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850" cy="248867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en-US" sz="49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LEVELS OF SYMBOLIZATION DEVELOPMENT:</a:t>
            </a:r>
            <a:b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3600" b="1" dirty="0">
                <a:solidFill>
                  <a:srgbClr val="FF6600"/>
                </a:solidFill>
                <a:effectLst/>
                <a:ea typeface="ＭＳ Ｐゴシック" charset="0"/>
                <a:cs typeface="ＭＳ Ｐゴシック" charset="0"/>
              </a:rPr>
              <a:t>TRANSITIONAL</a:t>
            </a:r>
            <a:b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990600" y="1913640"/>
            <a:ext cx="7943850" cy="4802957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Expressive signals become </a:t>
            </a:r>
            <a:r>
              <a:rPr lang="en-US" sz="3000" b="1" u="sng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more conventional</a:t>
            </a:r>
          </a:p>
          <a:p>
            <a:pPr marL="82296" indent="0" eaLnBrk="1" hangingPunct="1">
              <a:buNone/>
            </a:pPr>
            <a:endParaRPr lang="en-US" sz="1200" b="1" u="sng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Magnitude of partner</a:t>
            </a:r>
            <a:r>
              <a:rPr lang="ja-JP" alt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s role diminishes</a:t>
            </a:r>
          </a:p>
          <a:p>
            <a:pPr marL="82296" indent="0" eaLnBrk="1" hangingPunct="1">
              <a:buNone/>
            </a:pPr>
            <a:endParaRPr lang="en-US" altLang="ja-JP" sz="12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Importance of context begins to diminish</a:t>
            </a:r>
          </a:p>
          <a:p>
            <a:pPr marL="82296" indent="0" eaLnBrk="1" hangingPunct="1">
              <a:buNone/>
            </a:pPr>
            <a:endParaRPr lang="en-US" sz="12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Concrete symbolic communication</a:t>
            </a:r>
          </a:p>
          <a:p>
            <a:pPr eaLnBrk="1" hangingPunct="1">
              <a:buFont typeface="Wingdings 2" charset="0"/>
              <a:buNone/>
            </a:pPr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	(e.g., 3-D objects, tangible symbols)</a:t>
            </a:r>
          </a:p>
          <a:p>
            <a:pPr eaLnBrk="1" hangingPunct="1">
              <a:buFont typeface="Wingdings 2" charset="0"/>
              <a:buNone/>
            </a:pPr>
            <a:endParaRPr lang="en-US" sz="12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3000" u="sng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Examples of transitional forms</a:t>
            </a:r>
            <a:r>
              <a:rPr lang="en-US" sz="3000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    gestures, use of object representations and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30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    photographs</a:t>
            </a:r>
          </a:p>
        </p:txBody>
      </p:sp>
    </p:spTree>
    <p:extLst>
      <p:ext uri="{BB962C8B-B14F-4D97-AF65-F5344CB8AC3E}">
        <p14:creationId xmlns:p14="http://schemas.microsoft.com/office/powerpoint/2010/main" val="427097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850" cy="248867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en-US" sz="49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LEVELS OF SYMBOLIZATION DEVELOPMENT:</a:t>
            </a:r>
            <a:b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3600" b="1" dirty="0">
                <a:solidFill>
                  <a:srgbClr val="FF6600"/>
                </a:solidFill>
                <a:effectLst/>
                <a:ea typeface="ＭＳ Ｐゴシック" charset="0"/>
                <a:cs typeface="ＭＳ Ｐゴシック" charset="0"/>
              </a:rPr>
              <a:t>SYMBOLIC</a:t>
            </a:r>
            <a:b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91138" name="Content Placeholder 2"/>
          <p:cNvSpPr>
            <a:spLocks noGrp="1"/>
          </p:cNvSpPr>
          <p:nvPr>
            <p:ph idx="1"/>
          </p:nvPr>
        </p:nvSpPr>
        <p:spPr>
          <a:xfrm>
            <a:off x="990600" y="2026762"/>
            <a:ext cx="8153400" cy="4831237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Conventional expressions, consistent with learner’s culture  and with consideration of primary language</a:t>
            </a:r>
          </a:p>
          <a:p>
            <a:pPr marL="82296" indent="0" eaLnBrk="1" hangingPunct="1">
              <a:buNone/>
            </a:pPr>
            <a:endParaRPr lang="en-US" sz="13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Magnitude of partner</a:t>
            </a:r>
            <a:r>
              <a:rPr lang="ja-JP" altLang="en-US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s role continues to diminish</a:t>
            </a:r>
          </a:p>
          <a:p>
            <a:pPr marL="82296" indent="0" eaLnBrk="1" hangingPunct="1">
              <a:buNone/>
            </a:pPr>
            <a:endParaRPr lang="en-US" altLang="ja-JP" sz="13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Communication can occur free of context</a:t>
            </a:r>
          </a:p>
          <a:p>
            <a:pPr marL="82296" indent="0" eaLnBrk="1" hangingPunct="1">
              <a:buNone/>
            </a:pPr>
            <a:endParaRPr lang="en-US" sz="1300" dirty="0">
              <a:solidFill>
                <a:schemeClr val="tx2"/>
              </a:solidFill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600" u="sng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Examples of symbolic forms</a:t>
            </a:r>
            <a:r>
              <a:rPr lang="en-US" sz="3600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: </a:t>
            </a:r>
          </a:p>
          <a:p>
            <a:pPr marL="344488" indent="-344488">
              <a:spcBef>
                <a:spcPts val="0"/>
              </a:spcBef>
              <a:buNone/>
              <a:defRPr/>
            </a:pPr>
            <a:r>
              <a:rPr lang="en-US" sz="36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    speech, braille, print, manual sign language, written words</a:t>
            </a:r>
          </a:p>
        </p:txBody>
      </p:sp>
    </p:spTree>
    <p:extLst>
      <p:ext uri="{BB962C8B-B14F-4D97-AF65-F5344CB8AC3E}">
        <p14:creationId xmlns:p14="http://schemas.microsoft.com/office/powerpoint/2010/main" val="35569331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140" y="0"/>
            <a:ext cx="7498080" cy="1143000"/>
          </a:xfrm>
        </p:spPr>
        <p:txBody>
          <a:bodyPr/>
          <a:lstStyle/>
          <a:p>
            <a:r>
              <a:rPr lang="en-US" sz="4000" dirty="0">
                <a:solidFill>
                  <a:srgbClr val="4F271C">
                    <a:satMod val="130000"/>
                  </a:srgbClr>
                </a:solidFill>
              </a:rPr>
              <a:t>SYMBOLIZATION: COMPARISON</a:t>
            </a:r>
            <a:endParaRPr lang="en-US" dirty="0"/>
          </a:p>
        </p:txBody>
      </p:sp>
      <p:graphicFrame>
        <p:nvGraphicFramePr>
          <p:cNvPr id="4" name="Table 3" descr="Table comparing nonsymbolic, transitional, and symbolic levels of symbolization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478579"/>
              </p:ext>
            </p:extLst>
          </p:nvPr>
        </p:nvGraphicFramePr>
        <p:xfrm>
          <a:off x="1203080" y="941386"/>
          <a:ext cx="7696200" cy="581342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22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6600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NONSYMBOLIC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FF6600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TRANSITIONAL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FF6600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(Concrete Symbolic)</a:t>
                      </a:r>
                      <a:endParaRPr lang="en-US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6600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SYMBOLIC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6600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(Abstract Symbolic)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2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>
                          <a:solidFill>
                            <a:schemeClr val="tx2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Birth – 8 / 9 mos.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>
                          <a:solidFill>
                            <a:schemeClr val="tx2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8 / 9 – 12 / 15 mos.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>
                          <a:solidFill>
                            <a:schemeClr val="tx2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   12 / 15 mos. 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2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Idiosyncratic gestures /vocalizations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Conventional gestures / vocalizations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Conventional verbalizations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2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Context is </a:t>
                      </a:r>
                      <a:r>
                        <a:rPr lang="en-US" sz="2000" i="1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critical </a:t>
                      </a:r>
                      <a:r>
                        <a:rPr lang="en-US" sz="2000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to derivation of meaning</a:t>
                      </a:r>
                      <a:endParaRPr lang="en-US" sz="2000" dirty="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Concretely-linked referents</a:t>
                      </a:r>
                      <a:endParaRPr lang="en-US" sz="2000" dirty="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Abstract </a:t>
                      </a:r>
                      <a:endParaRPr lang="en-US" sz="2000" dirty="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referents </a:t>
                      </a:r>
                      <a:endParaRPr lang="en-US" sz="2000" dirty="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06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F271C"/>
                          </a:solidFill>
                        </a:rPr>
                        <a:t>May</a:t>
                      </a:r>
                      <a:r>
                        <a:rPr lang="en-US" sz="2000" baseline="0" dirty="0">
                          <a:solidFill>
                            <a:srgbClr val="4F271C"/>
                          </a:solidFill>
                        </a:rPr>
                        <a:t> demonstrate little overt behavior</a:t>
                      </a:r>
                      <a:endParaRPr lang="en-US" sz="2000" dirty="0">
                        <a:solidFill>
                          <a:srgbClr val="4F271C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3-dimensional representations</a:t>
                      </a:r>
                      <a:endParaRPr lang="en-US" sz="200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(i.e., objects)</a:t>
                      </a:r>
                      <a:endParaRPr lang="en-US" sz="200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2-dimensional representations</a:t>
                      </a:r>
                      <a:endParaRPr lang="en-US" sz="2000" dirty="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4F271C"/>
                          </a:solidFill>
                          <a:effectLst/>
                          <a:latin typeface="Gill Sans MT"/>
                          <a:ea typeface="ＭＳ 明朝"/>
                          <a:cs typeface="Arial"/>
                        </a:rPr>
                        <a:t>(i.e., traditional orthography)</a:t>
                      </a:r>
                      <a:endParaRPr lang="en-US" sz="2000" dirty="0">
                        <a:solidFill>
                          <a:srgbClr val="4F271C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0626"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kern="1200" dirty="0">
                          <a:solidFill>
                            <a:srgbClr val="4F271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Responsibility for communicative interaction </a:t>
                      </a:r>
                      <a:r>
                        <a:rPr kumimoji="0" lang="en-US" sz="2000" b="1" kern="1200" dirty="0">
                          <a:solidFill>
                            <a:srgbClr val="4F271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rests with </a:t>
                      </a:r>
                      <a:r>
                        <a:rPr kumimoji="0" lang="en-US" sz="2000" b="1" i="1" kern="1200" dirty="0">
                          <a:solidFill>
                            <a:srgbClr val="4F271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</a:t>
                      </a:r>
                      <a:r>
                        <a:rPr lang="en-US" sz="2000" b="1" dirty="0">
                          <a:solidFill>
                            <a:srgbClr val="4F271C"/>
                          </a:solidFill>
                          <a:effectLst/>
                        </a:rPr>
                        <a:t> </a:t>
                      </a:r>
                      <a:endParaRPr lang="en-US" sz="2000" b="1" dirty="0">
                        <a:solidFill>
                          <a:srgbClr val="4F271C"/>
                        </a:solidFill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4F271C"/>
                          </a:solidFill>
                        </a:rPr>
                        <a:t>Partner </a:t>
                      </a:r>
                      <a:r>
                        <a:rPr lang="en-US" sz="2000" b="1" i="1" dirty="0">
                          <a:solidFill>
                            <a:srgbClr val="4F271C"/>
                          </a:solidFill>
                        </a:rPr>
                        <a:t>shares </a:t>
                      </a:r>
                      <a:r>
                        <a:rPr lang="en-US" sz="2000" i="0" dirty="0">
                          <a:solidFill>
                            <a:srgbClr val="4F271C"/>
                          </a:solidFill>
                        </a:rPr>
                        <a:t>responsibility for communicative interaction</a:t>
                      </a:r>
                      <a:endParaRPr lang="en-US" sz="2000" dirty="0">
                        <a:solidFill>
                          <a:srgbClr val="4F271C"/>
                        </a:solidFill>
                      </a:endParaRPr>
                    </a:p>
                  </a:txBody>
                  <a:tcPr marL="91427" marR="9142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F271C"/>
                          </a:solidFill>
                        </a:rPr>
                        <a:t>Learner is responsible for </a:t>
                      </a:r>
                      <a:r>
                        <a:rPr lang="en-US" sz="2000" i="1" dirty="0">
                          <a:solidFill>
                            <a:srgbClr val="4F271C"/>
                          </a:solidFill>
                        </a:rPr>
                        <a:t>own </a:t>
                      </a:r>
                      <a:r>
                        <a:rPr lang="en-US" sz="2000" i="0" dirty="0">
                          <a:solidFill>
                            <a:srgbClr val="4F271C"/>
                          </a:solidFill>
                        </a:rPr>
                        <a:t>communication</a:t>
                      </a:r>
                      <a:endParaRPr lang="en-US" sz="2000" dirty="0">
                        <a:solidFill>
                          <a:srgbClr val="4F271C"/>
                        </a:solidFill>
                      </a:endParaRPr>
                    </a:p>
                  </a:txBody>
                  <a:tcPr marL="91427" marR="91427"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1" name="Straight Arrow Connector 10" descr="Arrow that shows that the table continues towards the right."/>
          <p:cNvCxnSpPr/>
          <p:nvPr/>
        </p:nvCxnSpPr>
        <p:spPr>
          <a:xfrm>
            <a:off x="8229600" y="2133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8497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09600"/>
            <a:ext cx="7391400" cy="2286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5400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DEVELOPMENT OF INTENTIONALITY</a:t>
            </a:r>
          </a:p>
        </p:txBody>
      </p:sp>
    </p:spTree>
    <p:extLst>
      <p:ext uri="{BB962C8B-B14F-4D97-AF65-F5344CB8AC3E}">
        <p14:creationId xmlns:p14="http://schemas.microsoft.com/office/powerpoint/2010/main" val="17519310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5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INTENTIONALITY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715250" cy="50292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2800" dirty="0">
                <a:solidFill>
                  <a:schemeClr val="folHlink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	</a:t>
            </a:r>
            <a:r>
              <a:rPr 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Definition of  “</a:t>
            </a:r>
            <a:r>
              <a:rPr lang="en-US" b="1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COMMUNICATIVE INTENTIONALITY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”: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	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Deliberate pursuit of a goal,                             </a:t>
            </a:r>
            <a:r>
              <a:rPr lang="en-US" i="1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as well as 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the means to obtain the goal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z="1800" dirty="0">
              <a:solidFill>
                <a:schemeClr val="folHlink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Intentional behavior</a:t>
            </a:r>
          </a:p>
          <a:p>
            <a:pPr marL="82550" indent="0" algn="ctr" eaLnBrk="1" hangingPunct="1">
              <a:buFont typeface="Wingdings 2" charset="0"/>
              <a:buNone/>
              <a:defRPr/>
            </a:pPr>
            <a:r>
              <a:rPr 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vs.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Intentional communication (to have impact </a:t>
            </a:r>
            <a:r>
              <a:rPr lang="en-US" u="sng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on another person, not just objects</a:t>
            </a: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254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12552" y="216816"/>
            <a:ext cx="7499350" cy="64008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NOT BEING ABLE</a:t>
            </a:r>
            <a:b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 TO SPEAK </a:t>
            </a:r>
            <a:b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IS NOT THE SAME </a:t>
            </a:r>
            <a:b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AS NOT HAVING </a:t>
            </a:r>
            <a:b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ANYTHING TO SAY</a:t>
            </a:r>
          </a:p>
        </p:txBody>
      </p:sp>
    </p:spTree>
    <p:extLst>
      <p:ext uri="{BB962C8B-B14F-4D97-AF65-F5344CB8AC3E}">
        <p14:creationId xmlns:p14="http://schemas.microsoft.com/office/powerpoint/2010/main" val="29318366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75" y="-125438"/>
            <a:ext cx="8124825" cy="150527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SEQUENCE OF COMMUNICATIVE INTENTIONALITY DEVELOPMENT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143000" y="1270073"/>
            <a:ext cx="7791450" cy="558792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charset="0"/>
              <a:buNone/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rPr>
              <a:t>	</a:t>
            </a:r>
            <a:r>
              <a:rPr lang="en-US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Though different authors / researchers identify varying numbers of </a:t>
            </a:r>
            <a:r>
              <a:rPr lang="ja-JP" altLang="en-US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stages</a:t>
            </a:r>
            <a:r>
              <a:rPr lang="ja-JP" altLang="en-US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of communication development,  for our purposes today, </a:t>
            </a:r>
            <a:r>
              <a:rPr lang="en-US" altLang="ja-JP" sz="2800" u="sng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we shall identify these primary stages</a:t>
            </a:r>
            <a:r>
              <a:rPr lang="en-US" altLang="ja-JP" sz="2800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</a:t>
            </a:r>
          </a:p>
          <a:p>
            <a:pPr eaLnBrk="1" hangingPunct="1">
              <a:buFont typeface="Wingdings 2" charset="0"/>
              <a:buNone/>
            </a:pPr>
            <a:endParaRPr lang="en-US" sz="2400" dirty="0">
              <a:solidFill>
                <a:schemeClr val="tx2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Non-intentional 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Transitional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Behavior is intentional, but is </a:t>
            </a:r>
            <a:r>
              <a:rPr lang="en-US" u="sng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NOT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intentionally communicative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Intentional  (behavior is </a:t>
            </a:r>
            <a:r>
              <a:rPr lang="en-US" u="sng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BOTH</a:t>
            </a:r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intentional and intentionally communicative)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Concrete symbolic / Transitional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Abstract symbolic </a:t>
            </a:r>
          </a:p>
        </p:txBody>
      </p:sp>
    </p:spTree>
    <p:extLst>
      <p:ext uri="{BB962C8B-B14F-4D97-AF65-F5344CB8AC3E}">
        <p14:creationId xmlns:p14="http://schemas.microsoft.com/office/powerpoint/2010/main" val="24599035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900" dirty="0">
                <a:solidFill>
                  <a:srgbClr val="4F271C">
                    <a:satMod val="130000"/>
                  </a:srgbClr>
                </a:solidFill>
              </a:rPr>
              <a:t>INTENTIONALITY: 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6907114" cy="4800600"/>
          </a:xfrm>
        </p:spPr>
        <p:txBody>
          <a:bodyPr/>
          <a:lstStyle/>
          <a:p>
            <a:pPr lvl="0">
              <a:lnSpc>
                <a:spcPct val="90000"/>
              </a:lnSpc>
              <a:buClr>
                <a:srgbClr val="3891A7"/>
              </a:buClr>
              <a:defRPr/>
            </a:pPr>
            <a:r>
              <a:rPr lang="en-US" sz="36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Preintentional</a:t>
            </a:r>
            <a:endParaRPr lang="en-US" sz="3600" dirty="0">
              <a:solidFill>
                <a:srgbClr val="4F271C"/>
              </a:solidFill>
              <a:ea typeface="ＭＳ Ｐゴシック" charset="0"/>
              <a:cs typeface="ＭＳ Ｐゴシック" charset="0"/>
            </a:endParaRPr>
          </a:p>
          <a:p>
            <a:pPr marL="82550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endParaRPr lang="en-US" sz="14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lvl="0">
              <a:lnSpc>
                <a:spcPct val="90000"/>
              </a:lnSpc>
              <a:buClr>
                <a:srgbClr val="3891A7"/>
              </a:buClr>
              <a:defRPr/>
            </a:pP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  Nonintentional</a:t>
            </a:r>
          </a:p>
          <a:p>
            <a:pPr marL="625475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(preferred by </a:t>
            </a:r>
            <a:r>
              <a:rPr lang="en-US" sz="3600" dirty="0" err="1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Bashinski</a:t>
            </a: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, because “pre-” indicates intentional development will </a:t>
            </a:r>
            <a:r>
              <a:rPr lang="en-US" sz="3600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definitely </a:t>
            </a: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follow…)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553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75" y="265211"/>
            <a:ext cx="7887313" cy="17898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4F271C">
                    <a:satMod val="130000"/>
                  </a:srgbClr>
                </a:solidFill>
              </a:rPr>
              <a:t>“STAGES” of INTENTIONALITY:</a:t>
            </a:r>
            <a:br>
              <a:rPr lang="en-US" sz="44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NONINTENTIONAL</a:t>
            </a:r>
            <a:b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</a:br>
            <a:endParaRPr lang="en-US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240991" y="2262434"/>
            <a:ext cx="7498080" cy="3674882"/>
          </a:xfrm>
        </p:spPr>
        <p:txBody>
          <a:bodyPr/>
          <a:lstStyle/>
          <a:p>
            <a:pPr marL="82550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In this stage, the learner is </a:t>
            </a:r>
            <a:r>
              <a:rPr lang="en-US" sz="3600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neither</a:t>
            </a: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 deliberately pursuing a goal </a:t>
            </a:r>
            <a:r>
              <a:rPr lang="en-US" sz="3600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nor</a:t>
            </a: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 aware of a means to obtain the goal.</a:t>
            </a:r>
          </a:p>
          <a:p>
            <a:pPr marL="82550" lvl="0" indent="0">
              <a:lnSpc>
                <a:spcPct val="90000"/>
              </a:lnSpc>
              <a:buClr>
                <a:srgbClr val="3891A7"/>
              </a:buClr>
              <a:buNone/>
              <a:defRPr/>
            </a:pPr>
            <a:endParaRPr lang="en-US" sz="1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174625" lvl="0" indent="3175">
              <a:lnSpc>
                <a:spcPct val="90000"/>
              </a:lnSpc>
              <a:buClr>
                <a:srgbClr val="3891A7"/>
              </a:buClr>
              <a:buNone/>
              <a:tabLst>
                <a:tab pos="287338" algn="l"/>
              </a:tabLst>
              <a:defRPr/>
            </a:pP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A communication partner </a:t>
            </a:r>
            <a:r>
              <a:rPr lang="en-US" sz="3600" b="1" i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interprets</a:t>
            </a: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 the learner’s behaviors </a:t>
            </a:r>
            <a:r>
              <a:rPr lang="en-US" sz="3600" b="1" i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as if these were intentional.</a:t>
            </a:r>
            <a:endParaRPr lang="en-US" sz="3600" b="1" dirty="0">
              <a:solidFill>
                <a:srgbClr val="FF6600"/>
              </a:solidFill>
              <a:ea typeface="ＭＳ Ｐゴシック" charset="0"/>
              <a:cs typeface="ＭＳ Ｐゴシック" charset="0"/>
            </a:endParaRPr>
          </a:p>
          <a:p>
            <a:pPr marL="82550" indent="0">
              <a:lnSpc>
                <a:spcPct val="90000"/>
              </a:lnSpc>
              <a:buFont typeface="Wingdings 2" charset="0"/>
              <a:buNone/>
              <a:defRPr/>
            </a:pPr>
            <a:endParaRPr lang="en-US" sz="3600" b="1" dirty="0">
              <a:solidFill>
                <a:srgbClr val="FF6600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0838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020050" cy="206447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365760" lvl="0" indent="-283464" algn="ctr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LEVELS OF INTENTIONALITY DEVELOPMENT: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US" sz="3200" b="1" dirty="0">
                <a:solidFill>
                  <a:srgbClr val="FF6600"/>
                </a:solidFill>
                <a:effectLst/>
                <a:latin typeface="Gill Sans MT" charset="0"/>
                <a:ea typeface="ＭＳ Ｐゴシック" charset="0"/>
                <a:cs typeface="ＭＳ Ｐゴシック" charset="0"/>
              </a:rPr>
              <a:t>NONINTENTIONAL</a:t>
            </a:r>
            <a:endParaRPr lang="en-US" sz="3200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45" name="Content Placeholder 2"/>
          <p:cNvSpPr>
            <a:spLocks noGrp="1"/>
          </p:cNvSpPr>
          <p:nvPr>
            <p:ph idx="1"/>
          </p:nvPr>
        </p:nvSpPr>
        <p:spPr>
          <a:xfrm>
            <a:off x="1219200" y="1970202"/>
            <a:ext cx="7924800" cy="4887798"/>
          </a:xfrm>
        </p:spPr>
        <p:txBody>
          <a:bodyPr/>
          <a:lstStyle/>
          <a:p>
            <a:pPr eaLnBrk="1" hangingPunct="1">
              <a:buFont typeface="Wingdings 3" charset="0"/>
              <a:buNone/>
            </a:pPr>
            <a:r>
              <a:rPr lang="en-US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Expressive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</a:t>
            </a:r>
            <a:r>
              <a:rPr lang="en-US" dirty="0">
                <a:latin typeface="Gill Sans MT" charset="0"/>
                <a:ea typeface="ＭＳ Ｐゴシック" charset="0"/>
                <a:cs typeface="ＭＳ Ｐゴシック" charset="0"/>
              </a:rPr>
              <a:t>  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Idiosyncratic; behavior state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Context-driven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Child learns the </a:t>
            </a:r>
            <a:r>
              <a:rPr lang="en-US" sz="3200" i="1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power</a:t>
            </a: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 of communication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Partner must </a:t>
            </a:r>
            <a:r>
              <a:rPr lang="en-US" sz="3200" b="1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interpret </a:t>
            </a: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behaviors</a:t>
            </a:r>
          </a:p>
          <a:p>
            <a:pPr eaLnBrk="1" hangingPunct="1">
              <a:buFont typeface="Wingdings 3" charset="0"/>
              <a:buNone/>
            </a:pPr>
            <a:r>
              <a:rPr lang="en-US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Receptive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  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Comprehends speaker</a:t>
            </a:r>
            <a:r>
              <a:rPr lang="ja-JP" alt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’</a:t>
            </a:r>
            <a:r>
              <a:rPr lang="en-US" altLang="ja-JP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s tone of voice 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and physical contact / touch</a:t>
            </a:r>
          </a:p>
        </p:txBody>
      </p:sp>
    </p:spTree>
    <p:extLst>
      <p:ext uri="{BB962C8B-B14F-4D97-AF65-F5344CB8AC3E}">
        <p14:creationId xmlns:p14="http://schemas.microsoft.com/office/powerpoint/2010/main" val="9563720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656" y="274637"/>
            <a:ext cx="7916944" cy="1629577"/>
          </a:xfrm>
        </p:spPr>
        <p:txBody>
          <a:bodyPr>
            <a:normAutofit fontScale="90000"/>
          </a:bodyPr>
          <a:lstStyle/>
          <a:p>
            <a:pPr marL="82550" lvl="0" algn="ctr">
              <a:lnSpc>
                <a:spcPct val="90000"/>
              </a:lnSpc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r>
              <a:rPr lang="en-US" sz="4900" dirty="0"/>
              <a:t>“STAGES” of INTENTIONALITY:</a:t>
            </a:r>
            <a:br>
              <a:rPr lang="en-US" sz="4400" dirty="0"/>
            </a:br>
            <a:r>
              <a:rPr lang="en-US" sz="3600" dirty="0">
                <a:solidFill>
                  <a:srgbClr val="000000"/>
                </a:solidFill>
                <a:effectLst/>
                <a:ea typeface="ＭＳ Ｐゴシック" charset="0"/>
                <a:cs typeface="ＭＳ Ｐゴシック" charset="0"/>
              </a:rPr>
              <a:t> </a:t>
            </a:r>
            <a:r>
              <a:rPr lang="en-US" sz="3600" b="1" dirty="0">
                <a:solidFill>
                  <a:srgbClr val="FF6600"/>
                </a:solidFill>
                <a:effectLst/>
                <a:ea typeface="ＭＳ Ｐゴシック" charset="0"/>
                <a:cs typeface="ＭＳ Ｐゴシック" charset="0"/>
              </a:rPr>
              <a:t>TRANSITIONAL INTENTIONALITY</a:t>
            </a:r>
            <a:endParaRPr lang="en-US" sz="4400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6928" y="2347274"/>
            <a:ext cx="7772400" cy="3850849"/>
          </a:xfrm>
        </p:spPr>
        <p:txBody>
          <a:bodyPr>
            <a:normAutofit fontScale="92500" lnSpcReduction="10000"/>
          </a:bodyPr>
          <a:lstStyle/>
          <a:p>
            <a:pPr marL="174625" indent="3175">
              <a:lnSpc>
                <a:spcPct val="90000"/>
              </a:lnSpc>
              <a:buFont typeface="Wingdings 3" charset="0"/>
              <a:buNone/>
              <a:tabLst>
                <a:tab pos="287338" algn="l"/>
              </a:tabLst>
              <a:defRPr/>
            </a:pP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In this stage, the learner </a:t>
            </a:r>
            <a:r>
              <a:rPr lang="en-US" sz="3600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is</a:t>
            </a: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 deliberately engaging in behavior, </a:t>
            </a:r>
            <a:r>
              <a:rPr lang="en-US" sz="3600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but not with a “mental plan” </a:t>
            </a:r>
            <a:r>
              <a:rPr lang="en-US" sz="36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for obtaining a desired goal.</a:t>
            </a:r>
          </a:p>
          <a:p>
            <a:pPr marL="174625" indent="3175">
              <a:lnSpc>
                <a:spcPct val="90000"/>
              </a:lnSpc>
              <a:buFont typeface="Wingdings 3" charset="0"/>
              <a:buNone/>
              <a:tabLst>
                <a:tab pos="287338" algn="l"/>
              </a:tabLst>
              <a:defRPr/>
            </a:pPr>
            <a:endParaRPr lang="en-US" sz="1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174625" indent="3175">
              <a:lnSpc>
                <a:spcPct val="90000"/>
              </a:lnSpc>
              <a:buFont typeface="Wingdings 3" charset="0"/>
              <a:buNone/>
              <a:tabLst>
                <a:tab pos="287338" algn="l"/>
              </a:tabLst>
              <a:defRPr/>
            </a:pP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A communication partner </a:t>
            </a:r>
            <a:r>
              <a:rPr lang="en-US" sz="3600" b="1" i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may use context to derive meaning </a:t>
            </a:r>
            <a:r>
              <a:rPr lang="en-US" sz="3600" b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of the learner’s behavior </a:t>
            </a:r>
            <a:r>
              <a:rPr lang="en-US" sz="3600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(some interpretation, of unconventional FORMS, might be required).</a:t>
            </a:r>
            <a:endParaRPr lang="en-US" sz="36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240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020050" cy="223415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marL="365760" lvl="0" indent="-283464" algn="ctr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en-US" sz="4900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LEVELS OF INTENTIONALITY DEVELOPMENT: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</a:br>
            <a:r>
              <a:rPr lang="en-US" sz="3600" b="1" dirty="0">
                <a:solidFill>
                  <a:srgbClr val="FF6600"/>
                </a:solidFill>
                <a:effectLst/>
                <a:latin typeface="Gill Sans MT" charset="0"/>
                <a:ea typeface="ＭＳ Ｐゴシック" charset="0"/>
                <a:cs typeface="ＭＳ Ｐゴシック" charset="0"/>
              </a:rPr>
              <a:t>TRANSITIONAL</a:t>
            </a:r>
            <a:r>
              <a:rPr lang="en-US" sz="3400" b="1" dirty="0">
                <a:solidFill>
                  <a:srgbClr val="FF6600"/>
                </a:solidFill>
                <a:effectLst/>
                <a:latin typeface="Gill Sans MT" charset="0"/>
                <a:ea typeface="ＭＳ Ｐゴシック" charset="0"/>
                <a:cs typeface="ＭＳ Ｐゴシック" charset="0"/>
              </a:rPr>
              <a:t> INTENTIONALITY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1617" name="Content Placeholder 2"/>
          <p:cNvSpPr>
            <a:spLocks noGrp="1"/>
          </p:cNvSpPr>
          <p:nvPr>
            <p:ph idx="1"/>
          </p:nvPr>
        </p:nvSpPr>
        <p:spPr>
          <a:xfrm>
            <a:off x="1143000" y="2234152"/>
            <a:ext cx="8001000" cy="4623847"/>
          </a:xfrm>
        </p:spPr>
        <p:txBody>
          <a:bodyPr/>
          <a:lstStyle/>
          <a:p>
            <a:pPr eaLnBrk="1" hangingPunct="1">
              <a:buFont typeface="Wingdings 3" charset="0"/>
              <a:buNone/>
            </a:pPr>
            <a:r>
              <a:rPr lang="en-US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Expressive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  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Dawning of intentionality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Purposeful communication </a:t>
            </a:r>
            <a:r>
              <a:rPr lang="en-US" sz="3200" i="1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begins</a:t>
            </a: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 to emerge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Context contributes to a minor degree</a:t>
            </a:r>
          </a:p>
          <a:p>
            <a:pPr eaLnBrk="1" hangingPunct="1">
              <a:buFont typeface="Wingdings 3" charset="0"/>
              <a:buNone/>
            </a:pPr>
            <a:r>
              <a:rPr lang="en-US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Receptive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  </a:t>
            </a:r>
          </a:p>
          <a:p>
            <a:pPr eaLnBrk="1" hangingPunct="1">
              <a:buFont typeface="Wingdings 3" charset="0"/>
              <a:buNone/>
            </a:pPr>
            <a:r>
              <a:rPr lang="en-US" dirty="0">
                <a:latin typeface="Gill Sans MT" charset="0"/>
                <a:ea typeface="ＭＳ Ｐゴシック" charset="0"/>
                <a:cs typeface="ＭＳ Ｐゴシック" charset="0"/>
              </a:rPr>
              <a:t>	</a:t>
            </a: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Comprehension of some words and</a:t>
            </a:r>
          </a:p>
          <a:p>
            <a:pPr eaLnBrk="1" hangingPunct="1">
              <a:buFont typeface="Wingdings 3" charset="0"/>
              <a:buNone/>
            </a:pP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  simple directives, </a:t>
            </a:r>
            <a:r>
              <a:rPr lang="en-US" b="1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in context</a:t>
            </a:r>
          </a:p>
        </p:txBody>
      </p:sp>
    </p:spTree>
    <p:extLst>
      <p:ext uri="{BB962C8B-B14F-4D97-AF65-F5344CB8AC3E}">
        <p14:creationId xmlns:p14="http://schemas.microsoft.com/office/powerpoint/2010/main" val="33584618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6375" y="0"/>
            <a:ext cx="7945225" cy="1951348"/>
          </a:xfrm>
        </p:spPr>
        <p:txBody>
          <a:bodyPr>
            <a:normAutofit/>
          </a:bodyPr>
          <a:lstStyle/>
          <a:p>
            <a:pPr marL="82550" lvl="0" algn="ctr">
              <a:lnSpc>
                <a:spcPct val="90000"/>
              </a:lnSpc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r>
              <a:rPr lang="en-US" sz="4400" dirty="0"/>
              <a:t>“STAGES” of INTENTIONALITY:</a:t>
            </a:r>
            <a:br>
              <a:rPr lang="en-US" sz="4400" dirty="0"/>
            </a:br>
            <a:r>
              <a:rPr lang="en-US" sz="3600" dirty="0">
                <a:solidFill>
                  <a:srgbClr val="FF6600"/>
                </a:solidFill>
                <a:effectLst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solidFill>
                  <a:srgbClr val="FF6600"/>
                </a:solidFill>
                <a:effectLst/>
                <a:ea typeface="ＭＳ Ｐゴシック" charset="0"/>
                <a:cs typeface="ＭＳ Ｐゴシック" charset="0"/>
              </a:rPr>
              <a:t>INTENTIONAL</a:t>
            </a:r>
            <a:endParaRPr lang="en-US" sz="4400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7087" y="1734532"/>
            <a:ext cx="7543800" cy="5038627"/>
          </a:xfrm>
        </p:spPr>
        <p:txBody>
          <a:bodyPr>
            <a:normAutofit lnSpcReduction="10000"/>
          </a:bodyPr>
          <a:lstStyle/>
          <a:p>
            <a:pPr marL="82550" indent="0" algn="ctr">
              <a:lnSpc>
                <a:spcPct val="90000"/>
              </a:lnSpc>
              <a:buFont typeface="Wingdings 2" charset="0"/>
              <a:buNone/>
              <a:defRPr/>
            </a:pPr>
            <a:endParaRPr lang="en-US" sz="1000" u="sng" dirty="0">
              <a:solidFill>
                <a:srgbClr val="4F271C"/>
              </a:solidFill>
              <a:ea typeface="ＭＳ Ｐゴシック" charset="0"/>
              <a:cs typeface="ＭＳ Ｐゴシック" charset="0"/>
            </a:endParaRPr>
          </a:p>
          <a:p>
            <a:pPr marL="174625" indent="3175">
              <a:lnSpc>
                <a:spcPct val="90000"/>
              </a:lnSpc>
              <a:buNone/>
              <a:tabLst>
                <a:tab pos="287338" algn="l"/>
              </a:tabLst>
              <a:defRPr/>
            </a:pPr>
            <a:r>
              <a:rPr lang="en-US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In this stage, the learner </a:t>
            </a:r>
            <a:r>
              <a:rPr lang="en-US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is</a:t>
            </a:r>
            <a:r>
              <a:rPr lang="en-US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 deliberately pursuing a goal </a:t>
            </a:r>
            <a:r>
              <a:rPr lang="en-US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and has a “mental plan” </a:t>
            </a:r>
            <a:r>
              <a:rPr lang="en-US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(i.e., a “means”) for obtaining the desired goal and / or </a:t>
            </a:r>
            <a:r>
              <a:rPr lang="en-US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is</a:t>
            </a:r>
            <a:r>
              <a:rPr lang="en-US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 deliberately engaging in an exchange with another person for some intended purpose.  </a:t>
            </a:r>
          </a:p>
          <a:p>
            <a:pPr marL="174625" indent="3175">
              <a:lnSpc>
                <a:spcPct val="90000"/>
              </a:lnSpc>
              <a:buNone/>
              <a:tabLst>
                <a:tab pos="287338" algn="l"/>
              </a:tabLst>
              <a:defRPr/>
            </a:pPr>
            <a:endParaRPr lang="en-US" sz="1000" dirty="0">
              <a:solidFill>
                <a:srgbClr val="4F271C"/>
              </a:solidFill>
              <a:ea typeface="ＭＳ Ｐゴシック" charset="0"/>
              <a:cs typeface="ＭＳ Ｐゴシック" charset="0"/>
            </a:endParaRPr>
          </a:p>
          <a:p>
            <a:pPr marL="174625" indent="3175">
              <a:lnSpc>
                <a:spcPct val="90000"/>
              </a:lnSpc>
              <a:buNone/>
              <a:tabLst>
                <a:tab pos="287338" algn="l"/>
              </a:tabLst>
              <a:defRPr/>
            </a:pPr>
            <a:r>
              <a:rPr lang="en-US" sz="24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[</a:t>
            </a:r>
            <a:r>
              <a:rPr lang="en-US" sz="2400" u="sng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NOTE</a:t>
            </a:r>
            <a:r>
              <a:rPr lang="en-US" sz="24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:   The form of the learner’s communication </a:t>
            </a:r>
            <a:r>
              <a:rPr lang="en-US" sz="2400" i="1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might still be unconventional.</a:t>
            </a:r>
            <a:r>
              <a:rPr lang="en-US" sz="2400" dirty="0">
                <a:solidFill>
                  <a:srgbClr val="4F271C"/>
                </a:solidFill>
                <a:ea typeface="ＭＳ Ｐゴシック" charset="0"/>
                <a:cs typeface="ＭＳ Ｐゴシック" charset="0"/>
              </a:rPr>
              <a:t>]</a:t>
            </a:r>
          </a:p>
          <a:p>
            <a:pPr marL="174625" indent="3175">
              <a:lnSpc>
                <a:spcPct val="90000"/>
              </a:lnSpc>
              <a:buFont typeface="Wingdings 3" charset="0"/>
              <a:buNone/>
              <a:tabLst>
                <a:tab pos="287338" algn="l"/>
              </a:tabLst>
              <a:defRPr/>
            </a:pPr>
            <a:endParaRPr lang="en-US" sz="1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174625" indent="3175">
              <a:lnSpc>
                <a:spcPct val="90000"/>
              </a:lnSpc>
              <a:buFont typeface="Wingdings 3" charset="0"/>
              <a:buNone/>
              <a:tabLst>
                <a:tab pos="287338" algn="l"/>
              </a:tabLst>
              <a:defRPr/>
            </a:pPr>
            <a:r>
              <a:rPr lang="en-US" sz="3600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A learner uses his behaviors </a:t>
            </a:r>
            <a:r>
              <a:rPr lang="en-US" sz="3600" i="1" dirty="0">
                <a:solidFill>
                  <a:srgbClr val="FF6600"/>
                </a:solidFill>
                <a:ea typeface="ＭＳ Ｐゴシック" charset="0"/>
                <a:cs typeface="ＭＳ Ｐゴシック" charset="0"/>
              </a:rPr>
              <a:t>for the purpose of affecting another person.</a:t>
            </a:r>
            <a:endParaRPr lang="en-US" sz="36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2103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867650" cy="14176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  <a:ea typeface="ＭＳ Ｐゴシック" charset="0"/>
                <a:cs typeface="ＭＳ Ｐゴシック" charset="0"/>
              </a:rPr>
              <a:t>LEVELS OF INTENTIONALITY DEVELOPMENT</a:t>
            </a:r>
          </a:p>
        </p:txBody>
      </p:sp>
      <p:sp>
        <p:nvSpPr>
          <p:cNvPr id="114689" name="Content Placeholder 2"/>
          <p:cNvSpPr>
            <a:spLocks noGrp="1"/>
          </p:cNvSpPr>
          <p:nvPr>
            <p:ph idx="1"/>
          </p:nvPr>
        </p:nvSpPr>
        <p:spPr>
          <a:xfrm>
            <a:off x="1066800" y="1417638"/>
            <a:ext cx="8077200" cy="5440362"/>
          </a:xfrm>
        </p:spPr>
        <p:txBody>
          <a:bodyPr/>
          <a:lstStyle/>
          <a:p>
            <a:pPr algn="ctr" eaLnBrk="1" hangingPunct="1">
              <a:buFont typeface="Wingdings 3" charset="0"/>
              <a:buNone/>
            </a:pPr>
            <a:r>
              <a:rPr lang="en-US" sz="3400" b="1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INTENTIONAL</a:t>
            </a:r>
          </a:p>
          <a:p>
            <a:pPr eaLnBrk="1" hangingPunct="1">
              <a:buFont typeface="Wingdings 3" charset="0"/>
              <a:buNone/>
            </a:pPr>
            <a:r>
              <a:rPr lang="en-US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Expressive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  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i="1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Beginning </a:t>
            </a: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of true symbolic express.</a:t>
            </a: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Use of first </a:t>
            </a:r>
            <a:r>
              <a:rPr lang="ja-JP" alt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“</a:t>
            </a:r>
            <a:r>
              <a:rPr lang="en-US" altLang="ja-JP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true words</a:t>
            </a:r>
            <a:r>
              <a:rPr lang="ja-JP" alt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”</a:t>
            </a:r>
            <a:endParaRPr lang="en-US" altLang="ja-JP" sz="3200" dirty="0">
              <a:solidFill>
                <a:srgbClr val="4F271C"/>
              </a:solidFill>
              <a:latin typeface="Gill Sans MT" charset="0"/>
              <a:ea typeface="ＭＳ Ｐゴシック" charset="0"/>
            </a:endParaRPr>
          </a:p>
          <a:p>
            <a:pPr marL="1098550" lvl="1" indent="-742950" eaLnBrk="1" hangingPunct="1">
              <a:buFont typeface="Verdana" charset="0"/>
              <a:buNone/>
            </a:pPr>
            <a:r>
              <a:rPr lang="en-US" sz="3200" dirty="0">
                <a:solidFill>
                  <a:srgbClr val="4F271C"/>
                </a:solidFill>
                <a:latin typeface="Gill Sans MT" charset="0"/>
                <a:ea typeface="ＭＳ Ｐゴシック" charset="0"/>
              </a:rPr>
              <a:t>Communication becomes independent of context</a:t>
            </a:r>
          </a:p>
          <a:p>
            <a:pPr eaLnBrk="1" hangingPunct="1">
              <a:buFont typeface="Wingdings 3" charset="0"/>
              <a:buNone/>
            </a:pPr>
            <a:r>
              <a:rPr lang="en-US" u="sng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Receptive</a:t>
            </a:r>
            <a:r>
              <a:rPr lang="en-US" dirty="0">
                <a:solidFill>
                  <a:srgbClr val="FF66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:  </a:t>
            </a:r>
          </a:p>
          <a:p>
            <a:pPr eaLnBrk="1" hangingPunct="1">
              <a:buFont typeface="Wingdings 3" charset="0"/>
              <a:buNone/>
            </a:pPr>
            <a:r>
              <a:rPr lang="en-US" dirty="0">
                <a:latin typeface="Gill Sans MT" charset="0"/>
                <a:ea typeface="ＭＳ Ｐゴシック" charset="0"/>
                <a:cs typeface="ＭＳ Ｐゴシック" charset="0"/>
              </a:rPr>
              <a:t>	</a:t>
            </a: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Comprehension of words;    </a:t>
            </a:r>
          </a:p>
          <a:p>
            <a:pPr eaLnBrk="1" hangingPunct="1">
              <a:buFont typeface="Wingdings 3" charset="0"/>
              <a:buNone/>
            </a:pPr>
            <a:r>
              <a:rPr lang="en-US" dirty="0">
                <a:solidFill>
                  <a:srgbClr val="4F271C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 comprehension exceeds production</a:t>
            </a:r>
            <a:endParaRPr lang="en-US" b="1" dirty="0">
              <a:solidFill>
                <a:srgbClr val="4F271C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216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INTENTIONALITY: COMPARISON</a:t>
            </a:r>
          </a:p>
        </p:txBody>
      </p:sp>
      <p:pic>
        <p:nvPicPr>
          <p:cNvPr id="4" name="Picture 3" descr="Table comparing levels of intentionality: nonintentional, transitional, intentional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587" y="1417638"/>
            <a:ext cx="7529213" cy="5346655"/>
          </a:xfrm>
          <a:prstGeom prst="rect">
            <a:avLst/>
          </a:prstGeom>
        </p:spPr>
      </p:pic>
      <p:cxnSp>
        <p:nvCxnSpPr>
          <p:cNvPr id="8" name="Straight Arrow Connector 7" descr="Arrow showing that the table would continue to the right."/>
          <p:cNvCxnSpPr/>
          <p:nvPr/>
        </p:nvCxnSpPr>
        <p:spPr>
          <a:xfrm>
            <a:off x="8229600" y="1219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0282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FF6600"/>
                </a:solidFill>
              </a:rPr>
              <a:t>ESSENTIAL TAKE-AWAYS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Meet each learner </a:t>
            </a:r>
            <a:r>
              <a:rPr lang="en-US" i="1" dirty="0">
                <a:solidFill>
                  <a:schemeClr val="tx2"/>
                </a:solidFill>
              </a:rPr>
              <a:t>where she is; </a:t>
            </a:r>
            <a:r>
              <a:rPr lang="en-US" dirty="0">
                <a:solidFill>
                  <a:schemeClr val="tx2"/>
                </a:solidFill>
              </a:rPr>
              <a:t>begin to build a communication system from that point.</a:t>
            </a:r>
          </a:p>
          <a:p>
            <a:pPr marL="425196" indent="-342900">
              <a:buFont typeface="+mj-lt"/>
              <a:buAutoNum type="arabicPeriod"/>
            </a:pPr>
            <a:endParaRPr lang="en-US" sz="1400" dirty="0">
              <a:solidFill>
                <a:schemeClr val="tx2"/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Consistently respond to each learner’s behavior in a </a:t>
            </a:r>
            <a:r>
              <a:rPr lang="en-US" i="1" dirty="0">
                <a:solidFill>
                  <a:schemeClr val="tx2"/>
                </a:solidFill>
              </a:rPr>
              <a:t>predictable</a:t>
            </a:r>
            <a:r>
              <a:rPr lang="en-US" dirty="0">
                <a:solidFill>
                  <a:schemeClr val="tx2"/>
                </a:solidFill>
              </a:rPr>
              <a:t> way.</a:t>
            </a:r>
          </a:p>
          <a:p>
            <a:pPr marL="425196" indent="-342900">
              <a:buFont typeface="+mj-lt"/>
              <a:buAutoNum type="arabicPeriod"/>
            </a:pPr>
            <a:endParaRPr lang="en-US" sz="1400" dirty="0">
              <a:solidFill>
                <a:schemeClr val="tx2"/>
              </a:solidFill>
            </a:endParaRPr>
          </a:p>
          <a:p>
            <a:pPr marL="596646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Plan programming to help the learner </a:t>
            </a:r>
            <a:r>
              <a:rPr lang="en-US" i="1" dirty="0">
                <a:solidFill>
                  <a:schemeClr val="tx2"/>
                </a:solidFill>
              </a:rPr>
              <a:t>grow </a:t>
            </a:r>
            <a:r>
              <a:rPr lang="en-US" dirty="0">
                <a:solidFill>
                  <a:schemeClr val="tx2"/>
                </a:solidFill>
              </a:rPr>
              <a:t>in the </a:t>
            </a:r>
            <a:r>
              <a:rPr lang="en-US" i="1" dirty="0">
                <a:solidFill>
                  <a:schemeClr val="tx2"/>
                </a:solidFill>
              </a:rPr>
              <a:t>direction of conventional and intentional, symbolic </a:t>
            </a:r>
            <a:r>
              <a:rPr lang="en-US" dirty="0">
                <a:solidFill>
                  <a:schemeClr val="tx2"/>
                </a:solidFill>
              </a:rPr>
              <a:t>communication. </a:t>
            </a:r>
          </a:p>
        </p:txBody>
      </p:sp>
    </p:spTree>
    <p:extLst>
      <p:ext uri="{BB962C8B-B14F-4D97-AF65-F5344CB8AC3E}">
        <p14:creationId xmlns:p14="http://schemas.microsoft.com/office/powerpoint/2010/main" val="319933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04450" y="197962"/>
            <a:ext cx="7616858" cy="8389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Communication Bill of Rights</a:t>
            </a:r>
          </a:p>
        </p:txBody>
      </p:sp>
      <p:pic>
        <p:nvPicPr>
          <p:cNvPr id="4" name="Content Placeholder 3" descr="Screen shot of the NJC Communication Bill of Rights. Link on next slide to document.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9" b="13137"/>
          <a:stretch/>
        </p:blipFill>
        <p:spPr>
          <a:xfrm>
            <a:off x="1304450" y="1"/>
            <a:ext cx="7499350" cy="6857999"/>
          </a:xfrm>
        </p:spPr>
      </p:pic>
    </p:spTree>
    <p:extLst>
      <p:ext uri="{BB962C8B-B14F-4D97-AF65-F5344CB8AC3E}">
        <p14:creationId xmlns:p14="http://schemas.microsoft.com/office/powerpoint/2010/main" val="19108871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724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800" dirty="0">
                <a:latin typeface="+mn-lt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8153400" cy="4422775"/>
          </a:xfrm>
        </p:spPr>
        <p:txBody>
          <a:bodyPr/>
          <a:lstStyle/>
          <a:p>
            <a:pPr marL="0" indent="0" algn="ctr">
              <a:buFont typeface="Wingdings" charset="0"/>
              <a:buNone/>
              <a:defRPr/>
            </a:pPr>
            <a:endParaRPr lang="en-US" dirty="0"/>
          </a:p>
          <a:p>
            <a:pPr marL="0" indent="0" algn="ctr">
              <a:buFont typeface="Wingdings" charset="0"/>
              <a:buNone/>
              <a:defRPr/>
            </a:pPr>
            <a:r>
              <a:rPr lang="en-US" sz="4800" dirty="0">
                <a:solidFill>
                  <a:schemeClr val="tx2"/>
                </a:solidFill>
              </a:rPr>
              <a:t>Susan M. Bashinski</a:t>
            </a:r>
          </a:p>
          <a:p>
            <a:pPr marL="0" indent="0" algn="ctr">
              <a:buFont typeface="Wingdings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816.271.5629</a:t>
            </a:r>
          </a:p>
          <a:p>
            <a:pPr marL="0" indent="0" algn="ctr">
              <a:buFont typeface="Wingdings" charset="0"/>
              <a:buNone/>
              <a:defRPr/>
            </a:pPr>
            <a:r>
              <a:rPr lang="en-US" sz="4400" u="sng" dirty="0">
                <a:solidFill>
                  <a:srgbClr val="FF6600"/>
                </a:solidFill>
              </a:rPr>
              <a:t>sbashinski@missouriwestern.edu </a:t>
            </a:r>
          </a:p>
        </p:txBody>
      </p:sp>
    </p:spTree>
    <p:extLst>
      <p:ext uri="{BB962C8B-B14F-4D97-AF65-F5344CB8AC3E}">
        <p14:creationId xmlns:p14="http://schemas.microsoft.com/office/powerpoint/2010/main" val="324090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759" y="0"/>
            <a:ext cx="8062241" cy="1003514"/>
          </a:xfrm>
        </p:spPr>
        <p:txBody>
          <a:bodyPr>
            <a:normAutofit/>
          </a:bodyPr>
          <a:lstStyle/>
          <a:p>
            <a:r>
              <a:rPr lang="en-US" dirty="0"/>
              <a:t>NJC: Communication Bill of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759" y="1003515"/>
            <a:ext cx="7851929" cy="573884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b="1" u="sng" dirty="0">
                <a:solidFill>
                  <a:schemeClr val="tx2"/>
                </a:solidFill>
              </a:rPr>
              <a:t>For more information, go to the NJC website at</a:t>
            </a:r>
            <a:r>
              <a:rPr lang="en-US" sz="3600" u="sng" dirty="0">
                <a:solidFill>
                  <a:schemeClr val="tx2"/>
                </a:solidFill>
              </a:rPr>
              <a:t>:  </a:t>
            </a:r>
            <a:r>
              <a:rPr lang="en-US" sz="3600" u="sng" dirty="0" err="1">
                <a:solidFill>
                  <a:srgbClr val="0000FF"/>
                </a:solidFill>
              </a:rPr>
              <a:t>www.asha.org</a:t>
            </a:r>
            <a:r>
              <a:rPr lang="en-US" sz="3600" u="sng" dirty="0">
                <a:solidFill>
                  <a:srgbClr val="0000FF"/>
                </a:solidFill>
              </a:rPr>
              <a:t>/</a:t>
            </a:r>
            <a:r>
              <a:rPr lang="en-US" sz="3600" u="sng" dirty="0" err="1">
                <a:solidFill>
                  <a:srgbClr val="0000FF"/>
                </a:solidFill>
              </a:rPr>
              <a:t>njc</a:t>
            </a:r>
            <a:r>
              <a:rPr lang="en-US" sz="3600" u="sng" dirty="0">
                <a:solidFill>
                  <a:srgbClr val="0000FF"/>
                </a:solidFill>
              </a:rPr>
              <a:t> </a:t>
            </a:r>
          </a:p>
          <a:p>
            <a:pPr marL="82296" indent="0">
              <a:buNone/>
            </a:pPr>
            <a:endParaRPr lang="en-US" sz="1200" u="sng" dirty="0">
              <a:solidFill>
                <a:srgbClr val="0000FF"/>
              </a:solidFill>
            </a:endParaRPr>
          </a:p>
          <a:p>
            <a:pPr marL="520700" indent="-457200">
              <a:buNone/>
            </a:pPr>
            <a:r>
              <a:rPr lang="en-US" sz="2800" dirty="0">
                <a:solidFill>
                  <a:schemeClr val="tx2"/>
                </a:solidFill>
              </a:rPr>
              <a:t>Brady, N. C., Bruce, S., Goldman, A., Erickson, K., </a:t>
            </a:r>
            <a:r>
              <a:rPr lang="en-US" sz="2800" dirty="0" err="1">
                <a:solidFill>
                  <a:schemeClr val="tx2"/>
                </a:solidFill>
              </a:rPr>
              <a:t>Mineo</a:t>
            </a:r>
            <a:r>
              <a:rPr lang="en-US" sz="2800" dirty="0">
                <a:solidFill>
                  <a:schemeClr val="tx2"/>
                </a:solidFill>
              </a:rPr>
              <a:t>, B., </a:t>
            </a:r>
            <a:r>
              <a:rPr lang="en-US" sz="2800" dirty="0" err="1">
                <a:solidFill>
                  <a:schemeClr val="tx2"/>
                </a:solidFill>
              </a:rPr>
              <a:t>Ogletree</a:t>
            </a:r>
            <a:r>
              <a:rPr lang="en-US" sz="2800" dirty="0">
                <a:solidFill>
                  <a:schemeClr val="tx2"/>
                </a:solidFill>
              </a:rPr>
              <a:t>, B.,</a:t>
            </a:r>
            <a:r>
              <a:rPr lang="mr-IN" sz="2800" dirty="0">
                <a:solidFill>
                  <a:schemeClr val="tx2"/>
                </a:solidFill>
              </a:rPr>
              <a:t>…</a:t>
            </a:r>
            <a:r>
              <a:rPr lang="en-US" sz="2800" dirty="0">
                <a:solidFill>
                  <a:schemeClr val="tx2"/>
                </a:solidFill>
              </a:rPr>
              <a:t>Wilkinson, K. (2016). Communication services and supports for individuals with severe disabilities: Guidance for assessment and intervention. </a:t>
            </a:r>
            <a:r>
              <a:rPr lang="en-US" sz="2800" i="1" dirty="0">
                <a:solidFill>
                  <a:schemeClr val="tx2"/>
                </a:solidFill>
              </a:rPr>
              <a:t>American Journal on Intellectual and Developmental Disabilities, 121</a:t>
            </a:r>
            <a:r>
              <a:rPr lang="en-US" sz="2800" dirty="0">
                <a:solidFill>
                  <a:schemeClr val="tx2"/>
                </a:solidFill>
              </a:rPr>
              <a:t>(2), 121-138. </a:t>
            </a:r>
          </a:p>
        </p:txBody>
      </p:sp>
    </p:spTree>
    <p:extLst>
      <p:ext uri="{BB962C8B-B14F-4D97-AF65-F5344CB8AC3E}">
        <p14:creationId xmlns:p14="http://schemas.microsoft.com/office/powerpoint/2010/main" val="248534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5400" b="1" dirty="0">
                <a:solidFill>
                  <a:srgbClr val="FF6600"/>
                </a:solidFill>
              </a:rPr>
              <a:t>COMMUNICATION REMINDERS…</a:t>
            </a:r>
          </a:p>
        </p:txBody>
      </p:sp>
    </p:spTree>
    <p:extLst>
      <p:ext uri="{BB962C8B-B14F-4D97-AF65-F5344CB8AC3E}">
        <p14:creationId xmlns:p14="http://schemas.microsoft.com/office/powerpoint/2010/main" val="3606732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125" y="548015"/>
            <a:ext cx="7499350" cy="5276050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Everyone communicates!</a:t>
            </a:r>
            <a:br>
              <a:rPr lang="en-US" sz="4800" dirty="0">
                <a:solidFill>
                  <a:schemeClr val="accent5"/>
                </a:solidFill>
              </a:rPr>
            </a:br>
            <a:r>
              <a:rPr lang="en-US" sz="4800" dirty="0">
                <a:solidFill>
                  <a:schemeClr val="accent5"/>
                </a:solidFill>
              </a:rPr>
              <a:t>(Language is just </a:t>
            </a:r>
            <a:r>
              <a:rPr lang="en-US" sz="4800" i="1" dirty="0">
                <a:solidFill>
                  <a:schemeClr val="accent5"/>
                </a:solidFill>
              </a:rPr>
              <a:t>one </a:t>
            </a:r>
            <a:r>
              <a:rPr lang="en-US" sz="4800" dirty="0">
                <a:solidFill>
                  <a:schemeClr val="accent5"/>
                </a:solidFill>
              </a:rPr>
              <a:t>means.)  Partners need to</a:t>
            </a:r>
            <a:br>
              <a:rPr lang="en-US" sz="4800" dirty="0">
                <a:solidFill>
                  <a:schemeClr val="accent5"/>
                </a:solidFill>
              </a:rPr>
            </a:br>
            <a:r>
              <a:rPr lang="en-US" sz="4800" b="1" dirty="0">
                <a:solidFill>
                  <a:schemeClr val="accent5"/>
                </a:solidFill>
              </a:rPr>
              <a:t>EXPECT</a:t>
            </a:r>
            <a:r>
              <a:rPr lang="en-US" sz="4800" dirty="0">
                <a:solidFill>
                  <a:schemeClr val="accent5"/>
                </a:solidFill>
              </a:rPr>
              <a:t> each learner to communicate.</a:t>
            </a:r>
          </a:p>
        </p:txBody>
      </p:sp>
    </p:spTree>
    <p:extLst>
      <p:ext uri="{BB962C8B-B14F-4D97-AF65-F5344CB8AC3E}">
        <p14:creationId xmlns:p14="http://schemas.microsoft.com/office/powerpoint/2010/main" val="8284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552" y="1160758"/>
            <a:ext cx="7499350" cy="4068762"/>
          </a:xfrm>
        </p:spPr>
        <p:txBody>
          <a:bodyPr/>
          <a:lstStyle/>
          <a:p>
            <a:pPr algn="ctr">
              <a:defRPr/>
            </a:pPr>
            <a:r>
              <a:rPr lang="en-US" sz="4800" dirty="0">
                <a:solidFill>
                  <a:schemeClr val="accent5"/>
                </a:solidFill>
              </a:rPr>
              <a:t>Observe and focus!</a:t>
            </a:r>
            <a:br>
              <a:rPr lang="en-US" sz="4800" dirty="0">
                <a:solidFill>
                  <a:schemeClr val="accent5"/>
                </a:solidFill>
              </a:rPr>
            </a:br>
            <a:r>
              <a:rPr lang="en-US" sz="4800" dirty="0">
                <a:solidFill>
                  <a:schemeClr val="accent5"/>
                </a:solidFill>
              </a:rPr>
              <a:t>Be “in the moment” and </a:t>
            </a:r>
            <a:r>
              <a:rPr lang="en-US" sz="4800" b="1" dirty="0">
                <a:solidFill>
                  <a:schemeClr val="accent5"/>
                </a:solidFill>
              </a:rPr>
              <a:t>ATTUNED</a:t>
            </a:r>
            <a:r>
              <a:rPr lang="en-US" sz="4800" dirty="0">
                <a:solidFill>
                  <a:schemeClr val="accent5"/>
                </a:solidFill>
              </a:rPr>
              <a:t> to the learner.</a:t>
            </a:r>
          </a:p>
        </p:txBody>
      </p:sp>
    </p:spTree>
    <p:extLst>
      <p:ext uri="{BB962C8B-B14F-4D97-AF65-F5344CB8AC3E}">
        <p14:creationId xmlns:p14="http://schemas.microsoft.com/office/powerpoint/2010/main" val="33990072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Laying the Foundation for Communication Exchange: Critical Points of Understand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OBJECTIVES&amp;quot;&quot;/&gt;&lt;property id=&quot;20307&quot; value=&quot;266&quot;/&gt;&lt;/object&gt;&lt;object type=&quot;3&quot; unique_id=&quot;10005&quot;&gt;&lt;property id=&quot;20148&quot; value=&quot;5&quot;/&gt;&lt;property id=&quot;20300&quot; value=&quot;Slide 3 - &amp;quot;ASSUMPTIONS&amp;quot;&quot;/&gt;&lt;property id=&quot;20307&quot; value=&quot;299&quot;/&gt;&lt;/object&gt;&lt;object type=&quot;3&quot; unique_id=&quot;10006&quot;&gt;&lt;property id=&quot;20148&quot; value=&quot;5&quot;/&gt;&lt;property id=&quot;20300&quot; value=&quot;Slide 4 - &amp;quot;NOT BEING ABLE  TO SPEAK  IS NOT THE SAME  AS NOT HAVING  ANYTHING TO SAY&amp;quot;&quot;/&gt;&lt;property id=&quot;20307&quot; value=&quot;265&quot;/&gt;&lt;/object&gt;&lt;object type=&quot;3&quot; unique_id=&quot;10007&quot;&gt;&lt;property id=&quot;20148&quot; value=&quot;5&quot;/&gt;&lt;property id=&quot;20300&quot; value=&quot;Slide 5 - &amp;quot;Communication Bill of Rights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NJC: Communication Bill of Rights&amp;quot;&quot;/&gt;&lt;property id=&quot;20307&quot; value=&quot;372&quot;/&gt;&lt;/object&gt;&lt;object type=&quot;3&quot; unique_id=&quot;10009&quot;&gt;&lt;property id=&quot;20148&quot; value=&quot;5&quot;/&gt;&lt;property id=&quot;20300&quot; value=&quot;Slide 7 - &amp;quot;COMMUNICATION REMINDERS…&amp;quot;&quot;/&gt;&lt;property id=&quot;20307&quot; value=&quot;304&quot;/&gt;&lt;/object&gt;&lt;object type=&quot;3&quot; unique_id=&quot;10010&quot;&gt;&lt;property id=&quot;20148&quot; value=&quot;5&quot;/&gt;&lt;property id=&quot;20300&quot; value=&quot;Slide 8 - &amp;quot;Everyone communicates! (Language is just one means.)  Partners need to EXPECT each learner to communicate.&amp;quot;&quot;/&gt;&lt;property id=&quot;20307&quot; value=&quot;308&quot;/&gt;&lt;/object&gt;&lt;object type=&quot;3&quot; unique_id=&quot;10011&quot;&gt;&lt;property id=&quot;20148&quot; value=&quot;5&quot;/&gt;&lt;property id=&quot;20300&quot; value=&quot;Slide 9 - &amp;quot;Observe and focus! Be “in the moment” and ATTUNED to the learner.&amp;quot;&quot;/&gt;&lt;property id=&quot;20307&quot; value=&quot;315&quot;/&gt;&lt;/object&gt;&lt;object type=&quot;3&quot; unique_id=&quot;10012&quot;&gt;&lt;property id=&quot;20148&quot; value=&quot;5&quot;/&gt;&lt;property id=&quot;20300&quot; value=&quot;Slide 10 - &amp;quot;Behavior IS communication! (Begin to ORGANIZE a way for a learner’s behaviors to become communicative.)&amp;quot;&quot;/&gt;&lt;property id=&quot;20307&quot; value=&quot;305&quot;/&gt;&lt;/object&gt;&lt;object type=&quot;3&quot; unique_id=&quot;10013&quot;&gt;&lt;property id=&quot;20148&quot; value=&quot;5&quot;/&gt;&lt;property id=&quot;20300&quot; value=&quot;Slide 11 - &amp;quot;Communication is both a skill and a sensorimotor experience.&amp;quot;&quot;/&gt;&lt;property id=&quot;20307&quot; value=&quot;306&quot;/&gt;&lt;/object&gt;&lt;object type=&quot;3&quot; unique_id=&quot;10014&quot;&gt;&lt;property id=&quot;20148&quot; value=&quot;5&quot;/&gt;&lt;property id=&quot;20300&quot; value=&quot;Slide 12 - &amp;quot;Early expression of “memories” will likely incorporate the movement and tactile aspects of the experience the lear&quot;/&gt;&lt;property id=&quot;20307&quot; value=&quot;307&quot;/&gt;&lt;/object&gt;&lt;object type=&quot;3&quot; unique_id=&quot;10015&quot;&gt;&lt;property id=&quot;20148&quot; value=&quot;5&quot;/&gt;&lt;property id=&quot;20300&quot; value=&quot;Slide 13 - &amp;quot;Labels commonly used may be very confusing.&amp;quot;&quot;/&gt;&lt;property id=&quot;20307&quot; value=&quot;310&quot;/&gt;&lt;/object&gt;&lt;object type=&quot;3&quot; unique_id=&quot;10016&quot;&gt;&lt;property id=&quot;20148&quot; value=&quot;5&quot;/&gt;&lt;property id=&quot;20300&quot; value=&quot;Slide 14 - &amp;quot;For a learner who experiences deaf-blindness, the way in which she receives info. might be different from the way &quot;/&gt;&lt;property id=&quot;20307&quot; value=&quot;309&quot;/&gt;&lt;/object&gt;&lt;object type=&quot;3&quot; unique_id=&quot;10017&quot;&gt;&lt;property id=&quot;20148&quot; value=&quot;5&quot;/&gt;&lt;property id=&quot;20300&quot; value=&quot;Slide 15 - &amp;quot;Proper positioning and supports are essential to communication facilitation.&amp;quot;&quot;/&gt;&lt;property id=&quot;20307&quot; value=&quot;312&quot;/&gt;&lt;/object&gt;&lt;object type=&quot;3&quot; unique_id=&quot;10018&quot;&gt;&lt;property id=&quot;20148&quot; value=&quot;5&quot;/&gt;&lt;property id=&quot;20300&quot; value=&quot;Slide 16 - &amp;quot;Maximize the learner’s sensory access.&amp;quot;&quot;/&gt;&lt;property id=&quot;20307&quot; value=&quot;313&quot;/&gt;&lt;/object&gt;&lt;object type=&quot;3&quot; unique_id=&quot;10019&quot;&gt;&lt;property id=&quot;20148&quot; value=&quot;5&quot;/&gt;&lt;property id=&quot;20300&quot; value=&quot;Slide 17 - &amp;quot;Teach multiple modes of communication!  (A GoTalk won’t “work” in the pool or bathtub, and batteries in AAC device&quot;/&gt;&lt;property id=&quot;20307&quot; value=&quot;314&quot;/&gt;&lt;/object&gt;&lt;object type=&quot;3&quot; unique_id=&quot;10020&quot;&gt;&lt;property id=&quot;20148&quot; value=&quot;5&quot;/&gt;&lt;property id=&quot;20300&quot; value=&quot;Slide 18 - &amp;quot;“Do with, NOT for…”&amp;quot;&quot;/&gt;&lt;property id=&quot;20307&quot; value=&quot;311&quot;/&gt;&lt;/object&gt;&lt;object type=&quot;3&quot; unique_id=&quot;10021&quot;&gt;&lt;property id=&quot;20148&quot; value=&quot;5&quot;/&gt;&lt;property id=&quot;20300&quot; value=&quot;Slide 19 - &amp;quot;WAIT! (“Patience is a virtue.”)&amp;quot;&quot;/&gt;&lt;property id=&quot;20307&quot; value=&quot;316&quot;/&gt;&lt;/object&gt;&lt;object type=&quot;3&quot; unique_id=&quot;10022&quot;&gt;&lt;property id=&quot;20148&quot; value=&quot;5&quot;/&gt;&lt;property id=&quot;20300&quot; value=&quot;Slide 20 - &amp;quot;Body language is a two-way street.&amp;quot;&quot;/&gt;&lt;property id=&quot;20307&quot; value=&quot;317&quot;/&gt;&lt;/object&gt;&lt;object type=&quot;3&quot; unique_id=&quot;10023&quot;&gt;&lt;property id=&quot;20148&quot; value=&quot;5&quot;/&gt;&lt;property id=&quot;20300&quot; value=&quot;Slide 21 - &amp;quot;Model use of a learner’s communication modes.&amp;quot;&quot;/&gt;&lt;property id=&quot;20307&quot; value=&quot;318&quot;/&gt;&lt;/object&gt;&lt;object type=&quot;3&quot; unique_id=&quot;10024&quot;&gt;&lt;property id=&quot;20148&quot; value=&quot;5&quot;/&gt;&lt;property id=&quot;20300&quot; value=&quot;Slide 22 - &amp;quot;Communication is the foundation for literacy skills.&amp;quot;&quot;/&gt;&lt;property id=&quot;20307&quot; value=&quot;319&quot;/&gt;&lt;/object&gt;&lt;object type=&quot;3&quot; unique_id=&quot;10025&quot;&gt;&lt;property id=&quot;20148&quot; value=&quot;5&quot;/&gt;&lt;property id=&quot;20300&quot; value=&quot;Slide 23 - &amp;quot;Today affects tomorrow,  but doesn’t predict it!&amp;quot;&quot;/&gt;&lt;property id=&quot;20307&quot; value=&quot;320&quot;/&gt;&lt;/object&gt;&lt;object type=&quot;3&quot; unique_id=&quot;10026&quot;&gt;&lt;property id=&quot;20148&quot; value=&quot;5&quot;/&gt;&lt;property id=&quot;20300&quot; value=&quot;Slide 24 - &amp;quot;It’s NEVER too late to begin…&amp;quot;&quot;/&gt;&lt;property id=&quot;20307&quot; value=&quot;321&quot;/&gt;&lt;/object&gt;&lt;object type=&quot;3&quot; unique_id=&quot;10027&quot;&gt;&lt;property id=&quot;20148&quot; value=&quot;5&quot;/&gt;&lt;property id=&quot;20300&quot; value=&quot;Slide 25 - &amp;quot;NOTHING IS FREE!&amp;quot;&quot;/&gt;&lt;property id=&quot;20307&quot; value=&quot;322&quot;/&gt;&lt;/object&gt;&lt;object type=&quot;3&quot; unique_id=&quot;10028&quot;&gt;&lt;property id=&quot;20148&quot; value=&quot;5&quot;/&gt;&lt;property id=&quot;20300&quot; value=&quot;Slide 26 - &amp;quot;INTRODUCTION: BUILDING A FOUNDATION FOR COMMUNICATION EXCHANGE&amp;quot;&quot;/&gt;&lt;property id=&quot;20307&quot; value=&quot;373&quot;/&gt;&lt;/object&gt;&lt;object type=&quot;3&quot; unique_id=&quot;10029&quot;&gt;&lt;property id=&quot;20148&quot; value=&quot;5&quot;/&gt;&lt;property id=&quot;20300&quot; value=&quot;Slide 27 - &amp;quot;NONSYMBOLIC COMMUNICATION DEVELOPMENT&amp;quot;&quot;/&gt;&lt;property id=&quot;20307&quot; value=&quot;300&quot;/&gt;&lt;/object&gt;&lt;object type=&quot;3&quot; unique_id=&quot;10030&quot;&gt;&lt;property id=&quot;20148&quot; value=&quot;5&quot;/&gt;&lt;property id=&quot;20300&quot; value=&quot;Slide 28 - &amp;quot;SEQUENCE OF NONSYMBOLIC COMMUNICATION DEVELOPMENT&amp;quot;&quot;/&gt;&lt;property id=&quot;20307&quot; value=&quot;301&quot;/&gt;&lt;/object&gt;&lt;object type=&quot;3&quot; unique_id=&quot;10031&quot;&gt;&lt;property id=&quot;20148&quot; value=&quot;5&quot;/&gt;&lt;property id=&quot;20300&quot; value=&quot;Slide 29 - &amp;quot;DEVELOPMENT OF SYMBOLIZATION ABILITY&amp;quot;&quot;/&gt;&lt;property id=&quot;20307&quot; value=&quot;327&quot;/&gt;&lt;/object&gt;&lt;object type=&quot;3&quot; unique_id=&quot;10032&quot;&gt;&lt;property id=&quot;20148&quot; value=&quot;5&quot;/&gt;&lt;property id=&quot;20300&quot; value=&quot;Slide 30 - &amp;quot;SYMBOLIZATION&amp;quot;&quot;/&gt;&lt;property id=&quot;20307&quot; value=&quot;374&quot;/&gt;&lt;/object&gt;&lt;object type=&quot;3&quot; unique_id=&quot;10033&quot;&gt;&lt;property id=&quot;20148&quot; value=&quot;5&quot;/&gt;&lt;property id=&quot;20300&quot; value=&quot;Slide 31 - &amp;quot;LEVELS OF SYMBOLIZATION DEVELOPMENT&amp;quot;&quot;/&gt;&lt;property id=&quot;20307&quot; value=&quot;328&quot;/&gt;&lt;/object&gt;&lt;object type=&quot;3&quot; unique_id=&quot;10034&quot;&gt;&lt;property id=&quot;20148&quot; value=&quot;5&quot;/&gt;&lt;property id=&quot;20300&quot; value=&quot;Slide 32 - &amp;quot;SYMBOLIZATION: TYPES&amp;quot;&quot;/&gt;&lt;property id=&quot;20307&quot; value=&quot;375&quot;/&gt;&lt;/object&gt;&lt;object type=&quot;3&quot; unique_id=&quot;10035&quot;&gt;&lt;property id=&quot;20148&quot; value=&quot;5&quot;/&gt;&lt;property id=&quot;20300&quot; value=&quot;Slide 33 - &amp;quot;LEVELS OF SYMBOLIZATION DEVELOPMENT: NONSYMBOLIC &amp;quot;&quot;/&gt;&lt;property id=&quot;20307&quot; value=&quot;329&quot;/&gt;&lt;/object&gt;&lt;object type=&quot;3&quot; unique_id=&quot;10036&quot;&gt;&lt;property id=&quot;20148&quot; value=&quot;5&quot;/&gt;&lt;property id=&quot;20300&quot; value=&quot;Slide 34 - &amp;quot;COMMUNICATION BEGINS WITH NONSYMBOLIC BEHAVIOR&amp;quot;&quot;/&gt;&lt;property id=&quot;20307&quot; value=&quot;302&quot;/&gt;&lt;/object&gt;&lt;object type=&quot;3&quot; unique_id=&quot;10037&quot;&gt;&lt;property id=&quot;20148&quot; value=&quot;5&quot;/&gt;&lt;property id=&quot;20300&quot; value=&quot;Slide 35 - &amp;quot;LEVELS OF SYMBOLIZATION DEVELOPMENT: TRANSITIONAL &amp;quot;&quot;/&gt;&lt;property id=&quot;20307&quot; value=&quot;330&quot;/&gt;&lt;/object&gt;&lt;object type=&quot;3&quot; unique_id=&quot;10038&quot;&gt;&lt;property id=&quot;20148&quot; value=&quot;5&quot;/&gt;&lt;property id=&quot;20300&quot; value=&quot;Slide 36 - &amp;quot;LEVELS OF SYMBOLIZATION DEVELOPMENT: SYMBOLIC &amp;quot;&quot;/&gt;&lt;property id=&quot;20307&quot; value=&quot;331&quot;/&gt;&lt;/object&gt;&lt;object type=&quot;3&quot; unique_id=&quot;10039&quot;&gt;&lt;property id=&quot;20148&quot; value=&quot;5&quot;/&gt;&lt;property id=&quot;20300&quot; value=&quot;Slide 37 - &amp;quot;SYMBOLIZATION: COMPARISON&amp;quot;&quot;/&gt;&lt;property id=&quot;20307&quot; value=&quot;276&quot;/&gt;&lt;/object&gt;&lt;object type=&quot;3&quot; unique_id=&quot;10040&quot;&gt;&lt;property id=&quot;20148&quot; value=&quot;5&quot;/&gt;&lt;property id=&quot;20300&quot; value=&quot;Slide 38 - &amp;quot;DEVELOPMENT OF INTENTIONALITY&amp;quot;&quot;/&gt;&lt;property id=&quot;20307&quot; value=&quot;333&quot;/&gt;&lt;/object&gt;&lt;object type=&quot;3&quot; unique_id=&quot;10041&quot;&gt;&lt;property id=&quot;20148&quot; value=&quot;5&quot;/&gt;&lt;property id=&quot;20300&quot; value=&quot;Slide 39 - &amp;quot;INTENTIONALITY&amp;quot;&quot;/&gt;&lt;property id=&quot;20307&quot; value=&quot;281&quot;/&gt;&lt;/object&gt;&lt;object type=&quot;3&quot; unique_id=&quot;10042&quot;&gt;&lt;property id=&quot;20148&quot; value=&quot;5&quot;/&gt;&lt;property id=&quot;20300&quot; value=&quot;Slide 40 - &amp;quot;SEQUENCE OF COMMUNICATIVE INTENTIONALITY DEVELOPMENT&amp;quot;&quot;/&gt;&lt;property id=&quot;20307&quot; value=&quot;282&quot;/&gt;&lt;/object&gt;&lt;object type=&quot;3&quot; unique_id=&quot;10043&quot;&gt;&lt;property id=&quot;20148&quot; value=&quot;5&quot;/&gt;&lt;property id=&quot;20300&quot; value=&quot;Slide 41 - &amp;quot;INTENTIONALITY:  TYPES&amp;quot;&quot;/&gt;&lt;property id=&quot;20307&quot; value=&quot;280&quot;/&gt;&lt;/object&gt;&lt;object type=&quot;3&quot; unique_id=&quot;10044&quot;&gt;&lt;property id=&quot;20148&quot; value=&quot;5&quot;/&gt;&lt;property id=&quot;20300&quot; value=&quot;Slide 42 - &amp;quot;“STAGES” of INTENTIONALITY: NONINTENTIONAL &amp;quot;&quot;/&gt;&lt;property id=&quot;20307&quot; value=&quot;334&quot;/&gt;&lt;/object&gt;&lt;object type=&quot;3&quot; unique_id=&quot;10045&quot;&gt;&lt;property id=&quot;20148&quot; value=&quot;5&quot;/&gt;&lt;property id=&quot;20300&quot; value=&quot;Slide 43 - &amp;quot;LEVELS OF INTENTIONALITY DEVELOPMENT: NONINTENTIONAL&amp;quot;&quot;/&gt;&lt;property id=&quot;20307&quot; value=&quot;335&quot;/&gt;&lt;/object&gt;&lt;object type=&quot;3&quot; unique_id=&quot;10046&quot;&gt;&lt;property id=&quot;20148&quot; value=&quot;5&quot;/&gt;&lt;property id=&quot;20300&quot; value=&quot;Slide 44 - &amp;quot;“STAGES” of INTENTIONALITY:  TRANSITIONAL INTENTIONALITY&amp;quot;&quot;/&gt;&lt;property id=&quot;20307&quot; value=&quot;336&quot;/&gt;&lt;/object&gt;&lt;object type=&quot;3&quot; unique_id=&quot;10047&quot;&gt;&lt;property id=&quot;20148&quot; value=&quot;5&quot;/&gt;&lt;property id=&quot;20300&quot; value=&quot;Slide 45 - &amp;quot;LEVELS OF INTENTIONALITY DEVELOPMENT: TRANSITIONAL INTENTIONALITY&amp;quot;&quot;/&gt;&lt;property id=&quot;20307&quot; value=&quot;337&quot;/&gt;&lt;/object&gt;&lt;object type=&quot;3&quot; unique_id=&quot;10048&quot;&gt;&lt;property id=&quot;20148&quot; value=&quot;5&quot;/&gt;&lt;property id=&quot;20300&quot; value=&quot;Slide 46 - &amp;quot;“STAGES” of INTENTIONALITY:  INTENTIONAL&amp;quot;&quot;/&gt;&lt;property id=&quot;20307&quot; value=&quot;338&quot;/&gt;&lt;/object&gt;&lt;object type=&quot;3&quot; unique_id=&quot;10049&quot;&gt;&lt;property id=&quot;20148&quot; value=&quot;5&quot;/&gt;&lt;property id=&quot;20300&quot; value=&quot;Slide 47 - &amp;quot;LEVELS OF INTENTIONALITY DEVELOPMENT&amp;quot;&quot;/&gt;&lt;property id=&quot;20307&quot; value=&quot;339&quot;/&gt;&lt;/object&gt;&lt;object type=&quot;3&quot; unique_id=&quot;10050&quot;&gt;&lt;property id=&quot;20148&quot; value=&quot;5&quot;/&gt;&lt;property id=&quot;20300&quot; value=&quot;Slide 48 - &amp;quot;INTENTIONALITY: COMPARISON&amp;quot;&quot;/&gt;&lt;property id=&quot;20307&quot; value=&quot;340&quot;/&gt;&lt;/object&gt;&lt;object type=&quot;3&quot; unique_id=&quot;10057&quot;&gt;&lt;property id=&quot;20148&quot; value=&quot;5&quot;/&gt;&lt;property id=&quot;20300&quot; value=&quot;Slide 49 - &amp;quot;ESSENTIAL TAKE-AWAYS&amp;quot;&quot;/&gt;&lt;property id=&quot;20307&quot; value=&quot;365&quot;/&gt;&lt;/object&gt;&lt;object type=&quot;3&quot; unique_id=&quot;10058&quot;&gt;&lt;property id=&quot;20148&quot; value=&quot;5&quot;/&gt;&lt;property id=&quot;20300&quot; value=&quot;Slide 50 - &amp;quot;THANK YOU!&amp;quot;&quot;/&gt;&lt;property id=&quot;20307&quot; value=&quot;364&quot;/&gt;&lt;/object&gt;&lt;/object&gt;&lt;object type=&quot;8&quot; unique_id=&quot;10116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469</TotalTime>
  <Words>1616</Words>
  <Application>Microsoft Macintosh PowerPoint</Application>
  <PresentationFormat>On-screen Show (4:3)</PresentationFormat>
  <Paragraphs>259</Paragraphs>
  <Slides>50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4" baseType="lpstr">
      <vt:lpstr>ＭＳ 明朝</vt:lpstr>
      <vt:lpstr>ＭＳ Ｐゴシック</vt:lpstr>
      <vt:lpstr>Arial</vt:lpstr>
      <vt:lpstr>Calibri</vt:lpstr>
      <vt:lpstr>Cambria</vt:lpstr>
      <vt:lpstr>Gill Sans MT</vt:lpstr>
      <vt:lpstr>Lucida Sans Unicode</vt:lpstr>
      <vt:lpstr>Mangal</vt:lpstr>
      <vt:lpstr>Times New Roman</vt:lpstr>
      <vt:lpstr>Verdana</vt:lpstr>
      <vt:lpstr>Wingdings</vt:lpstr>
      <vt:lpstr>Wingdings 2</vt:lpstr>
      <vt:lpstr>Wingdings 3</vt:lpstr>
      <vt:lpstr>Solstice</vt:lpstr>
      <vt:lpstr>Laying the Foundation for Communication Exchange: Critical Points of Understanding</vt:lpstr>
      <vt:lpstr>OBJECTIVES</vt:lpstr>
      <vt:lpstr>ASSUMPTIONS</vt:lpstr>
      <vt:lpstr>NOT BEING ABLE  TO SPEAK  IS NOT THE SAME  AS NOT HAVING  ANYTHING TO SAY</vt:lpstr>
      <vt:lpstr>Communication Bill of Rights</vt:lpstr>
      <vt:lpstr>NJC: Communication Bill of Rights</vt:lpstr>
      <vt:lpstr>COMMUNICATION REMINDERS…</vt:lpstr>
      <vt:lpstr>Everyone communicates! (Language is just one means.)  Partners need to EXPECT each learner to communicate.</vt:lpstr>
      <vt:lpstr>Observe and focus! Be “in the moment” and ATTUNED to the learner.</vt:lpstr>
      <vt:lpstr>Behavior IS communication! (Begin to ORGANIZE a way for a learner’s behaviors to become communicative.)</vt:lpstr>
      <vt:lpstr>Communication is both a skill and a sensorimotor experience.</vt:lpstr>
      <vt:lpstr>Early expression of “memories” will likely incorporate the movement and tactile aspects of the experience the learner is recalling.</vt:lpstr>
      <vt:lpstr>Labels commonly used may be very confusing.</vt:lpstr>
      <vt:lpstr>For a learner who experiences deaf-blindness, the way in which she receives info. might be different from the way she expresses info. </vt:lpstr>
      <vt:lpstr>Proper positioning and supports are essential to communication facilitation.</vt:lpstr>
      <vt:lpstr>Maximize the learner’s sensory access.</vt:lpstr>
      <vt:lpstr>Teach multiple modes of communication!  (A GoTalk won’t “work” in the pool or bathtub, and batteries in AAC devices, hearing aids, and cochlear implants go “dead”)</vt:lpstr>
      <vt:lpstr>“Do with, NOT for…”</vt:lpstr>
      <vt:lpstr>WAIT! (“Patience is a virtue.”)</vt:lpstr>
      <vt:lpstr>Body language is a two-way street.</vt:lpstr>
      <vt:lpstr>Model use of a learner’s communication modes.</vt:lpstr>
      <vt:lpstr>Communication is the foundation for literacy skills.</vt:lpstr>
      <vt:lpstr>Today affects tomorrow,  but doesn’t predict it!</vt:lpstr>
      <vt:lpstr>It’s NEVER too late to begin…</vt:lpstr>
      <vt:lpstr>NOTHING IS FREE!</vt:lpstr>
      <vt:lpstr>INTRODUCTION: BUILDING A FOUNDATION FOR COMMUNICATION EXCHANGE</vt:lpstr>
      <vt:lpstr>NONSYMBOLIC COMMUNICATION DEVELOPMENT</vt:lpstr>
      <vt:lpstr>SEQUENCE OF NONSYMBOLIC COMMUNICATION DEVELOPMENT</vt:lpstr>
      <vt:lpstr>DEVELOPMENT OF SYMBOLIZATION ABILITY</vt:lpstr>
      <vt:lpstr>SYMBOLIZATION</vt:lpstr>
      <vt:lpstr>LEVELS OF SYMBOLIZATION DEVELOPMENT</vt:lpstr>
      <vt:lpstr>SYMBOLIZATION: TYPES</vt:lpstr>
      <vt:lpstr>LEVELS OF SYMBOLIZATION DEVELOPMENT: NONSYMBOLIC </vt:lpstr>
      <vt:lpstr>COMMUNICATION BEGINS WITH NONSYMBOLIC BEHAVIOR</vt:lpstr>
      <vt:lpstr>LEVELS OF SYMBOLIZATION DEVELOPMENT: TRANSITIONAL </vt:lpstr>
      <vt:lpstr>LEVELS OF SYMBOLIZATION DEVELOPMENT: SYMBOLIC </vt:lpstr>
      <vt:lpstr>SYMBOLIZATION: COMPARISON</vt:lpstr>
      <vt:lpstr>DEVELOPMENT OF INTENTIONALITY</vt:lpstr>
      <vt:lpstr>INTENTIONALITY</vt:lpstr>
      <vt:lpstr>SEQUENCE OF COMMUNICATIVE INTENTIONALITY DEVELOPMENT</vt:lpstr>
      <vt:lpstr>INTENTIONALITY:  TYPES</vt:lpstr>
      <vt:lpstr>“STAGES” of INTENTIONALITY: NONINTENTIONAL </vt:lpstr>
      <vt:lpstr>LEVELS OF INTENTIONALITY DEVELOPMENT: NONINTENTIONAL</vt:lpstr>
      <vt:lpstr>“STAGES” of INTENTIONALITY:  TRANSITIONAL INTENTIONALITY</vt:lpstr>
      <vt:lpstr>LEVELS OF INTENTIONALITY DEVELOPMENT: TRANSITIONAL INTENTIONALITY</vt:lpstr>
      <vt:lpstr>“STAGES” of INTENTIONALITY:  INTENTIONAL</vt:lpstr>
      <vt:lpstr>LEVELS OF INTENTIONALITY DEVELOPMENT</vt:lpstr>
      <vt:lpstr>INTENTIONALITY: COMPARISON</vt:lpstr>
      <vt:lpstr>ESSENTIAL TAKE-AWAYS</vt:lpstr>
      <vt:lpstr>THANK YOU!</vt:lpstr>
    </vt:vector>
  </TitlesOfParts>
  <Company>Missouri Western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Laying the Foundation for Communication Exchange: Critical Points of Understanding</dc:title>
  <dc:creator>Susan Bashinski</dc:creator>
  <cp:lastModifiedBy>Haylee Marcotte</cp:lastModifiedBy>
  <cp:revision>71</cp:revision>
  <dcterms:created xsi:type="dcterms:W3CDTF">2018-02-25T22:57:17Z</dcterms:created>
  <dcterms:modified xsi:type="dcterms:W3CDTF">2020-04-01T20:27:41Z</dcterms:modified>
</cp:coreProperties>
</file>