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25"/>
  </p:notesMasterIdLst>
  <p:sldIdLst>
    <p:sldId id="286" r:id="rId3"/>
    <p:sldId id="287" r:id="rId4"/>
    <p:sldId id="288" r:id="rId5"/>
    <p:sldId id="258" r:id="rId6"/>
    <p:sldId id="259" r:id="rId7"/>
    <p:sldId id="262" r:id="rId8"/>
    <p:sldId id="263" r:id="rId9"/>
    <p:sldId id="265" r:id="rId10"/>
    <p:sldId id="266" r:id="rId11"/>
    <p:sldId id="267" r:id="rId12"/>
    <p:sldId id="268" r:id="rId13"/>
    <p:sldId id="269" r:id="rId14"/>
    <p:sldId id="270" r:id="rId15"/>
    <p:sldId id="271" r:id="rId16"/>
    <p:sldId id="272" r:id="rId17"/>
    <p:sldId id="273" r:id="rId18"/>
    <p:sldId id="281" r:id="rId19"/>
    <p:sldId id="275" r:id="rId20"/>
    <p:sldId id="276" r:id="rId21"/>
    <p:sldId id="277" r:id="rId22"/>
    <p:sldId id="278" r:id="rId23"/>
    <p:sldId id="279"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5" autoAdjust="0"/>
    <p:restoredTop sz="79487" autoAdjust="0"/>
  </p:normalViewPr>
  <p:slideViewPr>
    <p:cSldViewPr snapToGrid="0" showGuides="1">
      <p:cViewPr varScale="1">
        <p:scale>
          <a:sx n="50" d="100"/>
          <a:sy n="50" d="100"/>
        </p:scale>
        <p:origin x="-90" y="-870"/>
      </p:cViewPr>
      <p:guideLst>
        <p:guide orient="horz" pos="2160"/>
        <p:guide pos="3840"/>
      </p:guideLst>
    </p:cSldViewPr>
  </p:slideViewPr>
  <p:outlineViewPr>
    <p:cViewPr>
      <p:scale>
        <a:sx n="33" d="100"/>
        <a:sy n="33" d="100"/>
      </p:scale>
      <p:origin x="0" y="4038"/>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727A39-3A71-4C50-9CFA-98A6717A0C7B}"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194C515D-4EBE-4DC9-9DC4-E6B92F027C2C}">
      <dgm:prSet phldrT="[Text]" custT="1"/>
      <dgm:spPr/>
      <dgm:t>
        <a:bodyPr/>
        <a:lstStyle/>
        <a:p>
          <a:r>
            <a:rPr lang="en-US" sz="1100" b="0" dirty="0"/>
            <a:t>Engaged and Supported Families</a:t>
          </a:r>
        </a:p>
      </dgm:t>
    </dgm:pt>
    <dgm:pt modelId="{F67D52A6-1E74-4F0F-914C-2A6D8A5D3B40}" type="parTrans" cxnId="{444661E5-633D-40D1-9FE3-23EF321BC026}">
      <dgm:prSet/>
      <dgm:spPr/>
      <dgm:t>
        <a:bodyPr/>
        <a:lstStyle/>
        <a:p>
          <a:endParaRPr lang="en-US"/>
        </a:p>
      </dgm:t>
    </dgm:pt>
    <dgm:pt modelId="{2BE2DBE0-6B57-47B2-962B-412ED5A89F90}" type="sibTrans" cxnId="{444661E5-633D-40D1-9FE3-23EF321BC026}">
      <dgm:prSet/>
      <dgm:spPr/>
      <dgm:t>
        <a:bodyPr/>
        <a:lstStyle/>
        <a:p>
          <a:endParaRPr lang="en-US"/>
        </a:p>
      </dgm:t>
    </dgm:pt>
    <dgm:pt modelId="{F86BE0C0-E5C9-490A-AF56-E47815DB29D2}">
      <dgm:prSet phldrT="[Text]"/>
      <dgm:spPr/>
      <dgm:t>
        <a:bodyPr/>
        <a:lstStyle/>
        <a:p>
          <a:r>
            <a:rPr lang="en-US" b="1" dirty="0"/>
            <a:t>High Quality Early Intervention</a:t>
          </a:r>
        </a:p>
        <a:p>
          <a:r>
            <a:rPr lang="en-US" dirty="0"/>
            <a:t>- Assess early identification</a:t>
          </a:r>
        </a:p>
        <a:p>
          <a:r>
            <a:rPr lang="en-US" dirty="0"/>
            <a:t>- Provide universal and targeted professional development</a:t>
          </a:r>
        </a:p>
        <a:p>
          <a:r>
            <a:rPr lang="en-US" dirty="0"/>
            <a:t>- Provide universal and targeted support to parents including connection with PTI</a:t>
          </a:r>
        </a:p>
      </dgm:t>
    </dgm:pt>
    <dgm:pt modelId="{8D64AD03-DDBC-4F30-987C-364717B31C3B}" type="parTrans" cxnId="{D6F26FA8-D785-47A1-99CA-D8DD06386DE9}">
      <dgm:prSet/>
      <dgm:spPr/>
      <dgm:t>
        <a:bodyPr/>
        <a:lstStyle/>
        <a:p>
          <a:endParaRPr lang="en-US"/>
        </a:p>
      </dgm:t>
    </dgm:pt>
    <dgm:pt modelId="{880EA640-D1F2-41DD-A529-E0E976D64820}" type="sibTrans" cxnId="{D6F26FA8-D785-47A1-99CA-D8DD06386DE9}">
      <dgm:prSet/>
      <dgm:spPr/>
      <dgm:t>
        <a:bodyPr/>
        <a:lstStyle/>
        <a:p>
          <a:endParaRPr lang="en-US"/>
        </a:p>
      </dgm:t>
    </dgm:pt>
    <dgm:pt modelId="{1853FA56-0A8E-40A8-8EB6-B64A5E6345D2}">
      <dgm:prSet phldrT="[Text]" custT="1"/>
      <dgm:spPr/>
      <dgm:t>
        <a:bodyPr/>
        <a:lstStyle/>
        <a:p>
          <a:r>
            <a:rPr lang="en-US" sz="1100" dirty="0"/>
            <a:t>Engaged and Supported Families</a:t>
          </a:r>
        </a:p>
      </dgm:t>
    </dgm:pt>
    <dgm:pt modelId="{C22EDAFB-EDBF-4851-B24A-6BEF67E13713}" type="parTrans" cxnId="{625406AF-A08F-4EF7-885E-0DEA63E4D02E}">
      <dgm:prSet/>
      <dgm:spPr/>
      <dgm:t>
        <a:bodyPr/>
        <a:lstStyle/>
        <a:p>
          <a:endParaRPr lang="en-US"/>
        </a:p>
      </dgm:t>
    </dgm:pt>
    <dgm:pt modelId="{287A2397-F563-428A-80F0-1BD147AEF64E}" type="sibTrans" cxnId="{625406AF-A08F-4EF7-885E-0DEA63E4D02E}">
      <dgm:prSet/>
      <dgm:spPr/>
      <dgm:t>
        <a:bodyPr/>
        <a:lstStyle/>
        <a:p>
          <a:endParaRPr lang="en-US"/>
        </a:p>
      </dgm:t>
    </dgm:pt>
    <dgm:pt modelId="{999E6465-AB13-4858-9639-B4ADEA2C50D0}">
      <dgm:prSet phldrT="[Text]"/>
      <dgm:spPr/>
      <dgm:t>
        <a:bodyPr/>
        <a:lstStyle/>
        <a:p>
          <a:r>
            <a:rPr lang="en-US" b="1" dirty="0"/>
            <a:t>Effective School-Age Services and Access to General Education Curriculum</a:t>
          </a:r>
        </a:p>
        <a:p>
          <a:r>
            <a:rPr lang="en-US" dirty="0"/>
            <a:t>- Implement OHOA modules</a:t>
          </a:r>
        </a:p>
        <a:p>
          <a:r>
            <a:rPr lang="en-US" dirty="0"/>
            <a:t>- Provide universal professional development to paraprofessionals and others</a:t>
          </a:r>
        </a:p>
        <a:p>
          <a:r>
            <a:rPr lang="en-US" dirty="0"/>
            <a:t>- Provide universal and targeted support to parents including connection with PTI</a:t>
          </a:r>
        </a:p>
      </dgm:t>
    </dgm:pt>
    <dgm:pt modelId="{187C0D8C-68AA-4641-9560-6C5432CE90D5}" type="parTrans" cxnId="{BDC31AE7-59CB-431D-BF74-0F7AFFF90522}">
      <dgm:prSet/>
      <dgm:spPr/>
      <dgm:t>
        <a:bodyPr/>
        <a:lstStyle/>
        <a:p>
          <a:endParaRPr lang="en-US"/>
        </a:p>
      </dgm:t>
    </dgm:pt>
    <dgm:pt modelId="{D407823C-34A3-4C0C-BA8A-7FF48AC87C55}" type="sibTrans" cxnId="{BDC31AE7-59CB-431D-BF74-0F7AFFF90522}">
      <dgm:prSet/>
      <dgm:spPr/>
      <dgm:t>
        <a:bodyPr/>
        <a:lstStyle/>
        <a:p>
          <a:endParaRPr lang="en-US"/>
        </a:p>
      </dgm:t>
    </dgm:pt>
    <dgm:pt modelId="{5930BA81-F32E-4DB8-BB59-7821E5F35FBA}">
      <dgm:prSet phldrT="[Text]" custT="1"/>
      <dgm:spPr/>
      <dgm:t>
        <a:bodyPr/>
        <a:lstStyle/>
        <a:p>
          <a:r>
            <a:rPr lang="en-US" sz="1050" b="0" dirty="0"/>
            <a:t>Engaged and Supported Families</a:t>
          </a:r>
        </a:p>
      </dgm:t>
    </dgm:pt>
    <dgm:pt modelId="{B97628F2-BC59-4C12-9C58-EF8E33879D84}" type="parTrans" cxnId="{623E0924-B5DA-4ED2-A3B6-21041918E128}">
      <dgm:prSet/>
      <dgm:spPr/>
      <dgm:t>
        <a:bodyPr/>
        <a:lstStyle/>
        <a:p>
          <a:endParaRPr lang="en-US"/>
        </a:p>
      </dgm:t>
    </dgm:pt>
    <dgm:pt modelId="{0305072A-9BAB-4A91-B2D3-689430322829}" type="sibTrans" cxnId="{623E0924-B5DA-4ED2-A3B6-21041918E128}">
      <dgm:prSet/>
      <dgm:spPr/>
      <dgm:t>
        <a:bodyPr/>
        <a:lstStyle/>
        <a:p>
          <a:endParaRPr lang="en-US"/>
        </a:p>
      </dgm:t>
    </dgm:pt>
    <dgm:pt modelId="{15A52D85-8D65-44D8-9482-8EC11891C3CE}">
      <dgm:prSet phldrT="[Text]"/>
      <dgm:spPr/>
      <dgm:t>
        <a:bodyPr/>
        <a:lstStyle/>
        <a:p>
          <a:r>
            <a:rPr lang="en-US" b="1" dirty="0"/>
            <a:t>Meaningful Secondary Transition</a:t>
          </a:r>
        </a:p>
        <a:p>
          <a:r>
            <a:rPr lang="en-US" dirty="0"/>
            <a:t>- Implement ITTI modules and process</a:t>
          </a:r>
        </a:p>
        <a:p>
          <a:r>
            <a:rPr lang="en-US" dirty="0"/>
            <a:t>- Develop targeted resources on secondary transition </a:t>
          </a:r>
        </a:p>
        <a:p>
          <a:r>
            <a:rPr lang="en-US" dirty="0"/>
            <a:t>-Provide universal and targeted support to parents including connection with PTI</a:t>
          </a:r>
        </a:p>
      </dgm:t>
    </dgm:pt>
    <dgm:pt modelId="{8D62F1CF-474E-4606-8F59-60FE2FBAF6EA}" type="parTrans" cxnId="{C37199F1-4541-49FA-A0F5-CDC44EC661B2}">
      <dgm:prSet/>
      <dgm:spPr/>
      <dgm:t>
        <a:bodyPr/>
        <a:lstStyle/>
        <a:p>
          <a:endParaRPr lang="en-US"/>
        </a:p>
      </dgm:t>
    </dgm:pt>
    <dgm:pt modelId="{1E8601D3-091B-4393-AB9F-D0F443CDA6DB}" type="sibTrans" cxnId="{C37199F1-4541-49FA-A0F5-CDC44EC661B2}">
      <dgm:prSet/>
      <dgm:spPr/>
      <dgm:t>
        <a:bodyPr/>
        <a:lstStyle/>
        <a:p>
          <a:endParaRPr lang="en-US"/>
        </a:p>
      </dgm:t>
    </dgm:pt>
    <dgm:pt modelId="{8D5EFB49-9879-4920-BE84-D9C0F27556C2}" type="pres">
      <dgm:prSet presAssocID="{E3727A39-3A71-4C50-9CFA-98A6717A0C7B}" presName="Name0" presStyleCnt="0">
        <dgm:presLayoutVars>
          <dgm:chMax val="5"/>
          <dgm:chPref val="5"/>
          <dgm:dir/>
          <dgm:animLvl val="lvl"/>
        </dgm:presLayoutVars>
      </dgm:prSet>
      <dgm:spPr/>
      <dgm:t>
        <a:bodyPr/>
        <a:lstStyle/>
        <a:p>
          <a:endParaRPr lang="en-US"/>
        </a:p>
      </dgm:t>
    </dgm:pt>
    <dgm:pt modelId="{B025D1EE-903F-4DA3-B43A-3A9DF8A6D3A5}" type="pres">
      <dgm:prSet presAssocID="{194C515D-4EBE-4DC9-9DC4-E6B92F027C2C}" presName="parentText1" presStyleLbl="node1" presStyleIdx="0" presStyleCnt="3">
        <dgm:presLayoutVars>
          <dgm:chMax/>
          <dgm:chPref val="3"/>
          <dgm:bulletEnabled val="1"/>
        </dgm:presLayoutVars>
      </dgm:prSet>
      <dgm:spPr/>
      <dgm:t>
        <a:bodyPr/>
        <a:lstStyle/>
        <a:p>
          <a:endParaRPr lang="en-US"/>
        </a:p>
      </dgm:t>
    </dgm:pt>
    <dgm:pt modelId="{B1A15FFF-51C8-42CA-95FD-309109C5D293}" type="pres">
      <dgm:prSet presAssocID="{194C515D-4EBE-4DC9-9DC4-E6B92F027C2C}" presName="childText1" presStyleLbl="solidAlignAcc1" presStyleIdx="0" presStyleCnt="3">
        <dgm:presLayoutVars>
          <dgm:chMax val="0"/>
          <dgm:chPref val="0"/>
          <dgm:bulletEnabled val="1"/>
        </dgm:presLayoutVars>
      </dgm:prSet>
      <dgm:spPr/>
      <dgm:t>
        <a:bodyPr/>
        <a:lstStyle/>
        <a:p>
          <a:endParaRPr lang="en-US"/>
        </a:p>
      </dgm:t>
    </dgm:pt>
    <dgm:pt modelId="{3930CDA0-C4FB-45D1-87C0-A36DEF38DCD4}" type="pres">
      <dgm:prSet presAssocID="{1853FA56-0A8E-40A8-8EB6-B64A5E6345D2}" presName="parentText2" presStyleLbl="node1" presStyleIdx="1" presStyleCnt="3">
        <dgm:presLayoutVars>
          <dgm:chMax/>
          <dgm:chPref val="3"/>
          <dgm:bulletEnabled val="1"/>
        </dgm:presLayoutVars>
      </dgm:prSet>
      <dgm:spPr/>
      <dgm:t>
        <a:bodyPr/>
        <a:lstStyle/>
        <a:p>
          <a:endParaRPr lang="en-US"/>
        </a:p>
      </dgm:t>
    </dgm:pt>
    <dgm:pt modelId="{CD518996-37E7-4C4E-AEF3-027177C9A284}" type="pres">
      <dgm:prSet presAssocID="{1853FA56-0A8E-40A8-8EB6-B64A5E6345D2}" presName="childText2" presStyleLbl="solidAlignAcc1" presStyleIdx="1" presStyleCnt="3">
        <dgm:presLayoutVars>
          <dgm:chMax val="0"/>
          <dgm:chPref val="0"/>
          <dgm:bulletEnabled val="1"/>
        </dgm:presLayoutVars>
      </dgm:prSet>
      <dgm:spPr/>
      <dgm:t>
        <a:bodyPr/>
        <a:lstStyle/>
        <a:p>
          <a:endParaRPr lang="en-US"/>
        </a:p>
      </dgm:t>
    </dgm:pt>
    <dgm:pt modelId="{0461C63E-2197-4A09-B880-E2C123503977}" type="pres">
      <dgm:prSet presAssocID="{5930BA81-F32E-4DB8-BB59-7821E5F35FBA}" presName="parentText3" presStyleLbl="node1" presStyleIdx="2" presStyleCnt="3">
        <dgm:presLayoutVars>
          <dgm:chMax/>
          <dgm:chPref val="3"/>
          <dgm:bulletEnabled val="1"/>
        </dgm:presLayoutVars>
      </dgm:prSet>
      <dgm:spPr/>
      <dgm:t>
        <a:bodyPr/>
        <a:lstStyle/>
        <a:p>
          <a:endParaRPr lang="en-US"/>
        </a:p>
      </dgm:t>
    </dgm:pt>
    <dgm:pt modelId="{3DAE1121-52AC-4B0F-8EA8-F75671E25621}" type="pres">
      <dgm:prSet presAssocID="{5930BA81-F32E-4DB8-BB59-7821E5F35FBA}" presName="childText3" presStyleLbl="solidAlignAcc1" presStyleIdx="2" presStyleCnt="3">
        <dgm:presLayoutVars>
          <dgm:chMax val="0"/>
          <dgm:chPref val="0"/>
          <dgm:bulletEnabled val="1"/>
        </dgm:presLayoutVars>
      </dgm:prSet>
      <dgm:spPr/>
      <dgm:t>
        <a:bodyPr/>
        <a:lstStyle/>
        <a:p>
          <a:endParaRPr lang="en-US"/>
        </a:p>
      </dgm:t>
    </dgm:pt>
  </dgm:ptLst>
  <dgm:cxnLst>
    <dgm:cxn modelId="{0A37A718-D704-4A28-BBA2-6CF8FF15E6F5}" type="presOf" srcId="{F86BE0C0-E5C9-490A-AF56-E47815DB29D2}" destId="{B1A15FFF-51C8-42CA-95FD-309109C5D293}" srcOrd="0" destOrd="0" presId="urn:microsoft.com/office/officeart/2009/3/layout/IncreasingArrowsProcess"/>
    <dgm:cxn modelId="{30EAF2EC-4D91-4924-9CC0-D44BB782FF1E}" type="presOf" srcId="{15A52D85-8D65-44D8-9482-8EC11891C3CE}" destId="{3DAE1121-52AC-4B0F-8EA8-F75671E25621}" srcOrd="0" destOrd="0" presId="urn:microsoft.com/office/officeart/2009/3/layout/IncreasingArrowsProcess"/>
    <dgm:cxn modelId="{BDC31AE7-59CB-431D-BF74-0F7AFFF90522}" srcId="{1853FA56-0A8E-40A8-8EB6-B64A5E6345D2}" destId="{999E6465-AB13-4858-9639-B4ADEA2C50D0}" srcOrd="0" destOrd="0" parTransId="{187C0D8C-68AA-4641-9560-6C5432CE90D5}" sibTransId="{D407823C-34A3-4C0C-BA8A-7FF48AC87C55}"/>
    <dgm:cxn modelId="{B05E2EE5-FC01-47FC-A7C0-212B308DF83C}" type="presOf" srcId="{1853FA56-0A8E-40A8-8EB6-B64A5E6345D2}" destId="{3930CDA0-C4FB-45D1-87C0-A36DEF38DCD4}" srcOrd="0" destOrd="0" presId="urn:microsoft.com/office/officeart/2009/3/layout/IncreasingArrowsProcess"/>
    <dgm:cxn modelId="{625406AF-A08F-4EF7-885E-0DEA63E4D02E}" srcId="{E3727A39-3A71-4C50-9CFA-98A6717A0C7B}" destId="{1853FA56-0A8E-40A8-8EB6-B64A5E6345D2}" srcOrd="1" destOrd="0" parTransId="{C22EDAFB-EDBF-4851-B24A-6BEF67E13713}" sibTransId="{287A2397-F563-428A-80F0-1BD147AEF64E}"/>
    <dgm:cxn modelId="{45EB963A-C3EF-4E70-A773-1582006DB979}" type="presOf" srcId="{E3727A39-3A71-4C50-9CFA-98A6717A0C7B}" destId="{8D5EFB49-9879-4920-BE84-D9C0F27556C2}" srcOrd="0" destOrd="0" presId="urn:microsoft.com/office/officeart/2009/3/layout/IncreasingArrowsProcess"/>
    <dgm:cxn modelId="{D6F26FA8-D785-47A1-99CA-D8DD06386DE9}" srcId="{194C515D-4EBE-4DC9-9DC4-E6B92F027C2C}" destId="{F86BE0C0-E5C9-490A-AF56-E47815DB29D2}" srcOrd="0" destOrd="0" parTransId="{8D64AD03-DDBC-4F30-987C-364717B31C3B}" sibTransId="{880EA640-D1F2-41DD-A529-E0E976D64820}"/>
    <dgm:cxn modelId="{444661E5-633D-40D1-9FE3-23EF321BC026}" srcId="{E3727A39-3A71-4C50-9CFA-98A6717A0C7B}" destId="{194C515D-4EBE-4DC9-9DC4-E6B92F027C2C}" srcOrd="0" destOrd="0" parTransId="{F67D52A6-1E74-4F0F-914C-2A6D8A5D3B40}" sibTransId="{2BE2DBE0-6B57-47B2-962B-412ED5A89F90}"/>
    <dgm:cxn modelId="{A4A64077-36FD-406F-8794-2F01E30DF37D}" type="presOf" srcId="{999E6465-AB13-4858-9639-B4ADEA2C50D0}" destId="{CD518996-37E7-4C4E-AEF3-027177C9A284}" srcOrd="0" destOrd="0" presId="urn:microsoft.com/office/officeart/2009/3/layout/IncreasingArrowsProcess"/>
    <dgm:cxn modelId="{C37199F1-4541-49FA-A0F5-CDC44EC661B2}" srcId="{5930BA81-F32E-4DB8-BB59-7821E5F35FBA}" destId="{15A52D85-8D65-44D8-9482-8EC11891C3CE}" srcOrd="0" destOrd="0" parTransId="{8D62F1CF-474E-4606-8F59-60FE2FBAF6EA}" sibTransId="{1E8601D3-091B-4393-AB9F-D0F443CDA6DB}"/>
    <dgm:cxn modelId="{2D554BA6-DB7F-4DA0-AF40-764167B5B854}" type="presOf" srcId="{5930BA81-F32E-4DB8-BB59-7821E5F35FBA}" destId="{0461C63E-2197-4A09-B880-E2C123503977}" srcOrd="0" destOrd="0" presId="urn:microsoft.com/office/officeart/2009/3/layout/IncreasingArrowsProcess"/>
    <dgm:cxn modelId="{0D6FAF5C-5833-44E8-936E-407064FBB62A}" type="presOf" srcId="{194C515D-4EBE-4DC9-9DC4-E6B92F027C2C}" destId="{B025D1EE-903F-4DA3-B43A-3A9DF8A6D3A5}" srcOrd="0" destOrd="0" presId="urn:microsoft.com/office/officeart/2009/3/layout/IncreasingArrowsProcess"/>
    <dgm:cxn modelId="{623E0924-B5DA-4ED2-A3B6-21041918E128}" srcId="{E3727A39-3A71-4C50-9CFA-98A6717A0C7B}" destId="{5930BA81-F32E-4DB8-BB59-7821E5F35FBA}" srcOrd="2" destOrd="0" parTransId="{B97628F2-BC59-4C12-9C58-EF8E33879D84}" sibTransId="{0305072A-9BAB-4A91-B2D3-689430322829}"/>
    <dgm:cxn modelId="{34B3A776-24B7-441A-AA53-D7F2AD42172F}" type="presParOf" srcId="{8D5EFB49-9879-4920-BE84-D9C0F27556C2}" destId="{B025D1EE-903F-4DA3-B43A-3A9DF8A6D3A5}" srcOrd="0" destOrd="0" presId="urn:microsoft.com/office/officeart/2009/3/layout/IncreasingArrowsProcess"/>
    <dgm:cxn modelId="{9BD7A77C-ED25-4F44-8076-86DE328DE882}" type="presParOf" srcId="{8D5EFB49-9879-4920-BE84-D9C0F27556C2}" destId="{B1A15FFF-51C8-42CA-95FD-309109C5D293}" srcOrd="1" destOrd="0" presId="urn:microsoft.com/office/officeart/2009/3/layout/IncreasingArrowsProcess"/>
    <dgm:cxn modelId="{03D52E5E-7EE7-4196-B54F-B781843D8605}" type="presParOf" srcId="{8D5EFB49-9879-4920-BE84-D9C0F27556C2}" destId="{3930CDA0-C4FB-45D1-87C0-A36DEF38DCD4}" srcOrd="2" destOrd="0" presId="urn:microsoft.com/office/officeart/2009/3/layout/IncreasingArrowsProcess"/>
    <dgm:cxn modelId="{6E7BF26F-E8F6-4A36-8C42-E2F16FE8E777}" type="presParOf" srcId="{8D5EFB49-9879-4920-BE84-D9C0F27556C2}" destId="{CD518996-37E7-4C4E-AEF3-027177C9A284}" srcOrd="3" destOrd="0" presId="urn:microsoft.com/office/officeart/2009/3/layout/IncreasingArrowsProcess"/>
    <dgm:cxn modelId="{18A17D5E-7FAC-4F84-ADFF-68C636B01945}" type="presParOf" srcId="{8D5EFB49-9879-4920-BE84-D9C0F27556C2}" destId="{0461C63E-2197-4A09-B880-E2C123503977}" srcOrd="4" destOrd="0" presId="urn:microsoft.com/office/officeart/2009/3/layout/IncreasingArrowsProcess"/>
    <dgm:cxn modelId="{1D90B426-915F-4E8B-B6AB-5EFD29653456}" type="presParOf" srcId="{8D5EFB49-9879-4920-BE84-D9C0F27556C2}" destId="{3DAE1121-52AC-4B0F-8EA8-F75671E25621}"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5D1EE-903F-4DA3-B43A-3A9DF8A6D3A5}">
      <dsp:nvSpPr>
        <dsp:cNvPr id="0" name=""/>
        <dsp:cNvSpPr/>
      </dsp:nvSpPr>
      <dsp:spPr>
        <a:xfrm>
          <a:off x="18235" y="697347"/>
          <a:ext cx="6288128" cy="915791"/>
        </a:xfrm>
        <a:prstGeom prst="rightArrow">
          <a:avLst>
            <a:gd name="adj1" fmla="val 50000"/>
            <a:gd name="adj2" fmla="val 5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45382" numCol="1" spcCol="1270" anchor="ctr" anchorCtr="0">
          <a:noAutofit/>
        </a:bodyPr>
        <a:lstStyle/>
        <a:p>
          <a:pPr lvl="0" algn="l" defTabSz="488950">
            <a:lnSpc>
              <a:spcPct val="90000"/>
            </a:lnSpc>
            <a:spcBef>
              <a:spcPct val="0"/>
            </a:spcBef>
            <a:spcAft>
              <a:spcPct val="35000"/>
            </a:spcAft>
          </a:pPr>
          <a:r>
            <a:rPr lang="en-US" sz="1100" b="0" kern="1200" dirty="0"/>
            <a:t>Engaged and Supported Families</a:t>
          </a:r>
        </a:p>
      </dsp:txBody>
      <dsp:txXfrm>
        <a:off x="18235" y="926295"/>
        <a:ext cx="6059180" cy="457895"/>
      </dsp:txXfrm>
    </dsp:sp>
    <dsp:sp modelId="{B1A15FFF-51C8-42CA-95FD-309109C5D293}">
      <dsp:nvSpPr>
        <dsp:cNvPr id="0" name=""/>
        <dsp:cNvSpPr/>
      </dsp:nvSpPr>
      <dsp:spPr>
        <a:xfrm>
          <a:off x="18235" y="1403555"/>
          <a:ext cx="1936743" cy="1764150"/>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kern="1200" dirty="0"/>
            <a:t>High Quality Early Intervention</a:t>
          </a:r>
        </a:p>
        <a:p>
          <a:pPr lvl="0" algn="l" defTabSz="444500">
            <a:lnSpc>
              <a:spcPct val="90000"/>
            </a:lnSpc>
            <a:spcBef>
              <a:spcPct val="0"/>
            </a:spcBef>
            <a:spcAft>
              <a:spcPct val="35000"/>
            </a:spcAft>
          </a:pPr>
          <a:r>
            <a:rPr lang="en-US" sz="1000" kern="1200" dirty="0"/>
            <a:t>- Assess early identification</a:t>
          </a:r>
        </a:p>
        <a:p>
          <a:pPr lvl="0" algn="l" defTabSz="444500">
            <a:lnSpc>
              <a:spcPct val="90000"/>
            </a:lnSpc>
            <a:spcBef>
              <a:spcPct val="0"/>
            </a:spcBef>
            <a:spcAft>
              <a:spcPct val="35000"/>
            </a:spcAft>
          </a:pPr>
          <a:r>
            <a:rPr lang="en-US" sz="1000" kern="1200" dirty="0"/>
            <a:t>- Provide universal and targeted professional development</a:t>
          </a:r>
        </a:p>
        <a:p>
          <a:pPr lvl="0" algn="l" defTabSz="444500">
            <a:lnSpc>
              <a:spcPct val="90000"/>
            </a:lnSpc>
            <a:spcBef>
              <a:spcPct val="0"/>
            </a:spcBef>
            <a:spcAft>
              <a:spcPct val="35000"/>
            </a:spcAft>
          </a:pPr>
          <a:r>
            <a:rPr lang="en-US" sz="1000" kern="1200" dirty="0"/>
            <a:t>- Provide universal and targeted support to parents including connection with PTI</a:t>
          </a:r>
        </a:p>
      </dsp:txBody>
      <dsp:txXfrm>
        <a:off x="18235" y="1403555"/>
        <a:ext cx="1936743" cy="1764150"/>
      </dsp:txXfrm>
    </dsp:sp>
    <dsp:sp modelId="{3930CDA0-C4FB-45D1-87C0-A36DEF38DCD4}">
      <dsp:nvSpPr>
        <dsp:cNvPr id="0" name=""/>
        <dsp:cNvSpPr/>
      </dsp:nvSpPr>
      <dsp:spPr>
        <a:xfrm>
          <a:off x="1954979" y="1002611"/>
          <a:ext cx="4351385" cy="915791"/>
        </a:xfrm>
        <a:prstGeom prst="rightArrow">
          <a:avLst>
            <a:gd name="adj1" fmla="val 50000"/>
            <a:gd name="adj2" fmla="val 5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45382" numCol="1" spcCol="1270" anchor="ctr" anchorCtr="0">
          <a:noAutofit/>
        </a:bodyPr>
        <a:lstStyle/>
        <a:p>
          <a:pPr lvl="0" algn="l" defTabSz="488950">
            <a:lnSpc>
              <a:spcPct val="90000"/>
            </a:lnSpc>
            <a:spcBef>
              <a:spcPct val="0"/>
            </a:spcBef>
            <a:spcAft>
              <a:spcPct val="35000"/>
            </a:spcAft>
          </a:pPr>
          <a:r>
            <a:rPr lang="en-US" sz="1100" kern="1200" dirty="0"/>
            <a:t>Engaged and Supported Families</a:t>
          </a:r>
        </a:p>
      </dsp:txBody>
      <dsp:txXfrm>
        <a:off x="1954979" y="1231559"/>
        <a:ext cx="4122437" cy="457895"/>
      </dsp:txXfrm>
    </dsp:sp>
    <dsp:sp modelId="{CD518996-37E7-4C4E-AEF3-027177C9A284}">
      <dsp:nvSpPr>
        <dsp:cNvPr id="0" name=""/>
        <dsp:cNvSpPr/>
      </dsp:nvSpPr>
      <dsp:spPr>
        <a:xfrm>
          <a:off x="1954979" y="1708818"/>
          <a:ext cx="1936743" cy="1764150"/>
        </a:xfrm>
        <a:prstGeom prst="re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kern="1200" dirty="0"/>
            <a:t>Effective School-Age Services and Access to General Education Curriculum</a:t>
          </a:r>
        </a:p>
        <a:p>
          <a:pPr lvl="0" algn="l" defTabSz="444500">
            <a:lnSpc>
              <a:spcPct val="90000"/>
            </a:lnSpc>
            <a:spcBef>
              <a:spcPct val="0"/>
            </a:spcBef>
            <a:spcAft>
              <a:spcPct val="35000"/>
            </a:spcAft>
          </a:pPr>
          <a:r>
            <a:rPr lang="en-US" sz="1000" kern="1200" dirty="0"/>
            <a:t>- Implement OHOA modules</a:t>
          </a:r>
        </a:p>
        <a:p>
          <a:pPr lvl="0" algn="l" defTabSz="444500">
            <a:lnSpc>
              <a:spcPct val="90000"/>
            </a:lnSpc>
            <a:spcBef>
              <a:spcPct val="0"/>
            </a:spcBef>
            <a:spcAft>
              <a:spcPct val="35000"/>
            </a:spcAft>
          </a:pPr>
          <a:r>
            <a:rPr lang="en-US" sz="1000" kern="1200" dirty="0"/>
            <a:t>- Provide universal professional development to paraprofessionals and others</a:t>
          </a:r>
        </a:p>
        <a:p>
          <a:pPr lvl="0" algn="l" defTabSz="444500">
            <a:lnSpc>
              <a:spcPct val="90000"/>
            </a:lnSpc>
            <a:spcBef>
              <a:spcPct val="0"/>
            </a:spcBef>
            <a:spcAft>
              <a:spcPct val="35000"/>
            </a:spcAft>
          </a:pPr>
          <a:r>
            <a:rPr lang="en-US" sz="1000" kern="1200" dirty="0"/>
            <a:t>- Provide universal and targeted support to parents including connection with PTI</a:t>
          </a:r>
        </a:p>
      </dsp:txBody>
      <dsp:txXfrm>
        <a:off x="1954979" y="1708818"/>
        <a:ext cx="1936743" cy="1764150"/>
      </dsp:txXfrm>
    </dsp:sp>
    <dsp:sp modelId="{0461C63E-2197-4A09-B880-E2C123503977}">
      <dsp:nvSpPr>
        <dsp:cNvPr id="0" name=""/>
        <dsp:cNvSpPr/>
      </dsp:nvSpPr>
      <dsp:spPr>
        <a:xfrm>
          <a:off x="3891722" y="1307875"/>
          <a:ext cx="2414641" cy="915791"/>
        </a:xfrm>
        <a:prstGeom prst="rightArrow">
          <a:avLst>
            <a:gd name="adj1" fmla="val 50000"/>
            <a:gd name="adj2" fmla="val 5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45382" numCol="1" spcCol="1270" anchor="ctr" anchorCtr="0">
          <a:noAutofit/>
        </a:bodyPr>
        <a:lstStyle/>
        <a:p>
          <a:pPr lvl="0" algn="l" defTabSz="466725">
            <a:lnSpc>
              <a:spcPct val="90000"/>
            </a:lnSpc>
            <a:spcBef>
              <a:spcPct val="0"/>
            </a:spcBef>
            <a:spcAft>
              <a:spcPct val="35000"/>
            </a:spcAft>
          </a:pPr>
          <a:r>
            <a:rPr lang="en-US" sz="1050" b="0" kern="1200" dirty="0"/>
            <a:t>Engaged and Supported Families</a:t>
          </a:r>
        </a:p>
      </dsp:txBody>
      <dsp:txXfrm>
        <a:off x="3891722" y="1536823"/>
        <a:ext cx="2185693" cy="457895"/>
      </dsp:txXfrm>
    </dsp:sp>
    <dsp:sp modelId="{3DAE1121-52AC-4B0F-8EA8-F75671E25621}">
      <dsp:nvSpPr>
        <dsp:cNvPr id="0" name=""/>
        <dsp:cNvSpPr/>
      </dsp:nvSpPr>
      <dsp:spPr>
        <a:xfrm>
          <a:off x="3891722" y="2014082"/>
          <a:ext cx="1936743" cy="1738332"/>
        </a:xfrm>
        <a:prstGeom prst="rect">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kern="1200" dirty="0"/>
            <a:t>Meaningful Secondary Transition</a:t>
          </a:r>
        </a:p>
        <a:p>
          <a:pPr lvl="0" algn="l" defTabSz="444500">
            <a:lnSpc>
              <a:spcPct val="90000"/>
            </a:lnSpc>
            <a:spcBef>
              <a:spcPct val="0"/>
            </a:spcBef>
            <a:spcAft>
              <a:spcPct val="35000"/>
            </a:spcAft>
          </a:pPr>
          <a:r>
            <a:rPr lang="en-US" sz="1000" kern="1200" dirty="0"/>
            <a:t>- Implement ITTI modules and process</a:t>
          </a:r>
        </a:p>
        <a:p>
          <a:pPr lvl="0" algn="l" defTabSz="444500">
            <a:lnSpc>
              <a:spcPct val="90000"/>
            </a:lnSpc>
            <a:spcBef>
              <a:spcPct val="0"/>
            </a:spcBef>
            <a:spcAft>
              <a:spcPct val="35000"/>
            </a:spcAft>
          </a:pPr>
          <a:r>
            <a:rPr lang="en-US" sz="1000" kern="1200" dirty="0"/>
            <a:t>- Develop targeted resources on secondary transition </a:t>
          </a:r>
        </a:p>
        <a:p>
          <a:pPr lvl="0" algn="l" defTabSz="444500">
            <a:lnSpc>
              <a:spcPct val="90000"/>
            </a:lnSpc>
            <a:spcBef>
              <a:spcPct val="0"/>
            </a:spcBef>
            <a:spcAft>
              <a:spcPct val="35000"/>
            </a:spcAft>
          </a:pPr>
          <a:r>
            <a:rPr lang="en-US" sz="1000" kern="1200" dirty="0"/>
            <a:t>-Provide universal and targeted support to parents including connection with PTI</a:t>
          </a:r>
        </a:p>
      </dsp:txBody>
      <dsp:txXfrm>
        <a:off x="3891722" y="2014082"/>
        <a:ext cx="1936743" cy="1738332"/>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44F3C6-DEB9-4B88-B157-D3D2728588E8}" type="datetimeFigureOut">
              <a:rPr lang="en-US" smtClean="0"/>
              <a:t>4/21/2016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B12E49-9ACB-43B4-984E-CD6227FCC701}" type="slidenum">
              <a:rPr lang="en-US" smtClean="0"/>
              <a:t>‹#›</a:t>
            </a:fld>
            <a:endParaRPr lang="en-US"/>
          </a:p>
        </p:txBody>
      </p:sp>
    </p:spTree>
    <p:extLst>
      <p:ext uri="{BB962C8B-B14F-4D97-AF65-F5344CB8AC3E}">
        <p14:creationId xmlns:p14="http://schemas.microsoft.com/office/powerpoint/2010/main" val="203957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12E49-9ACB-43B4-984E-CD6227FCC701}" type="slidenum">
              <a:rPr lang="en-US" smtClean="0"/>
              <a:t>1</a:t>
            </a:fld>
            <a:endParaRPr lang="en-US"/>
          </a:p>
        </p:txBody>
      </p:sp>
    </p:spTree>
    <p:extLst>
      <p:ext uri="{BB962C8B-B14F-4D97-AF65-F5344CB8AC3E}">
        <p14:creationId xmlns:p14="http://schemas.microsoft.com/office/powerpoint/2010/main" val="197871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Sue Ann</a:t>
            </a:r>
          </a:p>
          <a:p>
            <a:endParaRPr lang="en-US" dirty="0"/>
          </a:p>
          <a:p>
            <a:r>
              <a:rPr lang="en-US" dirty="0"/>
              <a:t>Advisory Committee made up of Stakeholders</a:t>
            </a:r>
          </a:p>
          <a:p>
            <a:pPr lvl="1"/>
            <a:r>
              <a:rPr lang="en-US" dirty="0"/>
              <a:t>Parents</a:t>
            </a:r>
          </a:p>
          <a:p>
            <a:pPr lvl="1"/>
            <a:r>
              <a:rPr lang="en-US" dirty="0"/>
              <a:t>Providers</a:t>
            </a:r>
          </a:p>
          <a:p>
            <a:pPr lvl="1"/>
            <a:r>
              <a:rPr lang="en-US" dirty="0"/>
              <a:t>Educators</a:t>
            </a:r>
          </a:p>
          <a:p>
            <a:pPr lvl="1"/>
            <a:r>
              <a:rPr lang="en-US" dirty="0"/>
              <a:t>Administrators</a:t>
            </a:r>
          </a:p>
          <a:p>
            <a:pPr lvl="1"/>
            <a:r>
              <a:rPr lang="en-US" dirty="0"/>
              <a:t>PaTTAN</a:t>
            </a:r>
          </a:p>
          <a:p>
            <a:endParaRPr lang="en-US" dirty="0"/>
          </a:p>
        </p:txBody>
      </p:sp>
      <p:sp>
        <p:nvSpPr>
          <p:cNvPr id="4" name="Slide Number Placeholder 3"/>
          <p:cNvSpPr>
            <a:spLocks noGrp="1"/>
          </p:cNvSpPr>
          <p:nvPr>
            <p:ph type="sldNum" sz="quarter" idx="10"/>
          </p:nvPr>
        </p:nvSpPr>
        <p:spPr/>
        <p:txBody>
          <a:bodyPr/>
          <a:lstStyle/>
          <a:p>
            <a:pPr>
              <a:defRPr/>
            </a:pPr>
            <a:fld id="{67CFF156-3353-470F-9B80-FC776BBC2E89}" type="slidenum">
              <a:rPr lang="en-US" smtClean="0"/>
              <a:pPr>
                <a:defRPr/>
              </a:pPr>
              <a:t>10</a:t>
            </a:fld>
            <a:endParaRPr lang="en-US"/>
          </a:p>
        </p:txBody>
      </p:sp>
    </p:spTree>
    <p:extLst>
      <p:ext uri="{BB962C8B-B14F-4D97-AF65-F5344CB8AC3E}">
        <p14:creationId xmlns:p14="http://schemas.microsoft.com/office/powerpoint/2010/main" val="65035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Will have this slide fixed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eaLnBrk="1" hangingPunct="1">
              <a:defRPr/>
            </a:pPr>
            <a:fld id="{A0CE480C-78E3-4902-AD06-38A23190B1C4}" type="slidenum">
              <a:rPr lang="en-US" altLang="en-US" sz="1800" kern="0">
                <a:latin typeface="Calibri" panose="020F0502020204030204" pitchFamily="34" charset="0"/>
              </a:rPr>
              <a:pPr defTabSz="931774" eaLnBrk="1" hangingPunct="1">
                <a:defRPr/>
              </a:pPr>
              <a:t>11</a:t>
            </a:fld>
            <a:endParaRPr lang="en-US" altLang="en-US" sz="1800" kern="0">
              <a:latin typeface="Calibri" panose="020F0502020204030204" pitchFamily="34" charset="0"/>
            </a:endParaRPr>
          </a:p>
        </p:txBody>
      </p:sp>
    </p:spTree>
    <p:extLst>
      <p:ext uri="{BB962C8B-B14F-4D97-AF65-F5344CB8AC3E}">
        <p14:creationId xmlns:p14="http://schemas.microsoft.com/office/powerpoint/2010/main" val="2870539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eaLnBrk="1" hangingPunct="1">
              <a:defRPr/>
            </a:pPr>
            <a:fld id="{0630A9B6-D030-4C13-875B-15D122B3AD6D}" type="slidenum">
              <a:rPr lang="en-US" altLang="en-US" sz="1800" kern="0"/>
              <a:pPr defTabSz="931774" eaLnBrk="1" hangingPunct="1">
                <a:defRPr/>
              </a:pPr>
              <a:t>12</a:t>
            </a:fld>
            <a:endParaRPr lang="en-US" altLang="en-US" sz="1800" kern="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Lori</a:t>
            </a:r>
          </a:p>
        </p:txBody>
      </p:sp>
    </p:spTree>
    <p:extLst>
      <p:ext uri="{BB962C8B-B14F-4D97-AF65-F5344CB8AC3E}">
        <p14:creationId xmlns:p14="http://schemas.microsoft.com/office/powerpoint/2010/main" val="3351388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eaLnBrk="1" hangingPunct="1">
              <a:defRPr/>
            </a:pPr>
            <a:fld id="{AD0B7BEB-7A5D-497A-99E5-E56D34483B24}" type="slidenum">
              <a:rPr lang="en-US" altLang="en-US" sz="1800" kern="0"/>
              <a:pPr defTabSz="931774" eaLnBrk="1" hangingPunct="1">
                <a:defRPr/>
              </a:pPr>
              <a:t>13</a:t>
            </a:fld>
            <a:endParaRPr lang="en-US" altLang="en-US" sz="1800" ker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Lori</a:t>
            </a:r>
          </a:p>
        </p:txBody>
      </p:sp>
    </p:spTree>
    <p:extLst>
      <p:ext uri="{BB962C8B-B14F-4D97-AF65-F5344CB8AC3E}">
        <p14:creationId xmlns:p14="http://schemas.microsoft.com/office/powerpoint/2010/main" val="103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a:p>
            <a:endParaRPr lang="en-US" dirty="0"/>
          </a:p>
        </p:txBody>
      </p:sp>
      <p:sp>
        <p:nvSpPr>
          <p:cNvPr id="4" name="Slide Number Placeholder 3"/>
          <p:cNvSpPr>
            <a:spLocks noGrp="1"/>
          </p:cNvSpPr>
          <p:nvPr>
            <p:ph type="sldNum" sz="quarter" idx="10"/>
          </p:nvPr>
        </p:nvSpPr>
        <p:spPr/>
        <p:txBody>
          <a:bodyPr/>
          <a:lstStyle/>
          <a:p>
            <a:fld id="{DBB12E49-9ACB-43B4-984E-CD6227FCC701}" type="slidenum">
              <a:rPr lang="en-US" smtClean="0"/>
              <a:t>14</a:t>
            </a:fld>
            <a:endParaRPr lang="en-US"/>
          </a:p>
        </p:txBody>
      </p:sp>
    </p:spTree>
    <p:extLst>
      <p:ext uri="{BB962C8B-B14F-4D97-AF65-F5344CB8AC3E}">
        <p14:creationId xmlns:p14="http://schemas.microsoft.com/office/powerpoint/2010/main" val="1597841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Lori</a:t>
            </a:r>
          </a:p>
          <a:p>
            <a:endParaRPr lang="en-US" dirty="0"/>
          </a:p>
        </p:txBody>
      </p:sp>
      <p:sp>
        <p:nvSpPr>
          <p:cNvPr id="4" name="Slide Number Placeholder 3"/>
          <p:cNvSpPr>
            <a:spLocks noGrp="1"/>
          </p:cNvSpPr>
          <p:nvPr>
            <p:ph type="sldNum" sz="quarter" idx="10"/>
          </p:nvPr>
        </p:nvSpPr>
        <p:spPr/>
        <p:txBody>
          <a:bodyPr/>
          <a:lstStyle/>
          <a:p>
            <a:fld id="{DBB12E49-9ACB-43B4-984E-CD6227FCC701}" type="slidenum">
              <a:rPr lang="en-US" smtClean="0"/>
              <a:t>15</a:t>
            </a:fld>
            <a:endParaRPr lang="en-US"/>
          </a:p>
        </p:txBody>
      </p:sp>
    </p:spTree>
    <p:extLst>
      <p:ext uri="{BB962C8B-B14F-4D97-AF65-F5344CB8AC3E}">
        <p14:creationId xmlns:p14="http://schemas.microsoft.com/office/powerpoint/2010/main" val="154274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p:txBody>
      </p:sp>
      <p:sp>
        <p:nvSpPr>
          <p:cNvPr id="4" name="Slide Number Placeholder 3"/>
          <p:cNvSpPr>
            <a:spLocks noGrp="1"/>
          </p:cNvSpPr>
          <p:nvPr>
            <p:ph type="sldNum" sz="quarter" idx="10"/>
          </p:nvPr>
        </p:nvSpPr>
        <p:spPr/>
        <p:txBody>
          <a:bodyPr/>
          <a:lstStyle/>
          <a:p>
            <a:fld id="{DBB12E49-9ACB-43B4-984E-CD6227FCC701}" type="slidenum">
              <a:rPr lang="en-US" smtClean="0"/>
              <a:t>16</a:t>
            </a:fld>
            <a:endParaRPr lang="en-US"/>
          </a:p>
        </p:txBody>
      </p:sp>
    </p:spTree>
    <p:extLst>
      <p:ext uri="{BB962C8B-B14F-4D97-AF65-F5344CB8AC3E}">
        <p14:creationId xmlns:p14="http://schemas.microsoft.com/office/powerpoint/2010/main" val="2237717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12E49-9ACB-43B4-984E-CD6227FCC701}" type="slidenum">
              <a:rPr lang="en-US" smtClean="0"/>
              <a:t>17</a:t>
            </a:fld>
            <a:endParaRPr lang="en-US"/>
          </a:p>
        </p:txBody>
      </p:sp>
    </p:spTree>
    <p:extLst>
      <p:ext uri="{BB962C8B-B14F-4D97-AF65-F5344CB8AC3E}">
        <p14:creationId xmlns:p14="http://schemas.microsoft.com/office/powerpoint/2010/main" val="419481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PaTTAN</a:t>
            </a:r>
            <a:r>
              <a:rPr lang="en-US" baseline="0" dirty="0"/>
              <a:t> focuses on educators and families.</a:t>
            </a:r>
          </a:p>
          <a:p>
            <a:pPr defTabSz="931774">
              <a:defRPr/>
            </a:pPr>
            <a:r>
              <a:rPr lang="en-US" baseline="0" dirty="0"/>
              <a:t>PEAL focuses on families and educators.</a:t>
            </a:r>
          </a:p>
          <a:p>
            <a:pPr defTabSz="931774">
              <a:defRPr/>
            </a:pPr>
            <a:endParaRPr lang="en-US" baseline="0" dirty="0"/>
          </a:p>
          <a:p>
            <a:r>
              <a:rPr lang="en-US" dirty="0"/>
              <a:t>Lori</a:t>
            </a:r>
            <a:r>
              <a:rPr lang="en-US" baseline="0" dirty="0"/>
              <a:t> – getting the pulse of current experiences of families – hot topics</a:t>
            </a:r>
          </a:p>
          <a:p>
            <a:r>
              <a:rPr lang="en-US" baseline="0" dirty="0"/>
              <a:t>Sue Ann – Awareness level info and services &amp; resources examples from collaboration meetings – </a:t>
            </a:r>
          </a:p>
          <a:p>
            <a:pPr defTabSz="931774">
              <a:defRPr/>
            </a:pPr>
            <a:r>
              <a:rPr lang="en-US" baseline="0" dirty="0"/>
              <a:t>------- </a:t>
            </a:r>
            <a:r>
              <a:rPr lang="en-US" dirty="0"/>
              <a:t>In addition to materials, website information, resources and training opportunities are actively shared. </a:t>
            </a:r>
          </a:p>
          <a:p>
            <a:endParaRPr lang="en-US" baseline="0" dirty="0"/>
          </a:p>
          <a:p>
            <a:r>
              <a:rPr lang="en-US" baseline="0" dirty="0"/>
              <a:t>Lori - created a referral form from DB Project  - form given to parent advisers to share with families.  Shared with HUNE websites,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BBC5FAB-125E-4DB0-8267-071E5DAD9B6A}" type="slidenum">
              <a:rPr lang="en-US" smtClean="0"/>
              <a:t>18</a:t>
            </a:fld>
            <a:endParaRPr lang="en-US"/>
          </a:p>
        </p:txBody>
      </p:sp>
    </p:spTree>
    <p:extLst>
      <p:ext uri="{BB962C8B-B14F-4D97-AF65-F5344CB8AC3E}">
        <p14:creationId xmlns:p14="http://schemas.microsoft.com/office/powerpoint/2010/main" val="412707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 referral to prevent families from falling through the cracks.</a:t>
            </a:r>
          </a:p>
        </p:txBody>
      </p:sp>
      <p:sp>
        <p:nvSpPr>
          <p:cNvPr id="4" name="Slide Number Placeholder 3"/>
          <p:cNvSpPr>
            <a:spLocks noGrp="1"/>
          </p:cNvSpPr>
          <p:nvPr>
            <p:ph type="sldNum" sz="quarter" idx="10"/>
          </p:nvPr>
        </p:nvSpPr>
        <p:spPr/>
        <p:txBody>
          <a:bodyPr/>
          <a:lstStyle/>
          <a:p>
            <a:fld id="{3BBC5FAB-125E-4DB0-8267-071E5DAD9B6A}" type="slidenum">
              <a:rPr lang="en-US" smtClean="0"/>
              <a:t>19</a:t>
            </a:fld>
            <a:endParaRPr lang="en-US"/>
          </a:p>
        </p:txBody>
      </p:sp>
    </p:spTree>
    <p:extLst>
      <p:ext uri="{BB962C8B-B14F-4D97-AF65-F5344CB8AC3E}">
        <p14:creationId xmlns:p14="http://schemas.microsoft.com/office/powerpoint/2010/main" val="19979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12E49-9ACB-43B4-984E-CD6227FCC701}" type="slidenum">
              <a:rPr lang="en-US" smtClean="0"/>
              <a:t>2</a:t>
            </a:fld>
            <a:endParaRPr lang="en-US"/>
          </a:p>
        </p:txBody>
      </p:sp>
    </p:spTree>
    <p:extLst>
      <p:ext uri="{BB962C8B-B14F-4D97-AF65-F5344CB8AC3E}">
        <p14:creationId xmlns:p14="http://schemas.microsoft.com/office/powerpoint/2010/main" val="4154537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 Ann –  both are “producers” of a high quality</a:t>
            </a:r>
            <a:r>
              <a:rPr lang="en-US" baseline="0" dirty="0"/>
              <a:t> and quantity of “products”.  Stopping to collaborate can be a challenge.</a:t>
            </a:r>
          </a:p>
          <a:p>
            <a:endParaRPr lang="en-US" baseline="0" dirty="0"/>
          </a:p>
          <a:p>
            <a:r>
              <a:rPr lang="en-US" baseline="0" dirty="0"/>
              <a:t>Lexicon of each other’s practices.  Advocate for example.  DB focused in family advocating for themselves.  PEAL uses the word more freely.</a:t>
            </a:r>
          </a:p>
          <a:p>
            <a:endParaRPr lang="en-US" baseline="0" dirty="0"/>
          </a:p>
          <a:p>
            <a:endParaRPr lang="en-US" baseline="0" dirty="0"/>
          </a:p>
          <a:p>
            <a:r>
              <a:rPr lang="en-US" baseline="0" dirty="0"/>
              <a:t>Conflicting visions of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BBC5FAB-125E-4DB0-8267-071E5DAD9B6A}" type="slidenum">
              <a:rPr lang="en-US" smtClean="0"/>
              <a:t>20</a:t>
            </a:fld>
            <a:endParaRPr lang="en-US"/>
          </a:p>
        </p:txBody>
      </p:sp>
    </p:spTree>
    <p:extLst>
      <p:ext uri="{BB962C8B-B14F-4D97-AF65-F5344CB8AC3E}">
        <p14:creationId xmlns:p14="http://schemas.microsoft.com/office/powerpoint/2010/main" val="3795621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 we each do well and honoring it in the collaboration. </a:t>
            </a:r>
          </a:p>
          <a:p>
            <a:pPr lvl="1"/>
            <a:r>
              <a:rPr lang="en-US" dirty="0" err="1"/>
              <a:t>Familiy</a:t>
            </a:r>
            <a:r>
              <a:rPr lang="en-US" dirty="0"/>
              <a:t> engagement</a:t>
            </a:r>
          </a:p>
          <a:p>
            <a:pPr lvl="1"/>
            <a:r>
              <a:rPr lang="en-US" dirty="0"/>
              <a:t>Teams for interveners</a:t>
            </a:r>
          </a:p>
          <a:p>
            <a:pPr lvl="1"/>
            <a:r>
              <a:rPr lang="en-US" dirty="0" err="1"/>
              <a:t>PartenT</a:t>
            </a:r>
            <a:r>
              <a:rPr lang="en-US" dirty="0"/>
              <a:t> advising</a:t>
            </a:r>
          </a:p>
          <a:p>
            <a:pPr lvl="1"/>
            <a:r>
              <a:rPr lang="en-US" dirty="0"/>
              <a:t>Transition from </a:t>
            </a:r>
            <a:r>
              <a:rPr lang="en-US" dirty="0" err="1"/>
              <a:t>ei</a:t>
            </a:r>
            <a:r>
              <a:rPr lang="en-US" dirty="0"/>
              <a:t> to school age, and</a:t>
            </a:r>
            <a:r>
              <a:rPr lang="en-US" baseline="0" dirty="0"/>
              <a:t> secondary transition</a:t>
            </a:r>
            <a:endParaRPr lang="en-US" dirty="0"/>
          </a:p>
          <a:p>
            <a:endParaRPr lang="en-US" b="1" dirty="0"/>
          </a:p>
          <a:p>
            <a:endParaRPr lang="en-US" b="1" dirty="0"/>
          </a:p>
          <a:p>
            <a:r>
              <a:rPr lang="en-US" b="1" dirty="0"/>
              <a:t>8.Changes in personnel, funding, and other situations can challenge collaboration initiatives. Have you </a:t>
            </a:r>
            <a:r>
              <a:rPr lang="en-US" b="1" dirty="0" err="1"/>
              <a:t>facedthese</a:t>
            </a:r>
            <a:r>
              <a:rPr lang="en-US" b="1" dirty="0"/>
              <a:t> or other challenges? If yes, how have you handled them? </a:t>
            </a:r>
          </a:p>
          <a:p>
            <a:r>
              <a:rPr lang="en-US" dirty="0"/>
              <a:t>DBP: Upon the awarding of the current grant, October 2013, the DB Project was shifted to a new branch of the PA Bureau of Special Education.  Also, until 2014, there were two Parent Training Information centers in Pennsylvania.  There is now just one, PEAL.  As a result, the Project and PEAL are revisiting the collaboration opportunities and making a deliberate action plan for future collaboration. </a:t>
            </a:r>
          </a:p>
          <a:p>
            <a:r>
              <a:rPr lang="en-US" dirty="0" err="1"/>
              <a:t>PC:Several</a:t>
            </a:r>
            <a:r>
              <a:rPr lang="en-US" dirty="0"/>
              <a:t> years ago there was a change in the DB Project Coordinator.  As a result of the survey we are now working to develop a relationship and build stronger collaboration.</a:t>
            </a:r>
          </a:p>
          <a:p>
            <a:endParaRPr lang="en-US" dirty="0"/>
          </a:p>
        </p:txBody>
      </p:sp>
      <p:sp>
        <p:nvSpPr>
          <p:cNvPr id="4" name="Slide Number Placeholder 3"/>
          <p:cNvSpPr>
            <a:spLocks noGrp="1"/>
          </p:cNvSpPr>
          <p:nvPr>
            <p:ph type="sldNum" sz="quarter" idx="10"/>
          </p:nvPr>
        </p:nvSpPr>
        <p:spPr/>
        <p:txBody>
          <a:bodyPr/>
          <a:lstStyle/>
          <a:p>
            <a:fld id="{3BBC5FAB-125E-4DB0-8267-071E5DAD9B6A}" type="slidenum">
              <a:rPr lang="en-US" smtClean="0"/>
              <a:t>21</a:t>
            </a:fld>
            <a:endParaRPr lang="en-US"/>
          </a:p>
        </p:txBody>
      </p:sp>
    </p:spTree>
    <p:extLst>
      <p:ext uri="{BB962C8B-B14F-4D97-AF65-F5344CB8AC3E}">
        <p14:creationId xmlns:p14="http://schemas.microsoft.com/office/powerpoint/2010/main" val="1599172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12E49-9ACB-43B4-984E-CD6227FCC701}" type="slidenum">
              <a:rPr lang="en-US" smtClean="0"/>
              <a:t>22</a:t>
            </a:fld>
            <a:endParaRPr lang="en-US"/>
          </a:p>
        </p:txBody>
      </p:sp>
    </p:spTree>
    <p:extLst>
      <p:ext uri="{BB962C8B-B14F-4D97-AF65-F5344CB8AC3E}">
        <p14:creationId xmlns:p14="http://schemas.microsoft.com/office/powerpoint/2010/main" val="155650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B12E49-9ACB-43B4-984E-CD6227FCC701}" type="slidenum">
              <a:rPr lang="en-US" smtClean="0"/>
              <a:t>3</a:t>
            </a:fld>
            <a:endParaRPr lang="en-US"/>
          </a:p>
        </p:txBody>
      </p:sp>
    </p:spTree>
    <p:extLst>
      <p:ext uri="{BB962C8B-B14F-4D97-AF65-F5344CB8AC3E}">
        <p14:creationId xmlns:p14="http://schemas.microsoft.com/office/powerpoint/2010/main" val="348104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PaTTAN</a:t>
            </a:r>
            <a:r>
              <a:rPr lang="en-US" baseline="0" dirty="0"/>
              <a:t> focuses on educators and families.</a:t>
            </a:r>
          </a:p>
          <a:p>
            <a:pPr defTabSz="931774">
              <a:defRPr/>
            </a:pPr>
            <a:r>
              <a:rPr lang="en-US" baseline="0" dirty="0"/>
              <a:t>PEAL focuses on families and educators.</a:t>
            </a:r>
          </a:p>
          <a:p>
            <a:pPr defTabSz="931774">
              <a:defRPr/>
            </a:pPr>
            <a:r>
              <a:rPr lang="en-US" baseline="0" dirty="0"/>
              <a:t>Commonality with expertise which is a tremendous compliment connecting the organizations</a:t>
            </a:r>
          </a:p>
          <a:p>
            <a:pPr defTabSz="931774">
              <a:defRPr/>
            </a:pPr>
            <a:endParaRPr lang="en-US" baseline="0" dirty="0"/>
          </a:p>
          <a:p>
            <a:pPr defTabSz="931774">
              <a:defRPr/>
            </a:pPr>
            <a:r>
              <a:rPr lang="en-US" baseline="0" dirty="0"/>
              <a:t>Animation to show families &amp; educators</a:t>
            </a:r>
          </a:p>
          <a:p>
            <a:pPr marL="174708" indent="-174708" defTabSz="931774">
              <a:buFontTx/>
              <a:buChar char="-"/>
              <a:defRPr/>
            </a:pPr>
            <a:r>
              <a:rPr lang="en-US" baseline="0" dirty="0"/>
              <a:t>Educators and families </a:t>
            </a:r>
          </a:p>
          <a:p>
            <a:pPr marL="174708" indent="-174708" defTabSz="931774">
              <a:buFontTx/>
              <a:buChar char="-"/>
              <a:defRPr/>
            </a:pPr>
            <a:r>
              <a:rPr lang="en-US" baseline="0" dirty="0"/>
              <a:t>Joining together for the same cause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3BBC5FAB-125E-4DB0-8267-071E5DAD9B6A}" type="slidenum">
              <a:rPr lang="en-US" sz="1800" kern="0">
                <a:solidFill>
                  <a:sysClr val="windowText" lastClr="000000"/>
                </a:solidFill>
              </a:rPr>
              <a:pPr defTabSz="931774">
                <a:defRPr/>
              </a:pPr>
              <a:t>4</a:t>
            </a:fld>
            <a:endParaRPr lang="en-US" sz="1800" kern="0">
              <a:solidFill>
                <a:sysClr val="windowText" lastClr="000000"/>
              </a:solidFill>
            </a:endParaRPr>
          </a:p>
        </p:txBody>
      </p:sp>
    </p:spTree>
    <p:extLst>
      <p:ext uri="{BB962C8B-B14F-4D97-AF65-F5344CB8AC3E}">
        <p14:creationId xmlns:p14="http://schemas.microsoft.com/office/powerpoint/2010/main" val="93220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organizations or robust and thriving with expertise and energy.  Giving</a:t>
            </a:r>
            <a:r>
              <a:rPr lang="en-US" baseline="0" dirty="0"/>
              <a:t> deaf-blindness individual attention in the multiple disability categories has been essential and tremendously beneficial.</a:t>
            </a:r>
            <a:endParaRPr lang="en-US" dirty="0"/>
          </a:p>
        </p:txBody>
      </p:sp>
      <p:sp>
        <p:nvSpPr>
          <p:cNvPr id="4" name="Slide Number Placeholder 3"/>
          <p:cNvSpPr>
            <a:spLocks noGrp="1"/>
          </p:cNvSpPr>
          <p:nvPr>
            <p:ph type="sldNum" sz="quarter" idx="10"/>
          </p:nvPr>
        </p:nvSpPr>
        <p:spPr/>
        <p:txBody>
          <a:bodyPr/>
          <a:lstStyle/>
          <a:p>
            <a:fld id="{DBB12E49-9ACB-43B4-984E-CD6227FCC701}" type="slidenum">
              <a:rPr lang="en-US" smtClean="0"/>
              <a:t>5</a:t>
            </a:fld>
            <a:endParaRPr lang="en-US"/>
          </a:p>
        </p:txBody>
      </p:sp>
    </p:spTree>
    <p:extLst>
      <p:ext uri="{BB962C8B-B14F-4D97-AF65-F5344CB8AC3E}">
        <p14:creationId xmlns:p14="http://schemas.microsoft.com/office/powerpoint/2010/main" val="388466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Sue Ann</a:t>
            </a:r>
          </a:p>
          <a:p>
            <a:endParaRPr lang="en-US" dirty="0"/>
          </a:p>
        </p:txBody>
      </p:sp>
      <p:sp>
        <p:nvSpPr>
          <p:cNvPr id="4" name="Slide Number Placeholder 3"/>
          <p:cNvSpPr>
            <a:spLocks noGrp="1"/>
          </p:cNvSpPr>
          <p:nvPr>
            <p:ph type="sldNum" sz="quarter" idx="10"/>
          </p:nvPr>
        </p:nvSpPr>
        <p:spPr/>
        <p:txBody>
          <a:bodyPr/>
          <a:lstStyle/>
          <a:p>
            <a:fld id="{DBB12E49-9ACB-43B4-984E-CD6227FCC701}" type="slidenum">
              <a:rPr lang="en-US" smtClean="0"/>
              <a:t>6</a:t>
            </a:fld>
            <a:endParaRPr lang="en-US"/>
          </a:p>
        </p:txBody>
      </p:sp>
    </p:spTree>
    <p:extLst>
      <p:ext uri="{BB962C8B-B14F-4D97-AF65-F5344CB8AC3E}">
        <p14:creationId xmlns:p14="http://schemas.microsoft.com/office/powerpoint/2010/main" val="30089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Sue Ann</a:t>
            </a:r>
          </a:p>
          <a:p>
            <a:endParaRPr lang="en-US" dirty="0"/>
          </a:p>
        </p:txBody>
      </p:sp>
      <p:sp>
        <p:nvSpPr>
          <p:cNvPr id="4" name="Slide Number Placeholder 3"/>
          <p:cNvSpPr>
            <a:spLocks noGrp="1"/>
          </p:cNvSpPr>
          <p:nvPr>
            <p:ph type="sldNum" sz="quarter" idx="10"/>
          </p:nvPr>
        </p:nvSpPr>
        <p:spPr/>
        <p:txBody>
          <a:bodyPr/>
          <a:lstStyle/>
          <a:p>
            <a:fld id="{DBB12E49-9ACB-43B4-984E-CD6227FCC701}" type="slidenum">
              <a:rPr lang="en-US" smtClean="0"/>
              <a:t>7</a:t>
            </a:fld>
            <a:endParaRPr lang="en-US"/>
          </a:p>
        </p:txBody>
      </p:sp>
    </p:spTree>
    <p:extLst>
      <p:ext uri="{BB962C8B-B14F-4D97-AF65-F5344CB8AC3E}">
        <p14:creationId xmlns:p14="http://schemas.microsoft.com/office/powerpoint/2010/main" val="10772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 Ann</a:t>
            </a:r>
          </a:p>
        </p:txBody>
      </p:sp>
      <p:sp>
        <p:nvSpPr>
          <p:cNvPr id="4" name="Slide Number Placeholder 3"/>
          <p:cNvSpPr>
            <a:spLocks noGrp="1"/>
          </p:cNvSpPr>
          <p:nvPr>
            <p:ph type="sldNum" sz="quarter" idx="10"/>
          </p:nvPr>
        </p:nvSpPr>
        <p:spPr/>
        <p:txBody>
          <a:bodyPr/>
          <a:lstStyle/>
          <a:p>
            <a:fld id="{DBB12E49-9ACB-43B4-984E-CD6227FCC701}" type="slidenum">
              <a:rPr lang="en-US" smtClean="0"/>
              <a:t>8</a:t>
            </a:fld>
            <a:endParaRPr lang="en-US"/>
          </a:p>
        </p:txBody>
      </p:sp>
    </p:spTree>
    <p:extLst>
      <p:ext uri="{BB962C8B-B14F-4D97-AF65-F5344CB8AC3E}">
        <p14:creationId xmlns:p14="http://schemas.microsoft.com/office/powerpoint/2010/main" val="141592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 check order of goals .*Add PTI</a:t>
            </a:r>
            <a:r>
              <a:rPr lang="en-US" baseline="0" dirty="0"/>
              <a:t> to appropriate goal</a:t>
            </a:r>
            <a:endParaRPr lang="en-US" dirty="0"/>
          </a:p>
        </p:txBody>
      </p:sp>
      <p:sp>
        <p:nvSpPr>
          <p:cNvPr id="4" name="Slide Number Placeholder 3"/>
          <p:cNvSpPr>
            <a:spLocks noGrp="1"/>
          </p:cNvSpPr>
          <p:nvPr>
            <p:ph type="sldNum" sz="quarter" idx="10"/>
          </p:nvPr>
        </p:nvSpPr>
        <p:spPr/>
        <p:txBody>
          <a:bodyPr/>
          <a:lstStyle/>
          <a:p>
            <a:fld id="{3BBC5FAB-125E-4DB0-8267-071E5DAD9B6A}" type="slidenum">
              <a:rPr lang="en-US" smtClean="0"/>
              <a:t>9</a:t>
            </a:fld>
            <a:endParaRPr lang="en-US"/>
          </a:p>
        </p:txBody>
      </p:sp>
    </p:spTree>
    <p:extLst>
      <p:ext uri="{BB962C8B-B14F-4D97-AF65-F5344CB8AC3E}">
        <p14:creationId xmlns:p14="http://schemas.microsoft.com/office/powerpoint/2010/main" val="1992996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4/21/2016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4/21/2016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4/21/2016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4/21/2016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4/21/2016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4/21/2016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4/21/2016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4/21/2016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4/21/2016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0" y="6019800"/>
            <a:ext cx="123190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5" name="Picture 9" descr="PDE- Cap Logo-Fina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86401" y="5562600"/>
            <a:ext cx="11472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userDrawn="1"/>
        </p:nvSpPr>
        <p:spPr bwMode="auto">
          <a:xfrm>
            <a:off x="2438400" y="6477000"/>
            <a:ext cx="731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600">
                <a:solidFill>
                  <a:schemeClr val="bg1"/>
                </a:solidFill>
                <a:latin typeface="Corbel" pitchFamily="34" charset="0"/>
              </a:rPr>
              <a:t>Pennsylvania Training and Technical Assistance Network</a:t>
            </a:r>
            <a:endParaRPr lang="en-US" sz="1800"/>
          </a:p>
        </p:txBody>
      </p:sp>
      <p:sp>
        <p:nvSpPr>
          <p:cNvPr id="7170" name="Rectangle 2"/>
          <p:cNvSpPr>
            <a:spLocks noGrp="1" noChangeArrowheads="1"/>
          </p:cNvSpPr>
          <p:nvPr>
            <p:ph type="ctrTitle"/>
          </p:nvPr>
        </p:nvSpPr>
        <p:spPr>
          <a:xfrm>
            <a:off x="203200" y="228600"/>
            <a:ext cx="11684000" cy="990600"/>
          </a:xfrm>
        </p:spPr>
        <p:txBody>
          <a:bodyPr/>
          <a:lstStyle>
            <a:lvl1pPr algn="ctr">
              <a:defRPr>
                <a:solidFill>
                  <a:schemeClr val="bg1"/>
                </a:solidFill>
              </a:defRPr>
            </a:lvl1pPr>
          </a:lstStyle>
          <a:p>
            <a:r>
              <a:rPr lang="en-US"/>
              <a:t>Click to edit Master title style</a:t>
            </a:r>
          </a:p>
        </p:txBody>
      </p:sp>
      <p:sp>
        <p:nvSpPr>
          <p:cNvPr id="7171" name="Rectangle 3"/>
          <p:cNvSpPr>
            <a:spLocks noGrp="1" noChangeArrowheads="1"/>
          </p:cNvSpPr>
          <p:nvPr>
            <p:ph type="subTitle" idx="1"/>
          </p:nvPr>
        </p:nvSpPr>
        <p:spPr>
          <a:xfrm>
            <a:off x="3048000" y="2819400"/>
            <a:ext cx="6096000" cy="2362200"/>
          </a:xfrm>
        </p:spPr>
        <p:txBody>
          <a:bodyPr/>
          <a:lstStyle>
            <a:lvl1pPr marL="0" indent="0" algn="ctr">
              <a:buFontTx/>
              <a:buNone/>
              <a:defRPr sz="2400">
                <a:solidFill>
                  <a:schemeClr val="bg1"/>
                </a:solidFill>
              </a:defRPr>
            </a:lvl1pPr>
          </a:lstStyle>
          <a:p>
            <a:r>
              <a:rPr lang="en-US"/>
              <a:t>Click to edit Master subtitle style</a:t>
            </a:r>
          </a:p>
        </p:txBody>
      </p:sp>
    </p:spTree>
    <p:extLst>
      <p:ext uri="{BB962C8B-B14F-4D97-AF65-F5344CB8AC3E}">
        <p14:creationId xmlns:p14="http://schemas.microsoft.com/office/powerpoint/2010/main" val="55268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E7963D-7520-49AB-AF0B-A24BA68D65B5}" type="slidenum">
              <a:rPr lang="en-US"/>
              <a:pPr>
                <a:defRPr/>
              </a:pPr>
              <a:t>‹#›</a:t>
            </a:fld>
            <a:endParaRPr lang="en-US"/>
          </a:p>
        </p:txBody>
      </p:sp>
    </p:spTree>
    <p:extLst>
      <p:ext uri="{BB962C8B-B14F-4D97-AF65-F5344CB8AC3E}">
        <p14:creationId xmlns:p14="http://schemas.microsoft.com/office/powerpoint/2010/main" val="73725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4/21/2016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3A111D-D256-4443-9A42-EC240F61C30C}" type="slidenum">
              <a:rPr lang="en-US"/>
              <a:pPr>
                <a:defRPr/>
              </a:pPr>
              <a:t>‹#›</a:t>
            </a:fld>
            <a:endParaRPr lang="en-US"/>
          </a:p>
        </p:txBody>
      </p:sp>
    </p:spTree>
    <p:extLst>
      <p:ext uri="{BB962C8B-B14F-4D97-AF65-F5344CB8AC3E}">
        <p14:creationId xmlns:p14="http://schemas.microsoft.com/office/powerpoint/2010/main" val="734652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BCD24E-F406-4AFC-9A54-5839DAC7D77F}" type="slidenum">
              <a:rPr lang="en-US"/>
              <a:pPr>
                <a:defRPr/>
              </a:pPr>
              <a:t>‹#›</a:t>
            </a:fld>
            <a:endParaRPr lang="en-US"/>
          </a:p>
        </p:txBody>
      </p:sp>
    </p:spTree>
    <p:extLst>
      <p:ext uri="{BB962C8B-B14F-4D97-AF65-F5344CB8AC3E}">
        <p14:creationId xmlns:p14="http://schemas.microsoft.com/office/powerpoint/2010/main" val="3925548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D8BFA3-9DF7-403D-A969-DE801FAB8DA6}" type="slidenum">
              <a:rPr lang="en-US"/>
              <a:pPr>
                <a:defRPr/>
              </a:pPr>
              <a:t>‹#›</a:t>
            </a:fld>
            <a:endParaRPr lang="en-US"/>
          </a:p>
        </p:txBody>
      </p:sp>
    </p:spTree>
    <p:extLst>
      <p:ext uri="{BB962C8B-B14F-4D97-AF65-F5344CB8AC3E}">
        <p14:creationId xmlns:p14="http://schemas.microsoft.com/office/powerpoint/2010/main" val="2315916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200C58-2323-46B7-91D5-E8296DB98636}" type="slidenum">
              <a:rPr lang="en-US"/>
              <a:pPr>
                <a:defRPr/>
              </a:pPr>
              <a:t>‹#›</a:t>
            </a:fld>
            <a:endParaRPr lang="en-US"/>
          </a:p>
        </p:txBody>
      </p:sp>
    </p:spTree>
    <p:extLst>
      <p:ext uri="{BB962C8B-B14F-4D97-AF65-F5344CB8AC3E}">
        <p14:creationId xmlns:p14="http://schemas.microsoft.com/office/powerpoint/2010/main" val="2411095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DAA36D-4251-4CCF-8FF1-208BB44FEDB3}" type="slidenum">
              <a:rPr lang="en-US"/>
              <a:pPr>
                <a:defRPr/>
              </a:pPr>
              <a:t>‹#›</a:t>
            </a:fld>
            <a:endParaRPr lang="en-US"/>
          </a:p>
        </p:txBody>
      </p:sp>
    </p:spTree>
    <p:extLst>
      <p:ext uri="{BB962C8B-B14F-4D97-AF65-F5344CB8AC3E}">
        <p14:creationId xmlns:p14="http://schemas.microsoft.com/office/powerpoint/2010/main" val="864919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302A1E-1B4B-4329-A1D7-B2E70AE36679}" type="slidenum">
              <a:rPr lang="en-US"/>
              <a:pPr>
                <a:defRPr/>
              </a:pPr>
              <a:t>‹#›</a:t>
            </a:fld>
            <a:endParaRPr lang="en-US"/>
          </a:p>
        </p:txBody>
      </p:sp>
    </p:spTree>
    <p:extLst>
      <p:ext uri="{BB962C8B-B14F-4D97-AF65-F5344CB8AC3E}">
        <p14:creationId xmlns:p14="http://schemas.microsoft.com/office/powerpoint/2010/main" val="2103564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141C0B-948D-4E76-BE5F-24F2B4A9A33E}" type="slidenum">
              <a:rPr lang="en-US"/>
              <a:pPr>
                <a:defRPr/>
              </a:pPr>
              <a:t>‹#›</a:t>
            </a:fld>
            <a:endParaRPr lang="en-US"/>
          </a:p>
        </p:txBody>
      </p:sp>
    </p:spTree>
    <p:extLst>
      <p:ext uri="{BB962C8B-B14F-4D97-AF65-F5344CB8AC3E}">
        <p14:creationId xmlns:p14="http://schemas.microsoft.com/office/powerpoint/2010/main" val="447212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9DD8E-FE83-4EA8-9859-173970A18115}" type="slidenum">
              <a:rPr lang="en-US"/>
              <a:pPr>
                <a:defRPr/>
              </a:pPr>
              <a:t>‹#›</a:t>
            </a:fld>
            <a:endParaRPr lang="en-US"/>
          </a:p>
        </p:txBody>
      </p:sp>
    </p:spTree>
    <p:extLst>
      <p:ext uri="{BB962C8B-B14F-4D97-AF65-F5344CB8AC3E}">
        <p14:creationId xmlns:p14="http://schemas.microsoft.com/office/powerpoint/2010/main" val="4096462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CFBAB3-0A30-451B-9F62-DB82114E943A}" type="slidenum">
              <a:rPr lang="en-US"/>
              <a:pPr>
                <a:defRPr/>
              </a:pPr>
              <a:t>‹#›</a:t>
            </a:fld>
            <a:endParaRPr lang="en-US"/>
          </a:p>
        </p:txBody>
      </p:sp>
    </p:spTree>
    <p:extLst>
      <p:ext uri="{BB962C8B-B14F-4D97-AF65-F5344CB8AC3E}">
        <p14:creationId xmlns:p14="http://schemas.microsoft.com/office/powerpoint/2010/main" val="218746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4/21/2016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4/21/2016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4/21/2016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4/21/2016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4/21/2016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4/21/2016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4/21/2016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4/21/2016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(Gill Sans MT 40 pt.)</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81DDB22-7F19-4E8E-BA0F-1DF6F7AA4517}" type="slidenum">
              <a:rPr lang="en-US"/>
              <a:pPr>
                <a:defRPr/>
              </a:pPr>
              <a:t>‹#›</a:t>
            </a:fld>
            <a:endParaRPr lang="en-US"/>
          </a:p>
        </p:txBody>
      </p:sp>
      <p:sp>
        <p:nvSpPr>
          <p:cNvPr id="1031" name="Rectangle 7"/>
          <p:cNvSpPr>
            <a:spLocks noChangeArrowheads="1"/>
          </p:cNvSpPr>
          <p:nvPr userDrawn="1"/>
        </p:nvSpPr>
        <p:spPr bwMode="auto">
          <a:xfrm>
            <a:off x="0" y="990600"/>
            <a:ext cx="12192000" cy="152400"/>
          </a:xfrm>
          <a:prstGeom prst="rect">
            <a:avLst/>
          </a:prstGeom>
          <a:gradFill rotWithShape="1">
            <a:gsLst>
              <a:gs pos="0">
                <a:srgbClr val="003399"/>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Tree>
    <p:extLst>
      <p:ext uri="{BB962C8B-B14F-4D97-AF65-F5344CB8AC3E}">
        <p14:creationId xmlns:p14="http://schemas.microsoft.com/office/powerpoint/2010/main" val="40234994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spcBef>
          <a:spcPct val="0"/>
        </a:spcBef>
        <a:spcAft>
          <a:spcPct val="0"/>
        </a:spcAft>
        <a:defRPr sz="4000">
          <a:solidFill>
            <a:schemeClr val="accent2"/>
          </a:solidFill>
          <a:latin typeface="+mj-lt"/>
          <a:ea typeface="+mj-ea"/>
          <a:cs typeface="+mj-cs"/>
        </a:defRPr>
      </a:lvl1pPr>
      <a:lvl2pPr algn="l" rtl="0" eaLnBrk="1" fontAlgn="base" hangingPunct="1">
        <a:spcBef>
          <a:spcPct val="0"/>
        </a:spcBef>
        <a:spcAft>
          <a:spcPct val="0"/>
        </a:spcAft>
        <a:defRPr sz="4000">
          <a:solidFill>
            <a:schemeClr val="accent2"/>
          </a:solidFill>
          <a:latin typeface="Gill Sans MT" pitchFamily="34" charset="0"/>
        </a:defRPr>
      </a:lvl2pPr>
      <a:lvl3pPr algn="l" rtl="0" eaLnBrk="1" fontAlgn="base" hangingPunct="1">
        <a:spcBef>
          <a:spcPct val="0"/>
        </a:spcBef>
        <a:spcAft>
          <a:spcPct val="0"/>
        </a:spcAft>
        <a:defRPr sz="4000">
          <a:solidFill>
            <a:schemeClr val="accent2"/>
          </a:solidFill>
          <a:latin typeface="Gill Sans MT" pitchFamily="34" charset="0"/>
        </a:defRPr>
      </a:lvl3pPr>
      <a:lvl4pPr algn="l" rtl="0" eaLnBrk="1" fontAlgn="base" hangingPunct="1">
        <a:spcBef>
          <a:spcPct val="0"/>
        </a:spcBef>
        <a:spcAft>
          <a:spcPct val="0"/>
        </a:spcAft>
        <a:defRPr sz="4000">
          <a:solidFill>
            <a:schemeClr val="accent2"/>
          </a:solidFill>
          <a:latin typeface="Gill Sans MT" pitchFamily="34" charset="0"/>
        </a:defRPr>
      </a:lvl4pPr>
      <a:lvl5pPr algn="l" rtl="0" eaLnBrk="1" fontAlgn="base" hangingPunct="1">
        <a:spcBef>
          <a:spcPct val="0"/>
        </a:spcBef>
        <a:spcAft>
          <a:spcPct val="0"/>
        </a:spcAft>
        <a:defRPr sz="4000">
          <a:solidFill>
            <a:schemeClr val="accent2"/>
          </a:solidFill>
          <a:latin typeface="Gill Sans MT" pitchFamily="34" charset="0"/>
        </a:defRPr>
      </a:lvl5pPr>
      <a:lvl6pPr marL="457200" algn="l" rtl="0" eaLnBrk="1" fontAlgn="base" hangingPunct="1">
        <a:spcBef>
          <a:spcPct val="0"/>
        </a:spcBef>
        <a:spcAft>
          <a:spcPct val="0"/>
        </a:spcAft>
        <a:defRPr sz="4000">
          <a:solidFill>
            <a:schemeClr val="accent2"/>
          </a:solidFill>
          <a:latin typeface="Gill Sans MT" pitchFamily="34" charset="0"/>
        </a:defRPr>
      </a:lvl6pPr>
      <a:lvl7pPr marL="914400" algn="l" rtl="0" eaLnBrk="1" fontAlgn="base" hangingPunct="1">
        <a:spcBef>
          <a:spcPct val="0"/>
        </a:spcBef>
        <a:spcAft>
          <a:spcPct val="0"/>
        </a:spcAft>
        <a:defRPr sz="4000">
          <a:solidFill>
            <a:schemeClr val="accent2"/>
          </a:solidFill>
          <a:latin typeface="Gill Sans MT" pitchFamily="34" charset="0"/>
        </a:defRPr>
      </a:lvl7pPr>
      <a:lvl8pPr marL="1371600" algn="l" rtl="0" eaLnBrk="1" fontAlgn="base" hangingPunct="1">
        <a:spcBef>
          <a:spcPct val="0"/>
        </a:spcBef>
        <a:spcAft>
          <a:spcPct val="0"/>
        </a:spcAft>
        <a:defRPr sz="4000">
          <a:solidFill>
            <a:schemeClr val="accent2"/>
          </a:solidFill>
          <a:latin typeface="Gill Sans MT" pitchFamily="34" charset="0"/>
        </a:defRPr>
      </a:lvl8pPr>
      <a:lvl9pPr marL="1828800" algn="l" rtl="0" eaLnBrk="1" fontAlgn="base" hangingPunct="1">
        <a:spcBef>
          <a:spcPct val="0"/>
        </a:spcBef>
        <a:spcAft>
          <a:spcPct val="0"/>
        </a:spcAft>
        <a:defRPr sz="4000">
          <a:solidFill>
            <a:schemeClr val="accent2"/>
          </a:solidFill>
          <a:latin typeface="Gill Sans MT" pitchFamily="34" charset="0"/>
        </a:defRPr>
      </a:lvl9pPr>
    </p:titleStyle>
    <p:bodyStyle>
      <a:lvl1pPr marL="342900" indent="-342900" algn="l" rtl="0" eaLnBrk="1" fontAlgn="base" hangingPunct="1">
        <a:spcBef>
          <a:spcPct val="20000"/>
        </a:spcBef>
        <a:spcAft>
          <a:spcPct val="0"/>
        </a:spcAft>
        <a:buChar char="•"/>
        <a:defRPr sz="32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1110343" y="1001490"/>
            <a:ext cx="9971315" cy="2068286"/>
          </a:xfrm>
        </p:spPr>
        <p:txBody>
          <a:bodyPr/>
          <a:lstStyle/>
          <a:p>
            <a:pPr eaLnBrk="1" hangingPunct="1"/>
            <a:r>
              <a:rPr lang="en-US" altLang="en-US" sz="4400" dirty="0"/>
              <a:t>Collaboration: </a:t>
            </a:r>
            <a:br>
              <a:rPr lang="en-US" altLang="en-US" sz="4400" dirty="0"/>
            </a:br>
            <a:r>
              <a:rPr lang="en-US" altLang="en-US" sz="4400" dirty="0"/>
              <a:t>Pennsylvania Deaf-Blind Project </a:t>
            </a:r>
            <a:br>
              <a:rPr lang="en-US" altLang="en-US" sz="4400" dirty="0"/>
            </a:br>
            <a:r>
              <a:rPr lang="en-US" altLang="en-US" sz="4400" dirty="0"/>
              <a:t>Parent Education and Advocacy Leadership</a:t>
            </a:r>
          </a:p>
        </p:txBody>
      </p:sp>
      <p:sp>
        <p:nvSpPr>
          <p:cNvPr id="8" name="Rectangle 3"/>
          <p:cNvSpPr>
            <a:spLocks noGrp="1" noChangeArrowheads="1"/>
          </p:cNvSpPr>
          <p:nvPr>
            <p:ph type="subTitle" idx="1"/>
          </p:nvPr>
        </p:nvSpPr>
        <p:spPr>
          <a:xfrm>
            <a:off x="2111830" y="4060372"/>
            <a:ext cx="8273140" cy="2362200"/>
          </a:xfrm>
        </p:spPr>
        <p:txBody>
          <a:bodyPr/>
          <a:lstStyle/>
          <a:p>
            <a:pPr eaLnBrk="1" hangingPunct="1"/>
            <a:r>
              <a:rPr lang="en-US" altLang="en-US" sz="3200" dirty="0"/>
              <a:t>April 13, 2016</a:t>
            </a:r>
          </a:p>
          <a:p>
            <a:pPr eaLnBrk="1" hangingPunct="1"/>
            <a:r>
              <a:rPr lang="en-US" altLang="en-US" sz="3200" dirty="0"/>
              <a:t>Sue Ann Houser and Lori Brew</a:t>
            </a:r>
          </a:p>
        </p:txBody>
      </p:sp>
    </p:spTree>
    <p:extLst>
      <p:ext uri="{BB962C8B-B14F-4D97-AF65-F5344CB8AC3E}">
        <p14:creationId xmlns:p14="http://schemas.microsoft.com/office/powerpoint/2010/main" val="358346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080" y="865743"/>
            <a:ext cx="9694843" cy="709865"/>
          </a:xfrm>
        </p:spPr>
        <p:txBody>
          <a:bodyPr/>
          <a:lstStyle/>
          <a:p>
            <a:r>
              <a:rPr lang="en-US" b="1" dirty="0"/>
              <a:t>Pennsylvania Deaf-Blind Project Evaluation</a:t>
            </a:r>
          </a:p>
        </p:txBody>
      </p:sp>
      <p:sp>
        <p:nvSpPr>
          <p:cNvPr id="3" name="Content Placeholder 2"/>
          <p:cNvSpPr>
            <a:spLocks noGrp="1"/>
          </p:cNvSpPr>
          <p:nvPr>
            <p:ph idx="1"/>
          </p:nvPr>
        </p:nvSpPr>
        <p:spPr>
          <a:xfrm>
            <a:off x="1244906" y="2590800"/>
            <a:ext cx="9423094" cy="3530600"/>
          </a:xfrm>
        </p:spPr>
        <p:txBody>
          <a:bodyPr>
            <a:noAutofit/>
          </a:bodyPr>
          <a:lstStyle/>
          <a:p>
            <a:pPr>
              <a:spcAft>
                <a:spcPts val="600"/>
              </a:spcAft>
            </a:pPr>
            <a:r>
              <a:rPr lang="en-US" sz="3200" dirty="0"/>
              <a:t>Pennsylvania must report annually on progress toward on activities and outcomes</a:t>
            </a:r>
          </a:p>
          <a:p>
            <a:r>
              <a:rPr lang="en-US" sz="3200" dirty="0"/>
              <a:t>External evaluator assisting the Project</a:t>
            </a:r>
          </a:p>
          <a:p>
            <a:r>
              <a:rPr lang="en-US" sz="3200" dirty="0"/>
              <a:t>Pennsylvania Deaf-Blind Advisory Committee</a:t>
            </a:r>
          </a:p>
          <a:p>
            <a:pPr lvl="1"/>
            <a:r>
              <a:rPr lang="en-US" sz="2400" dirty="0"/>
              <a:t>PTI representation on the DB Advisory committee</a:t>
            </a:r>
          </a:p>
        </p:txBody>
      </p:sp>
    </p:spTree>
    <p:extLst>
      <p:ext uri="{BB962C8B-B14F-4D97-AF65-F5344CB8AC3E}">
        <p14:creationId xmlns:p14="http://schemas.microsoft.com/office/powerpoint/2010/main" val="942032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9484" y="381000"/>
            <a:ext cx="6343650" cy="709613"/>
          </a:xfrm>
        </p:spPr>
        <p:txBody>
          <a:bodyPr/>
          <a:lstStyle/>
          <a:p>
            <a:pPr>
              <a:defRPr/>
            </a:pPr>
            <a:r>
              <a:rPr lang="en-US" sz="4000" b="1" dirty="0">
                <a:solidFill>
                  <a:schemeClr val="tx2"/>
                </a:solidFill>
              </a:rPr>
              <a:t>PTI In Pennsylvania</a:t>
            </a:r>
          </a:p>
        </p:txBody>
      </p:sp>
      <p:pic>
        <p:nvPicPr>
          <p:cNvPr id="3" name="Picture 2" descr="Outline of the state of Pennsylvania"/>
          <p:cNvPicPr>
            <a:picLocks noChangeAspect="1"/>
          </p:cNvPicPr>
          <p:nvPr/>
        </p:nvPicPr>
        <p:blipFill>
          <a:blip r:embed="rId4"/>
          <a:stretch>
            <a:fillRect/>
          </a:stretch>
        </p:blipFill>
        <p:spPr>
          <a:xfrm>
            <a:off x="937346" y="935980"/>
            <a:ext cx="10019387" cy="5672523"/>
          </a:xfrm>
          <a:prstGeom prst="rect">
            <a:avLst/>
          </a:prstGeom>
        </p:spPr>
      </p:pic>
      <p:sp>
        <p:nvSpPr>
          <p:cNvPr id="11270" name="Content Placeholder 6"/>
          <p:cNvSpPr>
            <a:spLocks noGrp="1"/>
          </p:cNvSpPr>
          <p:nvPr>
            <p:ph idx="4294967295"/>
          </p:nvPr>
        </p:nvSpPr>
        <p:spPr>
          <a:xfrm>
            <a:off x="1758106" y="1393002"/>
            <a:ext cx="9067800" cy="5105400"/>
          </a:xfrm>
        </p:spPr>
        <p:txBody>
          <a:bodyPr>
            <a:normAutofit/>
          </a:bodyPr>
          <a:lstStyle/>
          <a:p>
            <a:pPr>
              <a:buFont typeface="Arial" charset="0"/>
              <a:buChar char="•"/>
              <a:defRPr/>
            </a:pPr>
            <a:endParaRPr lang="en-US" altLang="en-US" sz="2400" dirty="0"/>
          </a:p>
          <a:p>
            <a:pPr>
              <a:buSzPct val="115000"/>
              <a:buFont typeface="Century Gothic" panose="020B0502020202020204" pitchFamily="34" charset="0"/>
              <a:buChar char="•"/>
              <a:defRPr/>
            </a:pPr>
            <a:r>
              <a:rPr lang="en-US" altLang="en-US" sz="2400" dirty="0"/>
              <a:t>One PTI</a:t>
            </a:r>
          </a:p>
          <a:p>
            <a:pPr marL="457200">
              <a:buSzPct val="115000"/>
              <a:buFont typeface="Century Gothic" panose="020B0502020202020204" pitchFamily="34" charset="0"/>
              <a:buChar char="•"/>
              <a:defRPr/>
            </a:pPr>
            <a:r>
              <a:rPr lang="en-US" altLang="en-US" sz="2400" dirty="0"/>
              <a:t>   The </a:t>
            </a:r>
            <a:r>
              <a:rPr lang="en-US" altLang="en-US" sz="2400" b="1" dirty="0"/>
              <a:t>PEAL Center</a:t>
            </a:r>
            <a:r>
              <a:rPr lang="en-US" altLang="en-US" sz="2400" dirty="0"/>
              <a:t>: serving the entire state of PA</a:t>
            </a:r>
          </a:p>
          <a:p>
            <a:pPr lvl="1">
              <a:buSzPct val="115000"/>
              <a:buFont typeface="Century Gothic" panose="020B0502020202020204" pitchFamily="34" charset="0"/>
              <a:buChar char="•"/>
              <a:defRPr/>
            </a:pPr>
            <a:r>
              <a:rPr lang="en-US" altLang="en-US" sz="2000" dirty="0"/>
              <a:t> Elizabeth Healey, Executive Director</a:t>
            </a:r>
          </a:p>
          <a:p>
            <a:pPr>
              <a:buSzPct val="115000"/>
              <a:buFont typeface="Century Gothic" panose="020B0502020202020204" pitchFamily="34" charset="0"/>
              <a:buChar char="•"/>
              <a:defRPr/>
            </a:pPr>
            <a:r>
              <a:rPr lang="en-US" altLang="en-US" sz="2400" dirty="0"/>
              <a:t>Two </a:t>
            </a:r>
            <a:r>
              <a:rPr lang="en-US" altLang="en-US" sz="2400" b="1" dirty="0"/>
              <a:t>C</a:t>
            </a:r>
            <a:r>
              <a:rPr lang="en-US" altLang="en-US" sz="2400" dirty="0"/>
              <a:t>ommunity </a:t>
            </a:r>
            <a:r>
              <a:rPr lang="en-US" altLang="en-US" sz="2400" b="1" dirty="0"/>
              <a:t>P</a:t>
            </a:r>
            <a:r>
              <a:rPr lang="en-US" altLang="en-US" sz="2400" dirty="0"/>
              <a:t>arent </a:t>
            </a:r>
            <a:r>
              <a:rPr lang="en-US" altLang="en-US" sz="2400" b="1" dirty="0"/>
              <a:t>R</a:t>
            </a:r>
            <a:r>
              <a:rPr lang="en-US" altLang="en-US" sz="2400" dirty="0"/>
              <a:t>esource </a:t>
            </a:r>
            <a:r>
              <a:rPr lang="en-US" altLang="en-US" sz="2400" b="1" dirty="0"/>
              <a:t>C</a:t>
            </a:r>
            <a:r>
              <a:rPr lang="en-US" altLang="en-US" sz="2400" dirty="0"/>
              <a:t>enters (CPRCs)</a:t>
            </a:r>
          </a:p>
          <a:p>
            <a:pPr lvl="1">
              <a:buSzPct val="115000"/>
              <a:buFont typeface="Century Gothic" panose="020B0502020202020204" pitchFamily="34" charset="0"/>
              <a:buChar char="•"/>
              <a:defRPr/>
            </a:pPr>
            <a:r>
              <a:rPr lang="en-US" altLang="en-US" sz="2000" b="1" dirty="0"/>
              <a:t>Mission Empower: </a:t>
            </a:r>
            <a:r>
              <a:rPr lang="en-US" altLang="en-US" sz="2000" dirty="0"/>
              <a:t>serving primarily Erie</a:t>
            </a:r>
          </a:p>
          <a:p>
            <a:pPr marL="754063" lvl="1" indent="-342900">
              <a:buSzPct val="115000"/>
              <a:buFont typeface="Century Gothic" panose="020B0502020202020204" pitchFamily="34" charset="0"/>
              <a:buChar char="•"/>
              <a:defRPr/>
            </a:pPr>
            <a:r>
              <a:rPr lang="en-US" altLang="en-US" sz="2000" dirty="0"/>
              <a:t>   Jill </a:t>
            </a:r>
            <a:r>
              <a:rPr lang="en-US" altLang="en-US" sz="2000" dirty="0" err="1"/>
              <a:t>Hrinda</a:t>
            </a:r>
            <a:r>
              <a:rPr lang="en-US" altLang="en-US" sz="2000" dirty="0"/>
              <a:t>-Patten, Executive Director </a:t>
            </a:r>
            <a:r>
              <a:rPr lang="en-US" sz="2000" dirty="0"/>
              <a:t>(814) 825-0788</a:t>
            </a:r>
            <a:endParaRPr lang="en-US" altLang="en-US" sz="2000" dirty="0"/>
          </a:p>
          <a:p>
            <a:pPr lvl="1">
              <a:buSzPct val="115000"/>
              <a:buFont typeface="Century Gothic" panose="020B0502020202020204" pitchFamily="34" charset="0"/>
              <a:buChar char="•"/>
              <a:defRPr/>
            </a:pPr>
            <a:r>
              <a:rPr lang="en-US" altLang="en-US" sz="2000" b="1" dirty="0"/>
              <a:t>H</a:t>
            </a:r>
            <a:r>
              <a:rPr lang="en-US" altLang="en-US" sz="2000" dirty="0"/>
              <a:t>ispanos </a:t>
            </a:r>
            <a:r>
              <a:rPr lang="en-US" altLang="en-US" sz="2000" b="1" dirty="0" err="1"/>
              <a:t>U</a:t>
            </a:r>
            <a:r>
              <a:rPr lang="en-US" altLang="en-US" sz="2000" dirty="0" err="1"/>
              <a:t>nidos</a:t>
            </a:r>
            <a:r>
              <a:rPr lang="en-US" altLang="en-US" sz="2000" dirty="0"/>
              <a:t> Para </a:t>
            </a:r>
            <a:r>
              <a:rPr lang="en-US" altLang="en-US" sz="2000" b="1" dirty="0" err="1"/>
              <a:t>N</a:t>
            </a:r>
            <a:r>
              <a:rPr lang="en-US" altLang="en-US" sz="2000" dirty="0" err="1"/>
              <a:t>inos</a:t>
            </a:r>
            <a:r>
              <a:rPr lang="en-US" altLang="en-US" sz="2000" dirty="0"/>
              <a:t> </a:t>
            </a:r>
            <a:r>
              <a:rPr lang="en-US" altLang="en-US" sz="2000" b="1" dirty="0" err="1"/>
              <a:t>E</a:t>
            </a:r>
            <a:r>
              <a:rPr lang="en-US" altLang="en-US" sz="2000" dirty="0" err="1"/>
              <a:t>xcepcionales</a:t>
            </a:r>
            <a:r>
              <a:rPr lang="en-US" altLang="en-US" sz="2000" dirty="0"/>
              <a:t> or </a:t>
            </a:r>
            <a:r>
              <a:rPr lang="en-US" altLang="en-US" sz="2000" b="1" dirty="0"/>
              <a:t>HUNE</a:t>
            </a:r>
            <a:r>
              <a:rPr lang="en-US" altLang="en-US" sz="2000" dirty="0"/>
              <a:t>:</a:t>
            </a:r>
          </a:p>
          <a:p>
            <a:pPr marL="754063" lvl="1" indent="-342900">
              <a:buSzPct val="115000"/>
              <a:buFont typeface="Century Gothic" panose="020B0502020202020204" pitchFamily="34" charset="0"/>
              <a:buChar char="•"/>
              <a:defRPr/>
            </a:pPr>
            <a:r>
              <a:rPr lang="en-US" altLang="en-US" sz="2000" dirty="0"/>
              <a:t>    serving Spanish speaking parents in  Philadelphia </a:t>
            </a:r>
          </a:p>
          <a:p>
            <a:pPr lvl="1">
              <a:buSzPct val="115000"/>
              <a:buFont typeface="Century Gothic" panose="020B0502020202020204" pitchFamily="34" charset="0"/>
              <a:buChar char="•"/>
              <a:defRPr/>
            </a:pPr>
            <a:r>
              <a:rPr lang="en-US" altLang="en-US" sz="2000" dirty="0"/>
              <a:t>     </a:t>
            </a:r>
            <a:r>
              <a:rPr lang="en-US" sz="2000" dirty="0"/>
              <a:t>Luz A. Hernández, Executive Director</a:t>
            </a:r>
            <a:r>
              <a:rPr lang="en-US" altLang="en-US" sz="2000" dirty="0"/>
              <a:t> </a:t>
            </a:r>
            <a:r>
              <a:rPr lang="en-US" sz="2000" dirty="0"/>
              <a:t>215-425-6203 </a:t>
            </a:r>
            <a:endParaRPr lang="en-US" altLang="en-US" sz="2000" dirty="0"/>
          </a:p>
        </p:txBody>
      </p:sp>
      <p:sp>
        <p:nvSpPr>
          <p:cNvPr id="4" name="Footer Placeholder 3"/>
          <p:cNvSpPr>
            <a:spLocks noGrp="1"/>
          </p:cNvSpPr>
          <p:nvPr>
            <p:ph type="ftr" sz="quarter" idx="11"/>
          </p:nvPr>
        </p:nvSpPr>
        <p:spPr/>
        <p:txBody>
          <a:bodyPr/>
          <a:lstStyle/>
          <a:p>
            <a:pPr defTabSz="914400">
              <a:defRPr/>
            </a:pPr>
            <a:r>
              <a:rPr lang="en-US" sz="1800" b="0" kern="0" dirty="0">
                <a:solidFill>
                  <a:sysClr val="windowText" lastClr="000000"/>
                </a:solidFill>
              </a:rPr>
              <a:t>PEAL Center 2015</a:t>
            </a:r>
          </a:p>
        </p:txBody>
      </p:sp>
    </p:spTree>
    <p:custDataLst>
      <p:tags r:id="rId1"/>
    </p:custDataLst>
    <p:extLst>
      <p:ext uri="{BB962C8B-B14F-4D97-AF65-F5344CB8AC3E}">
        <p14:creationId xmlns:p14="http://schemas.microsoft.com/office/powerpoint/2010/main" val="1631961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552240" y="744557"/>
            <a:ext cx="7210760" cy="709865"/>
          </a:xfrm>
        </p:spPr>
        <p:txBody>
          <a:bodyPr/>
          <a:lstStyle/>
          <a:p>
            <a:pPr>
              <a:defRPr/>
            </a:pPr>
            <a:r>
              <a:rPr lang="en-US" sz="4000" b="1" dirty="0"/>
              <a:t>The PEAL Center serves…</a:t>
            </a:r>
          </a:p>
        </p:txBody>
      </p:sp>
      <p:sp>
        <p:nvSpPr>
          <p:cNvPr id="9219" name="Rectangle 3"/>
          <p:cNvSpPr>
            <a:spLocks noGrp="1" noChangeArrowheads="1"/>
          </p:cNvSpPr>
          <p:nvPr>
            <p:ph idx="1"/>
          </p:nvPr>
        </p:nvSpPr>
        <p:spPr>
          <a:xfrm>
            <a:off x="913261" y="2309870"/>
            <a:ext cx="10380863" cy="3810000"/>
          </a:xfrm>
        </p:spPr>
        <p:txBody>
          <a:bodyPr/>
          <a:lstStyle/>
          <a:p>
            <a:pPr eaLnBrk="1" hangingPunct="1">
              <a:spcBef>
                <a:spcPts val="1200"/>
              </a:spcBef>
              <a:spcAft>
                <a:spcPts val="1200"/>
              </a:spcAft>
            </a:pPr>
            <a:r>
              <a:rPr lang="en-US" altLang="en-US" sz="3200" dirty="0"/>
              <a:t>Parents of infants through age 26</a:t>
            </a:r>
          </a:p>
          <a:p>
            <a:pPr eaLnBrk="1" hangingPunct="1">
              <a:spcBef>
                <a:spcPts val="1200"/>
              </a:spcBef>
              <a:spcAft>
                <a:spcPts val="1200"/>
              </a:spcAft>
            </a:pPr>
            <a:r>
              <a:rPr lang="en-US" altLang="en-US" sz="3200" dirty="0"/>
              <a:t>Parents of children with all disabilities</a:t>
            </a:r>
          </a:p>
          <a:p>
            <a:pPr eaLnBrk="1" hangingPunct="1">
              <a:spcBef>
                <a:spcPts val="1200"/>
              </a:spcBef>
              <a:spcAft>
                <a:spcPts val="1200"/>
              </a:spcAft>
            </a:pPr>
            <a:r>
              <a:rPr lang="en-US" altLang="en-US" sz="3200" dirty="0"/>
              <a:t>Youth</a:t>
            </a:r>
          </a:p>
          <a:p>
            <a:pPr eaLnBrk="1" hangingPunct="1">
              <a:spcBef>
                <a:spcPts val="1200"/>
              </a:spcBef>
              <a:spcAft>
                <a:spcPts val="1200"/>
              </a:spcAft>
            </a:pPr>
            <a:r>
              <a:rPr lang="en-US" altLang="en-US" sz="3200" dirty="0"/>
              <a:t>Professionals</a:t>
            </a:r>
          </a:p>
          <a:p>
            <a:pPr eaLnBrk="1" hangingPunct="1">
              <a:spcBef>
                <a:spcPts val="1200"/>
              </a:spcBef>
              <a:spcAft>
                <a:spcPts val="1200"/>
              </a:spcAft>
            </a:pPr>
            <a:r>
              <a:rPr lang="en-US" altLang="en-US" sz="3200" dirty="0"/>
              <a:t>Throughout the state </a:t>
            </a:r>
          </a:p>
        </p:txBody>
      </p:sp>
      <p:pic>
        <p:nvPicPr>
          <p:cNvPr id="9220" name="Picture 6" descr="Image of a hand holding a book that has a bird flying out of i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2999" y="3086533"/>
            <a:ext cx="2650475" cy="33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defTabSz="914400">
              <a:defRPr/>
            </a:pPr>
            <a:r>
              <a:rPr lang="en-US" sz="1800" b="0" kern="0">
                <a:solidFill>
                  <a:sysClr val="windowText" lastClr="000000"/>
                </a:solidFill>
              </a:rPr>
              <a:t>PEAL Center 2015</a:t>
            </a:r>
          </a:p>
        </p:txBody>
      </p:sp>
    </p:spTree>
    <p:custDataLst>
      <p:tags r:id="rId1"/>
    </p:custDataLst>
    <p:extLst>
      <p:ext uri="{BB962C8B-B14F-4D97-AF65-F5344CB8AC3E}">
        <p14:creationId xmlns:p14="http://schemas.microsoft.com/office/powerpoint/2010/main" val="778659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015691" y="915877"/>
            <a:ext cx="6343202" cy="709865"/>
          </a:xfrm>
        </p:spPr>
        <p:txBody>
          <a:bodyPr/>
          <a:lstStyle/>
          <a:p>
            <a:pPr>
              <a:defRPr/>
            </a:pPr>
            <a:r>
              <a:rPr lang="en-US" sz="4000" b="1" dirty="0">
                <a:effectLst>
                  <a:outerShdw blurRad="38100" dist="38100" dir="2700000" algn="tl">
                    <a:srgbClr val="000000">
                      <a:alpha val="43137"/>
                    </a:srgbClr>
                  </a:outerShdw>
                </a:effectLst>
              </a:rPr>
              <a:t>The PEAL Center </a:t>
            </a:r>
          </a:p>
        </p:txBody>
      </p:sp>
      <p:sp>
        <p:nvSpPr>
          <p:cNvPr id="10243" name="Rectangle 3"/>
          <p:cNvSpPr>
            <a:spLocks noGrp="1" noChangeArrowheads="1"/>
          </p:cNvSpPr>
          <p:nvPr>
            <p:ph idx="1"/>
          </p:nvPr>
        </p:nvSpPr>
        <p:spPr>
          <a:xfrm>
            <a:off x="683047" y="2209800"/>
            <a:ext cx="10983816" cy="4648200"/>
          </a:xfrm>
        </p:spPr>
        <p:txBody>
          <a:bodyPr/>
          <a:lstStyle/>
          <a:p>
            <a:pPr eaLnBrk="1" hangingPunct="1">
              <a:spcBef>
                <a:spcPct val="0"/>
              </a:spcBef>
            </a:pPr>
            <a:r>
              <a:rPr lang="en-US" altLang="en-US" sz="2800" dirty="0"/>
              <a:t>Assists parents to… </a:t>
            </a:r>
          </a:p>
          <a:p>
            <a:pPr lvl="1" eaLnBrk="1" hangingPunct="1">
              <a:spcBef>
                <a:spcPct val="0"/>
              </a:spcBef>
            </a:pPr>
            <a:r>
              <a:rPr lang="en-US" altLang="en-US" sz="2800" dirty="0"/>
              <a:t>Understand their children’s disabilities,  educational and developmental needs</a:t>
            </a:r>
          </a:p>
          <a:p>
            <a:pPr lvl="1" eaLnBrk="1" hangingPunct="1">
              <a:spcBef>
                <a:spcPct val="0"/>
              </a:spcBef>
            </a:pPr>
            <a:r>
              <a:rPr lang="en-US" altLang="en-US" sz="2800" dirty="0"/>
              <a:t>Communicate effectively with special education program &amp; EI personnel</a:t>
            </a:r>
          </a:p>
          <a:p>
            <a:pPr lvl="1" eaLnBrk="1" hangingPunct="1">
              <a:spcBef>
                <a:spcPct val="0"/>
              </a:spcBef>
            </a:pPr>
            <a:r>
              <a:rPr lang="en-US" altLang="en-US" sz="2800" dirty="0"/>
              <a:t>Be informed decision makers</a:t>
            </a:r>
          </a:p>
          <a:p>
            <a:pPr lvl="1" eaLnBrk="1" hangingPunct="1">
              <a:spcBef>
                <a:spcPct val="0"/>
              </a:spcBef>
            </a:pPr>
            <a:r>
              <a:rPr lang="en-US" altLang="en-US" sz="2800" dirty="0"/>
              <a:t>Participate in school reform activities</a:t>
            </a:r>
          </a:p>
          <a:p>
            <a:pPr eaLnBrk="1" hangingPunct="1">
              <a:spcBef>
                <a:spcPct val="0"/>
              </a:spcBef>
            </a:pPr>
            <a:endParaRPr lang="en-US" altLang="en-US" sz="1200" dirty="0"/>
          </a:p>
          <a:p>
            <a:pPr eaLnBrk="1" hangingPunct="1">
              <a:spcBef>
                <a:spcPct val="0"/>
              </a:spcBef>
            </a:pPr>
            <a:r>
              <a:rPr lang="en-US" altLang="en-US" sz="2800" dirty="0"/>
              <a:t>Assists youth to…</a:t>
            </a:r>
          </a:p>
          <a:p>
            <a:pPr lvl="1" eaLnBrk="1" hangingPunct="1">
              <a:spcBef>
                <a:spcPct val="0"/>
              </a:spcBef>
            </a:pPr>
            <a:r>
              <a:rPr lang="en-US" altLang="en-US" sz="2800" dirty="0"/>
              <a:t>Become informed self-advocates</a:t>
            </a:r>
          </a:p>
          <a:p>
            <a:pPr eaLnBrk="1" hangingPunct="1">
              <a:spcBef>
                <a:spcPct val="0"/>
              </a:spcBef>
            </a:pPr>
            <a:endParaRPr lang="en-US" altLang="en-US" dirty="0"/>
          </a:p>
        </p:txBody>
      </p:sp>
      <p:sp>
        <p:nvSpPr>
          <p:cNvPr id="2" name="Footer Placeholder 1"/>
          <p:cNvSpPr>
            <a:spLocks noGrp="1"/>
          </p:cNvSpPr>
          <p:nvPr>
            <p:ph type="ftr" sz="quarter" idx="11"/>
          </p:nvPr>
        </p:nvSpPr>
        <p:spPr>
          <a:xfrm>
            <a:off x="164801" y="6476999"/>
            <a:ext cx="3859795" cy="304801"/>
          </a:xfrm>
        </p:spPr>
        <p:txBody>
          <a:bodyPr/>
          <a:lstStyle/>
          <a:p>
            <a:pPr defTabSz="914400">
              <a:defRPr/>
            </a:pPr>
            <a:r>
              <a:rPr lang="en-US" sz="1800" b="0" kern="0" dirty="0">
                <a:solidFill>
                  <a:sysClr val="windowText" lastClr="000000"/>
                </a:solidFill>
              </a:rPr>
              <a:t>PEAL Center 2015</a:t>
            </a:r>
          </a:p>
        </p:txBody>
      </p:sp>
    </p:spTree>
    <p:custDataLst>
      <p:tags r:id="rId1"/>
    </p:custDataLst>
    <p:extLst>
      <p:ext uri="{BB962C8B-B14F-4D97-AF65-F5344CB8AC3E}">
        <p14:creationId xmlns:p14="http://schemas.microsoft.com/office/powerpoint/2010/main" val="38542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86034" y="809741"/>
            <a:ext cx="6343202" cy="709865"/>
          </a:xfrm>
        </p:spPr>
        <p:txBody>
          <a:bodyPr/>
          <a:lstStyle/>
          <a:p>
            <a:pPr>
              <a:defRPr/>
            </a:pPr>
            <a:r>
              <a:rPr lang="en-US" b="1" dirty="0">
                <a:effectLst>
                  <a:outerShdw blurRad="38100" dist="38100" dir="2700000" algn="tl">
                    <a:srgbClr val="000000">
                      <a:alpha val="43137"/>
                    </a:srgbClr>
                  </a:outerShdw>
                </a:effectLst>
              </a:rPr>
              <a:t>PEAL Center Offers</a:t>
            </a:r>
          </a:p>
        </p:txBody>
      </p:sp>
      <p:sp>
        <p:nvSpPr>
          <p:cNvPr id="14339" name="Content Placeholder 7"/>
          <p:cNvSpPr>
            <a:spLocks noGrp="1"/>
          </p:cNvSpPr>
          <p:nvPr>
            <p:ph idx="1"/>
          </p:nvPr>
        </p:nvSpPr>
        <p:spPr>
          <a:xfrm>
            <a:off x="1149109" y="2353019"/>
            <a:ext cx="9966910" cy="3530600"/>
          </a:xfrm>
        </p:spPr>
        <p:txBody>
          <a:bodyPr>
            <a:normAutofit/>
          </a:bodyPr>
          <a:lstStyle/>
          <a:p>
            <a:pPr eaLnBrk="1" hangingPunct="1">
              <a:spcBef>
                <a:spcPct val="0"/>
              </a:spcBef>
              <a:buFont typeface="Arial" charset="0"/>
              <a:buChar char="•"/>
              <a:defRPr/>
            </a:pPr>
            <a:r>
              <a:rPr lang="en-US" altLang="en-US" sz="2400" dirty="0"/>
              <a:t>Free consultation with qualified parent advocates to help parents resolve disputes with Early Intervention &amp; School age providers of education</a:t>
            </a:r>
          </a:p>
          <a:p>
            <a:pPr eaLnBrk="1" hangingPunct="1">
              <a:spcBef>
                <a:spcPct val="0"/>
              </a:spcBef>
              <a:buFont typeface="Arial" charset="0"/>
              <a:buChar char="•"/>
              <a:defRPr/>
            </a:pPr>
            <a:endParaRPr lang="en-US" altLang="en-US" sz="2400" dirty="0"/>
          </a:p>
          <a:p>
            <a:pPr lvl="1" eaLnBrk="1" hangingPunct="1">
              <a:spcBef>
                <a:spcPct val="0"/>
              </a:spcBef>
              <a:buFont typeface="Arial" charset="0"/>
              <a:buChar char="•"/>
              <a:defRPr/>
            </a:pPr>
            <a:r>
              <a:rPr lang="en-US" altLang="en-US" sz="2400" dirty="0"/>
              <a:t>Strategize and plan for IEP meetings</a:t>
            </a:r>
          </a:p>
          <a:p>
            <a:pPr lvl="1" eaLnBrk="1" hangingPunct="1">
              <a:spcBef>
                <a:spcPct val="0"/>
              </a:spcBef>
              <a:buFont typeface="Arial" charset="0"/>
              <a:buChar char="•"/>
              <a:defRPr/>
            </a:pPr>
            <a:r>
              <a:rPr lang="en-US" altLang="en-US" sz="2400" dirty="0"/>
              <a:t>Consultation </a:t>
            </a:r>
          </a:p>
          <a:p>
            <a:pPr marL="411163" lvl="1" indent="0">
              <a:spcBef>
                <a:spcPct val="0"/>
              </a:spcBef>
              <a:buNone/>
              <a:defRPr/>
            </a:pPr>
            <a:endParaRPr lang="en-US" altLang="en-US" sz="2400" dirty="0"/>
          </a:p>
          <a:p>
            <a:pPr lvl="1" eaLnBrk="1" hangingPunct="1">
              <a:spcBef>
                <a:spcPct val="0"/>
              </a:spcBef>
              <a:buFont typeface="Arial" charset="0"/>
              <a:buChar char="•"/>
              <a:defRPr/>
            </a:pPr>
            <a:endParaRPr lang="en-US" altLang="en-US" sz="2400" dirty="0"/>
          </a:p>
        </p:txBody>
      </p:sp>
      <p:pic>
        <p:nvPicPr>
          <p:cNvPr id="2" name="Picture 1" descr="Who women sit across from each other at a desk. The words &quot;Parent Advising&quot; are on the left side of the image."/>
          <p:cNvPicPr>
            <a:picLocks noChangeAspect="1"/>
          </p:cNvPicPr>
          <p:nvPr/>
        </p:nvPicPr>
        <p:blipFill>
          <a:blip r:embed="rId4"/>
          <a:stretch>
            <a:fillRect/>
          </a:stretch>
        </p:blipFill>
        <p:spPr>
          <a:xfrm>
            <a:off x="1447801" y="4605392"/>
            <a:ext cx="9144793" cy="1566808"/>
          </a:xfrm>
          <a:prstGeom prst="rect">
            <a:avLst/>
          </a:prstGeom>
        </p:spPr>
      </p:pic>
      <p:sp>
        <p:nvSpPr>
          <p:cNvPr id="13316"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defTabSz="914400" fontAlgn="base">
              <a:spcBef>
                <a:spcPct val="0"/>
              </a:spcBef>
              <a:spcAft>
                <a:spcPct val="0"/>
              </a:spcAft>
              <a:defRPr/>
            </a:pPr>
            <a:r>
              <a:rPr lang="en-US" sz="1800" b="0" kern="0">
                <a:solidFill>
                  <a:sysClr val="windowText" lastClr="000000"/>
                </a:solidFill>
              </a:rPr>
              <a:t>PEAL Center 2015</a:t>
            </a:r>
          </a:p>
        </p:txBody>
      </p:sp>
    </p:spTree>
    <p:custDataLst>
      <p:tags r:id="rId1"/>
    </p:custDataLst>
    <p:extLst>
      <p:ext uri="{BB962C8B-B14F-4D97-AF65-F5344CB8AC3E}">
        <p14:creationId xmlns:p14="http://schemas.microsoft.com/office/powerpoint/2010/main" val="1442092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809" y="865743"/>
            <a:ext cx="6343202" cy="709865"/>
          </a:xfrm>
        </p:spPr>
        <p:txBody>
          <a:bodyPr/>
          <a:lstStyle/>
          <a:p>
            <a:pPr eaLnBrk="1" hangingPunct="1">
              <a:defRPr/>
            </a:pPr>
            <a:r>
              <a:rPr lang="en-US" b="1" dirty="0">
                <a:effectLst>
                  <a:outerShdw blurRad="38100" dist="38100" dir="2700000" algn="tl">
                    <a:srgbClr val="000000">
                      <a:alpha val="43137"/>
                    </a:srgbClr>
                  </a:outerShdw>
                </a:effectLst>
              </a:rPr>
              <a:t>PEAL Center Informs</a:t>
            </a:r>
          </a:p>
        </p:txBody>
      </p:sp>
      <p:sp>
        <p:nvSpPr>
          <p:cNvPr id="12291" name="Content Placeholder 2"/>
          <p:cNvSpPr>
            <a:spLocks noGrp="1"/>
          </p:cNvSpPr>
          <p:nvPr>
            <p:ph idx="1"/>
          </p:nvPr>
        </p:nvSpPr>
        <p:spPr>
          <a:xfrm>
            <a:off x="995389" y="2565940"/>
            <a:ext cx="8710468" cy="3728666"/>
          </a:xfrm>
        </p:spPr>
        <p:txBody>
          <a:bodyPr>
            <a:normAutofit fontScale="92500" lnSpcReduction="10000"/>
          </a:bodyPr>
          <a:lstStyle/>
          <a:p>
            <a:pPr eaLnBrk="1" hangingPunct="1">
              <a:spcBef>
                <a:spcPts val="600"/>
              </a:spcBef>
              <a:spcAft>
                <a:spcPts val="600"/>
              </a:spcAft>
            </a:pPr>
            <a:r>
              <a:rPr lang="en-US" altLang="en-US" sz="2800" dirty="0"/>
              <a:t>By offering training &amp; information for… </a:t>
            </a:r>
          </a:p>
          <a:p>
            <a:pPr lvl="1" eaLnBrk="1" hangingPunct="1">
              <a:spcBef>
                <a:spcPts val="600"/>
              </a:spcBef>
              <a:spcAft>
                <a:spcPts val="600"/>
              </a:spcAft>
            </a:pPr>
            <a:r>
              <a:rPr lang="en-US" altLang="en-US" sz="2800" dirty="0"/>
              <a:t>Parents</a:t>
            </a:r>
          </a:p>
          <a:p>
            <a:pPr lvl="1" eaLnBrk="1" hangingPunct="1">
              <a:spcBef>
                <a:spcPts val="600"/>
              </a:spcBef>
              <a:spcAft>
                <a:spcPts val="600"/>
              </a:spcAft>
            </a:pPr>
            <a:r>
              <a:rPr lang="en-US" altLang="en-US" sz="2800" dirty="0"/>
              <a:t>Underserved parents </a:t>
            </a:r>
          </a:p>
          <a:p>
            <a:pPr lvl="1" eaLnBrk="1" hangingPunct="1">
              <a:spcBef>
                <a:spcPts val="600"/>
              </a:spcBef>
              <a:spcAft>
                <a:spcPts val="600"/>
              </a:spcAft>
            </a:pPr>
            <a:r>
              <a:rPr lang="en-US" altLang="en-US" sz="2800" dirty="0"/>
              <a:t>Parents of children who may be</a:t>
            </a:r>
          </a:p>
          <a:p>
            <a:pPr lvl="1" eaLnBrk="1" hangingPunct="1">
              <a:spcBef>
                <a:spcPts val="600"/>
              </a:spcBef>
              <a:spcAft>
                <a:spcPts val="600"/>
              </a:spcAft>
              <a:buFont typeface="Arial" panose="020B0604020202020204" pitchFamily="34" charset="0"/>
              <a:buNone/>
            </a:pPr>
            <a:r>
              <a:rPr lang="en-US" altLang="en-US" sz="2800" dirty="0"/>
              <a:t>   inappropriately identified</a:t>
            </a:r>
          </a:p>
          <a:p>
            <a:pPr lvl="1" eaLnBrk="1" hangingPunct="1">
              <a:spcBef>
                <a:spcPts val="600"/>
              </a:spcBef>
              <a:spcAft>
                <a:spcPts val="600"/>
              </a:spcAft>
            </a:pPr>
            <a:r>
              <a:rPr lang="en-US" altLang="en-US" sz="2800" dirty="0"/>
              <a:t>Youth</a:t>
            </a:r>
          </a:p>
          <a:p>
            <a:pPr lvl="1" eaLnBrk="1" hangingPunct="1">
              <a:spcBef>
                <a:spcPts val="600"/>
              </a:spcBef>
              <a:spcAft>
                <a:spcPts val="600"/>
              </a:spcAft>
            </a:pPr>
            <a:r>
              <a:rPr lang="en-US" altLang="en-US" sz="2800" dirty="0"/>
              <a:t>Professionals </a:t>
            </a:r>
          </a:p>
          <a:p>
            <a:pPr eaLnBrk="1" hangingPunct="1">
              <a:spcBef>
                <a:spcPts val="600"/>
              </a:spcBef>
              <a:spcAft>
                <a:spcPts val="600"/>
              </a:spcAft>
            </a:pPr>
            <a:endParaRPr lang="en-US" altLang="en-US" sz="2800" dirty="0"/>
          </a:p>
        </p:txBody>
      </p:sp>
      <p:pic>
        <p:nvPicPr>
          <p:cNvPr id="12293" name="Picture 2" descr="Cover of a pamplet. At the top it reads &quot;The PEAL Center Can Help You.&quot; Four children are pictured below those word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4679" y="2592279"/>
            <a:ext cx="2362355" cy="379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defTabSz="914400">
              <a:defRPr/>
            </a:pPr>
            <a:r>
              <a:rPr lang="en-US" sz="1800" b="0" kern="0">
                <a:solidFill>
                  <a:sysClr val="windowText" lastClr="000000"/>
                </a:solidFill>
              </a:rPr>
              <a:t>PEAL Center 2015</a:t>
            </a:r>
          </a:p>
        </p:txBody>
      </p:sp>
    </p:spTree>
    <p:custDataLst>
      <p:tags r:id="rId1"/>
    </p:custDataLst>
    <p:extLst>
      <p:ext uri="{BB962C8B-B14F-4D97-AF65-F5344CB8AC3E}">
        <p14:creationId xmlns:p14="http://schemas.microsoft.com/office/powerpoint/2010/main" val="1450164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75111" y="766948"/>
            <a:ext cx="6343202" cy="709865"/>
          </a:xfrm>
        </p:spPr>
        <p:txBody>
          <a:bodyPr/>
          <a:lstStyle/>
          <a:p>
            <a:pPr>
              <a:defRPr/>
            </a:pPr>
            <a:r>
              <a:rPr lang="en-US" b="1" dirty="0">
                <a:effectLst>
                  <a:outerShdw blurRad="38100" dist="38100" dir="2700000" algn="tl">
                    <a:srgbClr val="000000">
                      <a:alpha val="43137"/>
                    </a:srgbClr>
                  </a:outerShdw>
                </a:effectLst>
              </a:rPr>
              <a:t>PEAL Center Trainings</a:t>
            </a:r>
          </a:p>
        </p:txBody>
      </p:sp>
      <p:sp>
        <p:nvSpPr>
          <p:cNvPr id="8" name="Content Placeholder 7"/>
          <p:cNvSpPr>
            <a:spLocks noGrp="1"/>
          </p:cNvSpPr>
          <p:nvPr>
            <p:ph idx="1"/>
          </p:nvPr>
        </p:nvSpPr>
        <p:spPr>
          <a:xfrm>
            <a:off x="253389" y="1993136"/>
            <a:ext cx="10033612" cy="3962400"/>
          </a:xfrm>
        </p:spPr>
        <p:txBody>
          <a:bodyPr>
            <a:noAutofit/>
          </a:bodyPr>
          <a:lstStyle/>
          <a:p>
            <a:pPr>
              <a:buFont typeface="Arial" charset="0"/>
              <a:buChar char="•"/>
              <a:defRPr/>
            </a:pPr>
            <a:r>
              <a:rPr lang="en-US" sz="2400" dirty="0"/>
              <a:t>Face-to-Face  </a:t>
            </a:r>
          </a:p>
          <a:p>
            <a:pPr lvl="1">
              <a:buFont typeface="Arial" charset="0"/>
              <a:buChar char="•"/>
              <a:defRPr/>
            </a:pPr>
            <a:r>
              <a:rPr lang="en-US" sz="2400" dirty="0"/>
              <a:t>IEP Mini-Series: Beginning with the End In Mind</a:t>
            </a:r>
          </a:p>
          <a:p>
            <a:pPr lvl="1">
              <a:buFont typeface="Arial" charset="0"/>
              <a:buChar char="•"/>
              <a:defRPr/>
            </a:pPr>
            <a:r>
              <a:rPr lang="en-US" sz="2400" dirty="0"/>
              <a:t>Transition to Adult Life</a:t>
            </a:r>
          </a:p>
          <a:p>
            <a:pPr lvl="1">
              <a:buFont typeface="Arial" charset="0"/>
              <a:buChar char="•"/>
              <a:defRPr/>
            </a:pPr>
            <a:r>
              <a:rPr lang="en-US" sz="2400" dirty="0"/>
              <a:t>Positive Behavior Support Plan</a:t>
            </a:r>
          </a:p>
          <a:p>
            <a:pPr>
              <a:buFont typeface="Arial" charset="0"/>
              <a:buChar char="•"/>
              <a:defRPr/>
            </a:pPr>
            <a:r>
              <a:rPr lang="en-US" sz="2400" dirty="0"/>
              <a:t>On-line </a:t>
            </a:r>
          </a:p>
          <a:p>
            <a:pPr lvl="1">
              <a:buFont typeface="Arial" charset="0"/>
              <a:buChar char="•"/>
              <a:defRPr/>
            </a:pPr>
            <a:r>
              <a:rPr lang="en-US" sz="2400" dirty="0"/>
              <a:t>Part One of IEP Mini-Series</a:t>
            </a:r>
          </a:p>
          <a:p>
            <a:pPr lvl="1">
              <a:buFont typeface="Arial" charset="0"/>
              <a:buChar char="•"/>
              <a:defRPr/>
            </a:pPr>
            <a:r>
              <a:rPr lang="en-US" sz="2400" dirty="0"/>
              <a:t>Archived webinars</a:t>
            </a:r>
          </a:p>
          <a:p>
            <a:pPr>
              <a:buFont typeface="Arial" charset="0"/>
              <a:buChar char="•"/>
              <a:defRPr/>
            </a:pPr>
            <a:r>
              <a:rPr lang="en-US" sz="2400" dirty="0"/>
              <a:t>Annual Inclusion Conference</a:t>
            </a:r>
          </a:p>
          <a:p>
            <a:pPr lvl="1">
              <a:buFont typeface="Arial" charset="0"/>
              <a:buChar char="•"/>
              <a:defRPr/>
            </a:pPr>
            <a:r>
              <a:rPr lang="en-US" sz="2400" dirty="0"/>
              <a:t>In Spring, nationally known specialists and advocates</a:t>
            </a:r>
          </a:p>
          <a:p>
            <a:pPr>
              <a:buFont typeface="Arial" charset="0"/>
              <a:buChar char="•"/>
              <a:defRPr/>
            </a:pPr>
            <a:endParaRPr lang="en-US" sz="2400" dirty="0"/>
          </a:p>
        </p:txBody>
      </p:sp>
      <p:pic>
        <p:nvPicPr>
          <p:cNvPr id="13317" name="Picture 9" descr="Colorful drawing of children standing in a circle holding hand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5673" y="4784442"/>
            <a:ext cx="1436957" cy="143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1" descr="A woman is sitting at her desk and read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08136" y="2503868"/>
            <a:ext cx="1580770" cy="15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descr="A stack of books has a computer mouse plugged into th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9876" y="3685716"/>
            <a:ext cx="14684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a:xfrm>
            <a:off x="8357102" y="6567205"/>
            <a:ext cx="3859795" cy="228660"/>
          </a:xfrm>
        </p:spPr>
        <p:txBody>
          <a:bodyPr/>
          <a:lstStyle/>
          <a:p>
            <a:pPr defTabSz="914400">
              <a:defRPr/>
            </a:pPr>
            <a:r>
              <a:rPr lang="en-US" sz="1800" b="0" kern="0" dirty="0">
                <a:solidFill>
                  <a:sysClr val="windowText" lastClr="000000"/>
                </a:solidFill>
              </a:rPr>
              <a:t>PEAL Center 2015</a:t>
            </a:r>
          </a:p>
        </p:txBody>
      </p:sp>
    </p:spTree>
    <p:custDataLst>
      <p:tags r:id="rId1"/>
    </p:custDataLst>
    <p:extLst>
      <p:ext uri="{BB962C8B-B14F-4D97-AF65-F5344CB8AC3E}">
        <p14:creationId xmlns:p14="http://schemas.microsoft.com/office/powerpoint/2010/main" val="3832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676" y="-468745"/>
            <a:ext cx="6667500" cy="2716068"/>
          </a:xfrm>
        </p:spPr>
        <p:txBody>
          <a:bodyPr/>
          <a:lstStyle/>
          <a:p>
            <a:pPr algn="ctr"/>
            <a:r>
              <a:rPr lang="en-US" sz="4400" b="1" dirty="0">
                <a:ln>
                  <a:solidFill>
                    <a:schemeClr val="tx2">
                      <a:lumMod val="50000"/>
                    </a:schemeClr>
                  </a:solidFill>
                </a:ln>
                <a:effectLst>
                  <a:outerShdw blurRad="60007" dist="310007" dir="7680000" sy="30000" kx="1300200" algn="ctr" rotWithShape="0">
                    <a:prstClr val="black">
                      <a:alpha val="32000"/>
                    </a:prstClr>
                  </a:outerShdw>
                </a:effectLst>
              </a:rPr>
              <a:t>Pennsylvania Deaf-Blind Project</a:t>
            </a:r>
          </a:p>
        </p:txBody>
      </p:sp>
      <p:pic>
        <p:nvPicPr>
          <p:cNvPr id="7" name="Picture 6" descr="The PaTTAN logo."/>
          <p:cNvPicPr>
            <a:picLocks noChangeAspect="1"/>
          </p:cNvPicPr>
          <p:nvPr/>
        </p:nvPicPr>
        <p:blipFill>
          <a:blip r:embed="rId3"/>
          <a:stretch>
            <a:fillRect/>
          </a:stretch>
        </p:blipFill>
        <p:spPr>
          <a:xfrm>
            <a:off x="6731134" y="1291982"/>
            <a:ext cx="3281340"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4015426" y="2247900"/>
            <a:ext cx="1242375" cy="1107996"/>
          </a:xfrm>
          <a:prstGeom prst="rect">
            <a:avLst/>
          </a:prstGeom>
          <a:noFill/>
        </p:spPr>
        <p:txBody>
          <a:bodyPr wrap="square" lIns="91440" tIns="45720" rIns="91440" bIns="45720">
            <a:spAutoFit/>
          </a:bodyPr>
          <a:lstStyle/>
          <a:p>
            <a:pPr algn="ctr"/>
            <a:r>
              <a:rPr lang="en-US" sz="6600" b="1" dirty="0">
                <a:ln w="0"/>
                <a:solidFill>
                  <a:schemeClr val="accent1"/>
                </a:solidFill>
                <a:effectLst>
                  <a:outerShdw blurRad="38100" dist="25400" dir="5400000" algn="ctr" rotWithShape="0">
                    <a:srgbClr val="6E747A">
                      <a:alpha val="43000"/>
                    </a:srgbClr>
                  </a:outerShdw>
                </a:effectLst>
              </a:rPr>
              <a:t>&amp;</a:t>
            </a:r>
          </a:p>
        </p:txBody>
      </p:sp>
      <p:sp>
        <p:nvSpPr>
          <p:cNvPr id="4" name="Title 1"/>
          <p:cNvSpPr txBox="1">
            <a:spLocks/>
          </p:cNvSpPr>
          <p:nvPr/>
        </p:nvSpPr>
        <p:spPr bwMode="auto">
          <a:xfrm>
            <a:off x="3434422" y="3554237"/>
            <a:ext cx="8829767" cy="97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Gill Sans MT" pitchFamily="34" charset="0"/>
                <a:ea typeface="+mj-ea"/>
                <a:cs typeface="+mj-cs"/>
              </a:defRPr>
            </a:lvl1pPr>
            <a:lvl2pPr algn="ctr" rtl="0" eaLnBrk="1" fontAlgn="base" hangingPunct="1">
              <a:spcBef>
                <a:spcPct val="0"/>
              </a:spcBef>
              <a:spcAft>
                <a:spcPct val="0"/>
              </a:spcAft>
              <a:defRPr sz="4400">
                <a:solidFill>
                  <a:schemeClr val="tx1"/>
                </a:solidFill>
                <a:latin typeface="Gill Sans MT" pitchFamily="34" charset="0"/>
              </a:defRPr>
            </a:lvl2pPr>
            <a:lvl3pPr algn="ctr" rtl="0" eaLnBrk="1" fontAlgn="base" hangingPunct="1">
              <a:spcBef>
                <a:spcPct val="0"/>
              </a:spcBef>
              <a:spcAft>
                <a:spcPct val="0"/>
              </a:spcAft>
              <a:defRPr sz="4400">
                <a:solidFill>
                  <a:schemeClr val="tx1"/>
                </a:solidFill>
                <a:latin typeface="Gill Sans MT" pitchFamily="34" charset="0"/>
              </a:defRPr>
            </a:lvl3pPr>
            <a:lvl4pPr algn="ctr" rtl="0" eaLnBrk="1" fontAlgn="base" hangingPunct="1">
              <a:spcBef>
                <a:spcPct val="0"/>
              </a:spcBef>
              <a:spcAft>
                <a:spcPct val="0"/>
              </a:spcAft>
              <a:defRPr sz="4400">
                <a:solidFill>
                  <a:schemeClr val="tx1"/>
                </a:solidFill>
                <a:latin typeface="Gill Sans MT" pitchFamily="34" charset="0"/>
              </a:defRPr>
            </a:lvl4pPr>
            <a:lvl5pPr algn="ctr" rtl="0" eaLnBrk="1" fontAlgn="base" hangingPunct="1">
              <a:spcBef>
                <a:spcPct val="0"/>
              </a:spcBef>
              <a:spcAft>
                <a:spcPct val="0"/>
              </a:spcAft>
              <a:defRPr sz="4400">
                <a:solidFill>
                  <a:schemeClr val="tx1"/>
                </a:solidFill>
                <a:latin typeface="Gill Sans M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ln>
                  <a:solidFill>
                    <a:schemeClr val="tx2">
                      <a:lumMod val="50000"/>
                    </a:schemeClr>
                  </a:solidFill>
                </a:ln>
                <a:solidFill>
                  <a:schemeClr val="bg1"/>
                </a:solidFill>
                <a:effectLst>
                  <a:outerShdw blurRad="60007" dist="310007" dir="7680000" sy="30000" kx="1300200" algn="ctr" rotWithShape="0">
                    <a:prstClr val="black">
                      <a:alpha val="32000"/>
                    </a:prstClr>
                  </a:outerShdw>
                </a:effectLst>
                <a:latin typeface="+mj-lt"/>
              </a:rPr>
              <a:t>Parent Education and  Advocacy Leadership</a:t>
            </a:r>
          </a:p>
          <a:p>
            <a:r>
              <a:rPr lang="en-US" b="1" dirty="0">
                <a:ln>
                  <a:solidFill>
                    <a:schemeClr val="tx2">
                      <a:lumMod val="50000"/>
                    </a:schemeClr>
                  </a:solidFill>
                </a:ln>
                <a:solidFill>
                  <a:schemeClr val="bg1"/>
                </a:solidFill>
                <a:effectLst>
                  <a:outerShdw blurRad="60007" dist="310007" dir="7680000" sy="30000" kx="1300200" algn="ctr" rotWithShape="0">
                    <a:prstClr val="black">
                      <a:alpha val="32000"/>
                    </a:prstClr>
                  </a:outerShdw>
                </a:effectLst>
                <a:latin typeface="+mj-lt"/>
              </a:rPr>
              <a:t>(PEAL) </a:t>
            </a:r>
          </a:p>
        </p:txBody>
      </p:sp>
      <p:pic>
        <p:nvPicPr>
          <p:cNvPr id="5" name="Picture 4" descr="The PEAL Center logo"/>
          <p:cNvPicPr>
            <a:picLocks noChangeAspect="1"/>
          </p:cNvPicPr>
          <p:nvPr/>
        </p:nvPicPr>
        <p:blipFill>
          <a:blip r:embed="rId4"/>
          <a:stretch>
            <a:fillRect/>
          </a:stretch>
        </p:blipFill>
        <p:spPr>
          <a:xfrm>
            <a:off x="2986178" y="4267928"/>
            <a:ext cx="1524000" cy="1905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660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132" y="756491"/>
            <a:ext cx="8229600" cy="914400"/>
          </a:xfrm>
        </p:spPr>
        <p:txBody>
          <a:bodyPr/>
          <a:lstStyle/>
          <a:p>
            <a:r>
              <a:rPr lang="en-US" b="1" dirty="0">
                <a:effectLst>
                  <a:outerShdw blurRad="38100" dist="38100" dir="2700000" algn="tl">
                    <a:srgbClr val="000000">
                      <a:alpha val="43137"/>
                    </a:srgbClr>
                  </a:outerShdw>
                </a:effectLst>
              </a:rPr>
              <a:t>Benefits of Collaboration</a:t>
            </a:r>
          </a:p>
        </p:txBody>
      </p:sp>
      <p:sp>
        <p:nvSpPr>
          <p:cNvPr id="3" name="Content Placeholder 2"/>
          <p:cNvSpPr>
            <a:spLocks noGrp="1"/>
          </p:cNvSpPr>
          <p:nvPr>
            <p:ph idx="1"/>
          </p:nvPr>
        </p:nvSpPr>
        <p:spPr>
          <a:xfrm>
            <a:off x="1828800" y="2411009"/>
            <a:ext cx="8229600" cy="4449763"/>
          </a:xfrm>
        </p:spPr>
        <p:txBody>
          <a:bodyPr>
            <a:normAutofit/>
          </a:bodyPr>
          <a:lstStyle/>
          <a:p>
            <a:pPr marL="0" indent="0">
              <a:buNone/>
            </a:pPr>
            <a:r>
              <a:rPr lang="en-US" sz="2800" dirty="0"/>
              <a:t>The DB Project and PEAL are sharing information with families </a:t>
            </a:r>
            <a:r>
              <a:rPr lang="en-US" sz="2800" u="sng" dirty="0">
                <a:effectLst>
                  <a:outerShdw blurRad="38100" dist="38100" dir="2700000" algn="tl">
                    <a:srgbClr val="000000">
                      <a:alpha val="43137"/>
                    </a:srgbClr>
                  </a:outerShdw>
                </a:effectLst>
              </a:rPr>
              <a:t>AND</a:t>
            </a:r>
            <a:r>
              <a:rPr lang="en-US" sz="2800" dirty="0"/>
              <a:t> educators:</a:t>
            </a:r>
          </a:p>
          <a:p>
            <a:r>
              <a:rPr lang="en-US" sz="2800" dirty="0"/>
              <a:t>Current needs families are experiencing</a:t>
            </a:r>
          </a:p>
          <a:p>
            <a:r>
              <a:rPr lang="en-US" sz="2800" dirty="0"/>
              <a:t>Services and resources of each other’s organizations</a:t>
            </a:r>
          </a:p>
          <a:p>
            <a:pPr lvl="1"/>
            <a:r>
              <a:rPr lang="en-US" sz="2400" dirty="0"/>
              <a:t>Awareness level information</a:t>
            </a:r>
          </a:p>
          <a:p>
            <a:pPr lvl="1"/>
            <a:r>
              <a:rPr lang="en-US" sz="2400" dirty="0"/>
              <a:t>Captioning of videos &amp; trainings on PEAL’s website</a:t>
            </a:r>
          </a:p>
        </p:txBody>
      </p:sp>
    </p:spTree>
    <p:extLst>
      <p:ext uri="{BB962C8B-B14F-4D97-AF65-F5344CB8AC3E}">
        <p14:creationId xmlns:p14="http://schemas.microsoft.com/office/powerpoint/2010/main" val="21764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549" y="788625"/>
            <a:ext cx="6343202" cy="709865"/>
          </a:xfrm>
        </p:spPr>
        <p:txBody>
          <a:bodyPr/>
          <a:lstStyle/>
          <a:p>
            <a:r>
              <a:rPr lang="en-US" b="1" dirty="0">
                <a:effectLst>
                  <a:outerShdw blurRad="38100" dist="38100" dir="2700000" algn="tl">
                    <a:srgbClr val="000000">
                      <a:alpha val="43137"/>
                    </a:srgbClr>
                  </a:outerShdw>
                </a:effectLst>
              </a:rPr>
              <a:t>Collaboration Successes</a:t>
            </a:r>
          </a:p>
        </p:txBody>
      </p:sp>
      <p:sp>
        <p:nvSpPr>
          <p:cNvPr id="3" name="Content Placeholder 2"/>
          <p:cNvSpPr>
            <a:spLocks noGrp="1"/>
          </p:cNvSpPr>
          <p:nvPr>
            <p:ph idx="1"/>
          </p:nvPr>
        </p:nvSpPr>
        <p:spPr>
          <a:xfrm>
            <a:off x="1309192" y="2438400"/>
            <a:ext cx="7134559" cy="3530600"/>
          </a:xfrm>
        </p:spPr>
        <p:txBody>
          <a:bodyPr>
            <a:normAutofit/>
          </a:bodyPr>
          <a:lstStyle/>
          <a:p>
            <a:endParaRPr lang="en-US" sz="2800" dirty="0"/>
          </a:p>
          <a:p>
            <a:r>
              <a:rPr lang="en-US" sz="2800" dirty="0"/>
              <a:t>Referral forms for PEAL parents advisers to give to families</a:t>
            </a:r>
          </a:p>
          <a:p>
            <a:endParaRPr lang="en-US" sz="2800" dirty="0"/>
          </a:p>
          <a:p>
            <a:r>
              <a:rPr lang="en-US" sz="2800" dirty="0"/>
              <a:t>Special projects focused on children and youth who are deaf-blind</a:t>
            </a:r>
          </a:p>
        </p:txBody>
      </p:sp>
      <p:pic>
        <p:nvPicPr>
          <p:cNvPr id="5" name="Picture 4" descr="A mother and father and smiling with their child."/>
          <p:cNvPicPr>
            <a:picLocks noChangeAspect="1"/>
          </p:cNvPicPr>
          <p:nvPr/>
        </p:nvPicPr>
        <p:blipFill>
          <a:blip r:embed="rId3"/>
          <a:stretch>
            <a:fillRect/>
          </a:stretch>
        </p:blipFill>
        <p:spPr>
          <a:xfrm>
            <a:off x="8554090" y="2863515"/>
            <a:ext cx="3026369" cy="24303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111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title"/>
          </p:nvPr>
        </p:nvSpPr>
        <p:spPr>
          <a:xfrm>
            <a:off x="1828800" y="198438"/>
            <a:ext cx="8229600" cy="563562"/>
          </a:xfrm>
        </p:spPr>
        <p:txBody>
          <a:bodyPr/>
          <a:lstStyle/>
          <a:p>
            <a:pPr eaLnBrk="1" hangingPunct="1"/>
            <a:r>
              <a:rPr lang="en-US" altLang="en-US" sz="3600" dirty="0">
                <a:solidFill>
                  <a:srgbClr val="003366"/>
                </a:solidFill>
              </a:rPr>
              <a:t>PaTTAN’s Mission</a:t>
            </a:r>
          </a:p>
        </p:txBody>
      </p:sp>
      <p:sp>
        <p:nvSpPr>
          <p:cNvPr id="4099" name="Rectangle 9"/>
          <p:cNvSpPr>
            <a:spLocks noGrp="1" noChangeArrowheads="1"/>
          </p:cNvSpPr>
          <p:nvPr>
            <p:ph type="body" idx="4294967295"/>
          </p:nvPr>
        </p:nvSpPr>
        <p:spPr>
          <a:xfrm>
            <a:off x="2286000" y="1447801"/>
            <a:ext cx="7467600" cy="4525963"/>
          </a:xfrm>
        </p:spPr>
        <p:txBody>
          <a:bodyPr/>
          <a:lstStyle/>
          <a:p>
            <a:pPr marL="4763" indent="-4763" algn="ctr">
              <a:buNone/>
            </a:pPr>
            <a:r>
              <a:rPr lang="en-US" altLang="en-US" sz="3600" dirty="0">
                <a:solidFill>
                  <a:srgbClr val="003366"/>
                </a:solidFill>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3256011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Decorative figure"/>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9027"/>
            <a:ext cx="12192000" cy="6867027"/>
            <a:chOff x="0" y="-2373"/>
            <a:chExt cx="12192000" cy="6867027"/>
          </a:xfrm>
        </p:grpSpPr>
        <p:sp>
          <p:nvSpPr>
            <p:cNvPr id="6" name="Rectangle 5" descr="Decorative figure"/>
            <p:cNvSpPr/>
            <p:nvPr>
              <p:extLst>
                <p:ext uri="{386F3935-93C4-4BCD-93E2-E3B085C9AB24}">
                  <p16:designElem xmlns=""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extLst>
                <p:ext uri="{386F3935-93C4-4BCD-93E2-E3B085C9AB24}">
                  <p16:designElem xmlns=""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extLst>
                <p:ext uri="{386F3935-93C4-4BCD-93E2-E3B085C9AB24}">
                  <p16:designElem xmlns=""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extLst>
                <p:ext uri="{386F3935-93C4-4BCD-93E2-E3B085C9AB24}">
                  <p16:designElem xmlns=""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extLst>
                <p:ext uri="{386F3935-93C4-4BCD-93E2-E3B085C9AB24}">
                  <p16:designElem xmlns=""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extLst>
                <p:ext uri="{386F3935-93C4-4BCD-93E2-E3B085C9AB24}">
                  <p16:designElem xmlns=""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extLst>
                <p:ext uri="{386F3935-93C4-4BCD-93E2-E3B085C9AB24}">
                  <p16:designElem xmlns=""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extLst>
                <p:ext uri="{386F3935-93C4-4BCD-93E2-E3B085C9AB24}">
                  <p16:designElem xmlns=""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8"/>
            <a:ext cx="3133726" cy="1020232"/>
          </a:xfrm>
        </p:spPr>
        <p:txBody>
          <a:bodyPr>
            <a:normAutofit/>
          </a:bodyPr>
          <a:lstStyle/>
          <a:p>
            <a:r>
              <a:rPr lang="en-US" b="1" dirty="0">
                <a:effectLst>
                  <a:outerShdw blurRad="38100" dist="38100" dir="2700000" algn="tl">
                    <a:srgbClr val="000000">
                      <a:alpha val="43137"/>
                    </a:srgbClr>
                  </a:outerShdw>
                </a:effectLst>
              </a:rPr>
              <a:t>Challenges</a:t>
            </a:r>
          </a:p>
        </p:txBody>
      </p:sp>
      <p:sp>
        <p:nvSpPr>
          <p:cNvPr id="3" name="Content Placeholder 2"/>
          <p:cNvSpPr>
            <a:spLocks noGrp="1"/>
          </p:cNvSpPr>
          <p:nvPr>
            <p:ph idx="1"/>
          </p:nvPr>
        </p:nvSpPr>
        <p:spPr>
          <a:xfrm>
            <a:off x="1154955" y="2120900"/>
            <a:ext cx="3133726" cy="3898900"/>
          </a:xfrm>
        </p:spPr>
        <p:txBody>
          <a:bodyPr>
            <a:normAutofit/>
          </a:bodyPr>
          <a:lstStyle/>
          <a:p>
            <a:pPr>
              <a:spcAft>
                <a:spcPts val="1200"/>
              </a:spcAft>
            </a:pPr>
            <a:r>
              <a:rPr lang="en-US" sz="2000" dirty="0">
                <a:solidFill>
                  <a:schemeClr val="bg1"/>
                </a:solidFill>
              </a:rPr>
              <a:t>Slow down enough to collaborate</a:t>
            </a:r>
          </a:p>
          <a:p>
            <a:pPr>
              <a:spcAft>
                <a:spcPts val="1200"/>
              </a:spcAft>
            </a:pPr>
            <a:r>
              <a:rPr lang="en-US" sz="2000" dirty="0">
                <a:solidFill>
                  <a:schemeClr val="bg1"/>
                </a:solidFill>
              </a:rPr>
              <a:t>Collaboration format – distance </a:t>
            </a:r>
          </a:p>
          <a:p>
            <a:pPr>
              <a:spcAft>
                <a:spcPts val="1200"/>
              </a:spcAft>
            </a:pPr>
            <a:r>
              <a:rPr lang="en-US" sz="2000" dirty="0">
                <a:solidFill>
                  <a:schemeClr val="bg1"/>
                </a:solidFill>
              </a:rPr>
              <a:t>Nuances of each other’s funding sources</a:t>
            </a:r>
          </a:p>
        </p:txBody>
      </p:sp>
      <p:pic>
        <p:nvPicPr>
          <p:cNvPr id="4" name="Picture 3" descr="Three women are sitting in an office smiling and having conversation with each other."/>
          <p:cNvPicPr>
            <a:picLocks noChangeAspect="1"/>
          </p:cNvPicPr>
          <p:nvPr/>
        </p:nvPicPr>
        <p:blipFill>
          <a:blip r:embed="rId4"/>
          <a:stretch>
            <a:fillRect/>
          </a:stretch>
        </p:blipFill>
        <p:spPr>
          <a:xfrm>
            <a:off x="5194607" y="1847096"/>
            <a:ext cx="6391533" cy="3163808"/>
          </a:xfrm>
          <a:prstGeom prst="rect">
            <a:avLst/>
          </a:prstGeom>
        </p:spPr>
      </p:pic>
      <p:sp>
        <p:nvSpPr>
          <p:cNvPr id="16" name="Rectangle 15" descr="Decorative figure"/>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543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p:spPr>
        <p:txBody>
          <a:bodyPr>
            <a:normAutofit/>
          </a:bodyPr>
          <a:lstStyle/>
          <a:p>
            <a:r>
              <a:rPr lang="en-US" b="1" dirty="0">
                <a:effectLst>
                  <a:outerShdw blurRad="38100" dist="38100" dir="2700000" algn="tl">
                    <a:srgbClr val="000000">
                      <a:alpha val="43137"/>
                    </a:srgbClr>
                  </a:outerShdw>
                </a:effectLst>
              </a:rPr>
              <a:t>Collaboration at Its Best</a:t>
            </a:r>
          </a:p>
        </p:txBody>
      </p:sp>
      <p:sp>
        <p:nvSpPr>
          <p:cNvPr id="3" name="Content Placeholder 2"/>
          <p:cNvSpPr>
            <a:spLocks noGrp="1"/>
          </p:cNvSpPr>
          <p:nvPr>
            <p:ph idx="1"/>
          </p:nvPr>
        </p:nvSpPr>
        <p:spPr>
          <a:xfrm>
            <a:off x="4641336" y="2603500"/>
            <a:ext cx="6551597" cy="3416300"/>
          </a:xfrm>
        </p:spPr>
        <p:txBody>
          <a:bodyPr anchor="ctr">
            <a:normAutofit/>
          </a:bodyPr>
          <a:lstStyle/>
          <a:p>
            <a:r>
              <a:rPr lang="en-US" sz="2400" dirty="0"/>
              <a:t>Identify what we each do well and how this can benefit the collaboration  </a:t>
            </a:r>
          </a:p>
          <a:p>
            <a:endParaRPr lang="en-US" sz="1100" dirty="0"/>
          </a:p>
          <a:p>
            <a:pPr lvl="1"/>
            <a:r>
              <a:rPr lang="en-US" sz="2000" dirty="0"/>
              <a:t>Family engagement</a:t>
            </a:r>
          </a:p>
          <a:p>
            <a:pPr lvl="1"/>
            <a:r>
              <a:rPr lang="en-US" sz="2000" dirty="0"/>
              <a:t>Teams for interveners</a:t>
            </a:r>
          </a:p>
          <a:p>
            <a:pPr lvl="1"/>
            <a:r>
              <a:rPr lang="en-US" sz="2000" dirty="0"/>
              <a:t>Parent advising</a:t>
            </a:r>
          </a:p>
          <a:p>
            <a:pPr lvl="1"/>
            <a:r>
              <a:rPr lang="en-US" sz="2000" dirty="0"/>
              <a:t>Transition across the educational system</a:t>
            </a:r>
          </a:p>
        </p:txBody>
      </p:sp>
      <p:pic>
        <p:nvPicPr>
          <p:cNvPr id="4" name="Picture 3" descr="Three people are seated in a library smiling and having a conversation with each other."/>
          <p:cNvPicPr>
            <a:picLocks noChangeAspect="1"/>
          </p:cNvPicPr>
          <p:nvPr/>
        </p:nvPicPr>
        <p:blipFill>
          <a:blip r:embed="rId3"/>
          <a:stretch>
            <a:fillRect/>
          </a:stretch>
        </p:blipFill>
        <p:spPr>
          <a:xfrm>
            <a:off x="1151467" y="3301425"/>
            <a:ext cx="3031901" cy="201621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95783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Contact Information</a:t>
            </a:r>
            <a:endParaRPr lang="en-US" b="1" dirty="0"/>
          </a:p>
        </p:txBody>
      </p:sp>
      <p:sp>
        <p:nvSpPr>
          <p:cNvPr id="7171" name="Rectangle 3"/>
          <p:cNvSpPr>
            <a:spLocks noGrp="1" noChangeArrowheads="1"/>
          </p:cNvSpPr>
          <p:nvPr>
            <p:ph type="body" idx="4294967295"/>
          </p:nvPr>
        </p:nvSpPr>
        <p:spPr>
          <a:xfrm>
            <a:off x="579912" y="2413248"/>
            <a:ext cx="5334000" cy="4218710"/>
          </a:xfrm>
        </p:spPr>
        <p:txBody>
          <a:bodyPr>
            <a:normAutofit/>
          </a:bodyPr>
          <a:lstStyle/>
          <a:p>
            <a:pPr indent="7938">
              <a:buNone/>
            </a:pPr>
            <a:r>
              <a:rPr lang="en-US" altLang="en-US" sz="2800" b="1" dirty="0"/>
              <a:t>Sue Ann Houser</a:t>
            </a:r>
          </a:p>
          <a:p>
            <a:pPr indent="7938">
              <a:buNone/>
            </a:pPr>
            <a:r>
              <a:rPr lang="en-US" altLang="en-US" sz="2800" b="1" dirty="0"/>
              <a:t>shouser@pattankop.net</a:t>
            </a:r>
          </a:p>
          <a:p>
            <a:pPr indent="7938">
              <a:buNone/>
            </a:pPr>
            <a:r>
              <a:rPr lang="en-US" altLang="en-US" sz="2800" b="1" dirty="0"/>
              <a:t>www.pattan.net</a:t>
            </a:r>
          </a:p>
          <a:p>
            <a:pPr indent="7938">
              <a:buNone/>
            </a:pPr>
            <a:endParaRPr lang="en-US" altLang="en-US" sz="2800" b="1" dirty="0"/>
          </a:p>
          <a:p>
            <a:pPr indent="7938">
              <a:buNone/>
            </a:pPr>
            <a:r>
              <a:rPr lang="en-US" altLang="en-US" sz="2800" b="1" dirty="0"/>
              <a:t>Lori Brew</a:t>
            </a:r>
          </a:p>
          <a:p>
            <a:pPr indent="7938">
              <a:buNone/>
            </a:pPr>
            <a:r>
              <a:rPr lang="en-US" altLang="en-US" sz="2800" b="1" dirty="0"/>
              <a:t>lbrew@pealcenter.org</a:t>
            </a:r>
          </a:p>
          <a:p>
            <a:pPr indent="7938">
              <a:buNone/>
            </a:pPr>
            <a:r>
              <a:rPr lang="en-US" altLang="en-US" sz="2800" b="1" dirty="0"/>
              <a:t>http://pealcenter.org</a:t>
            </a:r>
          </a:p>
        </p:txBody>
      </p:sp>
      <p:pic>
        <p:nvPicPr>
          <p:cNvPr id="7172" name="Picture 9" descr="The PaTTA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419" y="2732393"/>
            <a:ext cx="3048000" cy="12303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blue rectangle with text that reads, &quot;Commonwealth of Pennsylvania. Tom Wolf, Governor.&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9596" y="2732392"/>
            <a:ext cx="3362146" cy="1230313"/>
          </a:xfrm>
          <a:prstGeom prst="rect">
            <a:avLst/>
          </a:prstGeom>
        </p:spPr>
      </p:pic>
      <p:pic>
        <p:nvPicPr>
          <p:cNvPr id="2" name="Picture 1" descr="The PEAL Center logo."/>
          <p:cNvPicPr>
            <a:picLocks noChangeAspect="1"/>
          </p:cNvPicPr>
          <p:nvPr/>
        </p:nvPicPr>
        <p:blipFill>
          <a:blip r:embed="rId5"/>
          <a:stretch>
            <a:fillRect/>
          </a:stretch>
        </p:blipFill>
        <p:spPr>
          <a:xfrm>
            <a:off x="7803598" y="4225720"/>
            <a:ext cx="1707028" cy="20911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924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53143" y="152400"/>
            <a:ext cx="10689771" cy="762000"/>
          </a:xfrm>
        </p:spPr>
        <p:txBody>
          <a:bodyPr/>
          <a:lstStyle/>
          <a:p>
            <a:pPr eaLnBrk="1" hangingPunct="1"/>
            <a:r>
              <a:rPr lang="en-US" altLang="en-US" sz="3200" dirty="0">
                <a:solidFill>
                  <a:srgbClr val="003366"/>
                </a:solidFill>
              </a:rPr>
              <a:t>PDE’s Commitment to Least Restrictive Environment (LRE</a:t>
            </a:r>
            <a:r>
              <a:rPr lang="en-US" altLang="en-US" sz="3200" dirty="0"/>
              <a:t>)</a:t>
            </a:r>
          </a:p>
        </p:txBody>
      </p:sp>
      <p:sp>
        <p:nvSpPr>
          <p:cNvPr id="5123" name="Rectangle 3"/>
          <p:cNvSpPr>
            <a:spLocks noGrp="1" noChangeArrowheads="1"/>
          </p:cNvSpPr>
          <p:nvPr>
            <p:ph type="body" idx="4294967295"/>
          </p:nvPr>
        </p:nvSpPr>
        <p:spPr>
          <a:xfrm>
            <a:off x="2362200" y="1828800"/>
            <a:ext cx="7391400" cy="4648200"/>
          </a:xfrm>
        </p:spPr>
        <p:txBody>
          <a:bodyPr/>
          <a:lstStyle/>
          <a:p>
            <a:pPr marL="0" indent="0" algn="ctr">
              <a:buNone/>
            </a:pPr>
            <a:r>
              <a:rPr lang="en-US" altLang="en-US" sz="3600" dirty="0">
                <a:solidFill>
                  <a:srgbClr val="003366"/>
                </a:solidFill>
              </a:rPr>
              <a:t>Our goal for each child is to ensure Individualized Education Program (IEP) teams begin with the general education setting with the use of Supplementary Aids and Services before considering a                            more restrictive environment</a:t>
            </a:r>
            <a:r>
              <a:rPr lang="en-US" altLang="en-US" sz="3600" dirty="0"/>
              <a:t>.</a:t>
            </a:r>
          </a:p>
        </p:txBody>
      </p:sp>
    </p:spTree>
    <p:extLst>
      <p:ext uri="{BB962C8B-B14F-4D97-AF65-F5344CB8AC3E}">
        <p14:creationId xmlns:p14="http://schemas.microsoft.com/office/powerpoint/2010/main" val="125161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9658" y="548147"/>
            <a:ext cx="6950612" cy="709865"/>
          </a:xfrm>
        </p:spPr>
        <p:txBody>
          <a:bodyPr/>
          <a:lstStyle/>
          <a:p>
            <a:r>
              <a:rPr lang="en-US" sz="4400" b="1" dirty="0"/>
              <a:t>Benefits of Collaboration</a:t>
            </a:r>
          </a:p>
        </p:txBody>
      </p:sp>
      <p:sp>
        <p:nvSpPr>
          <p:cNvPr id="10" name="Content Placeholder 2"/>
          <p:cNvSpPr txBox="1">
            <a:spLocks/>
          </p:cNvSpPr>
          <p:nvPr/>
        </p:nvSpPr>
        <p:spPr>
          <a:xfrm>
            <a:off x="2465365" y="2451404"/>
            <a:ext cx="7895442" cy="353060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3200" b="1" dirty="0"/>
              <a:t>The DB Project focuses on educators and families.</a:t>
            </a:r>
          </a:p>
          <a:p>
            <a:pPr marL="0" indent="0">
              <a:buNone/>
            </a:pPr>
            <a:endParaRPr lang="en-US" sz="3200" b="1" dirty="0"/>
          </a:p>
          <a:p>
            <a:pPr marL="0" indent="0">
              <a:buNone/>
            </a:pPr>
            <a:endParaRPr lang="en-US" sz="2400" dirty="0"/>
          </a:p>
        </p:txBody>
      </p:sp>
      <p:pic>
        <p:nvPicPr>
          <p:cNvPr id="7" name="Picture 6" descr="Drawing of an educator standing behind a podium pointing at inform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972" y="1434841"/>
            <a:ext cx="2352787" cy="2007117"/>
          </a:xfrm>
          <a:prstGeom prst="rect">
            <a:avLst/>
          </a:prstGeom>
        </p:spPr>
      </p:pic>
      <p:sp>
        <p:nvSpPr>
          <p:cNvPr id="3" name="Content Placeholder 2"/>
          <p:cNvSpPr>
            <a:spLocks noGrp="1"/>
          </p:cNvSpPr>
          <p:nvPr>
            <p:ph idx="1"/>
          </p:nvPr>
        </p:nvSpPr>
        <p:spPr>
          <a:xfrm>
            <a:off x="830181" y="4122397"/>
            <a:ext cx="5207062" cy="2586875"/>
          </a:xfrm>
        </p:spPr>
        <p:txBody>
          <a:bodyPr>
            <a:noAutofit/>
          </a:bodyPr>
          <a:lstStyle/>
          <a:p>
            <a:pPr marL="0" indent="0">
              <a:buNone/>
            </a:pPr>
            <a:r>
              <a:rPr lang="en-US" sz="3200" b="1" dirty="0"/>
              <a:t>PEAL focuses on families and educators.</a:t>
            </a:r>
          </a:p>
        </p:txBody>
      </p:sp>
      <p:pic>
        <p:nvPicPr>
          <p:cNvPr id="6" name="Picture 5" descr="Drawing of a family consisting of two parents and two childr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8759" y="4627332"/>
            <a:ext cx="1840177" cy="1817458"/>
          </a:xfrm>
          <a:prstGeom prst="rect">
            <a:avLst/>
          </a:prstGeom>
        </p:spPr>
      </p:pic>
      <p:pic>
        <p:nvPicPr>
          <p:cNvPr id="8" name="Picture 7" descr="Image of a scale measuring two different things. On the left is the family previously pictured and on the right is the educator previously pictured. The two balance each other out on the sca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2170" y="3139150"/>
            <a:ext cx="2645445" cy="4321707"/>
          </a:xfrm>
          <a:prstGeom prst="rect">
            <a:avLst/>
          </a:prstGeom>
        </p:spPr>
      </p:pic>
    </p:spTree>
    <p:extLst>
      <p:ext uri="{BB962C8B-B14F-4D97-AF65-F5344CB8AC3E}">
        <p14:creationId xmlns:p14="http://schemas.microsoft.com/office/powerpoint/2010/main" val="2995101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811" y="743310"/>
            <a:ext cx="6343202" cy="709865"/>
          </a:xfrm>
        </p:spPr>
        <p:txBody>
          <a:bodyPr/>
          <a:lstStyle/>
          <a:p>
            <a:r>
              <a:rPr lang="en-US" sz="4400" b="1" dirty="0"/>
              <a:t>Collaboration Success</a:t>
            </a:r>
          </a:p>
        </p:txBody>
      </p:sp>
      <p:sp>
        <p:nvSpPr>
          <p:cNvPr id="3" name="Content Placeholder 2"/>
          <p:cNvSpPr>
            <a:spLocks noGrp="1"/>
          </p:cNvSpPr>
          <p:nvPr>
            <p:ph idx="1"/>
          </p:nvPr>
        </p:nvSpPr>
        <p:spPr>
          <a:xfrm>
            <a:off x="688162" y="2571151"/>
            <a:ext cx="9548517" cy="3530600"/>
          </a:xfrm>
        </p:spPr>
        <p:txBody>
          <a:bodyPr>
            <a:normAutofit/>
          </a:bodyPr>
          <a:lstStyle/>
          <a:p>
            <a:r>
              <a:rPr lang="en-US" sz="3200" dirty="0"/>
              <a:t>The PEAL Center and the DB Project collaboration has been successful due to the mutual respect and value of specific information in deaf-blindness. </a:t>
            </a:r>
          </a:p>
        </p:txBody>
      </p:sp>
      <p:pic>
        <p:nvPicPr>
          <p:cNvPr id="4" name="Picture 3" descr="A woman signs with a young man."/>
          <p:cNvPicPr>
            <a:picLocks noChangeAspect="1"/>
          </p:cNvPicPr>
          <p:nvPr/>
        </p:nvPicPr>
        <p:blipFill>
          <a:blip r:embed="rId3"/>
          <a:stretch>
            <a:fillRect/>
          </a:stretch>
        </p:blipFill>
        <p:spPr>
          <a:xfrm>
            <a:off x="8622013" y="3949119"/>
            <a:ext cx="2816596" cy="25483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9703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98" y="685800"/>
            <a:ext cx="5237603" cy="5791200"/>
          </a:xfrm>
        </p:spPr>
        <p:txBody>
          <a:bodyPr/>
          <a:lstStyle/>
          <a:p>
            <a:pPr>
              <a:lnSpc>
                <a:spcPct val="150000"/>
              </a:lnSpc>
            </a:pPr>
            <a:r>
              <a:rPr lang="en-US" altLang="en-US" sz="2400" b="1" dirty="0"/>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r>
              <a:rPr lang="en-US" altLang="en-US" sz="2400" dirty="0"/>
              <a:t/>
            </a:r>
            <a:br>
              <a:rPr lang="en-US" altLang="en-US" sz="2400" dirty="0"/>
            </a:br>
            <a:endParaRPr lang="en-US" sz="2400" dirty="0"/>
          </a:p>
        </p:txBody>
      </p:sp>
      <p:pic>
        <p:nvPicPr>
          <p:cNvPr id="4" name="Picture 3" descr="Pennsylvania is pictured shaded in with three different colors to represent the areas where certain parts of the state's deaf-blind project work. At the top of the image the word PaTTAN is visible."/>
          <p:cNvPicPr>
            <a:picLocks noChangeAspect="1"/>
          </p:cNvPicPr>
          <p:nvPr/>
        </p:nvPicPr>
        <p:blipFill>
          <a:blip r:embed="rId3"/>
          <a:stretch>
            <a:fillRect/>
          </a:stretch>
        </p:blipFill>
        <p:spPr>
          <a:xfrm>
            <a:off x="6824032" y="2133225"/>
            <a:ext cx="4064891" cy="30487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4429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PaTTAN Deaf-Blind Initiative</a:t>
            </a:r>
          </a:p>
        </p:txBody>
      </p:sp>
      <p:sp>
        <p:nvSpPr>
          <p:cNvPr id="3" name="Content Placeholder 2"/>
          <p:cNvSpPr>
            <a:spLocks noGrp="1"/>
          </p:cNvSpPr>
          <p:nvPr>
            <p:ph idx="1"/>
          </p:nvPr>
        </p:nvSpPr>
        <p:spPr>
          <a:xfrm>
            <a:off x="659196" y="2867905"/>
            <a:ext cx="8761412" cy="3416300"/>
          </a:xfrm>
        </p:spPr>
        <p:txBody>
          <a:bodyPr anchor="ctr">
            <a:noAutofit/>
          </a:bodyPr>
          <a:lstStyle/>
          <a:p>
            <a:pPr>
              <a:lnSpc>
                <a:spcPct val="80000"/>
              </a:lnSpc>
            </a:pPr>
            <a:r>
              <a:rPr lang="en-US" sz="2400" dirty="0"/>
              <a:t>Regional Teams</a:t>
            </a:r>
          </a:p>
          <a:p>
            <a:pPr lvl="1" indent="-342900">
              <a:lnSpc>
                <a:spcPct val="80000"/>
              </a:lnSpc>
            </a:pPr>
            <a:r>
              <a:rPr lang="en-US" sz="2400" dirty="0"/>
              <a:t>Family Consultants:  Molly Black and Patti McGowan</a:t>
            </a:r>
          </a:p>
          <a:p>
            <a:pPr lvl="1" indent="-342900">
              <a:lnSpc>
                <a:spcPct val="80000"/>
              </a:lnSpc>
              <a:spcAft>
                <a:spcPts val="600"/>
              </a:spcAft>
            </a:pPr>
            <a:r>
              <a:rPr lang="en-US" sz="2400" dirty="0"/>
              <a:t>Early Intervention Family Consultant:  Anne Gaspich</a:t>
            </a:r>
          </a:p>
          <a:p>
            <a:pPr lvl="1" indent="-342900">
              <a:lnSpc>
                <a:spcPct val="80000"/>
              </a:lnSpc>
            </a:pPr>
            <a:r>
              <a:rPr lang="en-US" sz="2400" dirty="0"/>
              <a:t>Early Intervention: Mary Anketell</a:t>
            </a:r>
          </a:p>
          <a:p>
            <a:pPr lvl="1" indent="-342900">
              <a:lnSpc>
                <a:spcPct val="80000"/>
              </a:lnSpc>
            </a:pPr>
            <a:r>
              <a:rPr lang="en-US" sz="2400" dirty="0"/>
              <a:t>School Age Lead:  Sue Ann Houser</a:t>
            </a:r>
          </a:p>
          <a:p>
            <a:pPr lvl="1" indent="-342900">
              <a:lnSpc>
                <a:spcPct val="80000"/>
              </a:lnSpc>
            </a:pPr>
            <a:r>
              <a:rPr lang="en-US" sz="2400" dirty="0"/>
              <a:t>West:  Lynn Fox, Scott Dougherty, Michelle Bilinsky</a:t>
            </a:r>
          </a:p>
          <a:p>
            <a:pPr lvl="1" indent="-342900">
              <a:lnSpc>
                <a:spcPct val="80000"/>
              </a:lnSpc>
            </a:pPr>
            <a:r>
              <a:rPr lang="en-US" sz="2400" dirty="0"/>
              <a:t>Central:  Jane Freeman, Doug Williams</a:t>
            </a:r>
          </a:p>
          <a:p>
            <a:pPr lvl="1" indent="-342900">
              <a:lnSpc>
                <a:spcPct val="80000"/>
              </a:lnSpc>
            </a:pPr>
            <a:r>
              <a:rPr lang="en-US" sz="2400" dirty="0"/>
              <a:t>East:  Jennifer Edgar, Susan Gill</a:t>
            </a:r>
          </a:p>
        </p:txBody>
      </p:sp>
      <p:pic>
        <p:nvPicPr>
          <p:cNvPr id="4" name="Picture 3" descr="Pennsylvania is pictured shaded in with three different colors to represent the areas where certain parts of the state's deaf-blind project work. At the top of the image the word PaTTAN is visible."/>
          <p:cNvPicPr>
            <a:picLocks noChangeAspect="1"/>
          </p:cNvPicPr>
          <p:nvPr/>
        </p:nvPicPr>
        <p:blipFill rotWithShape="1">
          <a:blip r:embed="rId3"/>
          <a:srcRect t="6586" r="-6" b="-6"/>
          <a:stretch/>
        </p:blipFill>
        <p:spPr>
          <a:xfrm>
            <a:off x="8915400" y="4076700"/>
            <a:ext cx="2515393" cy="236749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65713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03615"/>
            <a:ext cx="8229600" cy="914400"/>
          </a:xfrm>
        </p:spPr>
        <p:txBody>
          <a:bodyPr/>
          <a:lstStyle/>
          <a:p>
            <a:r>
              <a:rPr lang="en-US" b="1" dirty="0"/>
              <a:t>Pennsylvania Deaf-Blind Conceptual Framework</a:t>
            </a:r>
          </a:p>
        </p:txBody>
      </p:sp>
      <p:graphicFrame>
        <p:nvGraphicFramePr>
          <p:cNvPr id="4" name="Content Placeholder 3" descr="Three categories each have an arrow pointing to the next object. The arrows all have the text &quot;Engaged and Supported Families&quot;. The first category heading is &quot;High Quality Early Intervention&quot;. Its bullet points are as follows.&#10;- Assess early identification&#10;- Provide universal and targeted professional development&#10;- Provide universal and targeted support to parents including connection with PTI.&#10;The second category is &quot;Effective School-Age Services and Access to General Education Curriculum&quot;. Its bullet points are as follows.&#10;- Implement OHOA modules&#10;- Provide universal professional development to paraprofessionals and others&#10;- Provide universal and targeted support to parents including connection with PTI.&#10;The third and final category is &quot;Meaningful Secondary Transition&quot; It's bullet points are as follows.&#10;- Implement ITTI modules and process&#10;- Develop targeted resources on secondary transition &#10;-Provide universal and targeted support to parents including connection with PTI&#10;&#10;&#10;&#10;"/>
          <p:cNvGraphicFramePr>
            <a:graphicFrameLocks noGrp="1"/>
          </p:cNvGraphicFramePr>
          <p:nvPr>
            <p:ph idx="1"/>
            <p:extLst>
              <p:ext uri="{D42A27DB-BD31-4B8C-83A1-F6EECF244321}">
                <p14:modId xmlns:p14="http://schemas.microsoft.com/office/powerpoint/2010/main" val="553748721"/>
              </p:ext>
            </p:extLst>
          </p:nvPr>
        </p:nvGraphicFramePr>
        <p:xfrm>
          <a:off x="1905000" y="2133601"/>
          <a:ext cx="63246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8218311" y="2867378"/>
            <a:ext cx="2209800" cy="274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Students who are Deaf-Blind are College, Career, and Community Ready</a:t>
            </a:r>
          </a:p>
        </p:txBody>
      </p:sp>
    </p:spTree>
    <p:extLst>
      <p:ext uri="{BB962C8B-B14F-4D97-AF65-F5344CB8AC3E}">
        <p14:creationId xmlns:p14="http://schemas.microsoft.com/office/powerpoint/2010/main" val="2537069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220" y="799642"/>
            <a:ext cx="7591760" cy="709865"/>
          </a:xfrm>
        </p:spPr>
        <p:txBody>
          <a:bodyPr/>
          <a:lstStyle/>
          <a:p>
            <a:r>
              <a:rPr lang="en-US" b="1" dirty="0">
                <a:effectLst>
                  <a:outerShdw blurRad="38100" dist="38100" dir="2700000" algn="tl">
                    <a:srgbClr val="000000">
                      <a:alpha val="43137"/>
                    </a:srgbClr>
                  </a:outerShdw>
                </a:effectLst>
              </a:rPr>
              <a:t>Pennsylvania Deaf-Blind Project</a:t>
            </a:r>
          </a:p>
        </p:txBody>
      </p:sp>
      <p:sp>
        <p:nvSpPr>
          <p:cNvPr id="3" name="Content Placeholder 2"/>
          <p:cNvSpPr>
            <a:spLocks noGrp="1"/>
          </p:cNvSpPr>
          <p:nvPr>
            <p:ph idx="1"/>
          </p:nvPr>
        </p:nvSpPr>
        <p:spPr>
          <a:xfrm>
            <a:off x="594911" y="2321808"/>
            <a:ext cx="11597089" cy="3530600"/>
          </a:xfrm>
        </p:spPr>
        <p:txBody>
          <a:bodyPr>
            <a:noAutofit/>
          </a:bodyPr>
          <a:lstStyle/>
          <a:p>
            <a:pPr marL="0" indent="0">
              <a:spcBef>
                <a:spcPts val="600"/>
              </a:spcBef>
              <a:spcAft>
                <a:spcPts val="600"/>
              </a:spcAft>
              <a:buNone/>
            </a:pPr>
            <a:r>
              <a:rPr lang="en-US" sz="2400" b="1" dirty="0"/>
              <a:t>OSEP funded specific objectives to address over the 5 years of the Project</a:t>
            </a:r>
          </a:p>
          <a:p>
            <a:pPr marL="971550" lvl="1" indent="-514350">
              <a:spcBef>
                <a:spcPts val="600"/>
              </a:spcBef>
              <a:spcAft>
                <a:spcPts val="600"/>
              </a:spcAft>
              <a:buFont typeface="+mj-lt"/>
              <a:buAutoNum type="arabicPeriod"/>
            </a:pPr>
            <a:r>
              <a:rPr lang="en-US" sz="2400" b="1" dirty="0"/>
              <a:t>Improve early identification and intervention</a:t>
            </a:r>
          </a:p>
          <a:p>
            <a:pPr marL="971550" lvl="1" indent="-514350">
              <a:spcBef>
                <a:spcPts val="600"/>
              </a:spcBef>
              <a:spcAft>
                <a:spcPts val="600"/>
              </a:spcAft>
              <a:buFont typeface="+mj-lt"/>
              <a:buAutoNum type="arabicPeriod"/>
            </a:pPr>
            <a:r>
              <a:rPr lang="en-US" sz="2400" b="1" dirty="0"/>
              <a:t>Improve secondary transition</a:t>
            </a:r>
          </a:p>
          <a:p>
            <a:pPr marL="971550" lvl="1" indent="-514350">
              <a:spcBef>
                <a:spcPts val="600"/>
              </a:spcBef>
              <a:spcAft>
                <a:spcPts val="600"/>
              </a:spcAft>
              <a:buFont typeface="+mj-lt"/>
              <a:buAutoNum type="arabicPeriod"/>
            </a:pPr>
            <a:r>
              <a:rPr lang="en-US" sz="2400" b="1" dirty="0"/>
              <a:t>Support families who have children with deaf-blindness             </a:t>
            </a:r>
            <a:r>
              <a:rPr lang="en-US" sz="2400" b="1" i="1" dirty="0"/>
              <a:t>(</a:t>
            </a:r>
            <a:r>
              <a:rPr lang="en-US" sz="2400" b="1" i="1" u="sng" dirty="0"/>
              <a:t>Including collaboration with our PTI)</a:t>
            </a:r>
          </a:p>
          <a:p>
            <a:pPr marL="971550" lvl="1" indent="-514350">
              <a:spcBef>
                <a:spcPts val="600"/>
              </a:spcBef>
              <a:spcAft>
                <a:spcPts val="600"/>
              </a:spcAft>
              <a:buFont typeface="+mj-lt"/>
              <a:buAutoNum type="arabicPeriod"/>
            </a:pPr>
            <a:r>
              <a:rPr lang="en-US" sz="2400" b="1" dirty="0"/>
              <a:t>Provide awareness level training to paraprofessionals </a:t>
            </a:r>
          </a:p>
          <a:p>
            <a:pPr marL="971550" lvl="1" indent="-514350">
              <a:spcBef>
                <a:spcPts val="600"/>
              </a:spcBef>
              <a:spcAft>
                <a:spcPts val="600"/>
              </a:spcAft>
              <a:buFont typeface="+mj-lt"/>
              <a:buAutoNum type="arabicPeriod"/>
            </a:pPr>
            <a:r>
              <a:rPr lang="en-US" sz="2400" b="1" dirty="0"/>
              <a:t>Increase number of individuals who can provide intervener support to children who are deaf-blind </a:t>
            </a:r>
          </a:p>
          <a:p>
            <a:pPr marL="971550" lvl="1" indent="-514350">
              <a:spcBef>
                <a:spcPts val="600"/>
              </a:spcBef>
              <a:spcAft>
                <a:spcPts val="600"/>
              </a:spcAft>
              <a:buFont typeface="+mj-lt"/>
              <a:buAutoNum type="arabicPeriod"/>
            </a:pPr>
            <a:r>
              <a:rPr lang="en-US" sz="2400" b="1" dirty="0"/>
              <a:t>Build a regional network of local liaisons</a:t>
            </a:r>
          </a:p>
        </p:txBody>
      </p:sp>
    </p:spTree>
    <p:extLst>
      <p:ext uri="{BB962C8B-B14F-4D97-AF65-F5344CB8AC3E}">
        <p14:creationId xmlns:p14="http://schemas.microsoft.com/office/powerpoint/2010/main" val="1675798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TotalTime>
  <Words>1287</Words>
  <Application>Microsoft Office PowerPoint</Application>
  <PresentationFormat>Custom</PresentationFormat>
  <Paragraphs>214</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Ion Boardroom</vt:lpstr>
      <vt:lpstr>Default Design</vt:lpstr>
      <vt:lpstr>Collaboration:  Pennsylvania Deaf-Blind Project  Parent Education and Advocacy Leadership</vt:lpstr>
      <vt:lpstr>PaTTAN’s Mission</vt:lpstr>
      <vt:lpstr>PDE’s Commitment to Least Restrictive Environment (LRE)</vt:lpstr>
      <vt:lpstr>Benefits of Collaboration</vt:lpstr>
      <vt:lpstr>Collaboration Success</vt:lpstr>
      <vt:lpstr>The mission of the Pennsylvania Training and Technical Assistance Network (PaTTAN) is to support the efforts and initiatives of the Bureau of Special Education, and to build the capacity of local educational agencies to serve students who receive special education services. </vt:lpstr>
      <vt:lpstr>PaTTAN Deaf-Blind Initiative</vt:lpstr>
      <vt:lpstr>Pennsylvania Deaf-Blind Conceptual Framework</vt:lpstr>
      <vt:lpstr>Pennsylvania Deaf-Blind Project</vt:lpstr>
      <vt:lpstr>Pennsylvania Deaf-Blind Project Evaluation</vt:lpstr>
      <vt:lpstr>PTI In Pennsylvania</vt:lpstr>
      <vt:lpstr>The PEAL Center serves…</vt:lpstr>
      <vt:lpstr>The PEAL Center </vt:lpstr>
      <vt:lpstr>PEAL Center Offers</vt:lpstr>
      <vt:lpstr>PEAL Center Informs</vt:lpstr>
      <vt:lpstr>PEAL Center Trainings</vt:lpstr>
      <vt:lpstr>Pennsylvania Deaf-Blind Project</vt:lpstr>
      <vt:lpstr>Benefits of Collaboration</vt:lpstr>
      <vt:lpstr>Collaboration Successes</vt:lpstr>
      <vt:lpstr>Challenges</vt:lpstr>
      <vt:lpstr>Collaboration at Its Best</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Gilligan, Barbara</dc:creator>
  <cp:lastModifiedBy>Windows User</cp:lastModifiedBy>
  <cp:revision>19</cp:revision>
  <cp:lastPrinted>2016-04-13T16:49:24Z</cp:lastPrinted>
  <dcterms:created xsi:type="dcterms:W3CDTF">2016-04-11T19:30:21Z</dcterms:created>
  <dcterms:modified xsi:type="dcterms:W3CDTF">2016-04-21T20:40:59Z</dcterms:modified>
</cp:coreProperties>
</file>