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32"/>
  </p:notesMasterIdLst>
  <p:sldIdLst>
    <p:sldId id="322" r:id="rId2"/>
    <p:sldId id="323" r:id="rId3"/>
    <p:sldId id="431" r:id="rId4"/>
    <p:sldId id="366" r:id="rId5"/>
    <p:sldId id="424" r:id="rId6"/>
    <p:sldId id="425" r:id="rId7"/>
    <p:sldId id="436" r:id="rId8"/>
    <p:sldId id="429" r:id="rId9"/>
    <p:sldId id="376" r:id="rId10"/>
    <p:sldId id="430" r:id="rId11"/>
    <p:sldId id="434" r:id="rId12"/>
    <p:sldId id="415" r:id="rId13"/>
    <p:sldId id="399" r:id="rId14"/>
    <p:sldId id="414" r:id="rId15"/>
    <p:sldId id="417" r:id="rId16"/>
    <p:sldId id="418" r:id="rId17"/>
    <p:sldId id="423" r:id="rId18"/>
    <p:sldId id="419" r:id="rId19"/>
    <p:sldId id="420" r:id="rId20"/>
    <p:sldId id="422" r:id="rId21"/>
    <p:sldId id="412" r:id="rId22"/>
    <p:sldId id="408" r:id="rId23"/>
    <p:sldId id="409" r:id="rId24"/>
    <p:sldId id="437" r:id="rId25"/>
    <p:sldId id="413" r:id="rId26"/>
    <p:sldId id="426" r:id="rId27"/>
    <p:sldId id="427" r:id="rId28"/>
    <p:sldId id="433" r:id="rId29"/>
    <p:sldId id="365" r:id="rId30"/>
    <p:sldId id="435"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369C45-2E1F-D848-9CA5-2BA518BD6E1C}">
          <p14:sldIdLst>
            <p14:sldId id="322"/>
            <p14:sldId id="323"/>
            <p14:sldId id="431"/>
            <p14:sldId id="366"/>
            <p14:sldId id="424"/>
            <p14:sldId id="425"/>
            <p14:sldId id="436"/>
            <p14:sldId id="429"/>
            <p14:sldId id="376"/>
            <p14:sldId id="430"/>
            <p14:sldId id="434"/>
            <p14:sldId id="415"/>
            <p14:sldId id="399"/>
            <p14:sldId id="414"/>
            <p14:sldId id="417"/>
            <p14:sldId id="418"/>
            <p14:sldId id="423"/>
            <p14:sldId id="419"/>
            <p14:sldId id="420"/>
            <p14:sldId id="422"/>
            <p14:sldId id="412"/>
            <p14:sldId id="408"/>
            <p14:sldId id="409"/>
            <p14:sldId id="437"/>
            <p14:sldId id="413"/>
            <p14:sldId id="426"/>
            <p14:sldId id="427"/>
          </p14:sldIdLst>
        </p14:section>
        <p14:section name="Untitled Section" id="{520515E2-2BFE-BE48-947A-8103683DBC84}">
          <p14:sldIdLst>
            <p14:sldId id="433"/>
            <p14:sldId id="365"/>
            <p14:sldId id="43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pra, Ritu" initials="C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987387-08F9-4B63-B8BB-BDF37F80CE02}">
  <a:tblStyle styleId="{A4987387-08F9-4B63-B8BB-BDF37F80CE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3" autoAdjust="0"/>
    <p:restoredTop sz="94599"/>
  </p:normalViewPr>
  <p:slideViewPr>
    <p:cSldViewPr snapToGrid="0">
      <p:cViewPr varScale="1">
        <p:scale>
          <a:sx n="141" d="100"/>
          <a:sy n="141"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ydomath.org/node/hearing/hearingLos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https://www.whydomath.org/node/hearing/hearingLoss.html</a:t>
            </a:r>
            <a:endParaRPr lang="en-US" dirty="0"/>
          </a:p>
          <a:p>
            <a:endParaRPr lang="en-US" dirty="0"/>
          </a:p>
        </p:txBody>
      </p:sp>
    </p:spTree>
    <p:extLst>
      <p:ext uri="{BB962C8B-B14F-4D97-AF65-F5344CB8AC3E}">
        <p14:creationId xmlns:p14="http://schemas.microsoft.com/office/powerpoint/2010/main" val="9344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like this</a:t>
            </a:r>
            <a:r>
              <a:rPr lang="en-US" baseline="0" dirty="0"/>
              <a:t> slide as a transistion</a:t>
            </a:r>
            <a:endParaRPr lang="en-US" dirty="0"/>
          </a:p>
        </p:txBody>
      </p:sp>
    </p:spTree>
    <p:extLst>
      <p:ext uri="{BB962C8B-B14F-4D97-AF65-F5344CB8AC3E}">
        <p14:creationId xmlns:p14="http://schemas.microsoft.com/office/powerpoint/2010/main" val="136650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46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33118152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8508827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17255779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4951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41017529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521302-31D4-7443-83EE-2362EDCC9612}"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38837936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521302-31D4-7443-83EE-2362EDCC9612}"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18909657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521302-31D4-7443-83EE-2362EDCC9612}" type="datetimeFigureOut">
              <a:rPr lang="en-US" smtClean="0"/>
              <a:t>1/21/20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22754221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521302-31D4-7443-83EE-2362EDCC9612}" type="datetimeFigureOut">
              <a:rPr lang="en-US" smtClean="0"/>
              <a:t>1/21/20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13030441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21302-31D4-7443-83EE-2362EDCC9612}"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333990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521302-31D4-7443-83EE-2362EDCC9612}"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19337922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521302-31D4-7443-83EE-2362EDCC9612}"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6568105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521302-31D4-7443-83EE-2362EDCC9612}" type="datetimeFigureOut">
              <a:rPr lang="en-US" smtClean="0"/>
              <a:t>1/21/20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uk-UA" smtClean="0"/>
              <a:t>‹#›</a:t>
            </a:fld>
            <a:endParaRPr lang="uk-UA" dirty="0"/>
          </a:p>
        </p:txBody>
      </p:sp>
    </p:spTree>
    <p:extLst>
      <p:ext uri="{BB962C8B-B14F-4D97-AF65-F5344CB8AC3E}">
        <p14:creationId xmlns:p14="http://schemas.microsoft.com/office/powerpoint/2010/main" val="22225360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tinyurl.com/re6ue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nationaldb.org/library/page/274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426" y="171309"/>
            <a:ext cx="8443104" cy="837559"/>
          </a:xfrm>
        </p:spPr>
        <p:txBody>
          <a:bodyPr>
            <a:noAutofit/>
          </a:bodyPr>
          <a:lstStyle/>
          <a:p>
            <a:r>
              <a:rPr lang="en-US" sz="2400" b="1" dirty="0"/>
              <a:t>National Intervener Certification E-Portfolio (NICE)  </a:t>
            </a:r>
            <a:br>
              <a:rPr lang="en-US" sz="2400" b="1" dirty="0"/>
            </a:br>
            <a:r>
              <a:rPr lang="en-US" sz="2400" b="1" dirty="0"/>
              <a:t>Mentor Webinar Series</a:t>
            </a:r>
            <a:endParaRPr lang="en-US" sz="2400" dirty="0"/>
          </a:p>
        </p:txBody>
      </p:sp>
      <p:sp>
        <p:nvSpPr>
          <p:cNvPr id="3" name="Subtitle 2"/>
          <p:cNvSpPr>
            <a:spLocks noGrp="1"/>
          </p:cNvSpPr>
          <p:nvPr>
            <p:ph type="subTitle" idx="1"/>
          </p:nvPr>
        </p:nvSpPr>
        <p:spPr>
          <a:xfrm>
            <a:off x="84841" y="1008868"/>
            <a:ext cx="8974318" cy="2327227"/>
          </a:xfrm>
        </p:spPr>
        <p:txBody>
          <a:bodyPr>
            <a:normAutofit fontScale="25000" lnSpcReduction="20000"/>
          </a:bodyPr>
          <a:lstStyle/>
          <a:p>
            <a:endParaRPr lang="en-US" sz="3300" b="1" dirty="0">
              <a:latin typeface="+mj-lt"/>
            </a:endParaRPr>
          </a:p>
          <a:p>
            <a:r>
              <a:rPr lang="en-US" sz="14400" b="1" dirty="0"/>
              <a:t>Webinar #3</a:t>
            </a:r>
          </a:p>
          <a:p>
            <a:pPr>
              <a:lnSpc>
                <a:spcPct val="120000"/>
              </a:lnSpc>
              <a:spcBef>
                <a:spcPts val="1200"/>
              </a:spcBef>
            </a:pPr>
            <a:r>
              <a:rPr lang="en-US" sz="14400" b="1" dirty="0"/>
              <a:t>Ensuring Intervener Success in NICE Part 2: Portfolio Scoring</a:t>
            </a:r>
            <a:endParaRPr lang="en-US" sz="11200" b="1" dirty="0"/>
          </a:p>
          <a:p>
            <a:endParaRPr lang="en-US" sz="9600" b="1" dirty="0">
              <a:latin typeface="+mj-lt"/>
            </a:endParaRPr>
          </a:p>
          <a:p>
            <a:endParaRPr lang="en-US" sz="9600" b="1" dirty="0">
              <a:latin typeface="+mj-lt"/>
            </a:endParaRPr>
          </a:p>
          <a:p>
            <a:r>
              <a:rPr lang="en-US" sz="11200" b="1" dirty="0">
                <a:latin typeface="+mj-lt"/>
              </a:rPr>
              <a:t>The NICE Team</a:t>
            </a:r>
          </a:p>
          <a:p>
            <a:r>
              <a:rPr lang="en-US" sz="8400" dirty="0"/>
              <a:t>Ritu V. Chopra</a:t>
            </a:r>
          </a:p>
          <a:p>
            <a:r>
              <a:rPr lang="en-US" sz="8400" dirty="0"/>
              <a:t>Leanne Cook</a:t>
            </a:r>
          </a:p>
          <a:p>
            <a:r>
              <a:rPr lang="en-US" sz="8400" dirty="0"/>
              <a:t>Willie Hepworth</a:t>
            </a:r>
          </a:p>
          <a:p>
            <a:endParaRPr lang="en-US" sz="7200" b="1" dirty="0">
              <a:latin typeface="+mj-lt"/>
            </a:endParaRPr>
          </a:p>
          <a:p>
            <a:endParaRPr lang="en-US" sz="7200" b="1" dirty="0">
              <a:latin typeface="+mj-lt"/>
            </a:endParaRPr>
          </a:p>
          <a:p>
            <a:endParaRPr lang="en-US" sz="72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p:txBody>
      </p:sp>
    </p:spTree>
    <p:extLst>
      <p:ext uri="{BB962C8B-B14F-4D97-AF65-F5344CB8AC3E}">
        <p14:creationId xmlns:p14="http://schemas.microsoft.com/office/powerpoint/2010/main" val="367140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ree columns, Number of competencies in artifact. Majority means, Minority means, Table contents: 1:&#10;The single competency is demonstrated/explained,  No competencies are demonstrated/explained&#10;2: Both competencies are demonstrated/explained&#10;No competencies are demonstrated/explained&#10;3: 2 of the 3 competencies are demonstrated/explained&#10;Only 1 competency is demonstrated/explained&#10;4: 3 of the 4 competencies are demonstrated/explained&#10;Only 1 competency is demonstrated/explained&#10;5: 3 to 5 of the competencies are demonstrated/explained&#10;Only 1 or 2 competency is demonstrated/explained&#10;&#10;" title="Majority and Minority Table"/>
          <p:cNvGraphicFramePr>
            <a:graphicFrameLocks noGrp="1"/>
          </p:cNvGraphicFramePr>
          <p:nvPr>
            <p:extLst>
              <p:ext uri="{D42A27DB-BD31-4B8C-83A1-F6EECF244321}">
                <p14:modId xmlns:p14="http://schemas.microsoft.com/office/powerpoint/2010/main" val="1323760537"/>
              </p:ext>
            </p:extLst>
          </p:nvPr>
        </p:nvGraphicFramePr>
        <p:xfrm>
          <a:off x="179110" y="756477"/>
          <a:ext cx="8757500" cy="4101975"/>
        </p:xfrm>
        <a:graphic>
          <a:graphicData uri="http://schemas.openxmlformats.org/drawingml/2006/table">
            <a:tbl>
              <a:tblPr firstRow="1" bandRow="1">
                <a:tableStyleId>{5940675A-B579-460E-94D1-54222C63F5DA}</a:tableStyleId>
              </a:tblPr>
              <a:tblGrid>
                <a:gridCol w="2090382">
                  <a:extLst>
                    <a:ext uri="{9D8B030D-6E8A-4147-A177-3AD203B41FA5}">
                      <a16:colId xmlns:a16="http://schemas.microsoft.com/office/drawing/2014/main" val="20000"/>
                    </a:ext>
                  </a:extLst>
                </a:gridCol>
                <a:gridCol w="3480899">
                  <a:extLst>
                    <a:ext uri="{9D8B030D-6E8A-4147-A177-3AD203B41FA5}">
                      <a16:colId xmlns:a16="http://schemas.microsoft.com/office/drawing/2014/main" val="20001"/>
                    </a:ext>
                  </a:extLst>
                </a:gridCol>
                <a:gridCol w="3186219">
                  <a:extLst>
                    <a:ext uri="{9D8B030D-6E8A-4147-A177-3AD203B41FA5}">
                      <a16:colId xmlns:a16="http://schemas.microsoft.com/office/drawing/2014/main" val="20002"/>
                    </a:ext>
                  </a:extLst>
                </a:gridCol>
              </a:tblGrid>
              <a:tr h="619837">
                <a:tc>
                  <a:txBody>
                    <a:bodyPr/>
                    <a:lstStyle/>
                    <a:p>
                      <a:r>
                        <a:rPr lang="en-US" sz="1800" dirty="0"/>
                        <a:t>Number of competencies in artifact</a:t>
                      </a:r>
                    </a:p>
                  </a:txBody>
                  <a:tcPr marL="68580" marR="68580" marT="34290" marB="34290">
                    <a:solidFill>
                      <a:schemeClr val="bg1"/>
                    </a:solidFill>
                  </a:tcPr>
                </a:tc>
                <a:tc>
                  <a:txBody>
                    <a:bodyPr/>
                    <a:lstStyle/>
                    <a:p>
                      <a:r>
                        <a:rPr lang="en-US" sz="1800" dirty="0"/>
                        <a:t>Majority means . . .</a:t>
                      </a:r>
                    </a:p>
                  </a:txBody>
                  <a:tcPr marL="68580" marR="68580" marT="34290" marB="34290">
                    <a:solidFill>
                      <a:schemeClr val="bg1"/>
                    </a:solidFill>
                  </a:tcPr>
                </a:tc>
                <a:tc>
                  <a:txBody>
                    <a:bodyPr/>
                    <a:lstStyle/>
                    <a:p>
                      <a:r>
                        <a:rPr lang="en-US" sz="1800" dirty="0"/>
                        <a:t>Minority means . . .</a:t>
                      </a:r>
                    </a:p>
                  </a:txBody>
                  <a:tcPr marL="68580" marR="68580" marT="34290" marB="34290">
                    <a:solidFill>
                      <a:schemeClr val="bg1"/>
                    </a:solidFill>
                  </a:tcPr>
                </a:tc>
                <a:extLst>
                  <a:ext uri="{0D108BD9-81ED-4DB2-BD59-A6C34878D82A}">
                    <a16:rowId xmlns:a16="http://schemas.microsoft.com/office/drawing/2014/main" val="10000"/>
                  </a:ext>
                </a:extLst>
              </a:tr>
              <a:tr h="642087">
                <a:tc>
                  <a:txBody>
                    <a:bodyPr/>
                    <a:lstStyle/>
                    <a:p>
                      <a:pPr algn="ctr"/>
                      <a:r>
                        <a:rPr lang="en-US" sz="1800" dirty="0"/>
                        <a:t>1</a:t>
                      </a:r>
                    </a:p>
                  </a:txBody>
                  <a:tcPr marL="68580" marR="68580" marT="34290" marB="34290">
                    <a:solidFill>
                      <a:schemeClr val="bg1"/>
                    </a:solidFill>
                  </a:tcPr>
                </a:tc>
                <a:tc>
                  <a:txBody>
                    <a:bodyPr/>
                    <a:lstStyle/>
                    <a:p>
                      <a:r>
                        <a:rPr lang="en-US" sz="1800" dirty="0"/>
                        <a:t>The single competency is</a:t>
                      </a:r>
                      <a:r>
                        <a:rPr lang="en-US" sz="1800" baseline="0" dirty="0"/>
                        <a:t> </a:t>
                      </a:r>
                      <a:r>
                        <a:rPr lang="en-US" sz="1800" dirty="0"/>
                        <a:t>demonstrated/explained</a:t>
                      </a:r>
                    </a:p>
                  </a:txBody>
                  <a:tcPr marL="68580" marR="68580" marT="34290" marB="34290">
                    <a:solidFill>
                      <a:schemeClr val="bg1"/>
                    </a:solidFill>
                  </a:tcPr>
                </a:tc>
                <a:tc>
                  <a:txBody>
                    <a:bodyPr/>
                    <a:lstStyle/>
                    <a:p>
                      <a:r>
                        <a:rPr lang="en-US" sz="1800" dirty="0"/>
                        <a:t>No competencies are demonstrated/explained</a:t>
                      </a:r>
                    </a:p>
                  </a:txBody>
                  <a:tcPr marL="68580" marR="68580" marT="34290" marB="34290">
                    <a:solidFill>
                      <a:schemeClr val="bg1"/>
                    </a:solidFill>
                  </a:tcPr>
                </a:tc>
                <a:extLst>
                  <a:ext uri="{0D108BD9-81ED-4DB2-BD59-A6C34878D82A}">
                    <a16:rowId xmlns:a16="http://schemas.microsoft.com/office/drawing/2014/main" val="10001"/>
                  </a:ext>
                </a:extLst>
              </a:tr>
              <a:tr h="642087">
                <a:tc>
                  <a:txBody>
                    <a:bodyPr/>
                    <a:lstStyle/>
                    <a:p>
                      <a:pPr algn="ctr"/>
                      <a:r>
                        <a:rPr lang="en-US" sz="1800" dirty="0"/>
                        <a:t>2</a:t>
                      </a:r>
                    </a:p>
                  </a:txBody>
                  <a:tcPr marL="68580" marR="68580" marT="34290" marB="34290">
                    <a:solidFill>
                      <a:schemeClr val="bg1"/>
                    </a:solidFill>
                  </a:tcPr>
                </a:tc>
                <a:tc>
                  <a:txBody>
                    <a:bodyPr/>
                    <a:lstStyle/>
                    <a:p>
                      <a:r>
                        <a:rPr lang="en-US" sz="1800" dirty="0"/>
                        <a:t>Both competencies are demonstrated/explained</a:t>
                      </a:r>
                    </a:p>
                  </a:txBody>
                  <a:tcPr marL="68580" marR="68580" marT="34290" marB="34290">
                    <a:solidFill>
                      <a:schemeClr val="bg1"/>
                    </a:solidFill>
                  </a:tcPr>
                </a:tc>
                <a:tc>
                  <a:txBody>
                    <a:bodyPr/>
                    <a:lstStyle/>
                    <a:p>
                      <a:r>
                        <a:rPr lang="en-US" sz="1800" dirty="0"/>
                        <a:t>No competencies are demonstrated/explained</a:t>
                      </a:r>
                    </a:p>
                  </a:txBody>
                  <a:tcPr marL="68580" marR="68580" marT="34290" marB="34290">
                    <a:solidFill>
                      <a:schemeClr val="bg1"/>
                    </a:solidFill>
                  </a:tcPr>
                </a:tc>
                <a:extLst>
                  <a:ext uri="{0D108BD9-81ED-4DB2-BD59-A6C34878D82A}">
                    <a16:rowId xmlns:a16="http://schemas.microsoft.com/office/drawing/2014/main" val="10002"/>
                  </a:ext>
                </a:extLst>
              </a:tr>
              <a:tr h="642087">
                <a:tc>
                  <a:txBody>
                    <a:bodyPr/>
                    <a:lstStyle/>
                    <a:p>
                      <a:pPr algn="ctr"/>
                      <a:r>
                        <a:rPr lang="en-US" sz="1800" dirty="0"/>
                        <a:t>3</a:t>
                      </a:r>
                    </a:p>
                  </a:txBody>
                  <a:tcPr marL="68580" marR="68580" marT="34290" marB="34290">
                    <a:solidFill>
                      <a:schemeClr val="bg1"/>
                    </a:solidFill>
                  </a:tcPr>
                </a:tc>
                <a:tc>
                  <a:txBody>
                    <a:bodyPr/>
                    <a:lstStyle/>
                    <a:p>
                      <a:r>
                        <a:rPr lang="en-US" sz="1800" dirty="0"/>
                        <a:t>2 of the 3 competencies are demonstrated/explained</a:t>
                      </a:r>
                    </a:p>
                  </a:txBody>
                  <a:tcPr marL="68580" marR="68580" marT="34290" marB="34290">
                    <a:solidFill>
                      <a:schemeClr val="bg1"/>
                    </a:solidFill>
                  </a:tcPr>
                </a:tc>
                <a:tc>
                  <a:txBody>
                    <a:bodyPr/>
                    <a:lstStyle/>
                    <a:p>
                      <a:r>
                        <a:rPr lang="en-US" sz="1800" dirty="0"/>
                        <a:t>Only 1 competency is demonstrated/explained</a:t>
                      </a:r>
                    </a:p>
                  </a:txBody>
                  <a:tcPr marL="68580" marR="68580" marT="34290" marB="34290">
                    <a:solidFill>
                      <a:schemeClr val="bg1"/>
                    </a:solidFill>
                  </a:tcPr>
                </a:tc>
                <a:extLst>
                  <a:ext uri="{0D108BD9-81ED-4DB2-BD59-A6C34878D82A}">
                    <a16:rowId xmlns:a16="http://schemas.microsoft.com/office/drawing/2014/main" val="10003"/>
                  </a:ext>
                </a:extLst>
              </a:tr>
              <a:tr h="642087">
                <a:tc>
                  <a:txBody>
                    <a:bodyPr/>
                    <a:lstStyle/>
                    <a:p>
                      <a:pPr algn="ctr"/>
                      <a:r>
                        <a:rPr lang="en-US" sz="1800" dirty="0"/>
                        <a:t>4</a:t>
                      </a:r>
                    </a:p>
                  </a:txBody>
                  <a:tcPr marL="68580" marR="68580" marT="34290" marB="34290">
                    <a:solidFill>
                      <a:schemeClr val="bg1"/>
                    </a:solidFill>
                  </a:tcPr>
                </a:tc>
                <a:tc>
                  <a:txBody>
                    <a:bodyPr/>
                    <a:lstStyle/>
                    <a:p>
                      <a:r>
                        <a:rPr lang="en-US" sz="1800" dirty="0"/>
                        <a:t>3 of the 4 competencies are demonstrated/explained</a:t>
                      </a:r>
                    </a:p>
                  </a:txBody>
                  <a:tcPr marL="68580" marR="68580" marT="34290" marB="34290">
                    <a:solidFill>
                      <a:schemeClr val="bg1"/>
                    </a:solidFill>
                  </a:tcPr>
                </a:tc>
                <a:tc>
                  <a:txBody>
                    <a:bodyPr/>
                    <a:lstStyle/>
                    <a:p>
                      <a:r>
                        <a:rPr lang="en-US" sz="1800" dirty="0"/>
                        <a:t>Only 1 competency is demonstrated/explained</a:t>
                      </a:r>
                    </a:p>
                  </a:txBody>
                  <a:tcPr marL="68580" marR="68580" marT="34290" marB="34290">
                    <a:solidFill>
                      <a:schemeClr val="bg1"/>
                    </a:solidFill>
                  </a:tcPr>
                </a:tc>
                <a:extLst>
                  <a:ext uri="{0D108BD9-81ED-4DB2-BD59-A6C34878D82A}">
                    <a16:rowId xmlns:a16="http://schemas.microsoft.com/office/drawing/2014/main" val="10004"/>
                  </a:ext>
                </a:extLst>
              </a:tr>
              <a:tr h="642087">
                <a:tc>
                  <a:txBody>
                    <a:bodyPr/>
                    <a:lstStyle/>
                    <a:p>
                      <a:pPr algn="ctr"/>
                      <a:r>
                        <a:rPr lang="en-US" sz="1800" dirty="0"/>
                        <a:t>5</a:t>
                      </a:r>
                    </a:p>
                  </a:txBody>
                  <a:tcPr marL="68580" marR="68580" marT="34290" marB="34290">
                    <a:solidFill>
                      <a:schemeClr val="bg1"/>
                    </a:solidFill>
                  </a:tcPr>
                </a:tc>
                <a:tc>
                  <a:txBody>
                    <a:bodyPr/>
                    <a:lstStyle/>
                    <a:p>
                      <a:r>
                        <a:rPr lang="en-US" sz="1800" dirty="0"/>
                        <a:t>3 to 5 of the competencies are demonstrated/explained</a:t>
                      </a:r>
                    </a:p>
                  </a:txBody>
                  <a:tcPr marL="68580" marR="68580" marT="34290" marB="34290">
                    <a:solidFill>
                      <a:schemeClr val="bg1"/>
                    </a:solidFill>
                  </a:tcPr>
                </a:tc>
                <a:tc>
                  <a:txBody>
                    <a:bodyPr/>
                    <a:lstStyle/>
                    <a:p>
                      <a:r>
                        <a:rPr lang="en-US" sz="1800" dirty="0"/>
                        <a:t>Only 1 or 2 competency is demonstrated/explained</a:t>
                      </a:r>
                    </a:p>
                  </a:txBody>
                  <a:tcPr marL="68580" marR="68580" marT="34290" marB="34290">
                    <a:solidFill>
                      <a:schemeClr val="bg1"/>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553234" y="-2025"/>
            <a:ext cx="8383375" cy="994172"/>
          </a:xfrm>
        </p:spPr>
        <p:txBody>
          <a:bodyPr>
            <a:normAutofit fontScale="90000"/>
          </a:bodyPr>
          <a:lstStyle/>
          <a:p>
            <a:r>
              <a:rPr lang="en-US" sz="3600" b="1" dirty="0">
                <a:latin typeface="+mn-lt"/>
              </a:rPr>
              <a:t>Recap: Rubric - Defining Majority and Minority</a:t>
            </a:r>
            <a:br>
              <a:rPr lang="en-US" dirty="0"/>
            </a:br>
            <a:endParaRPr lang="en-US" dirty="0"/>
          </a:p>
        </p:txBody>
      </p:sp>
    </p:spTree>
    <p:extLst>
      <p:ext uri="{BB962C8B-B14F-4D97-AF65-F5344CB8AC3E}">
        <p14:creationId xmlns:p14="http://schemas.microsoft.com/office/powerpoint/2010/main" val="169994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9" y="482651"/>
            <a:ext cx="8185412" cy="631129"/>
          </a:xfrm>
        </p:spPr>
        <p:txBody>
          <a:bodyPr>
            <a:noAutofit/>
          </a:bodyPr>
          <a:lstStyle/>
          <a:p>
            <a:pPr algn="ctr"/>
            <a:r>
              <a:rPr lang="en-US" sz="3600" b="1" dirty="0">
                <a:latin typeface="+mn-lt"/>
              </a:rPr>
              <a:t>Scoring Exercise</a:t>
            </a:r>
            <a:br>
              <a:rPr lang="en-US" sz="3600" dirty="0">
                <a:latin typeface="+mn-lt"/>
              </a:rPr>
            </a:br>
            <a:endParaRPr lang="en-US" sz="3600" dirty="0">
              <a:latin typeface="+mn-lt"/>
            </a:endParaRPr>
          </a:p>
        </p:txBody>
      </p:sp>
      <p:sp>
        <p:nvSpPr>
          <p:cNvPr id="3" name="Content Placeholder 2"/>
          <p:cNvSpPr>
            <a:spLocks noGrp="1"/>
          </p:cNvSpPr>
          <p:nvPr>
            <p:ph idx="1"/>
          </p:nvPr>
        </p:nvSpPr>
        <p:spPr>
          <a:xfrm>
            <a:off x="329939" y="1113780"/>
            <a:ext cx="8185412" cy="3518943"/>
          </a:xfrm>
        </p:spPr>
        <p:txBody>
          <a:bodyPr>
            <a:normAutofit/>
          </a:bodyPr>
          <a:lstStyle/>
          <a:p>
            <a:pPr>
              <a:buFont typeface="Wingdings" panose="05000000000000000000" pitchFamily="2" charset="2"/>
              <a:buChar char="§"/>
            </a:pPr>
            <a:r>
              <a:rPr lang="en-US" sz="3200" dirty="0"/>
              <a:t> You will  look at the three parts of  artifacts:</a:t>
            </a:r>
          </a:p>
          <a:p>
            <a:pPr lvl="2"/>
            <a:r>
              <a:rPr lang="en-US" sz="2500" dirty="0"/>
              <a:t>Checkboxes</a:t>
            </a:r>
          </a:p>
          <a:p>
            <a:pPr lvl="2"/>
            <a:r>
              <a:rPr lang="en-US" sz="2500" dirty="0"/>
              <a:t>Documentation</a:t>
            </a:r>
          </a:p>
          <a:p>
            <a:pPr lvl="2"/>
            <a:r>
              <a:rPr lang="en-US" sz="2500" dirty="0"/>
              <a:t>Explanation </a:t>
            </a:r>
          </a:p>
          <a:p>
            <a:pPr lvl="1" indent="-457200">
              <a:buFont typeface="Wingdings" panose="05000000000000000000" pitchFamily="2" charset="2"/>
              <a:buChar char="§"/>
            </a:pPr>
            <a:r>
              <a:rPr lang="en-US" sz="3200" dirty="0"/>
              <a:t>You will score the artifact using the rubric via a poll</a:t>
            </a:r>
          </a:p>
          <a:p>
            <a:pPr lvl="1" indent="-457200">
              <a:buFont typeface="Wingdings" panose="05000000000000000000" pitchFamily="2" charset="2"/>
              <a:buChar char="§"/>
            </a:pPr>
            <a:r>
              <a:rPr lang="en-US" sz="3200" dirty="0"/>
              <a:t>We will discuss the results </a:t>
            </a:r>
          </a:p>
        </p:txBody>
      </p:sp>
    </p:spTree>
    <p:extLst>
      <p:ext uri="{BB962C8B-B14F-4D97-AF65-F5344CB8AC3E}">
        <p14:creationId xmlns:p14="http://schemas.microsoft.com/office/powerpoint/2010/main" val="392388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Artifact 1: Box of DeafBlindness</a:t>
            </a:r>
          </a:p>
        </p:txBody>
      </p:sp>
      <p:sp>
        <p:nvSpPr>
          <p:cNvPr id="3" name="Content Placeholder 2"/>
          <p:cNvSpPr>
            <a:spLocks noGrp="1"/>
          </p:cNvSpPr>
          <p:nvPr>
            <p:ph idx="1"/>
          </p:nvPr>
        </p:nvSpPr>
        <p:spPr/>
        <p:txBody>
          <a:bodyPr/>
          <a:lstStyle/>
          <a:p>
            <a:pPr marL="91440" lvl="0" indent="-127000">
              <a:spcBef>
                <a:spcPts val="1400"/>
              </a:spcBef>
              <a:buSzPts val="2000"/>
              <a:buChar char=" "/>
            </a:pPr>
            <a:r>
              <a:rPr lang="en-US" sz="2800" dirty="0"/>
              <a:t>Check boxes:</a:t>
            </a:r>
          </a:p>
          <a:p>
            <a:pPr marL="544068" lvl="1" indent="-342900">
              <a:spcBef>
                <a:spcPts val="1200"/>
              </a:spcBef>
              <a:buSzPts val="1800"/>
              <a:buFont typeface="Wingdings" panose="05000000000000000000" pitchFamily="2" charset="2"/>
              <a:buChar char="q"/>
            </a:pPr>
            <a:r>
              <a:rPr lang="en-US" sz="2400" dirty="0"/>
              <a:t>Photo work sample</a:t>
            </a:r>
          </a:p>
          <a:p>
            <a:pPr marL="544068" lvl="1" indent="-342900">
              <a:spcBef>
                <a:spcPts val="1200"/>
              </a:spcBef>
              <a:buSzPts val="1800"/>
              <a:buFont typeface="Wingdings" panose="05000000000000000000" pitchFamily="2" charset="2"/>
              <a:buChar char="q"/>
            </a:pPr>
            <a:r>
              <a:rPr lang="en-US" sz="2400" dirty="0"/>
              <a:t>Self study</a:t>
            </a:r>
          </a:p>
          <a:p>
            <a:pPr marL="544068" lvl="1" indent="-342900">
              <a:spcBef>
                <a:spcPts val="1200"/>
              </a:spcBef>
              <a:buSzPts val="1800"/>
              <a:buFont typeface="Wingdings" panose="05000000000000000000" pitchFamily="2" charset="2"/>
              <a:buChar char="q"/>
            </a:pPr>
            <a:r>
              <a:rPr lang="en-US" sz="2400" dirty="0"/>
              <a:t>In school</a:t>
            </a:r>
          </a:p>
          <a:p>
            <a:pPr marL="544068" lvl="1" indent="-342900">
              <a:spcBef>
                <a:spcPts val="1200"/>
              </a:spcBef>
              <a:buSzPts val="1800"/>
              <a:buFont typeface="Wingdings" panose="05000000000000000000" pitchFamily="2" charset="2"/>
              <a:buChar char="q"/>
            </a:pPr>
            <a:r>
              <a:rPr lang="en-US" sz="2400" dirty="0"/>
              <a:t>District training</a:t>
            </a:r>
          </a:p>
          <a:p>
            <a:pPr marL="544068" lvl="1" indent="-342900">
              <a:spcBef>
                <a:spcPts val="1200"/>
              </a:spcBef>
              <a:buSzPts val="1800"/>
              <a:buFont typeface="Wingdings" panose="05000000000000000000" pitchFamily="2" charset="2"/>
              <a:buChar char="q"/>
            </a:pPr>
            <a:r>
              <a:rPr lang="en-US" sz="2400" dirty="0"/>
              <a:t>Self directed/team effort</a:t>
            </a:r>
          </a:p>
          <a:p>
            <a:endParaRPr lang="en-US" dirty="0"/>
          </a:p>
        </p:txBody>
      </p:sp>
    </p:spTree>
    <p:extLst>
      <p:ext uri="{BB962C8B-B14F-4D97-AF65-F5344CB8AC3E}">
        <p14:creationId xmlns:p14="http://schemas.microsoft.com/office/powerpoint/2010/main" val="115609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candidate made box of deafblinendess for a AW who has Zellwegers. AW, has a enuclation and coloboma. Uses ASL and Braille, with physical touch being necessary. He loves vibration, has two cochlear implants, loves jokes and has awesome social skills. " title="Box of deafblin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30555" y="1919134"/>
            <a:ext cx="3426033" cy="264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udiogram showing studnets hearing loss (profound loss) and hearing with CI" title="Audi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202" y="351561"/>
            <a:ext cx="2227513" cy="1881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8667" y="1152373"/>
            <a:ext cx="4178660" cy="3447098"/>
          </a:xfrm>
          <a:prstGeom prst="rect">
            <a:avLst/>
          </a:prstGeom>
        </p:spPr>
        <p:txBody>
          <a:bodyPr wrap="square">
            <a:spAutoFit/>
          </a:bodyPr>
          <a:lstStyle/>
          <a:p>
            <a:r>
              <a:rPr lang="en-US" sz="2000" dirty="0"/>
              <a:t>1. K5 Effect of combined vision and hearing loss on development and learning</a:t>
            </a:r>
          </a:p>
          <a:p>
            <a:endParaRPr lang="en-US" sz="2000" dirty="0"/>
          </a:p>
          <a:p>
            <a:r>
              <a:rPr lang="en-US" sz="2000" dirty="0"/>
              <a:t>1.K15 Learning style and communication of the individual</a:t>
            </a:r>
          </a:p>
          <a:p>
            <a:endParaRPr lang="en-US" sz="2000" dirty="0"/>
          </a:p>
          <a:p>
            <a:r>
              <a:rPr lang="en-US" sz="2000" dirty="0"/>
              <a:t>1.K16 Audiological and ophthalmological conditions and functioning of the individual</a:t>
            </a:r>
          </a:p>
          <a:p>
            <a:endParaRPr lang="en-US" dirty="0"/>
          </a:p>
        </p:txBody>
      </p:sp>
      <p:sp>
        <p:nvSpPr>
          <p:cNvPr id="2" name="Title 1"/>
          <p:cNvSpPr>
            <a:spLocks noGrp="1"/>
          </p:cNvSpPr>
          <p:nvPr>
            <p:ph type="title"/>
          </p:nvPr>
        </p:nvSpPr>
        <p:spPr>
          <a:xfrm>
            <a:off x="0" y="385428"/>
            <a:ext cx="4930219" cy="800812"/>
          </a:xfrm>
        </p:spPr>
        <p:txBody>
          <a:bodyPr>
            <a:normAutofit fontScale="90000"/>
          </a:bodyPr>
          <a:lstStyle/>
          <a:p>
            <a:pPr algn="ctr"/>
            <a:r>
              <a:rPr lang="en-US" sz="3600" b="1" dirty="0"/>
              <a:t>Documentation: Box of Deafblindness</a:t>
            </a:r>
            <a:br>
              <a:rPr lang="en-US" dirty="0"/>
            </a:br>
            <a:endParaRPr lang="en-US" dirty="0"/>
          </a:p>
        </p:txBody>
      </p:sp>
    </p:spTree>
    <p:extLst>
      <p:ext uri="{BB962C8B-B14F-4D97-AF65-F5344CB8AC3E}">
        <p14:creationId xmlns:p14="http://schemas.microsoft.com/office/powerpoint/2010/main" val="65535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156"/>
            <a:ext cx="7886700" cy="900113"/>
          </a:xfrm>
        </p:spPr>
        <p:txBody>
          <a:bodyPr>
            <a:normAutofit/>
          </a:bodyPr>
          <a:lstStyle/>
          <a:p>
            <a:pPr algn="ctr"/>
            <a:r>
              <a:rPr lang="en-US" sz="3600" b="1" dirty="0">
                <a:latin typeface="+mn-lt"/>
              </a:rPr>
              <a:t>Box of DeafBlindness: Explanation</a:t>
            </a:r>
          </a:p>
        </p:txBody>
      </p:sp>
      <p:sp>
        <p:nvSpPr>
          <p:cNvPr id="3" name="Content Placeholder 2"/>
          <p:cNvSpPr>
            <a:spLocks noGrp="1"/>
          </p:cNvSpPr>
          <p:nvPr>
            <p:ph idx="1"/>
          </p:nvPr>
        </p:nvSpPr>
        <p:spPr>
          <a:xfrm>
            <a:off x="628650" y="1121570"/>
            <a:ext cx="7886700" cy="3907630"/>
          </a:xfrm>
        </p:spPr>
        <p:txBody>
          <a:bodyPr>
            <a:normAutofit lnSpcReduction="10000"/>
          </a:bodyPr>
          <a:lstStyle/>
          <a:p>
            <a:pPr marL="0" indent="0">
              <a:buNone/>
            </a:pPr>
            <a:r>
              <a:rPr lang="en-US" b="1" dirty="0"/>
              <a:t>How does the documentation provided for this artifact support each associated competency?</a:t>
            </a:r>
          </a:p>
          <a:p>
            <a:pPr marL="0" indent="0">
              <a:buNone/>
            </a:pPr>
            <a:r>
              <a:rPr lang="en-US" dirty="0"/>
              <a:t>The documentation illustrates 1.K5 and 1.K16 demonstrating the ways that his vision functions (Coloboma and Enuclation) resulting in no vision in one eye and patchy vision (unable to determine acuity) in the other. It also clarifies hearing with two CIs that yield great auditory attention in quiet environments. It exemplifies that how he accesses things in the classroom change based on the environment as well as how he is processing such as was he tired or hungry. </a:t>
            </a:r>
          </a:p>
          <a:p>
            <a:pPr marL="0" indent="0">
              <a:buNone/>
            </a:pPr>
            <a:r>
              <a:rPr lang="en-US" dirty="0"/>
              <a:t>The ways that he accesses braille, touch, and need for reduced environmental sounds is also noted. 1.K15 is also addressed inasmuch as what his needs are. Also documented is his use of ASL and other tactile methods of getting information throughout the day if he becomes too fatigued.  </a:t>
            </a:r>
          </a:p>
          <a:p>
            <a:endParaRPr lang="en-US" dirty="0"/>
          </a:p>
        </p:txBody>
      </p:sp>
    </p:spTree>
    <p:extLst>
      <p:ext uri="{BB962C8B-B14F-4D97-AF65-F5344CB8AC3E}">
        <p14:creationId xmlns:p14="http://schemas.microsoft.com/office/powerpoint/2010/main" val="94521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605"/>
            <a:ext cx="7886700" cy="994172"/>
          </a:xfrm>
        </p:spPr>
        <p:txBody>
          <a:bodyPr>
            <a:normAutofit/>
          </a:bodyPr>
          <a:lstStyle/>
          <a:p>
            <a:r>
              <a:rPr lang="en-US" b="1" dirty="0">
                <a:latin typeface="+mn-lt"/>
              </a:rPr>
              <a:t>Box of DeafBlindness: Explanation cont.</a:t>
            </a:r>
          </a:p>
        </p:txBody>
      </p:sp>
      <p:sp>
        <p:nvSpPr>
          <p:cNvPr id="3" name="Content Placeholder 2"/>
          <p:cNvSpPr>
            <a:spLocks noGrp="1"/>
          </p:cNvSpPr>
          <p:nvPr>
            <p:ph idx="1"/>
          </p:nvPr>
        </p:nvSpPr>
        <p:spPr>
          <a:xfrm>
            <a:off x="263951" y="1187776"/>
            <a:ext cx="8700940" cy="3955723"/>
          </a:xfrm>
        </p:spPr>
        <p:txBody>
          <a:bodyPr>
            <a:normAutofit fontScale="85000" lnSpcReduction="20000"/>
          </a:bodyPr>
          <a:lstStyle/>
          <a:p>
            <a:pPr marL="0" indent="0">
              <a:buNone/>
            </a:pPr>
            <a:r>
              <a:rPr lang="en-US" b="1" dirty="0"/>
              <a:t>1</a:t>
            </a:r>
            <a:r>
              <a:rPr lang="en-US" sz="2400" b="1" dirty="0"/>
              <a:t>. Describe the activity (or activities) depicted by the documentation and explain what the student/client is doing. How is it related to his or her goals or needs?</a:t>
            </a:r>
          </a:p>
          <a:p>
            <a:pPr marL="0" indent="0">
              <a:buNone/>
            </a:pPr>
            <a:r>
              <a:rPr lang="en-US" sz="2400" dirty="0"/>
              <a:t>This relates to the students needs because when doing instruction or supporting teaching I need to be aware of how to best use his hearing, such as going to a different room or away from a fan, and vision, by presenting things on the left side towards the top of his vision (1.K5). Knowing his syndrome is progressive is also important because I can be sure that over the years we’ve worked together I am modifying things as needed and being aware of the changes. </a:t>
            </a:r>
          </a:p>
          <a:p>
            <a:pPr marL="0" indent="0">
              <a:buNone/>
            </a:pPr>
            <a:r>
              <a:rPr lang="en-US" sz="2400" b="1" dirty="0"/>
              <a:t>2. In what ways are the knowledge and/or skills highlighted in the documentation important to your work with the student/client?</a:t>
            </a:r>
          </a:p>
          <a:p>
            <a:pPr marL="0" indent="0">
              <a:buNone/>
            </a:pPr>
            <a:r>
              <a:rPr lang="en-US" sz="2400" dirty="0"/>
              <a:t>His conditions and their impact change how things are presented everyday. When he is in a loud environment I use more touch and real objects to facilitate his learning and knowledge of the content delivered by his teacher. Also, knowing that the combined approaches such as using touch and speech together in specific environments to support him makes a big difference. </a:t>
            </a:r>
          </a:p>
          <a:p>
            <a:pPr marL="0" indent="0">
              <a:buNone/>
            </a:pPr>
            <a:endParaRPr lang="en-US" b="1" dirty="0"/>
          </a:p>
        </p:txBody>
      </p:sp>
    </p:spTree>
    <p:extLst>
      <p:ext uri="{BB962C8B-B14F-4D97-AF65-F5344CB8AC3E}">
        <p14:creationId xmlns:p14="http://schemas.microsoft.com/office/powerpoint/2010/main" val="124957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81" y="113588"/>
            <a:ext cx="7886700" cy="970494"/>
          </a:xfrm>
        </p:spPr>
        <p:txBody>
          <a:bodyPr/>
          <a:lstStyle/>
          <a:p>
            <a:r>
              <a:rPr lang="en-US" b="1" dirty="0">
                <a:latin typeface="+mn-lt"/>
              </a:rPr>
              <a:t>Artifact 1 Recommended Score NICE Team</a:t>
            </a:r>
          </a:p>
        </p:txBody>
      </p:sp>
      <p:sp>
        <p:nvSpPr>
          <p:cNvPr id="3" name="Content Placeholder 2"/>
          <p:cNvSpPr>
            <a:spLocks noGrp="1"/>
          </p:cNvSpPr>
          <p:nvPr>
            <p:ph idx="1"/>
          </p:nvPr>
        </p:nvSpPr>
        <p:spPr>
          <a:xfrm>
            <a:off x="254524" y="926159"/>
            <a:ext cx="8700939" cy="3263504"/>
          </a:xfrm>
        </p:spPr>
        <p:txBody>
          <a:bodyPr>
            <a:noAutofit/>
          </a:bodyPr>
          <a:lstStyle/>
          <a:p>
            <a:pPr marL="0" indent="0" defTabSz="914400">
              <a:lnSpc>
                <a:spcPct val="100000"/>
              </a:lnSpc>
              <a:spcBef>
                <a:spcPts val="0"/>
              </a:spcBef>
              <a:buNone/>
            </a:pPr>
            <a:r>
              <a:rPr lang="en-US" sz="2400" b="1" dirty="0"/>
              <a:t>Documentation</a:t>
            </a:r>
            <a:r>
              <a:rPr lang="en-US" sz="2400" dirty="0"/>
              <a:t>: Proficient </a:t>
            </a:r>
            <a:endParaRPr lang="en-US" sz="2400" dirty="0">
              <a:solidFill>
                <a:srgbClr val="FF0000"/>
              </a:solidFill>
            </a:endParaRPr>
          </a:p>
          <a:p>
            <a:pPr marL="342900" lvl="1" indent="0" defTabSz="914400">
              <a:lnSpc>
                <a:spcPct val="100000"/>
              </a:lnSpc>
              <a:spcBef>
                <a:spcPts val="0"/>
              </a:spcBef>
              <a:buFontTx/>
              <a:buNone/>
            </a:pPr>
            <a:r>
              <a:rPr lang="en-US" sz="2400" u="sng" dirty="0"/>
              <a:t>Justification</a:t>
            </a:r>
            <a:r>
              <a:rPr lang="en-US" sz="2400" dirty="0"/>
              <a:t>: A </a:t>
            </a:r>
            <a:r>
              <a:rPr lang="en-US" sz="2400" i="1" dirty="0"/>
              <a:t>majority </a:t>
            </a:r>
            <a:r>
              <a:rPr lang="en-US" sz="2400" dirty="0"/>
              <a:t>of the identified competencies are demonstrated.</a:t>
            </a:r>
          </a:p>
          <a:p>
            <a:pPr marL="342900" lvl="1" indent="0" defTabSz="914400">
              <a:lnSpc>
                <a:spcPct val="100000"/>
              </a:lnSpc>
              <a:spcBef>
                <a:spcPts val="0"/>
              </a:spcBef>
              <a:buFontTx/>
              <a:buNone/>
            </a:pPr>
            <a:r>
              <a:rPr lang="en-US" sz="2400" u="sng" dirty="0"/>
              <a:t>Suggestions for improvement</a:t>
            </a:r>
            <a:r>
              <a:rPr lang="en-US" sz="2400" dirty="0"/>
              <a:t>: </a:t>
            </a:r>
            <a:r>
              <a:rPr lang="en-US" sz="2400" b="1" dirty="0"/>
              <a:t>further </a:t>
            </a:r>
            <a:r>
              <a:rPr lang="en-US" sz="2400" dirty="0"/>
              <a:t>demonstrate the impact of the audiological and ophthalmological conditions, and impact of combined loss on </a:t>
            </a:r>
            <a:r>
              <a:rPr lang="en-US" sz="2400" i="1" dirty="0"/>
              <a:t>development</a:t>
            </a:r>
            <a:r>
              <a:rPr lang="en-US" sz="2400" dirty="0"/>
              <a:t>. </a:t>
            </a:r>
          </a:p>
          <a:p>
            <a:pPr marL="342900" lvl="1" indent="0" defTabSz="914400">
              <a:lnSpc>
                <a:spcPct val="100000"/>
              </a:lnSpc>
              <a:spcBef>
                <a:spcPts val="0"/>
              </a:spcBef>
              <a:buFontTx/>
              <a:buNone/>
            </a:pPr>
            <a:endParaRPr lang="en-US" sz="2000" dirty="0"/>
          </a:p>
          <a:p>
            <a:pPr marL="0" indent="0" defTabSz="914400">
              <a:lnSpc>
                <a:spcPct val="100000"/>
              </a:lnSpc>
              <a:spcBef>
                <a:spcPts val="0"/>
              </a:spcBef>
              <a:buNone/>
            </a:pPr>
            <a:r>
              <a:rPr lang="en-US" sz="2400" b="1" dirty="0"/>
              <a:t>Explanation</a:t>
            </a:r>
            <a:r>
              <a:rPr lang="en-US" sz="2400" dirty="0"/>
              <a:t>: Advanced</a:t>
            </a:r>
          </a:p>
          <a:p>
            <a:pPr marL="342900" lvl="1" indent="0" defTabSz="914400">
              <a:lnSpc>
                <a:spcPct val="100000"/>
              </a:lnSpc>
              <a:spcBef>
                <a:spcPts val="0"/>
              </a:spcBef>
              <a:buFontTx/>
              <a:buNone/>
            </a:pPr>
            <a:r>
              <a:rPr lang="en-US" sz="2400" u="sng" dirty="0"/>
              <a:t>Justification</a:t>
            </a:r>
            <a:r>
              <a:rPr lang="en-US" sz="2400" dirty="0"/>
              <a:t>: explanation clearly describes how the documentation provides support the majority of competencies. </a:t>
            </a:r>
          </a:p>
        </p:txBody>
      </p:sp>
    </p:spTree>
    <p:extLst>
      <p:ext uri="{BB962C8B-B14F-4D97-AF65-F5344CB8AC3E}">
        <p14:creationId xmlns:p14="http://schemas.microsoft.com/office/powerpoint/2010/main" val="50314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Artifact 2: Transition Bear</a:t>
            </a:r>
          </a:p>
        </p:txBody>
      </p:sp>
      <p:sp>
        <p:nvSpPr>
          <p:cNvPr id="3" name="Content Placeholder 2"/>
          <p:cNvSpPr>
            <a:spLocks noGrp="1"/>
          </p:cNvSpPr>
          <p:nvPr>
            <p:ph idx="1"/>
          </p:nvPr>
        </p:nvSpPr>
        <p:spPr/>
        <p:txBody>
          <a:bodyPr>
            <a:normAutofit/>
          </a:bodyPr>
          <a:lstStyle/>
          <a:p>
            <a:pPr marL="91440" lvl="0" indent="-127000">
              <a:spcBef>
                <a:spcPts val="1400"/>
              </a:spcBef>
              <a:buSzPts val="2000"/>
              <a:buChar char=" "/>
            </a:pPr>
            <a:r>
              <a:rPr lang="en-US" sz="3200" dirty="0"/>
              <a:t>Check boxes:</a:t>
            </a:r>
          </a:p>
          <a:p>
            <a:pPr lvl="1" defTabSz="914400">
              <a:lnSpc>
                <a:spcPct val="200000"/>
              </a:lnSpc>
              <a:spcBef>
                <a:spcPts val="0"/>
              </a:spcBef>
              <a:buFont typeface="Wingdings" panose="05000000000000000000" pitchFamily="2" charset="2"/>
              <a:buChar char="q"/>
            </a:pPr>
            <a:r>
              <a:rPr lang="en-US" sz="2400" dirty="0"/>
              <a:t> Photo work sample</a:t>
            </a:r>
          </a:p>
          <a:p>
            <a:pPr lvl="1" defTabSz="914400">
              <a:lnSpc>
                <a:spcPct val="200000"/>
              </a:lnSpc>
              <a:spcBef>
                <a:spcPts val="0"/>
              </a:spcBef>
              <a:buFont typeface="Wingdings" panose="05000000000000000000" pitchFamily="2" charset="2"/>
              <a:buChar char="q"/>
            </a:pPr>
            <a:r>
              <a:rPr lang="en-US" sz="2400" dirty="0"/>
              <a:t> Classroom</a:t>
            </a:r>
          </a:p>
          <a:p>
            <a:pPr lvl="1" defTabSz="914400">
              <a:lnSpc>
                <a:spcPct val="200000"/>
              </a:lnSpc>
              <a:spcBef>
                <a:spcPts val="0"/>
              </a:spcBef>
              <a:buFont typeface="Wingdings" panose="05000000000000000000" pitchFamily="2" charset="2"/>
              <a:buChar char="q"/>
            </a:pPr>
            <a:r>
              <a:rPr lang="en-US" sz="2400" dirty="0"/>
              <a:t> Team effort</a:t>
            </a:r>
          </a:p>
        </p:txBody>
      </p:sp>
    </p:spTree>
    <p:extLst>
      <p:ext uri="{BB962C8B-B14F-4D97-AF65-F5344CB8AC3E}">
        <p14:creationId xmlns:p14="http://schemas.microsoft.com/office/powerpoint/2010/main" val="183333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 handing me transistion bear" title="Student holding transistion be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73906" y="1196795"/>
            <a:ext cx="3012140" cy="2259105"/>
          </a:xfrm>
          <a:prstGeom prst="rect">
            <a:avLst/>
          </a:prstGeom>
        </p:spPr>
      </p:pic>
      <p:pic>
        <p:nvPicPr>
          <p:cNvPr id="6" name="Picture 5" descr="Transistion bear attached to students chair" title="Transistion bear on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45172" y="2118161"/>
            <a:ext cx="3273113" cy="2454835"/>
          </a:xfrm>
          <a:prstGeom prst="rect">
            <a:avLst/>
          </a:prstGeom>
        </p:spPr>
      </p:pic>
      <p:sp>
        <p:nvSpPr>
          <p:cNvPr id="3" name="Content Placeholder 2"/>
          <p:cNvSpPr>
            <a:spLocks noGrp="1"/>
          </p:cNvSpPr>
          <p:nvPr>
            <p:ph idx="1"/>
          </p:nvPr>
        </p:nvSpPr>
        <p:spPr>
          <a:xfrm>
            <a:off x="628650" y="1369219"/>
            <a:ext cx="3525661" cy="3263504"/>
          </a:xfrm>
        </p:spPr>
        <p:txBody>
          <a:bodyPr/>
          <a:lstStyle/>
          <a:p>
            <a:r>
              <a:rPr lang="en-US" dirty="0"/>
              <a:t>5.S12 – Use touch to supplement auditory and visual input and to convey information</a:t>
            </a:r>
          </a:p>
          <a:p>
            <a:r>
              <a:rPr lang="en-US" dirty="0"/>
              <a:t>5.S27 – Observe and identify communicative behavior and intent</a:t>
            </a:r>
          </a:p>
          <a:p>
            <a:endParaRPr lang="en-US" dirty="0"/>
          </a:p>
          <a:p>
            <a:endParaRPr lang="en-US" dirty="0"/>
          </a:p>
        </p:txBody>
      </p:sp>
      <p:sp>
        <p:nvSpPr>
          <p:cNvPr id="2" name="Title 1"/>
          <p:cNvSpPr>
            <a:spLocks noGrp="1"/>
          </p:cNvSpPr>
          <p:nvPr>
            <p:ph type="title"/>
          </p:nvPr>
        </p:nvSpPr>
        <p:spPr/>
        <p:txBody>
          <a:bodyPr/>
          <a:lstStyle/>
          <a:p>
            <a:r>
              <a:rPr lang="en-US" b="1" dirty="0">
                <a:latin typeface="+mn-lt"/>
              </a:rPr>
              <a:t>Documentation: Transition Bear</a:t>
            </a:r>
          </a:p>
        </p:txBody>
      </p:sp>
    </p:spTree>
    <p:extLst>
      <p:ext uri="{BB962C8B-B14F-4D97-AF65-F5344CB8AC3E}">
        <p14:creationId xmlns:p14="http://schemas.microsoft.com/office/powerpoint/2010/main" val="193662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45" y="82930"/>
            <a:ext cx="7886700" cy="650081"/>
          </a:xfrm>
        </p:spPr>
        <p:txBody>
          <a:bodyPr>
            <a:normAutofit/>
          </a:bodyPr>
          <a:lstStyle/>
          <a:p>
            <a:pPr algn="ctr"/>
            <a:r>
              <a:rPr lang="en-US" b="1" dirty="0">
                <a:latin typeface="+mn-lt"/>
              </a:rPr>
              <a:t>Explanation</a:t>
            </a:r>
          </a:p>
        </p:txBody>
      </p:sp>
      <p:sp>
        <p:nvSpPr>
          <p:cNvPr id="3" name="Content Placeholder 2"/>
          <p:cNvSpPr>
            <a:spLocks noGrp="1"/>
          </p:cNvSpPr>
          <p:nvPr>
            <p:ph idx="1"/>
          </p:nvPr>
        </p:nvSpPr>
        <p:spPr>
          <a:xfrm>
            <a:off x="449744" y="641024"/>
            <a:ext cx="8694255" cy="4637986"/>
          </a:xfrm>
        </p:spPr>
        <p:txBody>
          <a:bodyPr>
            <a:normAutofit fontScale="92500" lnSpcReduction="10000"/>
          </a:bodyPr>
          <a:lstStyle/>
          <a:p>
            <a:pPr marL="0" indent="0" defTabSz="914400">
              <a:lnSpc>
                <a:spcPct val="100000"/>
              </a:lnSpc>
              <a:spcBef>
                <a:spcPts val="0"/>
              </a:spcBef>
              <a:buNone/>
            </a:pPr>
            <a:r>
              <a:rPr lang="en-US" b="1" dirty="0"/>
              <a:t>How does the documentation provided for this artifact support each associated competency?</a:t>
            </a:r>
          </a:p>
          <a:p>
            <a:pPr marL="0" lvl="0" indent="0" defTabSz="914400">
              <a:lnSpc>
                <a:spcPct val="100000"/>
              </a:lnSpc>
              <a:spcBef>
                <a:spcPts val="0"/>
              </a:spcBef>
              <a:buNone/>
            </a:pPr>
            <a:r>
              <a:rPr lang="en-US" dirty="0"/>
              <a:t>For 5.S12, the bear signifies that we are transitioning. Often it gets loud and it is hard to focus. Sometimes when it is loud AD will reach for the ducks location on the chair.</a:t>
            </a:r>
          </a:p>
          <a:p>
            <a:pPr marL="0" lvl="0" indent="0" defTabSz="914400">
              <a:lnSpc>
                <a:spcPct val="100000"/>
              </a:lnSpc>
              <a:spcBef>
                <a:spcPts val="0"/>
              </a:spcBef>
              <a:buNone/>
            </a:pPr>
            <a:endParaRPr lang="en-US" dirty="0"/>
          </a:p>
          <a:p>
            <a:pPr marL="0" indent="0" defTabSz="914400">
              <a:lnSpc>
                <a:spcPct val="100000"/>
              </a:lnSpc>
              <a:spcBef>
                <a:spcPts val="0"/>
              </a:spcBef>
              <a:buNone/>
            </a:pPr>
            <a:r>
              <a:rPr lang="en-US" b="1" dirty="0"/>
              <a:t>1. Describe the activity (or activities) depicted by the documentation and explain what the student/client is doing. How is it related to his or her goals or needs? </a:t>
            </a:r>
          </a:p>
          <a:p>
            <a:pPr marL="0" indent="0" defTabSz="914400">
              <a:lnSpc>
                <a:spcPct val="100000"/>
              </a:lnSpc>
              <a:spcBef>
                <a:spcPts val="0"/>
              </a:spcBef>
              <a:buNone/>
            </a:pPr>
            <a:r>
              <a:rPr lang="en-US" dirty="0"/>
              <a:t>The student is holding the symbol that means we are transitioning. When they grab it they are communicating that the volume is loud and they think that it is time to transition from one activity to the next. </a:t>
            </a:r>
          </a:p>
          <a:p>
            <a:pPr marL="0" indent="0" defTabSz="914400">
              <a:lnSpc>
                <a:spcPct val="100000"/>
              </a:lnSpc>
              <a:spcBef>
                <a:spcPts val="0"/>
              </a:spcBef>
              <a:buNone/>
            </a:pPr>
            <a:endParaRPr lang="en-US" b="1" dirty="0"/>
          </a:p>
          <a:p>
            <a:pPr marL="0" indent="0" defTabSz="914400">
              <a:lnSpc>
                <a:spcPct val="100000"/>
              </a:lnSpc>
              <a:spcBef>
                <a:spcPts val="0"/>
              </a:spcBef>
              <a:buNone/>
            </a:pPr>
            <a:r>
              <a:rPr lang="en-US" b="1" dirty="0"/>
              <a:t>3. In what ways are the knowledge and/or skills highlighted in the documentation important to your work as a member of the student/client's team? </a:t>
            </a:r>
            <a:endParaRPr lang="en-US" dirty="0"/>
          </a:p>
          <a:p>
            <a:pPr marL="0" indent="0" defTabSz="914400">
              <a:lnSpc>
                <a:spcPct val="100000"/>
              </a:lnSpc>
              <a:spcBef>
                <a:spcPts val="0"/>
              </a:spcBef>
              <a:buNone/>
            </a:pPr>
            <a:r>
              <a:rPr lang="en-US" dirty="0"/>
              <a:t>The idea for the transition bear was from the TOD, TVI, and PT. Together they thought it would be good and I worked with the teacher to attach it to his chair and use it regularly so he would learn the association. </a:t>
            </a:r>
          </a:p>
          <a:p>
            <a:pPr marL="457200" indent="-457200" defTabSz="914400">
              <a:lnSpc>
                <a:spcPct val="100000"/>
              </a:lnSpc>
              <a:spcBef>
                <a:spcPts val="0"/>
              </a:spcBef>
              <a:buAutoNum type="arabicPeriod"/>
            </a:pPr>
            <a:endParaRPr lang="en-US" b="1" dirty="0"/>
          </a:p>
          <a:p>
            <a:pPr marL="0" lvl="0" indent="0" defTabSz="914400">
              <a:lnSpc>
                <a:spcPct val="100000"/>
              </a:lnSpc>
              <a:spcBef>
                <a:spcPts val="0"/>
              </a:spcBef>
              <a:buNone/>
            </a:pPr>
            <a:endParaRPr lang="en-US" dirty="0"/>
          </a:p>
        </p:txBody>
      </p:sp>
    </p:spTree>
    <p:extLst>
      <p:ext uri="{BB962C8B-B14F-4D97-AF65-F5344CB8AC3E}">
        <p14:creationId xmlns:p14="http://schemas.microsoft.com/office/powerpoint/2010/main" val="55553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Welcome and Introductions</a:t>
            </a:r>
          </a:p>
        </p:txBody>
      </p:sp>
      <p:sp>
        <p:nvSpPr>
          <p:cNvPr id="3" name="Content Placeholder 2"/>
          <p:cNvSpPr>
            <a:spLocks noGrp="1"/>
          </p:cNvSpPr>
          <p:nvPr>
            <p:ph idx="1"/>
          </p:nvPr>
        </p:nvSpPr>
        <p:spPr>
          <a:xfrm>
            <a:off x="506101" y="1142974"/>
            <a:ext cx="8372427" cy="3792819"/>
          </a:xfrm>
        </p:spPr>
        <p:txBody>
          <a:bodyPr>
            <a:normAutofit fontScale="92500" lnSpcReduction="20000"/>
          </a:bodyPr>
          <a:lstStyle/>
          <a:p>
            <a:pPr marL="0" indent="0">
              <a:buNone/>
            </a:pPr>
            <a:endParaRPr lang="en-US" sz="2700" dirty="0"/>
          </a:p>
          <a:p>
            <a:pPr marL="0" indent="0">
              <a:buNone/>
            </a:pPr>
            <a:r>
              <a:rPr lang="en-US" sz="3300" dirty="0"/>
              <a:t>The NICE Team</a:t>
            </a:r>
          </a:p>
          <a:p>
            <a:pPr lvl="1"/>
            <a:r>
              <a:rPr lang="en-US" sz="2800" dirty="0"/>
              <a:t>Ritu, Leanne, Willie	</a:t>
            </a:r>
          </a:p>
          <a:p>
            <a:pPr marL="0" indent="0">
              <a:buNone/>
            </a:pPr>
            <a:endParaRPr lang="en-US" sz="3300" dirty="0"/>
          </a:p>
          <a:p>
            <a:pPr marL="0" indent="0">
              <a:buNone/>
            </a:pPr>
            <a:r>
              <a:rPr lang="en-US" sz="3300" dirty="0"/>
              <a:t>Share the following information by unmuting (#6) yourself or type in the chat box: </a:t>
            </a:r>
          </a:p>
          <a:p>
            <a:pPr lvl="1"/>
            <a:r>
              <a:rPr lang="en-US" sz="2800" dirty="0"/>
              <a:t>Your name</a:t>
            </a:r>
          </a:p>
          <a:p>
            <a:pPr lvl="1"/>
            <a:r>
              <a:rPr lang="en-US" sz="2800" dirty="0"/>
              <a:t>Your affiliation</a:t>
            </a:r>
          </a:p>
          <a:p>
            <a:pPr lvl="1"/>
            <a:r>
              <a:rPr lang="en-US" sz="2800" dirty="0"/>
              <a:t>Whether you have served or are currently serving as a NICE mentor </a:t>
            </a:r>
          </a:p>
        </p:txBody>
      </p:sp>
    </p:spTree>
    <p:extLst>
      <p:ext uri="{BB962C8B-B14F-4D97-AF65-F5344CB8AC3E}">
        <p14:creationId xmlns:p14="http://schemas.microsoft.com/office/powerpoint/2010/main" val="53659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n-lt"/>
              </a:rPr>
              <a:t>Artifact 2 Recommended Score Per NICE Team </a:t>
            </a:r>
          </a:p>
        </p:txBody>
      </p:sp>
      <p:sp>
        <p:nvSpPr>
          <p:cNvPr id="3" name="Content Placeholder 2"/>
          <p:cNvSpPr>
            <a:spLocks noGrp="1"/>
          </p:cNvSpPr>
          <p:nvPr>
            <p:ph idx="1"/>
          </p:nvPr>
        </p:nvSpPr>
        <p:spPr>
          <a:xfrm>
            <a:off x="459685" y="1011410"/>
            <a:ext cx="7886700" cy="3263504"/>
          </a:xfrm>
        </p:spPr>
        <p:txBody>
          <a:bodyPr>
            <a:noAutofit/>
          </a:bodyPr>
          <a:lstStyle/>
          <a:p>
            <a:pPr marL="0" indent="0" defTabSz="914400">
              <a:lnSpc>
                <a:spcPct val="100000"/>
              </a:lnSpc>
              <a:spcBef>
                <a:spcPts val="0"/>
              </a:spcBef>
              <a:buNone/>
            </a:pPr>
            <a:r>
              <a:rPr lang="en-US" sz="2000" b="1" dirty="0"/>
              <a:t>Documentation</a:t>
            </a:r>
            <a:r>
              <a:rPr lang="en-US" sz="2000" dirty="0"/>
              <a:t>: Emergent </a:t>
            </a:r>
            <a:endParaRPr lang="en-US" sz="2000" dirty="0">
              <a:solidFill>
                <a:srgbClr val="FF0000"/>
              </a:solidFill>
            </a:endParaRPr>
          </a:p>
          <a:p>
            <a:pPr marL="342900" lvl="1" indent="0" defTabSz="914400">
              <a:lnSpc>
                <a:spcPct val="100000"/>
              </a:lnSpc>
              <a:spcBef>
                <a:spcPts val="0"/>
              </a:spcBef>
              <a:buFontTx/>
              <a:buNone/>
            </a:pPr>
            <a:r>
              <a:rPr lang="en-US" sz="2000" u="sng" dirty="0"/>
              <a:t>Justification</a:t>
            </a:r>
            <a:r>
              <a:rPr lang="en-US" sz="2000" dirty="0"/>
              <a:t>: Only a minority of the identified competencies are demonstrated.</a:t>
            </a:r>
          </a:p>
          <a:p>
            <a:pPr marL="342900" lvl="1" indent="0" defTabSz="914400">
              <a:lnSpc>
                <a:spcPct val="100000"/>
              </a:lnSpc>
              <a:spcBef>
                <a:spcPts val="0"/>
              </a:spcBef>
              <a:buFontTx/>
              <a:buNone/>
            </a:pPr>
            <a:r>
              <a:rPr lang="en-US" sz="2000" u="sng" dirty="0"/>
              <a:t>Suggestions for improvement</a:t>
            </a:r>
            <a:r>
              <a:rPr lang="en-US" sz="2000" dirty="0"/>
              <a:t>: Add additional pieces of documentation to show use throughout the day or in multiple settings. Consider using different documentation in conjunction with the images to further strengthen. </a:t>
            </a:r>
          </a:p>
          <a:p>
            <a:pPr marL="342900" lvl="1" indent="0" defTabSz="914400">
              <a:lnSpc>
                <a:spcPct val="100000"/>
              </a:lnSpc>
              <a:spcBef>
                <a:spcPts val="0"/>
              </a:spcBef>
              <a:buFontTx/>
              <a:buNone/>
            </a:pPr>
            <a:endParaRPr lang="en-US" dirty="0"/>
          </a:p>
          <a:p>
            <a:pPr marL="0" indent="0" defTabSz="914400">
              <a:lnSpc>
                <a:spcPct val="100000"/>
              </a:lnSpc>
              <a:spcBef>
                <a:spcPts val="0"/>
              </a:spcBef>
              <a:buNone/>
            </a:pPr>
            <a:r>
              <a:rPr lang="en-US" sz="2000" b="1" dirty="0"/>
              <a:t>Explanation</a:t>
            </a:r>
            <a:r>
              <a:rPr lang="en-US" sz="2000" dirty="0"/>
              <a:t>: Emergent </a:t>
            </a:r>
            <a:r>
              <a:rPr lang="en-US" sz="2000" dirty="0">
                <a:solidFill>
                  <a:srgbClr val="FF0000"/>
                </a:solidFill>
              </a:rPr>
              <a:t> </a:t>
            </a:r>
            <a:endParaRPr lang="en-US" sz="2000" dirty="0"/>
          </a:p>
          <a:p>
            <a:pPr marL="342900" lvl="1" indent="0" defTabSz="914400">
              <a:lnSpc>
                <a:spcPct val="100000"/>
              </a:lnSpc>
              <a:spcBef>
                <a:spcPts val="0"/>
              </a:spcBef>
              <a:buFontTx/>
              <a:buNone/>
            </a:pPr>
            <a:r>
              <a:rPr lang="en-US" sz="2000" u="sng" dirty="0"/>
              <a:t>Justification</a:t>
            </a:r>
            <a:r>
              <a:rPr lang="en-US" sz="2000" dirty="0"/>
              <a:t>: The explanation is not clear and provides support for only a minority of the competencies.</a:t>
            </a:r>
          </a:p>
          <a:p>
            <a:pPr marL="342900" lvl="1" indent="0" defTabSz="914400">
              <a:lnSpc>
                <a:spcPct val="100000"/>
              </a:lnSpc>
              <a:spcBef>
                <a:spcPts val="0"/>
              </a:spcBef>
              <a:buFontTx/>
              <a:buNone/>
            </a:pPr>
            <a:r>
              <a:rPr lang="en-US" sz="2000" u="sng" dirty="0"/>
              <a:t>Suggestions for improvement:</a:t>
            </a:r>
            <a:r>
              <a:rPr lang="en-US" sz="2000" dirty="0"/>
              <a:t> Show more connection/evidence for the bear as a communication tool on behalf of the student. </a:t>
            </a:r>
          </a:p>
          <a:p>
            <a:pPr marL="342900" lvl="1" indent="0" defTabSz="914400">
              <a:lnSpc>
                <a:spcPct val="100000"/>
              </a:lnSpc>
              <a:spcBef>
                <a:spcPts val="0"/>
              </a:spcBef>
              <a:buFontTx/>
              <a:buNone/>
            </a:pPr>
            <a:endParaRPr lang="en-US" sz="2000" dirty="0"/>
          </a:p>
        </p:txBody>
      </p:sp>
    </p:spTree>
    <p:extLst>
      <p:ext uri="{BB962C8B-B14F-4D97-AF65-F5344CB8AC3E}">
        <p14:creationId xmlns:p14="http://schemas.microsoft.com/office/powerpoint/2010/main" val="100464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Artifact 3: Calendar</a:t>
            </a:r>
          </a:p>
        </p:txBody>
      </p:sp>
      <p:sp>
        <p:nvSpPr>
          <p:cNvPr id="3" name="Content Placeholder 2"/>
          <p:cNvSpPr>
            <a:spLocks noGrp="1"/>
          </p:cNvSpPr>
          <p:nvPr>
            <p:ph idx="1"/>
          </p:nvPr>
        </p:nvSpPr>
        <p:spPr/>
        <p:txBody>
          <a:bodyPr/>
          <a:lstStyle/>
          <a:p>
            <a:pPr marL="91440" lvl="0" indent="-127000">
              <a:lnSpc>
                <a:spcPct val="150000"/>
              </a:lnSpc>
              <a:spcBef>
                <a:spcPts val="1400"/>
              </a:spcBef>
              <a:buSzPts val="2000"/>
              <a:buChar char=" "/>
            </a:pPr>
            <a:r>
              <a:rPr lang="en-US" sz="2800" dirty="0"/>
              <a:t>Check boxes:</a:t>
            </a:r>
          </a:p>
          <a:p>
            <a:pPr marL="544068" lvl="1" indent="-342900">
              <a:lnSpc>
                <a:spcPct val="150000"/>
              </a:lnSpc>
              <a:spcBef>
                <a:spcPts val="400"/>
              </a:spcBef>
              <a:buSzPts val="1800"/>
              <a:buFont typeface="Wingdings" panose="05000000000000000000" pitchFamily="2" charset="2"/>
              <a:buChar char="q"/>
            </a:pPr>
            <a:r>
              <a:rPr lang="en-US" sz="2400" dirty="0"/>
              <a:t>Photo work sample</a:t>
            </a:r>
          </a:p>
          <a:p>
            <a:pPr marL="544068" lvl="1" indent="-342900">
              <a:lnSpc>
                <a:spcPct val="150000"/>
              </a:lnSpc>
              <a:spcBef>
                <a:spcPts val="600"/>
              </a:spcBef>
              <a:buSzPts val="1800"/>
              <a:buFont typeface="Wingdings" panose="05000000000000000000" pitchFamily="2" charset="2"/>
              <a:buChar char="q"/>
            </a:pPr>
            <a:r>
              <a:rPr lang="en-US" sz="2400" dirty="0"/>
              <a:t>In school</a:t>
            </a:r>
          </a:p>
          <a:p>
            <a:pPr marL="544068" lvl="1" indent="-342900">
              <a:lnSpc>
                <a:spcPct val="150000"/>
              </a:lnSpc>
              <a:spcBef>
                <a:spcPts val="600"/>
              </a:spcBef>
              <a:buSzPts val="1800"/>
              <a:buFont typeface="Wingdings" panose="05000000000000000000" pitchFamily="2" charset="2"/>
              <a:buChar char="q"/>
            </a:pPr>
            <a:r>
              <a:rPr lang="en-US" sz="2400" dirty="0"/>
              <a:t>District training</a:t>
            </a:r>
          </a:p>
          <a:p>
            <a:pPr marL="544068" lvl="1" indent="-342900">
              <a:lnSpc>
                <a:spcPct val="150000"/>
              </a:lnSpc>
              <a:spcBef>
                <a:spcPts val="600"/>
              </a:spcBef>
              <a:buSzPts val="1800"/>
              <a:buFont typeface="Wingdings" panose="05000000000000000000" pitchFamily="2" charset="2"/>
              <a:buChar char="q"/>
            </a:pPr>
            <a:r>
              <a:rPr lang="en-US" sz="2400" dirty="0"/>
              <a:t>Self directed/team effort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7045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A calendar mounted on a wall, there are 5 symbols mounted on squares. The first is a red circle, the second a piece of newspaper, then a bag clip, then a balloon, and last a fork. " title="Tactile 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60135" y="1100953"/>
            <a:ext cx="4230414" cy="36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hart with three colomns, activity, symbol, and phrase. Examples: math, counting bear, 1,2,3, and recess, barkdust piece, play. " title="Calendar Descrip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87" y="1399858"/>
            <a:ext cx="4087982" cy="3677228"/>
          </a:xfrm>
          <a:prstGeom prst="rect">
            <a:avLst/>
          </a:prstGeom>
        </p:spPr>
      </p:pic>
      <p:sp>
        <p:nvSpPr>
          <p:cNvPr id="3" name="Content Placeholder 2"/>
          <p:cNvSpPr>
            <a:spLocks noGrp="1"/>
          </p:cNvSpPr>
          <p:nvPr>
            <p:ph idx="1"/>
          </p:nvPr>
        </p:nvSpPr>
        <p:spPr>
          <a:xfrm>
            <a:off x="226345" y="916732"/>
            <a:ext cx="7886700" cy="3263504"/>
          </a:xfrm>
        </p:spPr>
        <p:txBody>
          <a:bodyPr>
            <a:normAutofit/>
          </a:bodyPr>
          <a:lstStyle/>
          <a:p>
            <a:r>
              <a:rPr lang="en-US" sz="2400" dirty="0"/>
              <a:t>3.K1 The use of calendar system</a:t>
            </a:r>
          </a:p>
        </p:txBody>
      </p:sp>
      <p:sp>
        <p:nvSpPr>
          <p:cNvPr id="2" name="Title 1"/>
          <p:cNvSpPr>
            <a:spLocks noGrp="1"/>
          </p:cNvSpPr>
          <p:nvPr>
            <p:ph type="title"/>
          </p:nvPr>
        </p:nvSpPr>
        <p:spPr>
          <a:xfrm>
            <a:off x="226345" y="0"/>
            <a:ext cx="7968595" cy="994172"/>
          </a:xfrm>
        </p:spPr>
        <p:txBody>
          <a:bodyPr>
            <a:normAutofit/>
          </a:bodyPr>
          <a:lstStyle/>
          <a:p>
            <a:r>
              <a:rPr lang="en-US" sz="3600" b="1" dirty="0">
                <a:latin typeface="+mn-lt"/>
              </a:rPr>
              <a:t>Documentation: Calendar</a:t>
            </a:r>
          </a:p>
        </p:txBody>
      </p:sp>
    </p:spTree>
    <p:extLst>
      <p:ext uri="{BB962C8B-B14F-4D97-AF65-F5344CB8AC3E}">
        <p14:creationId xmlns:p14="http://schemas.microsoft.com/office/powerpoint/2010/main" val="2307823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77359"/>
            <a:ext cx="7886700" cy="994172"/>
          </a:xfrm>
        </p:spPr>
        <p:txBody>
          <a:bodyPr>
            <a:normAutofit/>
          </a:bodyPr>
          <a:lstStyle/>
          <a:p>
            <a:pPr algn="ctr"/>
            <a:r>
              <a:rPr lang="en-US" sz="3600" b="1" dirty="0">
                <a:latin typeface="+mn-lt"/>
              </a:rPr>
              <a:t>Explanation</a:t>
            </a:r>
            <a:r>
              <a:rPr lang="en-US" sz="4000" b="1" dirty="0">
                <a:latin typeface="+mn-lt"/>
              </a:rPr>
              <a:t> for Calendar </a:t>
            </a:r>
          </a:p>
        </p:txBody>
      </p:sp>
      <p:sp>
        <p:nvSpPr>
          <p:cNvPr id="3" name="Content Placeholder 2"/>
          <p:cNvSpPr>
            <a:spLocks noGrp="1"/>
          </p:cNvSpPr>
          <p:nvPr>
            <p:ph idx="1"/>
          </p:nvPr>
        </p:nvSpPr>
        <p:spPr>
          <a:xfrm>
            <a:off x="628649" y="1416267"/>
            <a:ext cx="8102703" cy="4480007"/>
          </a:xfrm>
        </p:spPr>
        <p:txBody>
          <a:bodyPr>
            <a:noAutofit/>
          </a:bodyPr>
          <a:lstStyle/>
          <a:p>
            <a:pPr marL="0" indent="0">
              <a:buNone/>
            </a:pPr>
            <a:r>
              <a:rPr lang="en-US" sz="2000" b="1" dirty="0"/>
              <a:t>How does the documentation provided for this artifact support each associated competency?</a:t>
            </a:r>
          </a:p>
          <a:p>
            <a:pPr marL="0" indent="0">
              <a:buNone/>
            </a:pPr>
            <a:r>
              <a:rPr lang="en-US" sz="2000" dirty="0"/>
              <a:t>The pictures show the students calendar where an object matches up with an activity or person throughout the day. The calendar matches the calendar the classroom teacher has at the front of the room, but at our own pace. Everyday we use the calendar. In the morning when the teacher is going over the calendar we go over the first half of the day and then the second half. Only half of the calendar fits on the wall so we divided it by lunch. When we come back from lunch we go over the second half again. He uses the calendar by going over to it, feeling the item, “reading” the braille and then doing the activity. After the activity is done he comes back and removes it. </a:t>
            </a:r>
            <a:endParaRPr lang="en-US" sz="2000" b="1" dirty="0"/>
          </a:p>
        </p:txBody>
      </p:sp>
    </p:spTree>
    <p:extLst>
      <p:ext uri="{BB962C8B-B14F-4D97-AF65-F5344CB8AC3E}">
        <p14:creationId xmlns:p14="http://schemas.microsoft.com/office/powerpoint/2010/main" val="1889956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Explanation for Calendar Cont. </a:t>
            </a:r>
          </a:p>
        </p:txBody>
      </p:sp>
      <p:sp>
        <p:nvSpPr>
          <p:cNvPr id="3" name="Content Placeholder 2"/>
          <p:cNvSpPr>
            <a:spLocks noGrp="1"/>
          </p:cNvSpPr>
          <p:nvPr>
            <p:ph idx="1"/>
          </p:nvPr>
        </p:nvSpPr>
        <p:spPr/>
        <p:txBody>
          <a:bodyPr>
            <a:normAutofit fontScale="77500" lnSpcReduction="20000"/>
          </a:bodyPr>
          <a:lstStyle/>
          <a:p>
            <a:pPr marL="0" indent="0">
              <a:spcBef>
                <a:spcPts val="1200"/>
              </a:spcBef>
              <a:buNone/>
            </a:pPr>
            <a:r>
              <a:rPr lang="en-US" sz="2400" b="1" dirty="0"/>
              <a:t>3. In what ways are the knowledge and/or skills highlighted in the documentation important to your work as a member of the student/client's team?</a:t>
            </a:r>
          </a:p>
          <a:p>
            <a:pPr marL="0" indent="0">
              <a:buNone/>
            </a:pPr>
            <a:r>
              <a:rPr lang="en-US" sz="2400" dirty="0"/>
              <a:t>His calendar has items that he has used for multiple years which helps him remember the items. Then the vision teacher added braille and the teacher of the deaf specified what words she wants us to say we when read each item.  The teacher, the TVI, and the teacher of the deaf came together to make something that worked. I made the document so I could be consistent. </a:t>
            </a:r>
          </a:p>
          <a:p>
            <a:pPr marL="0" indent="0">
              <a:buNone/>
            </a:pPr>
            <a:r>
              <a:rPr lang="en-US" sz="2400" b="1" dirty="0"/>
              <a:t>4. What did you learn about yourself as an intervener as you gathered the documentation for this artifact?</a:t>
            </a:r>
          </a:p>
          <a:p>
            <a:pPr marL="0" indent="0">
              <a:buNone/>
            </a:pPr>
            <a:r>
              <a:rPr lang="en-US" sz="2400" dirty="0"/>
              <a:t>I learned that without the document that says what each symbol is and the language I am not as consistent with saying the right thing. Writing down what I needed to do helps me stay consistent for him. </a:t>
            </a:r>
          </a:p>
          <a:p>
            <a:endParaRPr lang="en-US" dirty="0"/>
          </a:p>
        </p:txBody>
      </p:sp>
    </p:spTree>
    <p:extLst>
      <p:ext uri="{BB962C8B-B14F-4D97-AF65-F5344CB8AC3E}">
        <p14:creationId xmlns:p14="http://schemas.microsoft.com/office/powerpoint/2010/main" val="38628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73844"/>
            <a:ext cx="8194839" cy="994172"/>
          </a:xfrm>
        </p:spPr>
        <p:txBody>
          <a:bodyPr>
            <a:normAutofit/>
          </a:bodyPr>
          <a:lstStyle/>
          <a:p>
            <a:r>
              <a:rPr lang="en-US" sz="3200" b="1" dirty="0">
                <a:latin typeface="+mn-lt"/>
              </a:rPr>
              <a:t>Artifact 3 Recommended Score Per NICE Team</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t>Documentation</a:t>
            </a:r>
            <a:r>
              <a:rPr lang="en-US" sz="2400" dirty="0"/>
              <a:t>: Emergent </a:t>
            </a:r>
            <a:endParaRPr lang="en-US" sz="2400" dirty="0">
              <a:solidFill>
                <a:srgbClr val="FF0000"/>
              </a:solidFill>
            </a:endParaRPr>
          </a:p>
          <a:p>
            <a:pPr marL="342900" lvl="1" indent="0" defTabSz="914400">
              <a:lnSpc>
                <a:spcPct val="100000"/>
              </a:lnSpc>
              <a:spcBef>
                <a:spcPts val="0"/>
              </a:spcBef>
              <a:buFontTx/>
              <a:buNone/>
              <a:defRPr/>
            </a:pPr>
            <a:r>
              <a:rPr lang="en-US" sz="2000" dirty="0"/>
              <a:t>Justification: It did not demonstrate use of a calendar. </a:t>
            </a:r>
          </a:p>
          <a:p>
            <a:pPr marL="342900" lvl="1" indent="0" defTabSz="914400">
              <a:lnSpc>
                <a:spcPct val="100000"/>
              </a:lnSpc>
              <a:spcBef>
                <a:spcPts val="0"/>
              </a:spcBef>
              <a:buFontTx/>
              <a:buNone/>
            </a:pPr>
            <a:r>
              <a:rPr lang="en-US" sz="2400" dirty="0"/>
              <a:t>Suggestions for improvement: Include an image of the student using the calendar with the candidate.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lvl="0" indent="0" defTabSz="914400">
              <a:lnSpc>
                <a:spcPct val="100000"/>
              </a:lnSpc>
              <a:spcBef>
                <a:spcPts val="0"/>
              </a:spcBef>
              <a:buNone/>
            </a:pPr>
            <a:r>
              <a:rPr lang="en-US" sz="2400" b="1" dirty="0"/>
              <a:t>Explanation</a:t>
            </a:r>
            <a:r>
              <a:rPr lang="en-US" sz="2400" dirty="0"/>
              <a:t>: Advanced </a:t>
            </a:r>
          </a:p>
          <a:p>
            <a:pPr marL="342900" lvl="1" indent="0" defTabSz="914400">
              <a:lnSpc>
                <a:spcPct val="100000"/>
              </a:lnSpc>
              <a:spcBef>
                <a:spcPts val="0"/>
              </a:spcBef>
              <a:buFontTx/>
              <a:buNone/>
            </a:pPr>
            <a:r>
              <a:rPr lang="en-US" sz="2400" dirty="0"/>
              <a:t>Justification: explanation clearly describes how the documentation provided support the competency</a:t>
            </a:r>
            <a:r>
              <a:rPr lang="en-US" sz="2000" dirty="0"/>
              <a:t>. </a:t>
            </a:r>
          </a:p>
        </p:txBody>
      </p:sp>
    </p:spTree>
    <p:extLst>
      <p:ext uri="{BB962C8B-B14F-4D97-AF65-F5344CB8AC3E}">
        <p14:creationId xmlns:p14="http://schemas.microsoft.com/office/powerpoint/2010/main" val="1435045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69" y="210472"/>
            <a:ext cx="8362142" cy="991191"/>
          </a:xfrm>
        </p:spPr>
        <p:txBody>
          <a:bodyPr>
            <a:normAutofit fontScale="90000"/>
          </a:bodyPr>
          <a:lstStyle/>
          <a:p>
            <a:pPr algn="ctr"/>
            <a:r>
              <a:rPr lang="en-US" sz="3600" b="1" dirty="0">
                <a:latin typeface="+mn-lt"/>
              </a:rPr>
              <a:t>Perspective of a Mentor who is </a:t>
            </a:r>
            <a:r>
              <a:rPr lang="en-US" sz="3600" b="1" u="sng" dirty="0">
                <a:latin typeface="+mn-lt"/>
              </a:rPr>
              <a:t>also</a:t>
            </a:r>
            <a:r>
              <a:rPr lang="en-US" sz="3600" b="1" dirty="0">
                <a:latin typeface="+mn-lt"/>
              </a:rPr>
              <a:t> a Reviewer</a:t>
            </a:r>
            <a:br>
              <a:rPr lang="en-US" sz="3600" b="1" dirty="0">
                <a:latin typeface="+mn-lt"/>
              </a:rPr>
            </a:br>
            <a:endParaRPr lang="en-US" b="1" dirty="0">
              <a:latin typeface="+mn-lt"/>
            </a:endParaRPr>
          </a:p>
        </p:txBody>
      </p:sp>
      <p:sp>
        <p:nvSpPr>
          <p:cNvPr id="3" name="Content Placeholder 2"/>
          <p:cNvSpPr>
            <a:spLocks noGrp="1"/>
          </p:cNvSpPr>
          <p:nvPr>
            <p:ph idx="1"/>
          </p:nvPr>
        </p:nvSpPr>
        <p:spPr>
          <a:xfrm>
            <a:off x="347869" y="958768"/>
            <a:ext cx="8527774" cy="4313941"/>
          </a:xfrm>
        </p:spPr>
        <p:txBody>
          <a:bodyPr>
            <a:normAutofit/>
          </a:bodyPr>
          <a:lstStyle/>
          <a:p>
            <a:pPr lvl="0"/>
            <a:r>
              <a:rPr lang="en-US" sz="2400" dirty="0"/>
              <a:t>In your role as a NICE reviewer, what did you learn that has helped you with your role as a NICE mentor?</a:t>
            </a:r>
          </a:p>
          <a:p>
            <a:pPr lvl="0"/>
            <a:endParaRPr lang="en-US" sz="2400" dirty="0"/>
          </a:p>
          <a:p>
            <a:pPr lvl="0"/>
            <a:r>
              <a:rPr lang="en-US" sz="2400" dirty="0"/>
              <a:t>What advice would you give to the other mentors to help their interveners be successful in the NICE process in terms of :</a:t>
            </a:r>
          </a:p>
          <a:p>
            <a:pPr lvl="1"/>
            <a:r>
              <a:rPr lang="en-US" sz="2000" dirty="0"/>
              <a:t>Obtaining high score in NICE portfolios  (e.g. effective documentation aligned with competencies, writing effective explanation)</a:t>
            </a:r>
          </a:p>
          <a:p>
            <a:pPr lvl="1"/>
            <a:r>
              <a:rPr lang="en-US" sz="2000" dirty="0"/>
              <a:t>Your feedback practices</a:t>
            </a:r>
          </a:p>
          <a:p>
            <a:pPr lvl="1"/>
            <a:r>
              <a:rPr lang="en-US" sz="2000" dirty="0"/>
              <a:t>Timely completion</a:t>
            </a:r>
          </a:p>
          <a:p>
            <a:pPr lvl="1"/>
            <a:r>
              <a:rPr lang="en-US" sz="2000" dirty="0"/>
              <a:t>Other advice/thoughts you would like to share</a:t>
            </a:r>
          </a:p>
        </p:txBody>
      </p:sp>
    </p:spTree>
    <p:extLst>
      <p:ext uri="{BB962C8B-B14F-4D97-AF65-F5344CB8AC3E}">
        <p14:creationId xmlns:p14="http://schemas.microsoft.com/office/powerpoint/2010/main" val="307847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 y="245097"/>
            <a:ext cx="8875868" cy="1230249"/>
          </a:xfrm>
        </p:spPr>
        <p:txBody>
          <a:bodyPr>
            <a:normAutofit fontScale="90000"/>
          </a:bodyPr>
          <a:lstStyle/>
          <a:p>
            <a:pPr algn="ctr"/>
            <a:r>
              <a:rPr lang="en-US" sz="3600" b="1" dirty="0">
                <a:latin typeface="+mn-lt"/>
              </a:rPr>
              <a:t>Revisiting Mentor Tools:</a:t>
            </a:r>
            <a:br>
              <a:rPr lang="en-US" sz="3600" b="1" dirty="0">
                <a:latin typeface="+mn-lt"/>
              </a:rPr>
            </a:br>
            <a:r>
              <a:rPr lang="en-US" sz="3100" b="1" dirty="0">
                <a:latin typeface="+mn-lt"/>
              </a:rPr>
              <a:t>Ensuring Strong Portfolio and Timely</a:t>
            </a:r>
            <a:br>
              <a:rPr lang="en-US" sz="3100" b="1" dirty="0">
                <a:latin typeface="+mn-lt"/>
              </a:rPr>
            </a:br>
            <a:r>
              <a:rPr lang="en-US" sz="3100" b="1" dirty="0">
                <a:latin typeface="+mn-lt"/>
              </a:rPr>
              <a:t>Completion &amp; Submission</a:t>
            </a:r>
            <a:br>
              <a:rPr lang="en-US" sz="3100" dirty="0">
                <a:latin typeface="+mn-lt"/>
              </a:rPr>
            </a:br>
            <a:endParaRPr lang="en-US" sz="3100" dirty="0">
              <a:latin typeface="+mn-lt"/>
            </a:endParaRPr>
          </a:p>
        </p:txBody>
      </p:sp>
      <p:sp>
        <p:nvSpPr>
          <p:cNvPr id="3" name="Content Placeholder 2"/>
          <p:cNvSpPr>
            <a:spLocks noGrp="1"/>
          </p:cNvSpPr>
          <p:nvPr>
            <p:ph idx="1"/>
          </p:nvPr>
        </p:nvSpPr>
        <p:spPr>
          <a:xfrm>
            <a:off x="254382" y="1161907"/>
            <a:ext cx="8240342" cy="3360813"/>
          </a:xfrm>
        </p:spPr>
        <p:txBody>
          <a:bodyPr/>
          <a:lstStyle/>
          <a:p>
            <a:endParaRPr lang="en-US" sz="3200" b="1" dirty="0">
              <a:ea typeface="+mj-ea"/>
              <a:cs typeface="+mj-cs"/>
            </a:endParaRPr>
          </a:p>
          <a:p>
            <a:pPr>
              <a:lnSpc>
                <a:spcPct val="150000"/>
              </a:lnSpc>
            </a:pPr>
            <a:r>
              <a:rPr lang="en-US" sz="2800" dirty="0"/>
              <a:t>Action Plan Form (Form D)</a:t>
            </a:r>
          </a:p>
          <a:p>
            <a:pPr>
              <a:lnSpc>
                <a:spcPct val="150000"/>
              </a:lnSpc>
            </a:pPr>
            <a:r>
              <a:rPr lang="en-US" sz="2800" dirty="0"/>
              <a:t>Mentor Feedback Form (Form F)</a:t>
            </a:r>
          </a:p>
          <a:p>
            <a:pPr>
              <a:lnSpc>
                <a:spcPct val="150000"/>
              </a:lnSpc>
            </a:pPr>
            <a:r>
              <a:rPr lang="en-US" sz="2800" dirty="0"/>
              <a:t>Mentor Checklist (Form E)</a:t>
            </a:r>
          </a:p>
        </p:txBody>
      </p:sp>
    </p:spTree>
    <p:extLst>
      <p:ext uri="{BB962C8B-B14F-4D97-AF65-F5344CB8AC3E}">
        <p14:creationId xmlns:p14="http://schemas.microsoft.com/office/powerpoint/2010/main" val="1995481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diagram showing mentor in the middle and parts of mentoring around it. " title="Decorati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502"/>
            <a:ext cx="4973322" cy="3382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5028325" y="639620"/>
            <a:ext cx="3943796" cy="2729223"/>
          </a:xfrm>
        </p:spPr>
        <p:txBody>
          <a:bodyPr>
            <a:normAutofit fontScale="92500"/>
          </a:bodyPr>
          <a:lstStyle/>
          <a:p>
            <a:pPr marL="114300" indent="0">
              <a:buNone/>
            </a:pPr>
            <a:r>
              <a:rPr lang="en-US" sz="2400" dirty="0">
                <a:solidFill>
                  <a:schemeClr val="tx1"/>
                </a:solidFill>
              </a:rPr>
              <a:t>Data collected from open-ended questions from interveners who successfully completed NICE indicate that mentoring participants received was the </a:t>
            </a:r>
            <a:r>
              <a:rPr lang="en-US" sz="2400" u="sng" dirty="0">
                <a:solidFill>
                  <a:schemeClr val="tx1"/>
                </a:solidFill>
              </a:rPr>
              <a:t>most important factor </a:t>
            </a:r>
            <a:r>
              <a:rPr lang="en-US" sz="2400" dirty="0">
                <a:solidFill>
                  <a:schemeClr val="tx1"/>
                </a:solidFill>
              </a:rPr>
              <a:t>in helping participants complete their e-portfolio. </a:t>
            </a:r>
          </a:p>
        </p:txBody>
      </p:sp>
      <p:sp>
        <p:nvSpPr>
          <p:cNvPr id="2" name="TextBox 1"/>
          <p:cNvSpPr txBox="1"/>
          <p:nvPr/>
        </p:nvSpPr>
        <p:spPr>
          <a:xfrm>
            <a:off x="1525092" y="4187143"/>
            <a:ext cx="5245769" cy="523220"/>
          </a:xfrm>
          <a:prstGeom prst="rect">
            <a:avLst/>
          </a:prstGeom>
          <a:noFill/>
        </p:spPr>
        <p:txBody>
          <a:bodyPr wrap="square" rtlCol="0">
            <a:spAutoFit/>
          </a:bodyPr>
          <a:lstStyle/>
          <a:p>
            <a:r>
              <a:rPr lang="en-US" sz="2800" b="1" dirty="0"/>
              <a:t>NICE Mentors Play a Crucial Role!  </a:t>
            </a:r>
          </a:p>
        </p:txBody>
      </p:sp>
    </p:spTree>
    <p:extLst>
      <p:ext uri="{BB962C8B-B14F-4D97-AF65-F5344CB8AC3E}">
        <p14:creationId xmlns:p14="http://schemas.microsoft.com/office/powerpoint/2010/main" val="3258227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4" name="Picture 3" title="Decorative image"/>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183380" y="518161"/>
            <a:ext cx="3006929" cy="2555890"/>
          </a:xfrm>
          <a:prstGeom prst="rect">
            <a:avLst/>
          </a:prstGeom>
        </p:spPr>
      </p:pic>
      <p:sp>
        <p:nvSpPr>
          <p:cNvPr id="239" name="Google Shape;239;p34"/>
          <p:cNvSpPr txBox="1">
            <a:spLocks noGrp="1"/>
          </p:cNvSpPr>
          <p:nvPr>
            <p:ph type="title"/>
          </p:nvPr>
        </p:nvSpPr>
        <p:spPr>
          <a:prstGeom prst="rect">
            <a:avLst/>
          </a:prstGeom>
          <a:noFill/>
          <a:ln>
            <a:noFill/>
          </a:ln>
        </p:spPr>
        <p:txBody>
          <a:bodyPr spcFirstLastPara="1" vert="horz" wrap="square" lIns="68569" tIns="34275" rIns="68569" bIns="34275" rtlCol="0" anchor="b" anchorCtr="0">
            <a:noAutofit/>
          </a:bodyPr>
          <a:lstStyle/>
          <a:p>
            <a:pPr>
              <a:lnSpc>
                <a:spcPct val="85000"/>
              </a:lnSpc>
              <a:spcBef>
                <a:spcPts val="0"/>
              </a:spcBef>
              <a:buClr>
                <a:srgbClr val="3F3F3F"/>
              </a:buClr>
              <a:buSzPts val="4800"/>
            </a:pPr>
            <a:r>
              <a:rPr lang="en-US" sz="4000" b="1" dirty="0">
                <a:latin typeface="+mn-lt"/>
              </a:rPr>
              <a:t>Questions? </a:t>
            </a:r>
            <a:endParaRPr sz="4000" b="1" dirty="0">
              <a:latin typeface="+mn-lt"/>
            </a:endParaRPr>
          </a:p>
        </p:txBody>
      </p:sp>
      <p:sp>
        <p:nvSpPr>
          <p:cNvPr id="2" name="Content Placeholder 1"/>
          <p:cNvSpPr>
            <a:spLocks noGrp="1"/>
          </p:cNvSpPr>
          <p:nvPr>
            <p:ph sz="half" idx="1"/>
          </p:nvPr>
        </p:nvSpPr>
        <p:spPr>
          <a:xfrm>
            <a:off x="628650" y="3787139"/>
            <a:ext cx="7886700" cy="845583"/>
          </a:xfrm>
        </p:spPr>
        <p:txBody>
          <a:bodyPr/>
          <a:lstStyle/>
          <a:p>
            <a:r>
              <a:rPr lang="en-US" dirty="0"/>
              <a:t>Please help us improve our services by completing the webinar evaluation: </a:t>
            </a:r>
            <a:r>
              <a:rPr lang="en-US" b="1" dirty="0">
                <a:hlinkClick r:id="rId4"/>
              </a:rPr>
              <a:t>https://tinyurl.com/re6uede</a:t>
            </a:r>
            <a:r>
              <a:rPr lang="en-US" dirty="0"/>
              <a:t> </a:t>
            </a:r>
          </a:p>
        </p:txBody>
      </p:sp>
    </p:spTree>
    <p:extLst>
      <p:ext uri="{BB962C8B-B14F-4D97-AF65-F5344CB8AC3E}">
        <p14:creationId xmlns:p14="http://schemas.microsoft.com/office/powerpoint/2010/main" val="402309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00" y="88214"/>
            <a:ext cx="7886700" cy="994172"/>
          </a:xfrm>
        </p:spPr>
        <p:txBody>
          <a:bodyPr/>
          <a:lstStyle/>
          <a:p>
            <a:pPr algn="ctr"/>
            <a:r>
              <a:rPr lang="en-US" b="1" dirty="0">
                <a:latin typeface="+mn-lt"/>
              </a:rPr>
              <a:t>Recap of Webinar 1 and 2</a:t>
            </a:r>
          </a:p>
        </p:txBody>
      </p:sp>
      <p:sp>
        <p:nvSpPr>
          <p:cNvPr id="3" name="Content Placeholder 2"/>
          <p:cNvSpPr>
            <a:spLocks noGrp="1"/>
          </p:cNvSpPr>
          <p:nvPr>
            <p:ph idx="1"/>
          </p:nvPr>
        </p:nvSpPr>
        <p:spPr>
          <a:xfrm>
            <a:off x="123753" y="770930"/>
            <a:ext cx="8662737" cy="4056722"/>
          </a:xfrm>
        </p:spPr>
        <p:txBody>
          <a:bodyPr>
            <a:normAutofit lnSpcReduction="10000"/>
          </a:bodyPr>
          <a:lstStyle/>
          <a:p>
            <a:pPr lvl="1">
              <a:lnSpc>
                <a:spcPct val="100000"/>
              </a:lnSpc>
              <a:spcBef>
                <a:spcPts val="600"/>
              </a:spcBef>
            </a:pPr>
            <a:endParaRPr lang="en-US" sz="2400" dirty="0">
              <a:solidFill>
                <a:srgbClr val="FF0000"/>
              </a:solidFill>
            </a:endParaRPr>
          </a:p>
          <a:p>
            <a:pPr lvl="1">
              <a:lnSpc>
                <a:spcPct val="100000"/>
              </a:lnSpc>
              <a:spcBef>
                <a:spcPts val="600"/>
              </a:spcBef>
            </a:pPr>
            <a:r>
              <a:rPr lang="en-US" sz="2400" dirty="0"/>
              <a:t>NICE mentor role and expectations</a:t>
            </a:r>
          </a:p>
          <a:p>
            <a:pPr lvl="1">
              <a:lnSpc>
                <a:spcPct val="100000"/>
              </a:lnSpc>
              <a:spcBef>
                <a:spcPts val="600"/>
              </a:spcBef>
            </a:pPr>
            <a:r>
              <a:rPr lang="en-US" sz="2400" dirty="0"/>
              <a:t>Self-examination of own mentoring skills</a:t>
            </a:r>
          </a:p>
          <a:p>
            <a:pPr lvl="1">
              <a:lnSpc>
                <a:spcPct val="100000"/>
              </a:lnSpc>
              <a:spcBef>
                <a:spcPts val="600"/>
              </a:spcBef>
            </a:pPr>
            <a:r>
              <a:rPr lang="en-US" sz="2400" dirty="0"/>
              <a:t>Cyclical process of mentoring</a:t>
            </a:r>
          </a:p>
          <a:p>
            <a:pPr lvl="2">
              <a:lnSpc>
                <a:spcPct val="100000"/>
              </a:lnSpc>
              <a:spcBef>
                <a:spcPts val="600"/>
              </a:spcBef>
            </a:pPr>
            <a:r>
              <a:rPr lang="en-US" sz="2100" dirty="0"/>
              <a:t>Tools to use for different steps/stages of the process</a:t>
            </a:r>
          </a:p>
          <a:p>
            <a:pPr lvl="1">
              <a:lnSpc>
                <a:spcPct val="100000"/>
              </a:lnSpc>
              <a:spcBef>
                <a:spcPts val="600"/>
              </a:spcBef>
            </a:pPr>
            <a:r>
              <a:rPr lang="en-US" sz="2400" dirty="0"/>
              <a:t>Strengthening two components of NICE artifacts – documentation and explanations; importance of strong narratives in artifact explanations</a:t>
            </a:r>
          </a:p>
          <a:p>
            <a:pPr lvl="1">
              <a:lnSpc>
                <a:spcPct val="100000"/>
              </a:lnSpc>
              <a:spcBef>
                <a:spcPts val="600"/>
              </a:spcBef>
            </a:pPr>
            <a:r>
              <a:rPr lang="en-US" sz="2400" dirty="0"/>
              <a:t>Enhancing Intervener's self-reflection and self-assessment skills for success in the NICE process and their everyday practice</a:t>
            </a:r>
          </a:p>
          <a:p>
            <a:endParaRPr lang="en-US" dirty="0"/>
          </a:p>
        </p:txBody>
      </p:sp>
    </p:spTree>
    <p:extLst>
      <p:ext uri="{BB962C8B-B14F-4D97-AF65-F5344CB8AC3E}">
        <p14:creationId xmlns:p14="http://schemas.microsoft.com/office/powerpoint/2010/main" val="305290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3831"/>
            <a:ext cx="7886700" cy="994172"/>
          </a:xfrm>
        </p:spPr>
        <p:txBody>
          <a:bodyPr/>
          <a:lstStyle/>
          <a:p>
            <a:r>
              <a:rPr lang="en-US" b="1" dirty="0">
                <a:latin typeface="+mn-lt"/>
              </a:rPr>
              <a:t>Resources: NICE Webinar Series</a:t>
            </a:r>
          </a:p>
        </p:txBody>
      </p:sp>
      <p:sp>
        <p:nvSpPr>
          <p:cNvPr id="3" name="Content Placeholder 2"/>
          <p:cNvSpPr>
            <a:spLocks noGrp="1"/>
          </p:cNvSpPr>
          <p:nvPr>
            <p:ph idx="1"/>
          </p:nvPr>
        </p:nvSpPr>
        <p:spPr>
          <a:xfrm>
            <a:off x="628650" y="1294210"/>
            <a:ext cx="8179174" cy="3263504"/>
          </a:xfrm>
        </p:spPr>
        <p:txBody>
          <a:bodyPr/>
          <a:lstStyle/>
          <a:p>
            <a:pPr marL="0" indent="0">
              <a:lnSpc>
                <a:spcPct val="100000"/>
              </a:lnSpc>
              <a:buNone/>
            </a:pPr>
            <a:r>
              <a:rPr lang="en-US" sz="2800" dirty="0"/>
              <a:t>Materials (slides, recordings, transcripts and mentoring forms) for all three webinars are  available at: </a:t>
            </a:r>
            <a:endParaRPr lang="en-US" sz="2800" dirty="0">
              <a:hlinkClick r:id="rId2"/>
            </a:endParaRPr>
          </a:p>
          <a:p>
            <a:pPr marL="0" indent="0" algn="ctr">
              <a:buNone/>
            </a:pPr>
            <a:endParaRPr lang="en-US" dirty="0">
              <a:hlinkClick r:id="rId2"/>
            </a:endParaRPr>
          </a:p>
          <a:p>
            <a:pPr marL="0" indent="0" algn="ctr">
              <a:buNone/>
            </a:pPr>
            <a:r>
              <a:rPr lang="en-US" sz="2400" dirty="0">
                <a:hlinkClick r:id="rId2"/>
              </a:rPr>
              <a:t>https://nationaldb.org/library/page/2748</a:t>
            </a:r>
            <a:endParaRPr lang="en-US" sz="2400" dirty="0"/>
          </a:p>
          <a:p>
            <a:pPr marL="0" indent="0">
              <a:buNone/>
            </a:pPr>
            <a:endParaRPr lang="en-US" dirty="0"/>
          </a:p>
        </p:txBody>
      </p:sp>
    </p:spTree>
    <p:extLst>
      <p:ext uri="{BB962C8B-B14F-4D97-AF65-F5344CB8AC3E}">
        <p14:creationId xmlns:p14="http://schemas.microsoft.com/office/powerpoint/2010/main" val="289667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19" y="66454"/>
            <a:ext cx="8157131" cy="994172"/>
          </a:xfrm>
        </p:spPr>
        <p:txBody>
          <a:bodyPr>
            <a:normAutofit/>
          </a:bodyPr>
          <a:lstStyle/>
          <a:p>
            <a:pPr algn="ctr"/>
            <a:r>
              <a:rPr lang="en-US" sz="3600" b="1" dirty="0">
                <a:latin typeface="+mn-lt"/>
              </a:rPr>
              <a:t>Overview of Webinar 3</a:t>
            </a:r>
          </a:p>
        </p:txBody>
      </p:sp>
      <p:sp>
        <p:nvSpPr>
          <p:cNvPr id="3" name="Content Placeholder 2"/>
          <p:cNvSpPr>
            <a:spLocks noGrp="1"/>
          </p:cNvSpPr>
          <p:nvPr>
            <p:ph idx="1"/>
          </p:nvPr>
        </p:nvSpPr>
        <p:spPr>
          <a:xfrm>
            <a:off x="0" y="933254"/>
            <a:ext cx="9144000" cy="4210245"/>
          </a:xfrm>
        </p:spPr>
        <p:txBody>
          <a:bodyPr>
            <a:normAutofit fontScale="92500" lnSpcReduction="10000"/>
          </a:bodyPr>
          <a:lstStyle/>
          <a:p>
            <a:pPr marL="0" indent="0">
              <a:buNone/>
            </a:pPr>
            <a:r>
              <a:rPr lang="en-US" sz="2400" b="1" dirty="0"/>
              <a:t>Focus: </a:t>
            </a:r>
            <a:r>
              <a:rPr lang="en-US" sz="2400" dirty="0"/>
              <a:t>This final webinar in the 3-part series expands on the information provided in the previous webinars. We will review scoring of artifact examples (effective and ineffective) from the perspective of reviewers to help mentors understand how to support intervener candidates as they create artifacts for their portfolios.</a:t>
            </a:r>
          </a:p>
          <a:p>
            <a:pPr marL="0" indent="0">
              <a:buNone/>
            </a:pPr>
            <a:endParaRPr lang="en-US" sz="2400" dirty="0"/>
          </a:p>
          <a:p>
            <a:pPr marL="0" indent="0">
              <a:buNone/>
            </a:pPr>
            <a:r>
              <a:rPr lang="en-US" sz="2400" b="1" dirty="0"/>
              <a:t>Learning Outcomes:</a:t>
            </a:r>
          </a:p>
          <a:p>
            <a:pPr lvl="1"/>
            <a:r>
              <a:rPr lang="en-US" sz="2000" dirty="0"/>
              <a:t>Recognize the Council for Exceptional </a:t>
            </a:r>
            <a:r>
              <a:rPr lang="en-US" sz="2000" dirty="0" err="1"/>
              <a:t>Childrens</a:t>
            </a:r>
            <a:r>
              <a:rPr lang="en-US" sz="2000" dirty="0"/>
              <a:t>’ intervener competencies that are hard to demonstrate and assess</a:t>
            </a:r>
          </a:p>
          <a:p>
            <a:pPr lvl="1"/>
            <a:r>
              <a:rPr lang="en-US" sz="2000" dirty="0"/>
              <a:t>Learn how an understanding of the scoring process helps intervener candidates develop effective artifacts</a:t>
            </a:r>
          </a:p>
          <a:p>
            <a:pPr lvl="1"/>
            <a:r>
              <a:rPr lang="en-US" sz="2000" dirty="0"/>
              <a:t>Learn about the unique perspective of mentors who are reviewers</a:t>
            </a:r>
          </a:p>
          <a:p>
            <a:pPr lvl="1"/>
            <a:r>
              <a:rPr lang="en-US" sz="2000" dirty="0"/>
              <a:t>Become familiar with a checklist for ensuring the timely completion and submission of portfolios </a:t>
            </a:r>
          </a:p>
          <a:p>
            <a:pPr marL="0" indent="0">
              <a:buNone/>
            </a:pPr>
            <a:endParaRPr lang="en-US" dirty="0"/>
          </a:p>
          <a:p>
            <a:pPr lvl="0"/>
            <a:endParaRPr lang="en-US" dirty="0"/>
          </a:p>
        </p:txBody>
      </p:sp>
    </p:spTree>
    <p:extLst>
      <p:ext uri="{BB962C8B-B14F-4D97-AF65-F5344CB8AC3E}">
        <p14:creationId xmlns:p14="http://schemas.microsoft.com/office/powerpoint/2010/main" val="376901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69" y="287291"/>
            <a:ext cx="8592937" cy="489165"/>
          </a:xfrm>
        </p:spPr>
        <p:txBody>
          <a:bodyPr>
            <a:noAutofit/>
          </a:bodyPr>
          <a:lstStyle/>
          <a:p>
            <a:pPr algn="ctr"/>
            <a:r>
              <a:rPr lang="en-US" sz="3200" b="1" dirty="0">
                <a:latin typeface="+mn-lt"/>
              </a:rPr>
              <a:t>Top 6 Competencies Receiving Lowest Scores</a:t>
            </a:r>
          </a:p>
        </p:txBody>
      </p:sp>
      <p:sp>
        <p:nvSpPr>
          <p:cNvPr id="3" name="Content Placeholder 2"/>
          <p:cNvSpPr>
            <a:spLocks noGrp="1"/>
          </p:cNvSpPr>
          <p:nvPr>
            <p:ph idx="1"/>
          </p:nvPr>
        </p:nvSpPr>
        <p:spPr>
          <a:xfrm>
            <a:off x="236169" y="1038153"/>
            <a:ext cx="8592937" cy="3838647"/>
          </a:xfrm>
        </p:spPr>
        <p:txBody>
          <a:bodyPr>
            <a:normAutofit/>
          </a:bodyPr>
          <a:lstStyle/>
          <a:p>
            <a:pPr marL="796925" indent="-679450">
              <a:lnSpc>
                <a:spcPct val="100000"/>
              </a:lnSpc>
              <a:spcBef>
                <a:spcPts val="1200"/>
              </a:spcBef>
              <a:buNone/>
            </a:pPr>
            <a:r>
              <a:rPr lang="en-US" sz="2000" dirty="0"/>
              <a:t>1.K07: Effect of </a:t>
            </a:r>
            <a:r>
              <a:rPr lang="en-US" sz="2000" dirty="0" err="1"/>
              <a:t>deafblindness</a:t>
            </a:r>
            <a:r>
              <a:rPr lang="en-US" sz="2000" dirty="0"/>
              <a:t> on psychological development and on the development of self-identity</a:t>
            </a:r>
          </a:p>
          <a:p>
            <a:pPr marL="858838" indent="-742950">
              <a:lnSpc>
                <a:spcPct val="100000"/>
              </a:lnSpc>
              <a:spcBef>
                <a:spcPts val="1200"/>
              </a:spcBef>
              <a:buNone/>
            </a:pPr>
            <a:r>
              <a:rPr lang="en-US" sz="2000" dirty="0"/>
              <a:t>2.K01: Differences between concept development and skill development, and the effect of </a:t>
            </a:r>
            <a:r>
              <a:rPr lang="en-US" sz="2000" dirty="0" err="1"/>
              <a:t>deafblindness</a:t>
            </a:r>
            <a:r>
              <a:rPr lang="en-US" sz="2000" dirty="0"/>
              <a:t> on each</a:t>
            </a:r>
          </a:p>
          <a:p>
            <a:pPr marL="796925" indent="-681038">
              <a:lnSpc>
                <a:spcPct val="100000"/>
              </a:lnSpc>
              <a:spcBef>
                <a:spcPts val="1200"/>
              </a:spcBef>
              <a:buNone/>
            </a:pPr>
            <a:r>
              <a:rPr lang="en-US" sz="2000" dirty="0"/>
              <a:t>3.S01: Facilitation of the individual's understanding and development of concepts</a:t>
            </a:r>
          </a:p>
          <a:p>
            <a:pPr marL="858838" indent="-742950">
              <a:lnSpc>
                <a:spcPct val="100000"/>
              </a:lnSpc>
              <a:spcBef>
                <a:spcPts val="1200"/>
              </a:spcBef>
              <a:buNone/>
            </a:pPr>
            <a:r>
              <a:rPr lang="en-US" sz="2000" dirty="0"/>
              <a:t>7.S02: Share observations of the individual's communication skills with other</a:t>
            </a:r>
          </a:p>
          <a:p>
            <a:pPr marL="858838" indent="-742950">
              <a:lnSpc>
                <a:spcPct val="100000"/>
              </a:lnSpc>
              <a:spcBef>
                <a:spcPts val="1200"/>
              </a:spcBef>
              <a:buNone/>
            </a:pPr>
            <a:r>
              <a:rPr lang="en-US" sz="2000" dirty="0"/>
              <a:t>2.K03: Strategies that promote visual and auditory development</a:t>
            </a:r>
          </a:p>
          <a:p>
            <a:pPr marL="858838" indent="-742950">
              <a:lnSpc>
                <a:spcPct val="100000"/>
              </a:lnSpc>
              <a:spcBef>
                <a:spcPts val="1200"/>
              </a:spcBef>
              <a:buNone/>
            </a:pPr>
            <a:r>
              <a:rPr lang="en-US" sz="2000" dirty="0"/>
              <a:t>5.S06: Vary the level and intensity of input and the pacing of activities</a:t>
            </a:r>
          </a:p>
        </p:txBody>
      </p:sp>
    </p:spTree>
    <p:extLst>
      <p:ext uri="{BB962C8B-B14F-4D97-AF65-F5344CB8AC3E}">
        <p14:creationId xmlns:p14="http://schemas.microsoft.com/office/powerpoint/2010/main" val="159851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58" y="433633"/>
            <a:ext cx="8962142" cy="171934"/>
          </a:xfrm>
        </p:spPr>
        <p:txBody>
          <a:bodyPr>
            <a:noAutofit/>
          </a:bodyPr>
          <a:lstStyle/>
          <a:p>
            <a:pPr algn="ctr"/>
            <a:r>
              <a:rPr lang="en-US" sz="3200" b="1" dirty="0">
                <a:latin typeface="+mn-lt"/>
              </a:rPr>
              <a:t>Types of Documentation Used by </a:t>
            </a:r>
            <a:br>
              <a:rPr lang="en-US" sz="3200" b="1" dirty="0">
                <a:latin typeface="+mn-lt"/>
              </a:rPr>
            </a:br>
            <a:r>
              <a:rPr lang="en-US" sz="3200" b="1" dirty="0">
                <a:latin typeface="+mn-lt"/>
              </a:rPr>
              <a:t>Successful Candidates</a:t>
            </a:r>
          </a:p>
        </p:txBody>
      </p:sp>
      <p:sp>
        <p:nvSpPr>
          <p:cNvPr id="3" name="Content Placeholder 2"/>
          <p:cNvSpPr>
            <a:spLocks noGrp="1"/>
          </p:cNvSpPr>
          <p:nvPr>
            <p:ph idx="1"/>
          </p:nvPr>
        </p:nvSpPr>
        <p:spPr>
          <a:xfrm>
            <a:off x="55002" y="1060450"/>
            <a:ext cx="9088998" cy="4083050"/>
          </a:xfrm>
        </p:spPr>
        <p:txBody>
          <a:bodyPr>
            <a:noAutofit/>
          </a:bodyPr>
          <a:lstStyle/>
          <a:p>
            <a:pPr marL="796925" indent="-679450">
              <a:lnSpc>
                <a:spcPct val="100000"/>
              </a:lnSpc>
              <a:spcBef>
                <a:spcPts val="900"/>
              </a:spcBef>
              <a:buNone/>
            </a:pPr>
            <a:r>
              <a:rPr lang="en-US" sz="2400" dirty="0"/>
              <a:t>1.K07: Effect of </a:t>
            </a:r>
            <a:r>
              <a:rPr lang="en-US" sz="2400" dirty="0" err="1"/>
              <a:t>deafblindness</a:t>
            </a:r>
            <a:r>
              <a:rPr lang="en-US" sz="2400" dirty="0"/>
              <a:t> on psychological development and on the development of self-identity</a:t>
            </a:r>
          </a:p>
          <a:p>
            <a:pPr lvl="3"/>
            <a:r>
              <a:rPr lang="en-US" sz="2000" i="1" dirty="0"/>
              <a:t>Photo series of work with student, written work (reflection)</a:t>
            </a:r>
          </a:p>
          <a:p>
            <a:pPr marL="858838" indent="-742950">
              <a:lnSpc>
                <a:spcPct val="100000"/>
              </a:lnSpc>
              <a:spcBef>
                <a:spcPts val="900"/>
              </a:spcBef>
              <a:buNone/>
            </a:pPr>
            <a:r>
              <a:rPr lang="en-US" sz="2400" dirty="0"/>
              <a:t>2.K01: Differences between concept development and skill development, and the effect of </a:t>
            </a:r>
            <a:r>
              <a:rPr lang="en-US" sz="2400" dirty="0" err="1"/>
              <a:t>deafblindness</a:t>
            </a:r>
            <a:r>
              <a:rPr lang="en-US" sz="2400" dirty="0"/>
              <a:t> on each</a:t>
            </a:r>
          </a:p>
          <a:p>
            <a:pPr lvl="3"/>
            <a:r>
              <a:rPr lang="en-US" sz="2000" i="1" dirty="0"/>
              <a:t>Photo series of student using skill related to concept, written work sample (reflection)</a:t>
            </a:r>
          </a:p>
          <a:p>
            <a:pPr marL="796925" indent="-681038">
              <a:lnSpc>
                <a:spcPct val="100000"/>
              </a:lnSpc>
              <a:spcBef>
                <a:spcPts val="900"/>
              </a:spcBef>
              <a:buNone/>
            </a:pPr>
            <a:r>
              <a:rPr lang="en-US" sz="2400" dirty="0"/>
              <a:t>3.S01: Facilitation of the individual's understanding and development of concepts</a:t>
            </a:r>
          </a:p>
          <a:p>
            <a:pPr lvl="3"/>
            <a:r>
              <a:rPr lang="en-US" sz="2000" i="1" dirty="0"/>
              <a:t>Video</a:t>
            </a:r>
          </a:p>
        </p:txBody>
      </p:sp>
    </p:spTree>
    <p:extLst>
      <p:ext uri="{BB962C8B-B14F-4D97-AF65-F5344CB8AC3E}">
        <p14:creationId xmlns:p14="http://schemas.microsoft.com/office/powerpoint/2010/main" val="4333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528" y="151296"/>
            <a:ext cx="7886700" cy="994172"/>
          </a:xfrm>
        </p:spPr>
        <p:txBody>
          <a:bodyPr>
            <a:normAutofit fontScale="90000"/>
          </a:bodyPr>
          <a:lstStyle/>
          <a:p>
            <a:pPr algn="ctr"/>
            <a:r>
              <a:rPr lang="en-US" sz="3600" b="1" dirty="0">
                <a:latin typeface="+mn-lt"/>
              </a:rPr>
              <a:t>Types of Documentation Used by </a:t>
            </a:r>
            <a:br>
              <a:rPr lang="en-US" sz="3600" b="1" dirty="0">
                <a:latin typeface="+mn-lt"/>
              </a:rPr>
            </a:br>
            <a:r>
              <a:rPr lang="en-US" sz="3600" b="1" dirty="0">
                <a:latin typeface="+mn-lt"/>
              </a:rPr>
              <a:t>Successful Candidates Cont.</a:t>
            </a:r>
            <a:endParaRPr lang="en-US" dirty="0">
              <a:latin typeface="+mn-lt"/>
            </a:endParaRPr>
          </a:p>
        </p:txBody>
      </p:sp>
      <p:sp>
        <p:nvSpPr>
          <p:cNvPr id="3" name="Content Placeholder 2"/>
          <p:cNvSpPr>
            <a:spLocks noGrp="1"/>
          </p:cNvSpPr>
          <p:nvPr>
            <p:ph idx="1"/>
          </p:nvPr>
        </p:nvSpPr>
        <p:spPr/>
        <p:txBody>
          <a:bodyPr>
            <a:normAutofit lnSpcReduction="10000"/>
          </a:bodyPr>
          <a:lstStyle/>
          <a:p>
            <a:pPr marL="858838" indent="-742950">
              <a:lnSpc>
                <a:spcPct val="100000"/>
              </a:lnSpc>
              <a:spcBef>
                <a:spcPts val="1200"/>
              </a:spcBef>
              <a:buNone/>
            </a:pPr>
            <a:r>
              <a:rPr lang="en-US" sz="2400" dirty="0"/>
              <a:t>7.S02: Share observations of the individual's communication skills with other</a:t>
            </a:r>
          </a:p>
          <a:p>
            <a:pPr lvl="3"/>
            <a:r>
              <a:rPr lang="en-US" sz="2000" i="1" dirty="0"/>
              <a:t>Data sheets, IEP notes, communication book, home talk, emails </a:t>
            </a:r>
          </a:p>
          <a:p>
            <a:pPr marL="858838" indent="-742950">
              <a:lnSpc>
                <a:spcPct val="100000"/>
              </a:lnSpc>
              <a:spcBef>
                <a:spcPts val="1200"/>
              </a:spcBef>
              <a:buNone/>
            </a:pPr>
            <a:r>
              <a:rPr lang="en-US" sz="2400" dirty="0"/>
              <a:t>2.K03: Strategies that promote visual and auditory development</a:t>
            </a:r>
          </a:p>
          <a:p>
            <a:pPr lvl="3"/>
            <a:r>
              <a:rPr lang="en-US" sz="2000" i="1" dirty="0"/>
              <a:t>Professional Development Products</a:t>
            </a:r>
          </a:p>
          <a:p>
            <a:pPr marL="858838" indent="-742950">
              <a:lnSpc>
                <a:spcPct val="100000"/>
              </a:lnSpc>
              <a:spcBef>
                <a:spcPts val="1200"/>
              </a:spcBef>
              <a:buNone/>
            </a:pPr>
            <a:r>
              <a:rPr lang="en-US" sz="2400" dirty="0"/>
              <a:t>5.S06: Vary the level and intensity of input and the pacing of activities</a:t>
            </a:r>
          </a:p>
          <a:p>
            <a:pPr lvl="3"/>
            <a:r>
              <a:rPr lang="en-US" sz="2000" i="1" dirty="0"/>
              <a:t>Video</a:t>
            </a:r>
          </a:p>
          <a:p>
            <a:endParaRPr lang="en-US" dirty="0"/>
          </a:p>
        </p:txBody>
      </p:sp>
    </p:spTree>
    <p:extLst>
      <p:ext uri="{BB962C8B-B14F-4D97-AF65-F5344CB8AC3E}">
        <p14:creationId xmlns:p14="http://schemas.microsoft.com/office/powerpoint/2010/main" val="146178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793" y="990027"/>
            <a:ext cx="8166558" cy="3994484"/>
          </a:xfrm>
        </p:spPr>
        <p:txBody>
          <a:bodyPr>
            <a:normAutofit/>
          </a:bodyPr>
          <a:lstStyle/>
          <a:p>
            <a:pPr marL="0" indent="0">
              <a:buNone/>
            </a:pPr>
            <a:endParaRPr lang="en-US" b="1" i="1" dirty="0"/>
          </a:p>
          <a:p>
            <a:pPr>
              <a:lnSpc>
                <a:spcPct val="100000"/>
              </a:lnSpc>
              <a:spcBef>
                <a:spcPts val="600"/>
              </a:spcBef>
            </a:pPr>
            <a:r>
              <a:rPr lang="en-US" sz="2800" dirty="0"/>
              <a:t>Strong narratives in the explanation section – we discussed this at lengthy in the previous webinar</a:t>
            </a:r>
          </a:p>
          <a:p>
            <a:pPr lvl="1"/>
            <a:r>
              <a:rPr lang="en-US" sz="2400" dirty="0"/>
              <a:t>Addressing the link between the documentation and how it addresses each competency</a:t>
            </a:r>
          </a:p>
          <a:p>
            <a:pPr lvl="1"/>
            <a:r>
              <a:rPr lang="en-US" sz="2400" dirty="0"/>
              <a:t>Reflecting carefully and thoughtfully and writing detailed explanations</a:t>
            </a:r>
          </a:p>
          <a:p>
            <a:r>
              <a:rPr lang="en-US" sz="2800" dirty="0"/>
              <a:t>Deeper understanding  of the scoring process on mentor’s part helps intervener candidates develop effective artifacts</a:t>
            </a:r>
            <a:endParaRPr lang="en-US" sz="2800" dirty="0">
              <a:solidFill>
                <a:srgbClr val="FF0000"/>
              </a:solidFill>
            </a:endParaRPr>
          </a:p>
        </p:txBody>
      </p:sp>
      <p:sp>
        <p:nvSpPr>
          <p:cNvPr id="4" name="Title 3"/>
          <p:cNvSpPr>
            <a:spLocks noGrp="1"/>
          </p:cNvSpPr>
          <p:nvPr>
            <p:ph type="title"/>
          </p:nvPr>
        </p:nvSpPr>
        <p:spPr>
          <a:xfrm>
            <a:off x="0" y="59664"/>
            <a:ext cx="9144000" cy="1077218"/>
          </a:xfrm>
          <a:prstGeom prst="rect">
            <a:avLst/>
          </a:prstGeom>
        </p:spPr>
        <p:txBody>
          <a:bodyPr wrap="square">
            <a:spAutoFit/>
          </a:bodyPr>
          <a:lstStyle/>
          <a:p>
            <a:pPr lvl="1" algn="ctr"/>
            <a:r>
              <a:rPr lang="en-US" sz="3200" b="1" dirty="0">
                <a:latin typeface="+mn-lt"/>
              </a:rPr>
              <a:t>How Else Interveners Can Score Higher on </a:t>
            </a:r>
            <a:br>
              <a:rPr lang="en-US" sz="3200" b="1" dirty="0">
                <a:latin typeface="+mn-lt"/>
              </a:rPr>
            </a:br>
            <a:r>
              <a:rPr lang="en-US" sz="3200" b="1" dirty="0">
                <a:latin typeface="+mn-lt"/>
              </a:rPr>
              <a:t>These Competencies</a:t>
            </a:r>
          </a:p>
        </p:txBody>
      </p:sp>
    </p:spTree>
    <p:extLst>
      <p:ext uri="{BB962C8B-B14F-4D97-AF65-F5344CB8AC3E}">
        <p14:creationId xmlns:p14="http://schemas.microsoft.com/office/powerpoint/2010/main" val="274061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5" name="Picture 4" descr="The NICE scoring rubric for technical demonstration (documentation) and contextual and conceptual undersanding (explination) and criterion for advanced, proficient, emerging, and no evidence. " title="NICE Scoring Rub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 y="1163860"/>
            <a:ext cx="9144000" cy="3986784"/>
          </a:xfrm>
          <a:prstGeom prst="rect">
            <a:avLst/>
          </a:prstGeom>
        </p:spPr>
      </p:pic>
      <p:sp>
        <p:nvSpPr>
          <p:cNvPr id="156" name="Google Shape;156;p21"/>
          <p:cNvSpPr txBox="1">
            <a:spLocks noGrp="1"/>
          </p:cNvSpPr>
          <p:nvPr>
            <p:ph type="title"/>
          </p:nvPr>
        </p:nvSpPr>
        <p:spPr>
          <a:xfrm>
            <a:off x="295275" y="0"/>
            <a:ext cx="8319213" cy="890726"/>
          </a:xfrm>
          <a:prstGeom prst="rect">
            <a:avLst/>
          </a:prstGeom>
          <a:noFill/>
          <a:ln>
            <a:noFill/>
          </a:ln>
        </p:spPr>
        <p:txBody>
          <a:bodyPr spcFirstLastPara="1" vert="horz" wrap="square" lIns="68569" tIns="34275" rIns="68569" bIns="34275" rtlCol="0" anchor="b" anchorCtr="0">
            <a:noAutofit/>
          </a:bodyPr>
          <a:lstStyle/>
          <a:p>
            <a:pPr algn="ctr">
              <a:lnSpc>
                <a:spcPct val="85000"/>
              </a:lnSpc>
              <a:spcBef>
                <a:spcPts val="0"/>
              </a:spcBef>
              <a:buClr>
                <a:srgbClr val="3F3F3F"/>
              </a:buClr>
              <a:buSzPts val="4800"/>
            </a:pPr>
            <a:r>
              <a:rPr lang="en-US" sz="3600" b="1" dirty="0">
                <a:latin typeface="+mn-lt"/>
              </a:rPr>
              <a:t>Recap: Scoring Rubric</a:t>
            </a:r>
            <a:endParaRPr sz="3600" b="1" dirty="0">
              <a:latin typeface="+mn-lt"/>
            </a:endParaRPr>
          </a:p>
        </p:txBody>
      </p:sp>
    </p:spTree>
    <p:extLst>
      <p:ext uri="{BB962C8B-B14F-4D97-AF65-F5344CB8AC3E}">
        <p14:creationId xmlns:p14="http://schemas.microsoft.com/office/powerpoint/2010/main" val="267884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14742</TotalTime>
  <Words>2224</Words>
  <Application>Microsoft Macintosh PowerPoint</Application>
  <PresentationFormat>On-screen Show (16:9)</PresentationFormat>
  <Paragraphs>202</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National Intervener Certification E-Portfolio (NICE)   Mentor Webinar Series</vt:lpstr>
      <vt:lpstr>Welcome and Introductions</vt:lpstr>
      <vt:lpstr>Recap of Webinar 1 and 2</vt:lpstr>
      <vt:lpstr>Overview of Webinar 3</vt:lpstr>
      <vt:lpstr>Top 6 Competencies Receiving Lowest Scores</vt:lpstr>
      <vt:lpstr>Types of Documentation Used by  Successful Candidates</vt:lpstr>
      <vt:lpstr>Types of Documentation Used by  Successful Candidates Cont.</vt:lpstr>
      <vt:lpstr>How Else Interveners Can Score Higher on  These Competencies</vt:lpstr>
      <vt:lpstr>Recap: Scoring Rubric</vt:lpstr>
      <vt:lpstr>Recap: Rubric - Defining Majority and Minority </vt:lpstr>
      <vt:lpstr>Scoring Exercise </vt:lpstr>
      <vt:lpstr>Artifact 1: Box of DeafBlindness</vt:lpstr>
      <vt:lpstr>Documentation: Box of Deafblindness </vt:lpstr>
      <vt:lpstr>Box of DeafBlindness: Explanation</vt:lpstr>
      <vt:lpstr>Box of DeafBlindness: Explanation cont.</vt:lpstr>
      <vt:lpstr>Artifact 1 Recommended Score NICE Team</vt:lpstr>
      <vt:lpstr>Artifact 2: Transition Bear</vt:lpstr>
      <vt:lpstr>Documentation: Transition Bear</vt:lpstr>
      <vt:lpstr>Explanation</vt:lpstr>
      <vt:lpstr>Artifact 2 Recommended Score Per NICE Team </vt:lpstr>
      <vt:lpstr>Artifact 3: Calendar</vt:lpstr>
      <vt:lpstr>Documentation: Calendar</vt:lpstr>
      <vt:lpstr>Explanation for Calendar </vt:lpstr>
      <vt:lpstr>Explanation for Calendar Cont. </vt:lpstr>
      <vt:lpstr>Artifact 3 Recommended Score Per NICE Team</vt:lpstr>
      <vt:lpstr>Perspective of a Mentor who is also a Reviewer </vt:lpstr>
      <vt:lpstr>Revisiting Mentor Tools: Ensuring Strong Portfolio and Timely Completion &amp; Submission </vt:lpstr>
      <vt:lpstr>PowerPoint Presentation</vt:lpstr>
      <vt:lpstr>Questions? </vt:lpstr>
      <vt:lpstr>Resources: NICE Webinar Series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Review Board Meeting</dc:title>
  <dc:creator>Chopra, Ritu</dc:creator>
  <cp:lastModifiedBy>Haylee Marcotte</cp:lastModifiedBy>
  <cp:revision>302</cp:revision>
  <dcterms:modified xsi:type="dcterms:W3CDTF">2020-01-21T23:56:38Z</dcterms:modified>
</cp:coreProperties>
</file>