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3" r:id="rId1"/>
  </p:sldMasterIdLst>
  <p:notesMasterIdLst>
    <p:notesMasterId r:id="rId25"/>
  </p:notesMasterIdLst>
  <p:sldIdLst>
    <p:sldId id="322" r:id="rId2"/>
    <p:sldId id="323" r:id="rId3"/>
    <p:sldId id="324" r:id="rId4"/>
    <p:sldId id="325" r:id="rId5"/>
    <p:sldId id="342" r:id="rId6"/>
    <p:sldId id="327" r:id="rId7"/>
    <p:sldId id="328" r:id="rId8"/>
    <p:sldId id="329" r:id="rId9"/>
    <p:sldId id="343" r:id="rId10"/>
    <p:sldId id="332" r:id="rId11"/>
    <p:sldId id="333" r:id="rId12"/>
    <p:sldId id="348" r:id="rId13"/>
    <p:sldId id="345" r:id="rId14"/>
    <p:sldId id="334" r:id="rId15"/>
    <p:sldId id="335" r:id="rId16"/>
    <p:sldId id="336" r:id="rId17"/>
    <p:sldId id="337" r:id="rId18"/>
    <p:sldId id="338" r:id="rId19"/>
    <p:sldId id="339" r:id="rId20"/>
    <p:sldId id="340" r:id="rId21"/>
    <p:sldId id="346" r:id="rId22"/>
    <p:sldId id="347" r:id="rId23"/>
    <p:sldId id="344" r:id="rId2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opra, Ritu" initials="CR" lastIdx="1" clrIdx="0">
    <p:extLst>
      <p:ext uri="{19B8F6BF-5375-455C-9EA6-DF929625EA0E}">
        <p15:presenceInfo xmlns:p15="http://schemas.microsoft.com/office/powerpoint/2012/main" userId="S-1-5-21-3931225680-1871015619-2963001510-13267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4987387-08F9-4B63-B8BB-BDF37F80CE02}">
  <a:tblStyle styleId="{A4987387-08F9-4B63-B8BB-BDF37F80CE02}"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99" autoAdjust="0"/>
    <p:restoredTop sz="86420" autoAdjust="0"/>
  </p:normalViewPr>
  <p:slideViewPr>
    <p:cSldViewPr snapToGrid="0">
      <p:cViewPr varScale="1">
        <p:scale>
          <a:sx n="124" d="100"/>
          <a:sy n="124" d="100"/>
        </p:scale>
        <p:origin x="192" y="240"/>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34318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Leanne</a:t>
            </a:r>
            <a:r>
              <a:rPr lang="en-US" baseline="0" dirty="0"/>
              <a:t> to drop the link for form A</a:t>
            </a:r>
            <a:endParaRPr lang="en-US" dirty="0"/>
          </a:p>
        </p:txBody>
      </p:sp>
    </p:spTree>
    <p:extLst>
      <p:ext uri="{BB962C8B-B14F-4D97-AF65-F5344CB8AC3E}">
        <p14:creationId xmlns:p14="http://schemas.microsoft.com/office/powerpoint/2010/main" val="2459065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381000" y="685800"/>
            <a:ext cx="6096000" cy="3429000"/>
          </a:xfrm>
          <a:ln/>
        </p:spPr>
      </p:sp>
      <p:sp>
        <p:nvSpPr>
          <p:cNvPr id="3072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Making sure people do not fall back in their more familiar way of doing things</a:t>
            </a:r>
          </a:p>
        </p:txBody>
      </p:sp>
      <p:sp>
        <p:nvSpPr>
          <p:cNvPr id="30724" name="Slide Number Placeholder 3"/>
          <p:cNvSpPr>
            <a:spLocks noGrp="1"/>
          </p:cNvSpPr>
          <p:nvPr>
            <p:ph type="sldNum" sz="quarter" idx="4294967295"/>
          </p:nvPr>
        </p:nvSpPr>
        <p:spPr bwMode="auto">
          <a:xfrm>
            <a:off x="3736975" y="8323263"/>
            <a:ext cx="2859088" cy="4381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139" tIns="44070" rIns="88139" bIns="44070"/>
          <a:lstStyle>
            <a:lvl1pPr>
              <a:spcBef>
                <a:spcPct val="30000"/>
              </a:spcBef>
              <a:defRPr sz="1200">
                <a:solidFill>
                  <a:schemeClr val="tx1"/>
                </a:solidFill>
                <a:latin typeface="Book Antiqua" panose="02040602050305030304" pitchFamily="18" charset="0"/>
              </a:defRPr>
            </a:lvl1pPr>
            <a:lvl2pPr marL="715963" indent="-274638">
              <a:spcBef>
                <a:spcPct val="30000"/>
              </a:spcBef>
              <a:defRPr sz="1200">
                <a:solidFill>
                  <a:schemeClr val="tx1"/>
                </a:solidFill>
                <a:latin typeface="Book Antiqua" panose="02040602050305030304" pitchFamily="18" charset="0"/>
              </a:defRPr>
            </a:lvl2pPr>
            <a:lvl3pPr marL="1101725" indent="-219075">
              <a:spcBef>
                <a:spcPct val="30000"/>
              </a:spcBef>
              <a:defRPr sz="1200">
                <a:solidFill>
                  <a:schemeClr val="tx1"/>
                </a:solidFill>
                <a:latin typeface="Book Antiqua" panose="02040602050305030304" pitchFamily="18" charset="0"/>
              </a:defRPr>
            </a:lvl3pPr>
            <a:lvl4pPr marL="1541463" indent="-219075">
              <a:spcBef>
                <a:spcPct val="30000"/>
              </a:spcBef>
              <a:defRPr sz="1200">
                <a:solidFill>
                  <a:schemeClr val="tx1"/>
                </a:solidFill>
                <a:latin typeface="Book Antiqua" panose="02040602050305030304" pitchFamily="18" charset="0"/>
              </a:defRPr>
            </a:lvl4pPr>
            <a:lvl5pPr marL="1982788" indent="-219075">
              <a:spcBef>
                <a:spcPct val="30000"/>
              </a:spcBef>
              <a:defRPr sz="1200">
                <a:solidFill>
                  <a:schemeClr val="tx1"/>
                </a:solidFill>
                <a:latin typeface="Book Antiqua" panose="02040602050305030304" pitchFamily="18" charset="0"/>
              </a:defRPr>
            </a:lvl5pPr>
            <a:lvl6pPr marL="2439988" indent="-219075" eaLnBrk="0" fontAlgn="base" hangingPunct="0">
              <a:spcBef>
                <a:spcPct val="30000"/>
              </a:spcBef>
              <a:spcAft>
                <a:spcPct val="0"/>
              </a:spcAft>
              <a:defRPr sz="1200">
                <a:solidFill>
                  <a:schemeClr val="tx1"/>
                </a:solidFill>
                <a:latin typeface="Book Antiqua" panose="02040602050305030304" pitchFamily="18" charset="0"/>
              </a:defRPr>
            </a:lvl6pPr>
            <a:lvl7pPr marL="2897188" indent="-219075" eaLnBrk="0" fontAlgn="base" hangingPunct="0">
              <a:spcBef>
                <a:spcPct val="30000"/>
              </a:spcBef>
              <a:spcAft>
                <a:spcPct val="0"/>
              </a:spcAft>
              <a:defRPr sz="1200">
                <a:solidFill>
                  <a:schemeClr val="tx1"/>
                </a:solidFill>
                <a:latin typeface="Book Antiqua" panose="02040602050305030304" pitchFamily="18" charset="0"/>
              </a:defRPr>
            </a:lvl7pPr>
            <a:lvl8pPr marL="3354388" indent="-219075" eaLnBrk="0" fontAlgn="base" hangingPunct="0">
              <a:spcBef>
                <a:spcPct val="30000"/>
              </a:spcBef>
              <a:spcAft>
                <a:spcPct val="0"/>
              </a:spcAft>
              <a:defRPr sz="1200">
                <a:solidFill>
                  <a:schemeClr val="tx1"/>
                </a:solidFill>
                <a:latin typeface="Book Antiqua" panose="02040602050305030304" pitchFamily="18" charset="0"/>
              </a:defRPr>
            </a:lvl8pPr>
            <a:lvl9pPr marL="3811588" indent="-219075" eaLnBrk="0" fontAlgn="base" hangingPunct="0">
              <a:spcBef>
                <a:spcPct val="30000"/>
              </a:spcBef>
              <a:spcAft>
                <a:spcPct val="0"/>
              </a:spcAft>
              <a:defRPr sz="1200">
                <a:solidFill>
                  <a:schemeClr val="tx1"/>
                </a:solidFill>
                <a:latin typeface="Book Antiqua" panose="02040602050305030304" pitchFamily="18" charset="0"/>
              </a:defRPr>
            </a:lvl9pPr>
          </a:lstStyle>
          <a:p>
            <a:pPr eaLnBrk="1" hangingPunct="1">
              <a:spcBef>
                <a:spcPct val="0"/>
              </a:spcBef>
            </a:pPr>
            <a:fld id="{42FF4869-D4F5-4894-842E-D064236BDC9E}" type="slidenum">
              <a:rPr lang="en-US" altLang="en-US">
                <a:latin typeface="Arial" panose="020B0604020202020204" pitchFamily="34" charset="0"/>
              </a:rPr>
              <a:pPr eaLnBrk="1" hangingPunct="1">
                <a:spcBef>
                  <a:spcPct val="0"/>
                </a:spcBef>
              </a:pPr>
              <a:t>20</a:t>
            </a:fld>
            <a:endParaRPr lang="en-US" altLang="en-US" dirty="0">
              <a:latin typeface="Arial" panose="020B0604020202020204" pitchFamily="34" charset="0"/>
            </a:endParaRPr>
          </a:p>
        </p:txBody>
      </p:sp>
    </p:spTree>
    <p:extLst>
      <p:ext uri="{BB962C8B-B14F-4D97-AF65-F5344CB8AC3E}">
        <p14:creationId xmlns:p14="http://schemas.microsoft.com/office/powerpoint/2010/main" val="379553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2B521302-31D4-7443-83EE-2362EDCC9612}" type="datetimeFigureOut">
              <a:rPr lang="en-US" smtClean="0"/>
              <a:t>1/21/20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uk-UA" smtClean="0"/>
              <a:t>‹#›</a:t>
            </a:fld>
            <a:endParaRPr lang="uk-UA" dirty="0"/>
          </a:p>
        </p:txBody>
      </p:sp>
    </p:spTree>
    <p:extLst>
      <p:ext uri="{BB962C8B-B14F-4D97-AF65-F5344CB8AC3E}">
        <p14:creationId xmlns:p14="http://schemas.microsoft.com/office/powerpoint/2010/main" val="3311815214"/>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B521302-31D4-7443-83EE-2362EDCC9612}" type="datetimeFigureOut">
              <a:rPr lang="en-US" smtClean="0"/>
              <a:t>1/21/20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uk-UA" smtClean="0"/>
              <a:t>‹#›</a:t>
            </a:fld>
            <a:endParaRPr lang="uk-UA" dirty="0"/>
          </a:p>
        </p:txBody>
      </p:sp>
    </p:spTree>
    <p:extLst>
      <p:ext uri="{BB962C8B-B14F-4D97-AF65-F5344CB8AC3E}">
        <p14:creationId xmlns:p14="http://schemas.microsoft.com/office/powerpoint/2010/main" val="850882727"/>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B521302-31D4-7443-83EE-2362EDCC9612}" type="datetimeFigureOut">
              <a:rPr lang="en-US" smtClean="0"/>
              <a:t>1/21/20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uk-UA" smtClean="0"/>
              <a:t>‹#›</a:t>
            </a:fld>
            <a:endParaRPr lang="uk-UA" dirty="0"/>
          </a:p>
        </p:txBody>
      </p:sp>
    </p:spTree>
    <p:extLst>
      <p:ext uri="{BB962C8B-B14F-4D97-AF65-F5344CB8AC3E}">
        <p14:creationId xmlns:p14="http://schemas.microsoft.com/office/powerpoint/2010/main" val="1725577917"/>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B521302-31D4-7443-83EE-2362EDCC9612}" type="datetimeFigureOut">
              <a:rPr lang="en-US" smtClean="0"/>
              <a:t>1/21/20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uk-UA" smtClean="0"/>
              <a:t>‹#›</a:t>
            </a:fld>
            <a:endParaRPr lang="uk-UA" dirty="0"/>
          </a:p>
        </p:txBody>
      </p:sp>
    </p:spTree>
    <p:extLst>
      <p:ext uri="{BB962C8B-B14F-4D97-AF65-F5344CB8AC3E}">
        <p14:creationId xmlns:p14="http://schemas.microsoft.com/office/powerpoint/2010/main" val="4101752967"/>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B521302-31D4-7443-83EE-2362EDCC9612}" type="datetimeFigureOut">
              <a:rPr lang="en-US" smtClean="0"/>
              <a:t>1/21/20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uk-UA" smtClean="0"/>
              <a:t>‹#›</a:t>
            </a:fld>
            <a:endParaRPr lang="uk-UA" dirty="0"/>
          </a:p>
        </p:txBody>
      </p:sp>
    </p:spTree>
    <p:extLst>
      <p:ext uri="{BB962C8B-B14F-4D97-AF65-F5344CB8AC3E}">
        <p14:creationId xmlns:p14="http://schemas.microsoft.com/office/powerpoint/2010/main" val="3883793648"/>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369219"/>
            <a:ext cx="3886200" cy="326350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369219"/>
            <a:ext cx="3886200" cy="326350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B521302-31D4-7443-83EE-2362EDCC9612}" type="datetimeFigureOut">
              <a:rPr lang="en-US" smtClean="0"/>
              <a:t>1/21/20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uk-UA" smtClean="0"/>
              <a:t>‹#›</a:t>
            </a:fld>
            <a:endParaRPr lang="uk-UA" dirty="0"/>
          </a:p>
        </p:txBody>
      </p:sp>
    </p:spTree>
    <p:extLst>
      <p:ext uri="{BB962C8B-B14F-4D97-AF65-F5344CB8AC3E}">
        <p14:creationId xmlns:p14="http://schemas.microsoft.com/office/powerpoint/2010/main" val="1890965792"/>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a:t>Click to edit Master title style</a:t>
            </a:r>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B521302-31D4-7443-83EE-2362EDCC9612}" type="datetimeFigureOut">
              <a:rPr lang="en-US" smtClean="0"/>
              <a:t>1/21/20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uk-UA" smtClean="0"/>
              <a:t>‹#›</a:t>
            </a:fld>
            <a:endParaRPr lang="uk-UA" dirty="0"/>
          </a:p>
        </p:txBody>
      </p:sp>
    </p:spTree>
    <p:extLst>
      <p:ext uri="{BB962C8B-B14F-4D97-AF65-F5344CB8AC3E}">
        <p14:creationId xmlns:p14="http://schemas.microsoft.com/office/powerpoint/2010/main" val="2275422122"/>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B521302-31D4-7443-83EE-2362EDCC9612}" type="datetimeFigureOut">
              <a:rPr lang="en-US" smtClean="0"/>
              <a:t>1/21/20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uk-UA" smtClean="0"/>
              <a:t>‹#›</a:t>
            </a:fld>
            <a:endParaRPr lang="uk-UA" dirty="0"/>
          </a:p>
        </p:txBody>
      </p:sp>
    </p:spTree>
    <p:extLst>
      <p:ext uri="{BB962C8B-B14F-4D97-AF65-F5344CB8AC3E}">
        <p14:creationId xmlns:p14="http://schemas.microsoft.com/office/powerpoint/2010/main" val="1303044155"/>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521302-31D4-7443-83EE-2362EDCC9612}" type="datetimeFigureOut">
              <a:rPr lang="en-US" smtClean="0"/>
              <a:t>1/21/20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uk-UA" smtClean="0"/>
              <a:t>‹#›</a:t>
            </a:fld>
            <a:endParaRPr lang="uk-UA" dirty="0"/>
          </a:p>
        </p:txBody>
      </p:sp>
    </p:spTree>
    <p:extLst>
      <p:ext uri="{BB962C8B-B14F-4D97-AF65-F5344CB8AC3E}">
        <p14:creationId xmlns:p14="http://schemas.microsoft.com/office/powerpoint/2010/main" val="3339906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2B521302-31D4-7443-83EE-2362EDCC9612}" type="datetimeFigureOut">
              <a:rPr lang="en-US" smtClean="0"/>
              <a:t>1/21/20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uk-UA" smtClean="0"/>
              <a:t>‹#›</a:t>
            </a:fld>
            <a:endParaRPr lang="uk-UA" dirty="0"/>
          </a:p>
        </p:txBody>
      </p:sp>
    </p:spTree>
    <p:extLst>
      <p:ext uri="{BB962C8B-B14F-4D97-AF65-F5344CB8AC3E}">
        <p14:creationId xmlns:p14="http://schemas.microsoft.com/office/powerpoint/2010/main" val="1933792214"/>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2B521302-31D4-7443-83EE-2362EDCC9612}" type="datetimeFigureOut">
              <a:rPr lang="en-US" smtClean="0"/>
              <a:t>1/21/20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uk-UA" smtClean="0"/>
              <a:t>‹#›</a:t>
            </a:fld>
            <a:endParaRPr lang="uk-UA" dirty="0"/>
          </a:p>
        </p:txBody>
      </p:sp>
    </p:spTree>
    <p:extLst>
      <p:ext uri="{BB962C8B-B14F-4D97-AF65-F5344CB8AC3E}">
        <p14:creationId xmlns:p14="http://schemas.microsoft.com/office/powerpoint/2010/main" val="656810546"/>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2B521302-31D4-7443-83EE-2362EDCC9612}" type="datetimeFigureOut">
              <a:rPr lang="en-US" smtClean="0"/>
              <a:t>1/21/20</a:t>
            </a:fld>
            <a:endParaRPr lang="en-US" dirty="0"/>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pPr marL="0" lvl="0" indent="0" algn="r" rtl="0">
              <a:spcBef>
                <a:spcPts val="0"/>
              </a:spcBef>
              <a:spcAft>
                <a:spcPts val="0"/>
              </a:spcAft>
              <a:buNone/>
            </a:pPr>
            <a:fld id="{00000000-1234-1234-1234-123412341234}" type="slidenum">
              <a:rPr lang="uk-UA" smtClean="0"/>
              <a:t>‹#›</a:t>
            </a:fld>
            <a:endParaRPr lang="uk-UA" dirty="0"/>
          </a:p>
        </p:txBody>
      </p:sp>
    </p:spTree>
    <p:extLst>
      <p:ext uri="{BB962C8B-B14F-4D97-AF65-F5344CB8AC3E}">
        <p14:creationId xmlns:p14="http://schemas.microsoft.com/office/powerpoint/2010/main" val="2222536045"/>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nationaldb.us9.list-manage.com/track/click?u=2fe81f6adefd6a97cf4a9f48f&amp;id=777d10cf77&amp;e=1668f06d6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tinyurl.com/rssjcx4" TargetMode="Externa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5426" y="284430"/>
            <a:ext cx="8443104" cy="837559"/>
          </a:xfrm>
        </p:spPr>
        <p:txBody>
          <a:bodyPr>
            <a:noAutofit/>
          </a:bodyPr>
          <a:lstStyle/>
          <a:p>
            <a:r>
              <a:rPr lang="en-US" sz="2700" b="1" dirty="0"/>
              <a:t>National Intervener Certification E-Portfolio(NICE)  </a:t>
            </a:r>
            <a:br>
              <a:rPr lang="en-US" sz="2700" b="1" dirty="0"/>
            </a:br>
            <a:r>
              <a:rPr lang="en-US" sz="2700" b="1" dirty="0"/>
              <a:t>Mentor Webinar Series</a:t>
            </a:r>
            <a:endParaRPr lang="en-US" sz="2700" dirty="0"/>
          </a:p>
        </p:txBody>
      </p:sp>
      <p:sp>
        <p:nvSpPr>
          <p:cNvPr id="3" name="Subtitle 2"/>
          <p:cNvSpPr>
            <a:spLocks noGrp="1"/>
          </p:cNvSpPr>
          <p:nvPr>
            <p:ph type="subTitle" idx="1"/>
          </p:nvPr>
        </p:nvSpPr>
        <p:spPr>
          <a:xfrm>
            <a:off x="727233" y="1344842"/>
            <a:ext cx="7286264" cy="2327227"/>
          </a:xfrm>
        </p:spPr>
        <p:txBody>
          <a:bodyPr>
            <a:normAutofit fontScale="25000" lnSpcReduction="20000"/>
          </a:bodyPr>
          <a:lstStyle/>
          <a:p>
            <a:endParaRPr lang="en-US" sz="3300" b="1" dirty="0"/>
          </a:p>
          <a:p>
            <a:r>
              <a:rPr lang="en-US" sz="12000" b="1" dirty="0"/>
              <a:t>Webinar #1 – The Role of a NICE Mentor</a:t>
            </a:r>
          </a:p>
          <a:p>
            <a:endParaRPr lang="en-US" sz="7200" b="1" dirty="0"/>
          </a:p>
          <a:p>
            <a:endParaRPr lang="en-US" sz="9600" b="1" dirty="0"/>
          </a:p>
          <a:p>
            <a:endParaRPr lang="en-US" sz="9600" b="1" dirty="0"/>
          </a:p>
          <a:p>
            <a:r>
              <a:rPr lang="en-US" sz="9600" b="1" dirty="0"/>
              <a:t>The NICE Team</a:t>
            </a:r>
          </a:p>
          <a:p>
            <a:r>
              <a:rPr lang="en-US" sz="8400" dirty="0"/>
              <a:t>Ritu V. Chopra</a:t>
            </a:r>
          </a:p>
          <a:p>
            <a:r>
              <a:rPr lang="en-US" sz="8400" dirty="0"/>
              <a:t>Leanne Cook</a:t>
            </a:r>
          </a:p>
          <a:p>
            <a:r>
              <a:rPr lang="en-US" sz="8400" dirty="0"/>
              <a:t>William Hepworth</a:t>
            </a:r>
          </a:p>
          <a:p>
            <a:endParaRPr lang="en-US" sz="7200" b="1" dirty="0"/>
          </a:p>
        </p:txBody>
      </p:sp>
    </p:spTree>
    <p:extLst>
      <p:ext uri="{BB962C8B-B14F-4D97-AF65-F5344CB8AC3E}">
        <p14:creationId xmlns:p14="http://schemas.microsoft.com/office/powerpoint/2010/main" val="36714078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32442"/>
            <a:ext cx="7886700" cy="725397"/>
          </a:xfrm>
        </p:spPr>
        <p:txBody>
          <a:bodyPr>
            <a:normAutofit/>
          </a:bodyPr>
          <a:lstStyle/>
          <a:p>
            <a:pPr algn="ctr"/>
            <a:r>
              <a:rPr lang="en-US" sz="3200" b="1" dirty="0">
                <a:latin typeface="+mn-lt"/>
              </a:rPr>
              <a:t>Mentoring Role In General</a:t>
            </a:r>
          </a:p>
        </p:txBody>
      </p:sp>
      <p:sp>
        <p:nvSpPr>
          <p:cNvPr id="3" name="Content Placeholder 2"/>
          <p:cNvSpPr>
            <a:spLocks noGrp="1"/>
          </p:cNvSpPr>
          <p:nvPr>
            <p:ph idx="1"/>
          </p:nvPr>
        </p:nvSpPr>
        <p:spPr>
          <a:xfrm>
            <a:off x="131976" y="857839"/>
            <a:ext cx="8889476" cy="4285661"/>
          </a:xfrm>
        </p:spPr>
        <p:txBody>
          <a:bodyPr>
            <a:normAutofit fontScale="32500" lnSpcReduction="20000"/>
          </a:bodyPr>
          <a:lstStyle/>
          <a:p>
            <a:pPr fontAlgn="base">
              <a:lnSpc>
                <a:spcPct val="120000"/>
              </a:lnSpc>
              <a:spcBef>
                <a:spcPts val="600"/>
              </a:spcBef>
            </a:pPr>
            <a:r>
              <a:rPr lang="en-US" sz="6800" dirty="0"/>
              <a:t>Mentoring is the process by which a more experienced person imparts advice, support, insight and knowledge to a less experienced person.</a:t>
            </a:r>
          </a:p>
          <a:p>
            <a:pPr fontAlgn="base">
              <a:lnSpc>
                <a:spcPct val="120000"/>
              </a:lnSpc>
              <a:spcBef>
                <a:spcPts val="600"/>
              </a:spcBef>
            </a:pPr>
            <a:r>
              <a:rPr lang="en-US" sz="6800" dirty="0"/>
              <a:t>American Psychological Association (APA) lists characteristics of effective mentoring to include the ability and willingness to</a:t>
            </a:r>
            <a:r>
              <a:rPr lang="en-US" sz="6000" dirty="0"/>
              <a:t>: </a:t>
            </a:r>
          </a:p>
          <a:p>
            <a:pPr lvl="1" fontAlgn="base">
              <a:lnSpc>
                <a:spcPct val="120000"/>
              </a:lnSpc>
              <a:spcBef>
                <a:spcPts val="300"/>
              </a:spcBef>
            </a:pPr>
            <a:r>
              <a:rPr lang="en-US" sz="6200" dirty="0"/>
              <a:t>provide guidance and support to help the mentee achieve his or her goals;</a:t>
            </a:r>
          </a:p>
          <a:p>
            <a:pPr lvl="1" fontAlgn="base">
              <a:lnSpc>
                <a:spcPct val="120000"/>
              </a:lnSpc>
              <a:spcBef>
                <a:spcPts val="300"/>
              </a:spcBef>
            </a:pPr>
            <a:r>
              <a:rPr lang="en-US" sz="6200" dirty="0"/>
              <a:t>value the mentee as a person and acknowledge their knowledge and experience;</a:t>
            </a:r>
          </a:p>
          <a:p>
            <a:pPr lvl="1" fontAlgn="base">
              <a:lnSpc>
                <a:spcPct val="120000"/>
              </a:lnSpc>
              <a:spcBef>
                <a:spcPts val="300"/>
              </a:spcBef>
            </a:pPr>
            <a:r>
              <a:rPr lang="en-US" sz="6200" dirty="0"/>
              <a:t>develop mutual trust and respect;</a:t>
            </a:r>
          </a:p>
          <a:p>
            <a:pPr lvl="1" fontAlgn="base">
              <a:lnSpc>
                <a:spcPct val="120000"/>
              </a:lnSpc>
              <a:spcBef>
                <a:spcPts val="300"/>
              </a:spcBef>
            </a:pPr>
            <a:r>
              <a:rPr lang="en-US" sz="6200" dirty="0"/>
              <a:t>listen both to what is being said and how it is being said – serve as sounding board; and,</a:t>
            </a:r>
          </a:p>
          <a:p>
            <a:pPr lvl="1" fontAlgn="base">
              <a:lnSpc>
                <a:spcPct val="120000"/>
              </a:lnSpc>
              <a:spcBef>
                <a:spcPts val="300"/>
              </a:spcBef>
            </a:pPr>
            <a:r>
              <a:rPr lang="en-US" sz="6200" dirty="0"/>
              <a:t>focus on the mentee's growth and professional /career development.</a:t>
            </a:r>
          </a:p>
          <a:p>
            <a:endParaRPr lang="en-US" sz="2900" dirty="0"/>
          </a:p>
        </p:txBody>
      </p:sp>
    </p:spTree>
    <p:extLst>
      <p:ext uri="{BB962C8B-B14F-4D97-AF65-F5344CB8AC3E}">
        <p14:creationId xmlns:p14="http://schemas.microsoft.com/office/powerpoint/2010/main" val="141733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2663" y="8151"/>
            <a:ext cx="7886700" cy="994172"/>
          </a:xfrm>
        </p:spPr>
        <p:txBody>
          <a:bodyPr>
            <a:normAutofit/>
          </a:bodyPr>
          <a:lstStyle/>
          <a:p>
            <a:pPr algn="ctr"/>
            <a:r>
              <a:rPr lang="en-US" sz="3600" b="1" dirty="0">
                <a:latin typeface="+mn-lt"/>
              </a:rPr>
              <a:t>Mentor Role Specific to NICE </a:t>
            </a:r>
          </a:p>
        </p:txBody>
      </p:sp>
      <p:sp>
        <p:nvSpPr>
          <p:cNvPr id="3" name="Content Placeholder 2"/>
          <p:cNvSpPr>
            <a:spLocks noGrp="1"/>
          </p:cNvSpPr>
          <p:nvPr>
            <p:ph idx="1"/>
          </p:nvPr>
        </p:nvSpPr>
        <p:spPr>
          <a:xfrm>
            <a:off x="272562" y="625642"/>
            <a:ext cx="8635768" cy="4266869"/>
          </a:xfrm>
        </p:spPr>
        <p:txBody>
          <a:bodyPr>
            <a:normAutofit fontScale="25000" lnSpcReduction="20000"/>
          </a:bodyPr>
          <a:lstStyle/>
          <a:p>
            <a:pPr marL="0" indent="0">
              <a:buNone/>
            </a:pPr>
            <a:endParaRPr lang="en-US" sz="9600" dirty="0"/>
          </a:p>
          <a:p>
            <a:pPr marL="0" indent="0">
              <a:buNone/>
            </a:pPr>
            <a:r>
              <a:rPr lang="en-US" sz="11200" dirty="0"/>
              <a:t>NICE Mentor Role includes all that was stated on the previous slides </a:t>
            </a:r>
            <a:r>
              <a:rPr lang="en-US" sz="11200" b="1" dirty="0"/>
              <a:t>PLUS the following:</a:t>
            </a:r>
            <a:endParaRPr lang="en-US" sz="4800" dirty="0"/>
          </a:p>
          <a:p>
            <a:r>
              <a:rPr lang="en-US" sz="8800" dirty="0"/>
              <a:t>Assist interveners in understanding the expectations of the NICE process using the CEC competencies as a guide within the e-portfolio</a:t>
            </a:r>
          </a:p>
          <a:p>
            <a:pPr marL="0" indent="0">
              <a:buNone/>
            </a:pPr>
            <a:endParaRPr lang="en-US" sz="8800" dirty="0"/>
          </a:p>
          <a:p>
            <a:r>
              <a:rPr lang="en-US" sz="8800" dirty="0"/>
              <a:t>Support  the intervener from beginning to completion of the NICE assessment process by developing a shared vision, action plan, and realistic timeline.</a:t>
            </a:r>
          </a:p>
          <a:p>
            <a:pPr marL="0" indent="0">
              <a:buNone/>
            </a:pPr>
            <a:endParaRPr lang="en-US" sz="8800" dirty="0"/>
          </a:p>
          <a:p>
            <a:pPr lvl="0"/>
            <a:r>
              <a:rPr lang="en-US" sz="8800" dirty="0"/>
              <a:t>Improve Intervener's skills in self-reflection and self-assessment regarding their own practice. </a:t>
            </a:r>
          </a:p>
          <a:p>
            <a:endParaRPr lang="en-US" sz="2850" dirty="0"/>
          </a:p>
          <a:p>
            <a:pPr marL="0" indent="0">
              <a:buNone/>
            </a:pPr>
            <a:r>
              <a:rPr lang="en-US" sz="5600" i="1" dirty="0"/>
              <a:t>Adapted from Mentor Training Curricula of Minnesota DeafBlind Project and The PAR</a:t>
            </a:r>
            <a:r>
              <a:rPr lang="en-US" sz="5600" i="1" baseline="30000" dirty="0"/>
              <a:t>2</a:t>
            </a:r>
            <a:r>
              <a:rPr lang="en-US" sz="5600" i="1" dirty="0"/>
              <a:t>A Center.</a:t>
            </a:r>
          </a:p>
        </p:txBody>
      </p:sp>
    </p:spTree>
    <p:extLst>
      <p:ext uri="{BB962C8B-B14F-4D97-AF65-F5344CB8AC3E}">
        <p14:creationId xmlns:p14="http://schemas.microsoft.com/office/powerpoint/2010/main" val="18658500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latin typeface="+mn-lt"/>
              </a:rPr>
              <a:t>Mentor Role Specific to NICE  </a:t>
            </a:r>
            <a:r>
              <a:rPr lang="en-US" b="1" dirty="0"/>
              <a:t>(continued)</a:t>
            </a:r>
            <a:endParaRPr lang="en-US" dirty="0"/>
          </a:p>
        </p:txBody>
      </p:sp>
      <p:sp>
        <p:nvSpPr>
          <p:cNvPr id="3" name="Content Placeholder 2"/>
          <p:cNvSpPr>
            <a:spLocks noGrp="1"/>
          </p:cNvSpPr>
          <p:nvPr>
            <p:ph idx="1"/>
          </p:nvPr>
        </p:nvSpPr>
        <p:spPr>
          <a:xfrm>
            <a:off x="405353" y="1268016"/>
            <a:ext cx="8239026" cy="3875484"/>
          </a:xfrm>
        </p:spPr>
        <p:txBody>
          <a:bodyPr>
            <a:normAutofit/>
          </a:bodyPr>
          <a:lstStyle/>
          <a:p>
            <a:r>
              <a:rPr lang="en-US" sz="2200" dirty="0"/>
              <a:t>Help build interveners’ confidence and competence with the ultimate goal of positively impacting outcomes for students with deafblindness.</a:t>
            </a:r>
          </a:p>
          <a:p>
            <a:pPr lvl="0"/>
            <a:r>
              <a:rPr lang="en-US" sz="2200" dirty="0"/>
              <a:t>Provide interveners with timely, constructive feedback as an intervener develops artifacts for their portfolio.</a:t>
            </a:r>
          </a:p>
          <a:p>
            <a:r>
              <a:rPr lang="en-US" sz="2200" dirty="0"/>
              <a:t>Teach and role model the appropriate ethical behavior of academic professionals – we talk about this more on the next slide!</a:t>
            </a:r>
          </a:p>
          <a:p>
            <a:r>
              <a:rPr lang="en-US" sz="2200" dirty="0"/>
              <a:t>Support the interveners’ professional development over time - beyond the successful /unsuccessful completion of the NICE process, using the NICE results as a guide</a:t>
            </a:r>
            <a:r>
              <a:rPr lang="en-US" sz="2400" dirty="0"/>
              <a:t>.</a:t>
            </a:r>
            <a:endParaRPr lang="en-US" dirty="0"/>
          </a:p>
        </p:txBody>
      </p:sp>
    </p:spTree>
    <p:extLst>
      <p:ext uri="{BB962C8B-B14F-4D97-AF65-F5344CB8AC3E}">
        <p14:creationId xmlns:p14="http://schemas.microsoft.com/office/powerpoint/2010/main" val="35596459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384"/>
            <a:ext cx="7886700" cy="994172"/>
          </a:xfrm>
        </p:spPr>
        <p:txBody>
          <a:bodyPr>
            <a:normAutofit/>
          </a:bodyPr>
          <a:lstStyle/>
          <a:p>
            <a:pPr algn="ctr"/>
            <a:r>
              <a:rPr lang="en-US" sz="3600" b="1" dirty="0">
                <a:latin typeface="+mn-lt"/>
              </a:rPr>
              <a:t>NICE Mentor Ethical Behavior</a:t>
            </a:r>
          </a:p>
        </p:txBody>
      </p:sp>
      <p:sp>
        <p:nvSpPr>
          <p:cNvPr id="3" name="Content Placeholder 2"/>
          <p:cNvSpPr>
            <a:spLocks noGrp="1"/>
          </p:cNvSpPr>
          <p:nvPr>
            <p:ph idx="1"/>
          </p:nvPr>
        </p:nvSpPr>
        <p:spPr>
          <a:xfrm>
            <a:off x="131976" y="863093"/>
            <a:ext cx="8832916" cy="4076552"/>
          </a:xfrm>
        </p:spPr>
        <p:txBody>
          <a:bodyPr>
            <a:normAutofit fontScale="40000" lnSpcReduction="20000"/>
          </a:bodyPr>
          <a:lstStyle/>
          <a:p>
            <a:pPr marL="0" indent="0">
              <a:lnSpc>
                <a:spcPct val="120000"/>
              </a:lnSpc>
              <a:spcBef>
                <a:spcPts val="0"/>
              </a:spcBef>
              <a:buNone/>
            </a:pPr>
            <a:r>
              <a:rPr lang="en-US" sz="6000" dirty="0"/>
              <a:t>Teach and role model the appropriate ethical behavior of academic professionals: </a:t>
            </a:r>
          </a:p>
          <a:p>
            <a:pPr lvl="1">
              <a:lnSpc>
                <a:spcPct val="120000"/>
              </a:lnSpc>
              <a:spcBef>
                <a:spcPts val="0"/>
              </a:spcBef>
            </a:pPr>
            <a:r>
              <a:rPr lang="en-US" sz="5000" dirty="0"/>
              <a:t>Seek knowledge and skills that you may not possess but need for your role</a:t>
            </a:r>
          </a:p>
          <a:p>
            <a:pPr lvl="1">
              <a:lnSpc>
                <a:spcPct val="120000"/>
              </a:lnSpc>
              <a:spcBef>
                <a:spcPts val="0"/>
              </a:spcBef>
            </a:pPr>
            <a:r>
              <a:rPr lang="en-US" sz="5000" dirty="0"/>
              <a:t>Maintain regular communication and contact to ensure timely response to intervener questions and concerns</a:t>
            </a:r>
          </a:p>
          <a:p>
            <a:pPr lvl="1">
              <a:lnSpc>
                <a:spcPct val="120000"/>
              </a:lnSpc>
              <a:spcBef>
                <a:spcPts val="0"/>
              </a:spcBef>
            </a:pPr>
            <a:r>
              <a:rPr lang="en-US" sz="5000" dirty="0"/>
              <a:t>Provide ongoing professional and honest feedback</a:t>
            </a:r>
          </a:p>
          <a:p>
            <a:pPr lvl="1">
              <a:lnSpc>
                <a:spcPct val="120000"/>
              </a:lnSpc>
              <a:spcBef>
                <a:spcPts val="0"/>
              </a:spcBef>
            </a:pPr>
            <a:r>
              <a:rPr lang="en-US" sz="5000" dirty="0"/>
              <a:t>Be </a:t>
            </a:r>
            <a:r>
              <a:rPr lang="en-US" sz="5000" u="sng" dirty="0"/>
              <a:t>diligent</a:t>
            </a:r>
            <a:r>
              <a:rPr lang="en-US" sz="5000" dirty="0"/>
              <a:t> in providing knowledge, wisdom, and developmental support</a:t>
            </a:r>
          </a:p>
          <a:p>
            <a:pPr lvl="1">
              <a:lnSpc>
                <a:spcPct val="120000"/>
              </a:lnSpc>
              <a:spcBef>
                <a:spcPts val="0"/>
              </a:spcBef>
            </a:pPr>
            <a:r>
              <a:rPr lang="en-US" sz="5000" dirty="0"/>
              <a:t>Maintain confidentiality </a:t>
            </a:r>
          </a:p>
          <a:p>
            <a:pPr lvl="1">
              <a:lnSpc>
                <a:spcPct val="120000"/>
              </a:lnSpc>
              <a:spcBef>
                <a:spcPts val="0"/>
              </a:spcBef>
            </a:pPr>
            <a:r>
              <a:rPr lang="en-US" sz="5000" dirty="0"/>
              <a:t>Empower </a:t>
            </a:r>
            <a:r>
              <a:rPr lang="en-US" sz="5000" u="sng" dirty="0"/>
              <a:t>not</a:t>
            </a:r>
            <a:r>
              <a:rPr lang="en-US" sz="5000" dirty="0"/>
              <a:t> Enable the Intervener – examples below    </a:t>
            </a:r>
          </a:p>
          <a:p>
            <a:pPr lvl="2">
              <a:lnSpc>
                <a:spcPct val="120000"/>
              </a:lnSpc>
              <a:spcBef>
                <a:spcPts val="0"/>
              </a:spcBef>
            </a:pPr>
            <a:r>
              <a:rPr lang="en-US" sz="5000" dirty="0"/>
              <a:t>Don’t write responses for them -  guide them to write appropriate responses  </a:t>
            </a:r>
          </a:p>
          <a:p>
            <a:pPr lvl="2">
              <a:lnSpc>
                <a:spcPct val="120000"/>
              </a:lnSpc>
              <a:spcBef>
                <a:spcPts val="0"/>
              </a:spcBef>
            </a:pPr>
            <a:r>
              <a:rPr lang="en-US" sz="5000" dirty="0"/>
              <a:t>Help the mentee problem solve, rather than solving their problems</a:t>
            </a:r>
          </a:p>
          <a:p>
            <a:pPr lvl="1"/>
            <a:endParaRPr lang="en-US" sz="5000" dirty="0"/>
          </a:p>
          <a:p>
            <a:endParaRPr lang="en-US" sz="5000" dirty="0"/>
          </a:p>
          <a:p>
            <a:endParaRPr lang="en-US" dirty="0"/>
          </a:p>
        </p:txBody>
      </p:sp>
    </p:spTree>
    <p:extLst>
      <p:ext uri="{BB962C8B-B14F-4D97-AF65-F5344CB8AC3E}">
        <p14:creationId xmlns:p14="http://schemas.microsoft.com/office/powerpoint/2010/main" val="11334110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630" y="90964"/>
            <a:ext cx="8303594" cy="994172"/>
          </a:xfrm>
        </p:spPr>
        <p:txBody>
          <a:bodyPr>
            <a:normAutofit fontScale="90000"/>
          </a:bodyPr>
          <a:lstStyle/>
          <a:p>
            <a:r>
              <a:rPr lang="en-US" sz="3600" b="1" dirty="0">
                <a:latin typeface="+mn-lt"/>
              </a:rPr>
              <a:t>The Beginning of the NICE Mentoring Process….. </a:t>
            </a:r>
          </a:p>
        </p:txBody>
      </p:sp>
      <p:sp>
        <p:nvSpPr>
          <p:cNvPr id="3" name="Content Placeholder 2"/>
          <p:cNvSpPr>
            <a:spLocks noGrp="1"/>
          </p:cNvSpPr>
          <p:nvPr>
            <p:ph idx="1"/>
          </p:nvPr>
        </p:nvSpPr>
        <p:spPr>
          <a:xfrm>
            <a:off x="282605" y="1085136"/>
            <a:ext cx="8578392" cy="3704385"/>
          </a:xfrm>
        </p:spPr>
        <p:txBody>
          <a:bodyPr>
            <a:normAutofit fontScale="85000" lnSpcReduction="10000"/>
          </a:bodyPr>
          <a:lstStyle/>
          <a:p>
            <a:r>
              <a:rPr lang="en-US" sz="2600" dirty="0"/>
              <a:t>First Step:  Examining your own skills </a:t>
            </a:r>
          </a:p>
          <a:p>
            <a:pPr lvl="1"/>
            <a:r>
              <a:rPr lang="en-US" sz="2600" dirty="0"/>
              <a:t>Complete the </a:t>
            </a:r>
            <a:r>
              <a:rPr lang="en-US" sz="2600" u="sng" dirty="0">
                <a:hlinkClick r:id="rId3"/>
              </a:rPr>
              <a:t>NICE Mentor Confidence Inventory  </a:t>
            </a:r>
            <a:r>
              <a:rPr lang="en-US" sz="2600" dirty="0"/>
              <a:t>- this is the inventory you were asked to complete online prior to the webinar! </a:t>
            </a:r>
            <a:endParaRPr lang="en-US" sz="2600" dirty="0">
              <a:solidFill>
                <a:srgbClr val="FF0000"/>
              </a:solidFill>
            </a:endParaRPr>
          </a:p>
          <a:p>
            <a:r>
              <a:rPr lang="en-US" sz="2600" dirty="0"/>
              <a:t>Build relationships and trust – get to know the intervener  </a:t>
            </a:r>
          </a:p>
          <a:p>
            <a:r>
              <a:rPr lang="en-US" sz="2600" dirty="0"/>
              <a:t>Explain your role and explain the expectations for the portfolio</a:t>
            </a:r>
          </a:p>
          <a:p>
            <a:r>
              <a:rPr lang="en-US" altLang="en-US" sz="2600" dirty="0"/>
              <a:t>Common understanding of the process and requirements</a:t>
            </a:r>
            <a:endParaRPr lang="en-US" sz="2600" dirty="0"/>
          </a:p>
          <a:p>
            <a:r>
              <a:rPr lang="en-US" sz="2600" dirty="0"/>
              <a:t>Ask them about their concerns with the process</a:t>
            </a:r>
          </a:p>
          <a:p>
            <a:r>
              <a:rPr lang="en-US" sz="2600" dirty="0"/>
              <a:t>Assure them that you are there to build capacity and provide support to ensure their success</a:t>
            </a:r>
          </a:p>
          <a:p>
            <a:r>
              <a:rPr lang="en-US" sz="2600" b="1" u="sng" dirty="0"/>
              <a:t>Bring the licensed professionals/team that has daily or more regular contact with the mentor on board with the process </a:t>
            </a:r>
          </a:p>
          <a:p>
            <a:endParaRPr lang="en-US" sz="2800" dirty="0"/>
          </a:p>
          <a:p>
            <a:pPr marL="0" indent="0">
              <a:buNone/>
            </a:pPr>
            <a:endParaRPr lang="en-US" dirty="0"/>
          </a:p>
        </p:txBody>
      </p:sp>
    </p:spTree>
    <p:extLst>
      <p:ext uri="{BB962C8B-B14F-4D97-AF65-F5344CB8AC3E}">
        <p14:creationId xmlns:p14="http://schemas.microsoft.com/office/powerpoint/2010/main" val="9676223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sz="4000" b="1" dirty="0">
                <a:latin typeface="+mn-lt"/>
              </a:rPr>
              <a:t>Activity:  Mentor Self-examination </a:t>
            </a:r>
            <a:br>
              <a:rPr lang="en-US" dirty="0"/>
            </a:br>
            <a:br>
              <a:rPr lang="en-US" dirty="0"/>
            </a:br>
            <a:endParaRPr lang="en-US" dirty="0"/>
          </a:p>
        </p:txBody>
      </p:sp>
      <p:sp>
        <p:nvSpPr>
          <p:cNvPr id="3" name="Content Placeholder 2"/>
          <p:cNvSpPr>
            <a:spLocks noGrp="1"/>
          </p:cNvSpPr>
          <p:nvPr>
            <p:ph sz="half" idx="1"/>
          </p:nvPr>
        </p:nvSpPr>
        <p:spPr>
          <a:xfrm>
            <a:off x="528506" y="841513"/>
            <a:ext cx="7866746" cy="3596263"/>
          </a:xfrm>
        </p:spPr>
        <p:txBody>
          <a:bodyPr>
            <a:normAutofit fontScale="25000" lnSpcReduction="20000"/>
          </a:bodyPr>
          <a:lstStyle/>
          <a:p>
            <a:pPr marL="0" indent="0">
              <a:lnSpc>
                <a:spcPct val="120000"/>
              </a:lnSpc>
              <a:buNone/>
            </a:pPr>
            <a:endParaRPr lang="en-US" sz="2900" dirty="0"/>
          </a:p>
          <a:p>
            <a:pPr>
              <a:lnSpc>
                <a:spcPct val="120000"/>
              </a:lnSpc>
              <a:spcBef>
                <a:spcPts val="0"/>
              </a:spcBef>
              <a:spcAft>
                <a:spcPts val="1800"/>
              </a:spcAft>
            </a:pPr>
            <a:r>
              <a:rPr lang="en-US" sz="8600" dirty="0"/>
              <a:t>Share what you learned about yourself from the </a:t>
            </a:r>
            <a:r>
              <a:rPr lang="en-US" sz="8600" b="1" dirty="0"/>
              <a:t>Mentor Confidence Inventory</a:t>
            </a:r>
            <a:r>
              <a:rPr lang="en-US" sz="8600" dirty="0"/>
              <a:t>. </a:t>
            </a:r>
          </a:p>
          <a:p>
            <a:pPr>
              <a:lnSpc>
                <a:spcPct val="120000"/>
              </a:lnSpc>
              <a:spcBef>
                <a:spcPts val="0"/>
              </a:spcBef>
            </a:pPr>
            <a:r>
              <a:rPr lang="en-US" sz="8600" dirty="0"/>
              <a:t>Tell us what you learned about yourself?</a:t>
            </a:r>
          </a:p>
          <a:p>
            <a:pPr lvl="1">
              <a:lnSpc>
                <a:spcPct val="120000"/>
              </a:lnSpc>
            </a:pPr>
            <a:r>
              <a:rPr lang="en-US" sz="7400" dirty="0"/>
              <a:t>The areas that you are most confident about</a:t>
            </a:r>
          </a:p>
          <a:p>
            <a:pPr lvl="1">
              <a:lnSpc>
                <a:spcPct val="120000"/>
              </a:lnSpc>
            </a:pPr>
            <a:r>
              <a:rPr lang="en-US" sz="7400" dirty="0"/>
              <a:t>The areas that you need to work on</a:t>
            </a:r>
          </a:p>
          <a:p>
            <a:pPr lvl="1">
              <a:lnSpc>
                <a:spcPct val="120000"/>
              </a:lnSpc>
            </a:pPr>
            <a:r>
              <a:rPr lang="en-US" sz="7400" dirty="0"/>
              <a:t>What would help to support the areas that you are less confident about?</a:t>
            </a:r>
            <a:endParaRPr lang="en-US" sz="3700" dirty="0"/>
          </a:p>
          <a:p>
            <a:pPr marL="227013" lvl="1" indent="-227013">
              <a:lnSpc>
                <a:spcPct val="120000"/>
              </a:lnSpc>
              <a:spcBef>
                <a:spcPts val="2400"/>
              </a:spcBef>
            </a:pPr>
            <a:r>
              <a:rPr lang="en-US" sz="8600" dirty="0"/>
              <a:t>Share your thoughts by unmuting - #6</a:t>
            </a:r>
          </a:p>
          <a:p>
            <a:pPr marL="342900" lvl="1" indent="0">
              <a:buNone/>
            </a:pPr>
            <a:endParaRPr lang="en-US" sz="2100" dirty="0"/>
          </a:p>
          <a:p>
            <a:pPr marL="342900" lvl="1" indent="0">
              <a:buNone/>
            </a:pPr>
            <a:endParaRPr lang="en-US" sz="2100" dirty="0"/>
          </a:p>
        </p:txBody>
      </p:sp>
      <p:sp>
        <p:nvSpPr>
          <p:cNvPr id="4" name="Content Placeholder 3"/>
          <p:cNvSpPr>
            <a:spLocks noGrp="1"/>
          </p:cNvSpPr>
          <p:nvPr>
            <p:ph sz="half" idx="2"/>
          </p:nvPr>
        </p:nvSpPr>
        <p:spPr>
          <a:xfrm>
            <a:off x="941087" y="4563199"/>
            <a:ext cx="7196758" cy="350272"/>
          </a:xfrm>
        </p:spPr>
        <p:txBody>
          <a:bodyPr>
            <a:noAutofit/>
          </a:bodyPr>
          <a:lstStyle/>
          <a:p>
            <a:pPr marL="0" indent="0" algn="ctr">
              <a:buNone/>
            </a:pPr>
            <a:r>
              <a:rPr lang="en-US" sz="1200" dirty="0"/>
              <a:t>(*6 to put your phone back on mute)</a:t>
            </a:r>
          </a:p>
          <a:p>
            <a:pPr marL="0" indent="0" algn="ctr">
              <a:buNone/>
            </a:pPr>
            <a:endParaRPr lang="en-US" sz="1200" dirty="0"/>
          </a:p>
        </p:txBody>
      </p:sp>
    </p:spTree>
    <p:extLst>
      <p:ext uri="{BB962C8B-B14F-4D97-AF65-F5344CB8AC3E}">
        <p14:creationId xmlns:p14="http://schemas.microsoft.com/office/powerpoint/2010/main" val="39140106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316" y="242884"/>
            <a:ext cx="2829211" cy="3955256"/>
          </a:xfrm>
        </p:spPr>
        <p:txBody>
          <a:bodyPr>
            <a:normAutofit/>
          </a:bodyPr>
          <a:lstStyle/>
          <a:p>
            <a:r>
              <a:rPr lang="en-US" sz="4400" b="1" dirty="0">
                <a:latin typeface="+mn-lt"/>
              </a:rPr>
              <a:t>Mentoring Steps </a:t>
            </a:r>
            <a:r>
              <a:rPr lang="en-US" sz="3600" b="1" dirty="0">
                <a:solidFill>
                  <a:srgbClr val="FF0000"/>
                </a:solidFill>
                <a:latin typeface="+mn-lt"/>
              </a:rPr>
              <a:t> </a:t>
            </a:r>
          </a:p>
        </p:txBody>
      </p:sp>
      <p:pic>
        <p:nvPicPr>
          <p:cNvPr id="4" name="Picture 5" descr="4 step mentoring process displayed in circular arrow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54620" y="49160"/>
            <a:ext cx="6273800" cy="5258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 name="Group 2"/>
          <p:cNvGrpSpPr/>
          <p:nvPr/>
        </p:nvGrpSpPr>
        <p:grpSpPr>
          <a:xfrm>
            <a:off x="3658235" y="115739"/>
            <a:ext cx="5244471" cy="4215766"/>
            <a:chOff x="3658235" y="115739"/>
            <a:chExt cx="5244471" cy="4215766"/>
          </a:xfrm>
        </p:grpSpPr>
        <p:sp>
          <p:nvSpPr>
            <p:cNvPr id="5" name="Rectangle 4"/>
            <p:cNvSpPr/>
            <p:nvPr/>
          </p:nvSpPr>
          <p:spPr>
            <a:xfrm rot="19125234">
              <a:off x="3665698" y="712268"/>
              <a:ext cx="1567576" cy="646331"/>
            </a:xfrm>
            <a:prstGeom prst="rect">
              <a:avLst/>
            </a:prstGeom>
          </p:spPr>
          <p:txBody>
            <a:bodyPr wrap="square">
              <a:spAutoFit/>
            </a:bodyPr>
            <a:lstStyle/>
            <a:p>
              <a:r>
                <a:rPr lang="en-US" b="1" dirty="0">
                  <a:solidFill>
                    <a:srgbClr val="000000"/>
                  </a:solidFill>
                  <a:latin typeface="Calibri Light" panose="020F0302020204030204" pitchFamily="34" charset="0"/>
                  <a:ea typeface="Times New Roman" panose="02020603050405020304" pitchFamily="18" charset="0"/>
                  <a:cs typeface="Times New Roman" panose="02020603050405020304" pitchFamily="18" charset="0"/>
                </a:rPr>
                <a:t>Step 1: Assess &amp; Prioritize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p:cNvSpPr/>
            <p:nvPr/>
          </p:nvSpPr>
          <p:spPr>
            <a:xfrm rot="2909412">
              <a:off x="6453397" y="962415"/>
              <a:ext cx="2339683" cy="646331"/>
            </a:xfrm>
            <a:prstGeom prst="rect">
              <a:avLst/>
            </a:prstGeom>
          </p:spPr>
          <p:txBody>
            <a:bodyPr wrap="square">
              <a:spAutoFit/>
            </a:bodyPr>
            <a:lstStyle/>
            <a:p>
              <a:r>
                <a:rPr lang="en-US" b="1" dirty="0">
                  <a:solidFill>
                    <a:srgbClr val="000000"/>
                  </a:solidFill>
                  <a:latin typeface="Calibri Light" panose="020F0302020204030204" pitchFamily="34" charset="0"/>
                  <a:ea typeface="Times New Roman" panose="02020603050405020304" pitchFamily="18" charset="0"/>
                  <a:cs typeface="Times New Roman" panose="02020603050405020304" pitchFamily="18" charset="0"/>
                </a:rPr>
                <a:t>Step 2: Develop &amp; Implement a Plan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Rectangle 7"/>
            <p:cNvSpPr/>
            <p:nvPr/>
          </p:nvSpPr>
          <p:spPr>
            <a:xfrm rot="19309549">
              <a:off x="6838390" y="3570737"/>
              <a:ext cx="2064316" cy="671915"/>
            </a:xfrm>
            <a:prstGeom prst="rect">
              <a:avLst/>
            </a:prstGeom>
          </p:spPr>
          <p:txBody>
            <a:bodyPr wrap="square">
              <a:spAutoFit/>
            </a:bodyPr>
            <a:lstStyle/>
            <a:p>
              <a:r>
                <a:rPr lang="en-US" b="1" dirty="0">
                  <a:solidFill>
                    <a:srgbClr val="000000"/>
                  </a:solidFill>
                  <a:latin typeface="Calibri Light" panose="020F0302020204030204" pitchFamily="34" charset="0"/>
                  <a:ea typeface="Times New Roman" panose="02020603050405020304" pitchFamily="18" charset="0"/>
                  <a:cs typeface="Times New Roman" panose="02020603050405020304" pitchFamily="18" charset="0"/>
                </a:rPr>
                <a:t>Step 3: Monitor </a:t>
              </a:r>
            </a:p>
            <a:p>
              <a:r>
                <a:rPr lang="en-US" b="1" dirty="0">
                  <a:solidFill>
                    <a:srgbClr val="000000"/>
                  </a:solidFill>
                  <a:latin typeface="Calibri Light" panose="020F0302020204030204" pitchFamily="34" charset="0"/>
                  <a:ea typeface="Times New Roman" panose="02020603050405020304" pitchFamily="18" charset="0"/>
                  <a:cs typeface="Times New Roman" panose="02020603050405020304" pitchFamily="18" charset="0"/>
                </a:rPr>
                <a:t>progress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Rectangle 8"/>
            <p:cNvSpPr/>
            <p:nvPr/>
          </p:nvSpPr>
          <p:spPr>
            <a:xfrm rot="2277672">
              <a:off x="3658235" y="3685174"/>
              <a:ext cx="1773947" cy="646331"/>
            </a:xfrm>
            <a:prstGeom prst="rect">
              <a:avLst/>
            </a:prstGeom>
          </p:spPr>
          <p:txBody>
            <a:bodyPr wrap="none">
              <a:spAutoFit/>
            </a:bodyPr>
            <a:lstStyle/>
            <a:p>
              <a:r>
                <a:rPr lang="en-US" b="1" dirty="0">
                  <a:solidFill>
                    <a:srgbClr val="000000"/>
                  </a:solidFill>
                  <a:latin typeface="Calibri Light" panose="020F0302020204030204" pitchFamily="34" charset="0"/>
                  <a:ea typeface="Times New Roman" panose="02020603050405020304" pitchFamily="18" charset="0"/>
                  <a:cs typeface="Times New Roman" panose="02020603050405020304" pitchFamily="18" charset="0"/>
                </a:rPr>
                <a:t>Step 4: Reinforce </a:t>
              </a:r>
            </a:p>
            <a:p>
              <a:r>
                <a:rPr lang="en-US" b="1" dirty="0">
                  <a:solidFill>
                    <a:srgbClr val="000000"/>
                  </a:solidFill>
                  <a:latin typeface="Calibri Light" panose="020F0302020204030204" pitchFamily="34" charset="0"/>
                  <a:ea typeface="Times New Roman" panose="02020603050405020304" pitchFamily="18" charset="0"/>
                  <a:cs typeface="Times New Roman" panose="02020603050405020304" pitchFamily="18" charset="0"/>
                </a:rPr>
                <a:t>Progress</a:t>
              </a:r>
            </a:p>
          </p:txBody>
        </p:sp>
      </p:grpSp>
    </p:spTree>
    <p:extLst>
      <p:ext uri="{BB962C8B-B14F-4D97-AF65-F5344CB8AC3E}">
        <p14:creationId xmlns:p14="http://schemas.microsoft.com/office/powerpoint/2010/main" val="2622467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1602581" y="405352"/>
            <a:ext cx="6115050" cy="509047"/>
          </a:xfrm>
        </p:spPr>
        <p:txBody>
          <a:bodyPr>
            <a:noAutofit/>
          </a:bodyPr>
          <a:lstStyle/>
          <a:p>
            <a:r>
              <a:rPr lang="en-US" altLang="en-US" sz="3600" b="1" dirty="0">
                <a:latin typeface="+mn-lt"/>
              </a:rPr>
              <a:t>Step 1: Assess and Prioritize</a:t>
            </a:r>
            <a:r>
              <a:rPr lang="en-US" altLang="en-US" sz="3200" dirty="0">
                <a:latin typeface="+mn-lt"/>
              </a:rPr>
              <a:t> </a:t>
            </a:r>
            <a:br>
              <a:rPr lang="en-US" altLang="en-US" sz="3200" dirty="0">
                <a:latin typeface="+mn-lt"/>
              </a:rPr>
            </a:br>
            <a:endParaRPr lang="en-US" altLang="en-US" sz="3200" dirty="0">
              <a:latin typeface="+mn-lt"/>
            </a:endParaRPr>
          </a:p>
        </p:txBody>
      </p:sp>
      <p:sp>
        <p:nvSpPr>
          <p:cNvPr id="26627" name="Content Placeholder 2"/>
          <p:cNvSpPr>
            <a:spLocks noGrp="1"/>
          </p:cNvSpPr>
          <p:nvPr>
            <p:ph sz="quarter" idx="1"/>
          </p:nvPr>
        </p:nvSpPr>
        <p:spPr>
          <a:xfrm>
            <a:off x="424544" y="914399"/>
            <a:ext cx="8044542" cy="4016829"/>
          </a:xfrm>
        </p:spPr>
        <p:txBody>
          <a:bodyPr>
            <a:normAutofit/>
          </a:bodyPr>
          <a:lstStyle/>
          <a:p>
            <a:pPr>
              <a:buFont typeface="Wingdings" panose="05000000000000000000" pitchFamily="2" charset="2"/>
              <a:buChar char="§"/>
            </a:pPr>
            <a:r>
              <a:rPr lang="en-US" altLang="en-US" sz="2400" dirty="0"/>
              <a:t>Have the Intervener complete an </a:t>
            </a:r>
            <a:r>
              <a:rPr lang="en-US" altLang="en-US" sz="2400" b="1" i="1" dirty="0"/>
              <a:t>Intervener Competence Inventory</a:t>
            </a:r>
            <a:r>
              <a:rPr lang="en-US" altLang="en-US" sz="2400" dirty="0">
                <a:solidFill>
                  <a:srgbClr val="FF0000"/>
                </a:solidFill>
              </a:rPr>
              <a:t>	</a:t>
            </a:r>
          </a:p>
          <a:p>
            <a:pPr>
              <a:buFont typeface="Wingdings" panose="05000000000000000000" pitchFamily="2" charset="2"/>
              <a:buChar char="§"/>
            </a:pPr>
            <a:r>
              <a:rPr lang="en-US" altLang="en-US" sz="2400" dirty="0"/>
              <a:t>Have a key member of the team complete a </a:t>
            </a:r>
            <a:r>
              <a:rPr lang="en-US" b="1" i="1" dirty="0"/>
              <a:t>Mentor or Supervising Teacher Pre-Assessment of Intervener Competence</a:t>
            </a:r>
            <a:endParaRPr lang="en-US" altLang="en-US" sz="2400" dirty="0"/>
          </a:p>
          <a:p>
            <a:pPr>
              <a:buFont typeface="Wingdings" panose="05000000000000000000" pitchFamily="2" charset="2"/>
              <a:buChar char="§"/>
            </a:pPr>
            <a:r>
              <a:rPr lang="en-US" altLang="en-US" sz="2400" dirty="0"/>
              <a:t>What do these inventories do?</a:t>
            </a:r>
          </a:p>
          <a:p>
            <a:pPr lvl="1">
              <a:buFont typeface="Wingdings" panose="05000000000000000000" pitchFamily="2" charset="2"/>
              <a:buChar char="§"/>
            </a:pPr>
            <a:r>
              <a:rPr lang="en-US" altLang="en-US" sz="2000" dirty="0"/>
              <a:t>Clarify understanding of the CEC intervener competencies    </a:t>
            </a:r>
          </a:p>
          <a:p>
            <a:pPr lvl="1">
              <a:buFont typeface="Wingdings" panose="05000000000000000000" pitchFamily="2" charset="2"/>
              <a:buChar char="§"/>
            </a:pPr>
            <a:r>
              <a:rPr lang="en-US" altLang="en-US" sz="2000" dirty="0"/>
              <a:t>Acknowledge strengths and </a:t>
            </a:r>
            <a:r>
              <a:rPr lang="en-US" sz="2000" dirty="0"/>
              <a:t>skills </a:t>
            </a:r>
          </a:p>
          <a:p>
            <a:pPr lvl="1">
              <a:buFont typeface="Wingdings" panose="05000000000000000000" pitchFamily="2" charset="2"/>
              <a:buChar char="§"/>
            </a:pPr>
            <a:r>
              <a:rPr lang="en-US" altLang="en-US" sz="2000" dirty="0"/>
              <a:t>Identify areas/skills that need further development</a:t>
            </a:r>
          </a:p>
          <a:p>
            <a:pPr lvl="1">
              <a:buFont typeface="Wingdings" panose="05000000000000000000" pitchFamily="2" charset="2"/>
              <a:buChar char="§"/>
            </a:pPr>
            <a:r>
              <a:rPr lang="en-US" altLang="en-US" sz="2000" dirty="0"/>
              <a:t>Identify opportunities and resources that will help build competencies </a:t>
            </a:r>
          </a:p>
          <a:p>
            <a:pPr>
              <a:buFont typeface="Wingdings" panose="05000000000000000000" pitchFamily="2" charset="2"/>
              <a:buChar char="§"/>
            </a:pPr>
            <a:endParaRPr lang="en-US" altLang="en-US" sz="1500" dirty="0"/>
          </a:p>
        </p:txBody>
      </p:sp>
    </p:spTree>
    <p:extLst>
      <p:ext uri="{BB962C8B-B14F-4D97-AF65-F5344CB8AC3E}">
        <p14:creationId xmlns:p14="http://schemas.microsoft.com/office/powerpoint/2010/main" val="28852851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245097" y="572870"/>
            <a:ext cx="8795208" cy="228408"/>
          </a:xfrm>
        </p:spPr>
        <p:txBody>
          <a:bodyPr>
            <a:noAutofit/>
          </a:bodyPr>
          <a:lstStyle/>
          <a:p>
            <a:r>
              <a:rPr lang="en-US" altLang="en-US" sz="3400" b="1" dirty="0">
                <a:latin typeface="+mn-lt"/>
              </a:rPr>
              <a:t>Step 2: Develop and Implement An Action Plan</a:t>
            </a:r>
            <a:br>
              <a:rPr lang="en-US" altLang="en-US" sz="3600" dirty="0">
                <a:latin typeface="+mn-lt"/>
              </a:rPr>
            </a:br>
            <a:endParaRPr lang="en-US" altLang="en-US" sz="3600" dirty="0">
              <a:latin typeface="+mn-lt"/>
            </a:endParaRPr>
          </a:p>
        </p:txBody>
      </p:sp>
      <p:sp>
        <p:nvSpPr>
          <p:cNvPr id="27652" name="Content Placeholder 4"/>
          <p:cNvSpPr>
            <a:spLocks noGrp="1"/>
          </p:cNvSpPr>
          <p:nvPr>
            <p:ph sz="quarter" idx="1"/>
          </p:nvPr>
        </p:nvSpPr>
        <p:spPr>
          <a:xfrm>
            <a:off x="94268" y="572870"/>
            <a:ext cx="9049731" cy="3970831"/>
          </a:xfrm>
        </p:spPr>
        <p:txBody>
          <a:bodyPr wrap="square">
            <a:spAutoFit/>
          </a:bodyPr>
          <a:lstStyle/>
          <a:p>
            <a:pPr marL="0" indent="0">
              <a:buNone/>
            </a:pPr>
            <a:endParaRPr lang="en-US" altLang="en-US" sz="2400" dirty="0"/>
          </a:p>
          <a:p>
            <a:pPr>
              <a:spcBef>
                <a:spcPts val="0"/>
              </a:spcBef>
            </a:pPr>
            <a:r>
              <a:rPr lang="en-US" altLang="en-US" sz="2000" dirty="0"/>
              <a:t>Using the results of the completed inventories, develop a plan of action </a:t>
            </a:r>
            <a:r>
              <a:rPr lang="en-US" altLang="en-US" sz="2000" u="sng" dirty="0"/>
              <a:t>together</a:t>
            </a:r>
            <a:r>
              <a:rPr lang="en-US" altLang="en-US" sz="2000" dirty="0"/>
              <a:t> with the mentee using</a:t>
            </a:r>
            <a:r>
              <a:rPr lang="en-US" altLang="en-US" sz="2000" i="1" dirty="0"/>
              <a:t> </a:t>
            </a:r>
            <a:r>
              <a:rPr lang="en-US" altLang="en-US" sz="2000" dirty="0"/>
              <a:t>a</a:t>
            </a:r>
            <a:r>
              <a:rPr lang="en-US" sz="2000" b="1" i="1" dirty="0"/>
              <a:t> Mentor-Mentee Plan of Action</a:t>
            </a:r>
            <a:endParaRPr lang="en-US" altLang="en-US" sz="2000" dirty="0"/>
          </a:p>
          <a:p>
            <a:pPr lvl="1"/>
            <a:r>
              <a:rPr lang="en-US" altLang="en-US" sz="2000" dirty="0"/>
              <a:t>Discuss artifacts – what and how many. Strong portfolios have more than 20! </a:t>
            </a:r>
          </a:p>
          <a:p>
            <a:pPr lvl="1"/>
            <a:r>
              <a:rPr lang="en-US" altLang="en-US" sz="2000" dirty="0"/>
              <a:t>Develop a timeline for getting artifacts ready</a:t>
            </a:r>
          </a:p>
          <a:p>
            <a:pPr lvl="1"/>
            <a:r>
              <a:rPr lang="en-US" altLang="en-US" sz="2000" dirty="0"/>
              <a:t>Make a plan for addressing gaps in competencies identified through the inventories </a:t>
            </a:r>
          </a:p>
          <a:p>
            <a:pPr lvl="1"/>
            <a:r>
              <a:rPr lang="en-US" altLang="en-US" dirty="0"/>
              <a:t>Make appropriate resources and  information available to address identified needs</a:t>
            </a:r>
            <a:endParaRPr lang="en-US" altLang="en-US" sz="2000" dirty="0">
              <a:solidFill>
                <a:srgbClr val="FF0000"/>
              </a:solidFill>
            </a:endParaRPr>
          </a:p>
          <a:p>
            <a:r>
              <a:rPr lang="en-US" altLang="en-US" sz="2000" dirty="0"/>
              <a:t>Plan for your time, availability and personal commitment to effectively support the Intervener</a:t>
            </a:r>
          </a:p>
          <a:p>
            <a:r>
              <a:rPr lang="en-US" altLang="en-US" sz="2000" dirty="0"/>
              <a:t>Buy in and support from site-based team for skill and artifact development</a:t>
            </a:r>
            <a:endParaRPr lang="en-US" altLang="en-US" sz="2000" i="1" dirty="0"/>
          </a:p>
          <a:p>
            <a:endParaRPr lang="en-US" altLang="en-US" dirty="0"/>
          </a:p>
        </p:txBody>
      </p:sp>
    </p:spTree>
    <p:extLst>
      <p:ext uri="{BB962C8B-B14F-4D97-AF65-F5344CB8AC3E}">
        <p14:creationId xmlns:p14="http://schemas.microsoft.com/office/powerpoint/2010/main" val="41406337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496564" y="396737"/>
            <a:ext cx="6115050" cy="742950"/>
          </a:xfrm>
        </p:spPr>
        <p:txBody>
          <a:bodyPr>
            <a:noAutofit/>
          </a:bodyPr>
          <a:lstStyle/>
          <a:p>
            <a:r>
              <a:rPr lang="en-US" altLang="en-US" sz="3600" b="1" dirty="0">
                <a:latin typeface="+mn-lt"/>
              </a:rPr>
              <a:t>Step 3: Monitor Progress</a:t>
            </a:r>
            <a:br>
              <a:rPr lang="en-US" altLang="en-US" sz="3200" dirty="0">
                <a:latin typeface="+mn-lt"/>
              </a:rPr>
            </a:br>
            <a:endParaRPr lang="en-US" altLang="en-US" sz="3200" dirty="0">
              <a:latin typeface="+mn-lt"/>
            </a:endParaRPr>
          </a:p>
        </p:txBody>
      </p:sp>
      <p:sp>
        <p:nvSpPr>
          <p:cNvPr id="28675" name="Content Placeholder 2"/>
          <p:cNvSpPr>
            <a:spLocks noGrp="1"/>
          </p:cNvSpPr>
          <p:nvPr>
            <p:ph sz="quarter" idx="1"/>
          </p:nvPr>
        </p:nvSpPr>
        <p:spPr>
          <a:xfrm>
            <a:off x="244071" y="1388744"/>
            <a:ext cx="8408709" cy="3382039"/>
          </a:xfrm>
        </p:spPr>
        <p:txBody>
          <a:bodyPr>
            <a:normAutofit/>
          </a:bodyPr>
          <a:lstStyle/>
          <a:p>
            <a:pPr>
              <a:buFont typeface="Wingdings" panose="05000000000000000000" pitchFamily="2" charset="2"/>
              <a:buChar char="§"/>
            </a:pPr>
            <a:r>
              <a:rPr lang="en-US" altLang="en-US" sz="2600" dirty="0"/>
              <a:t>Maintain ongoing communication and practice active listening</a:t>
            </a:r>
          </a:p>
          <a:p>
            <a:pPr>
              <a:buFont typeface="Wingdings" panose="05000000000000000000" pitchFamily="2" charset="2"/>
              <a:buChar char="§"/>
            </a:pPr>
            <a:r>
              <a:rPr lang="en-US" altLang="en-US" sz="2600" dirty="0"/>
              <a:t>Following timeline </a:t>
            </a:r>
          </a:p>
          <a:p>
            <a:pPr>
              <a:buFont typeface="Wingdings" panose="05000000000000000000" pitchFamily="2" charset="2"/>
              <a:buChar char="§"/>
            </a:pPr>
            <a:r>
              <a:rPr lang="en-US" altLang="en-US" sz="2600" dirty="0"/>
              <a:t>Addressing non-performance/inadequate performance</a:t>
            </a:r>
          </a:p>
          <a:p>
            <a:pPr>
              <a:buFont typeface="Wingdings" panose="05000000000000000000" pitchFamily="2" charset="2"/>
              <a:buChar char="§"/>
            </a:pPr>
            <a:r>
              <a:rPr lang="en-US" altLang="en-US" sz="2600" dirty="0"/>
              <a:t>Use a </a:t>
            </a:r>
            <a:r>
              <a:rPr lang="en-US" altLang="en-US" sz="2600" b="1" i="1" dirty="0"/>
              <a:t>Mentor Checklist </a:t>
            </a:r>
            <a:r>
              <a:rPr lang="en-US" altLang="en-US" sz="2600" dirty="0"/>
              <a:t>to check off the requirements from the start of the process through submission</a:t>
            </a:r>
          </a:p>
          <a:p>
            <a:pPr>
              <a:buFont typeface="Wingdings" panose="05000000000000000000" pitchFamily="2" charset="2"/>
              <a:buChar char="§"/>
            </a:pPr>
            <a:r>
              <a:rPr lang="en-US" altLang="en-US" sz="2600" dirty="0"/>
              <a:t>Providing ongoing feedback – we address that next! </a:t>
            </a:r>
          </a:p>
          <a:p>
            <a:pPr>
              <a:buFont typeface="Wingdings" panose="05000000000000000000" pitchFamily="2" charset="2"/>
              <a:buChar char="§"/>
            </a:pPr>
            <a:endParaRPr lang="en-US" altLang="en-US" sz="3000" dirty="0"/>
          </a:p>
          <a:p>
            <a:pPr>
              <a:buFont typeface="Wingdings" panose="05000000000000000000" pitchFamily="2" charset="2"/>
              <a:buChar char="§"/>
            </a:pPr>
            <a:endParaRPr lang="en-US" altLang="en-US" sz="2400" dirty="0"/>
          </a:p>
          <a:p>
            <a:pPr>
              <a:buFont typeface="Wingdings 2" panose="05020102010507070707" pitchFamily="18" charset="2"/>
              <a:buChar char=""/>
            </a:pPr>
            <a:endParaRPr lang="en-US" altLang="en-US" sz="2400" dirty="0"/>
          </a:p>
          <a:p>
            <a:endParaRPr lang="en-US" altLang="en-US" dirty="0"/>
          </a:p>
          <a:p>
            <a:endParaRPr lang="en-US" altLang="en-US" dirty="0"/>
          </a:p>
        </p:txBody>
      </p:sp>
    </p:spTree>
    <p:extLst>
      <p:ext uri="{BB962C8B-B14F-4D97-AF65-F5344CB8AC3E}">
        <p14:creationId xmlns:p14="http://schemas.microsoft.com/office/powerpoint/2010/main" val="3583698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latin typeface="+mn-lt"/>
              </a:rPr>
              <a:t>Welcome and Introductions</a:t>
            </a:r>
          </a:p>
        </p:txBody>
      </p:sp>
      <p:sp>
        <p:nvSpPr>
          <p:cNvPr id="3" name="Content Placeholder 2"/>
          <p:cNvSpPr>
            <a:spLocks noGrp="1"/>
          </p:cNvSpPr>
          <p:nvPr>
            <p:ph sz="half" idx="1"/>
          </p:nvPr>
        </p:nvSpPr>
        <p:spPr>
          <a:xfrm>
            <a:off x="628650" y="1369219"/>
            <a:ext cx="7720220" cy="2805216"/>
          </a:xfrm>
        </p:spPr>
        <p:txBody>
          <a:bodyPr>
            <a:normAutofit fontScale="85000" lnSpcReduction="20000"/>
          </a:bodyPr>
          <a:lstStyle/>
          <a:p>
            <a:pPr marL="0" indent="0">
              <a:buNone/>
            </a:pPr>
            <a:endParaRPr lang="en-US" sz="2700" dirty="0"/>
          </a:p>
          <a:p>
            <a:pPr marL="0" indent="0">
              <a:buNone/>
            </a:pPr>
            <a:r>
              <a:rPr lang="en-US" sz="2700" dirty="0"/>
              <a:t>The NICE Team</a:t>
            </a:r>
          </a:p>
          <a:p>
            <a:pPr lvl="1"/>
            <a:r>
              <a:rPr lang="en-US" sz="2400" dirty="0"/>
              <a:t>Ritu, Leanne, Willie	</a:t>
            </a:r>
          </a:p>
          <a:p>
            <a:pPr marL="0" indent="0">
              <a:buNone/>
            </a:pPr>
            <a:endParaRPr lang="en-US" sz="2700" dirty="0"/>
          </a:p>
          <a:p>
            <a:pPr marL="0" indent="0">
              <a:buNone/>
            </a:pPr>
            <a:r>
              <a:rPr lang="en-US" sz="2700" dirty="0"/>
              <a:t>Share the following information by unmuting (#6) yourself or type in the chat box: </a:t>
            </a:r>
          </a:p>
          <a:p>
            <a:pPr lvl="1"/>
            <a:r>
              <a:rPr lang="en-US" sz="2400" dirty="0"/>
              <a:t>Your name</a:t>
            </a:r>
          </a:p>
          <a:p>
            <a:pPr lvl="1"/>
            <a:r>
              <a:rPr lang="en-US" sz="2400" dirty="0"/>
              <a:t>Your affiliation</a:t>
            </a:r>
          </a:p>
          <a:p>
            <a:pPr lvl="1"/>
            <a:r>
              <a:rPr lang="en-US" sz="2400" dirty="0"/>
              <a:t>Whether you have served or are currently serving as a NICE mentor </a:t>
            </a:r>
          </a:p>
        </p:txBody>
      </p:sp>
      <p:sp>
        <p:nvSpPr>
          <p:cNvPr id="4" name="Content Placeholder 3"/>
          <p:cNvSpPr>
            <a:spLocks noGrp="1"/>
          </p:cNvSpPr>
          <p:nvPr>
            <p:ph sz="half" idx="2"/>
          </p:nvPr>
        </p:nvSpPr>
        <p:spPr>
          <a:xfrm>
            <a:off x="1451113" y="4558748"/>
            <a:ext cx="6434759" cy="311426"/>
          </a:xfrm>
        </p:spPr>
        <p:txBody>
          <a:bodyPr>
            <a:normAutofit fontScale="85000" lnSpcReduction="20000"/>
          </a:bodyPr>
          <a:lstStyle/>
          <a:p>
            <a:pPr marL="0" indent="0" algn="ctr">
              <a:buNone/>
            </a:pPr>
            <a:r>
              <a:rPr lang="en-US" dirty="0"/>
              <a:t>(*6 to put your phone back on mute)</a:t>
            </a:r>
          </a:p>
        </p:txBody>
      </p:sp>
    </p:spTree>
    <p:extLst>
      <p:ext uri="{BB962C8B-B14F-4D97-AF65-F5344CB8AC3E}">
        <p14:creationId xmlns:p14="http://schemas.microsoft.com/office/powerpoint/2010/main" val="5365935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1602581" y="339364"/>
            <a:ext cx="6115050" cy="575035"/>
          </a:xfrm>
        </p:spPr>
        <p:txBody>
          <a:bodyPr>
            <a:noAutofit/>
          </a:bodyPr>
          <a:lstStyle/>
          <a:p>
            <a:r>
              <a:rPr lang="en-US" altLang="en-US" sz="3600" b="1" dirty="0">
                <a:latin typeface="+mn-lt"/>
              </a:rPr>
              <a:t>Step 4: Reinforce Progress</a:t>
            </a:r>
            <a:br>
              <a:rPr lang="en-US" altLang="en-US" sz="3600" b="1" dirty="0">
                <a:latin typeface="+mn-lt"/>
              </a:rPr>
            </a:br>
            <a:endParaRPr lang="en-US" altLang="en-US" sz="3600" b="1" dirty="0">
              <a:latin typeface="+mn-lt"/>
            </a:endParaRPr>
          </a:p>
        </p:txBody>
      </p:sp>
      <p:sp>
        <p:nvSpPr>
          <p:cNvPr id="9219" name="Content Placeholder 2"/>
          <p:cNvSpPr>
            <a:spLocks noGrp="1"/>
          </p:cNvSpPr>
          <p:nvPr>
            <p:ph idx="1"/>
          </p:nvPr>
        </p:nvSpPr>
        <p:spPr>
          <a:xfrm>
            <a:off x="113120" y="575035"/>
            <a:ext cx="8936611" cy="4308049"/>
          </a:xfrm>
        </p:spPr>
        <p:txBody>
          <a:bodyPr>
            <a:normAutofit fontScale="25000" lnSpcReduction="20000"/>
          </a:bodyPr>
          <a:lstStyle/>
          <a:p>
            <a:pPr marL="0" indent="0">
              <a:buNone/>
              <a:defRPr/>
            </a:pPr>
            <a:endParaRPr lang="en-US" altLang="en-US" sz="5100" dirty="0"/>
          </a:p>
          <a:p>
            <a:pPr lvl="0" fontAlgn="base">
              <a:lnSpc>
                <a:spcPct val="120000"/>
              </a:lnSpc>
              <a:spcBef>
                <a:spcPts val="600"/>
              </a:spcBef>
            </a:pPr>
            <a:r>
              <a:rPr lang="en-US" sz="8000" dirty="0"/>
              <a:t>Ongoing feedback to the intervener is integral to mentor’s ethical role </a:t>
            </a:r>
          </a:p>
          <a:p>
            <a:pPr lvl="0" fontAlgn="base">
              <a:lnSpc>
                <a:spcPct val="120000"/>
              </a:lnSpc>
              <a:spcBef>
                <a:spcPts val="600"/>
              </a:spcBef>
            </a:pPr>
            <a:r>
              <a:rPr lang="en-US" sz="8000" dirty="0"/>
              <a:t>Intervener wants and needs your feedback to move forward in the portfolio process and in their professional development</a:t>
            </a:r>
          </a:p>
          <a:p>
            <a:pPr>
              <a:lnSpc>
                <a:spcPct val="120000"/>
              </a:lnSpc>
              <a:spcBef>
                <a:spcPts val="600"/>
              </a:spcBef>
              <a:defRPr/>
            </a:pPr>
            <a:r>
              <a:rPr lang="en-US" sz="8000" dirty="0"/>
              <a:t>Feedback allows you to acknowledge/praise your intervener’s strengths/accomplishments and motivates the intervener to work on areas of challenge</a:t>
            </a:r>
          </a:p>
          <a:p>
            <a:pPr marL="227013" lvl="1" indent="-227013">
              <a:lnSpc>
                <a:spcPct val="120000"/>
              </a:lnSpc>
              <a:spcBef>
                <a:spcPts val="600"/>
              </a:spcBef>
              <a:defRPr/>
            </a:pPr>
            <a:r>
              <a:rPr lang="en-US" sz="8000" dirty="0"/>
              <a:t>Frequent, timely, and honest feedback will benefit your mentor</a:t>
            </a:r>
          </a:p>
          <a:p>
            <a:pPr marL="227013" lvl="1" indent="-227013">
              <a:lnSpc>
                <a:spcPct val="120000"/>
              </a:lnSpc>
              <a:spcBef>
                <a:spcPts val="600"/>
              </a:spcBef>
              <a:defRPr/>
            </a:pPr>
            <a:r>
              <a:rPr lang="en-US" sz="8000" dirty="0"/>
              <a:t>Use a</a:t>
            </a:r>
            <a:r>
              <a:rPr lang="en-US" sz="8000" b="1" i="1" dirty="0"/>
              <a:t> Mentor Feedback Form </a:t>
            </a:r>
            <a:r>
              <a:rPr lang="en-US" sz="8000" dirty="0"/>
              <a:t>for specific feedback on each artifact</a:t>
            </a:r>
          </a:p>
          <a:p>
            <a:pPr marL="569913" lvl="2" indent="-227013">
              <a:lnSpc>
                <a:spcPct val="120000"/>
              </a:lnSpc>
              <a:spcBef>
                <a:spcPts val="600"/>
              </a:spcBef>
              <a:defRPr/>
            </a:pPr>
            <a:r>
              <a:rPr lang="en-US" altLang="en-US" sz="7700" dirty="0"/>
              <a:t>Giving suggestions about how to improve the artifact rather than mentor taking lead in improving it</a:t>
            </a:r>
          </a:p>
          <a:p>
            <a:pPr marL="569913" lvl="2" indent="-227013">
              <a:lnSpc>
                <a:spcPct val="120000"/>
              </a:lnSpc>
              <a:spcBef>
                <a:spcPts val="600"/>
              </a:spcBef>
              <a:defRPr/>
            </a:pPr>
            <a:r>
              <a:rPr lang="en-US" altLang="en-US" sz="7700" dirty="0"/>
              <a:t>Encourage reflective practice all through the process</a:t>
            </a:r>
            <a:endParaRPr lang="en-US" sz="7200" dirty="0">
              <a:solidFill>
                <a:srgbClr val="FF0000"/>
              </a:solidFill>
            </a:endParaRPr>
          </a:p>
          <a:p>
            <a:pPr marL="0" indent="0">
              <a:buNone/>
              <a:defRPr/>
            </a:pPr>
            <a:endParaRPr lang="en-US" altLang="en-US" sz="2400" dirty="0"/>
          </a:p>
          <a:p>
            <a:pPr marL="0" indent="0">
              <a:buNone/>
              <a:defRPr/>
            </a:pPr>
            <a:endParaRPr lang="en-US" altLang="en-US" sz="1200" dirty="0"/>
          </a:p>
          <a:p>
            <a:pPr marL="0" indent="0">
              <a:buNone/>
              <a:defRPr/>
            </a:pPr>
            <a:endParaRPr lang="en-US" altLang="en-US" sz="788" dirty="0"/>
          </a:p>
        </p:txBody>
      </p:sp>
    </p:spTree>
    <p:extLst>
      <p:ext uri="{BB962C8B-B14F-4D97-AF65-F5344CB8AC3E}">
        <p14:creationId xmlns:p14="http://schemas.microsoft.com/office/powerpoint/2010/main" val="1668713912"/>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106905"/>
          </a:xfrm>
        </p:spPr>
        <p:txBody>
          <a:bodyPr/>
          <a:lstStyle/>
          <a:p>
            <a:r>
              <a:rPr lang="en-US" b="1" dirty="0">
                <a:latin typeface="+mn-lt"/>
              </a:rPr>
              <a:t>Out of “Line of Sight” NICE Mentoring </a:t>
            </a:r>
          </a:p>
        </p:txBody>
      </p:sp>
      <p:sp>
        <p:nvSpPr>
          <p:cNvPr id="3" name="Content Placeholder 2"/>
          <p:cNvSpPr>
            <a:spLocks noGrp="1"/>
          </p:cNvSpPr>
          <p:nvPr>
            <p:ph idx="1"/>
          </p:nvPr>
        </p:nvSpPr>
        <p:spPr>
          <a:xfrm>
            <a:off x="395926" y="933651"/>
            <a:ext cx="8119424" cy="4129237"/>
          </a:xfrm>
        </p:spPr>
        <p:txBody>
          <a:bodyPr>
            <a:normAutofit fontScale="25000" lnSpcReduction="20000"/>
          </a:bodyPr>
          <a:lstStyle/>
          <a:p>
            <a:pPr fontAlgn="base"/>
            <a:r>
              <a:rPr lang="en-US" sz="9600" dirty="0"/>
              <a:t>Get started on the right foot - Spend time discussing expectations, accountability, commitment, etc. in the beginning</a:t>
            </a:r>
          </a:p>
          <a:p>
            <a:pPr fontAlgn="base"/>
            <a:r>
              <a:rPr lang="en-US" sz="9600" dirty="0"/>
              <a:t>Build the relationship - establish the human connection, build trust which helps build long-term commitment</a:t>
            </a:r>
          </a:p>
          <a:p>
            <a:pPr fontAlgn="base"/>
            <a:r>
              <a:rPr lang="en-US" sz="9600" dirty="0"/>
              <a:t>Utilize technology - email, Skype, Zoom, Facetime, phone, google docs whatever works best for you both</a:t>
            </a:r>
          </a:p>
          <a:p>
            <a:pPr fontAlgn="base"/>
            <a:r>
              <a:rPr lang="en-US" sz="9600" dirty="0"/>
              <a:t>Plan thoroughly and plan ahead – schedule meetings in advance, schedule more meetings than you think you will need, life happens</a:t>
            </a:r>
          </a:p>
          <a:p>
            <a:pPr fontAlgn="base"/>
            <a:r>
              <a:rPr lang="en-US" sz="9600" dirty="0"/>
              <a:t>Don't just rely on distance mentoring - encourage mentee to find additional support with their on-site team. Mentor develop relationship with on-site team whenever feasible</a:t>
            </a:r>
          </a:p>
          <a:p>
            <a:pPr marL="0" indent="0">
              <a:buNone/>
            </a:pPr>
            <a:endParaRPr lang="en-US" dirty="0">
              <a:solidFill>
                <a:srgbClr val="FF0000"/>
              </a:solidFill>
            </a:endParaRPr>
          </a:p>
        </p:txBody>
      </p:sp>
    </p:spTree>
    <p:extLst>
      <p:ext uri="{BB962C8B-B14F-4D97-AF65-F5344CB8AC3E}">
        <p14:creationId xmlns:p14="http://schemas.microsoft.com/office/powerpoint/2010/main" val="41444874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p:cNvSpPr>
            <a:spLocks noGrp="1"/>
          </p:cNvSpPr>
          <p:nvPr>
            <p:ph type="title"/>
          </p:nvPr>
        </p:nvSpPr>
        <p:spPr/>
        <p:txBody>
          <a:bodyPr>
            <a:normAutofit fontScale="90000"/>
          </a:bodyPr>
          <a:lstStyle/>
          <a:p>
            <a:pPr algn="ctr"/>
            <a:r>
              <a:rPr lang="en-US" b="1" dirty="0"/>
              <a:t>Questions</a:t>
            </a:r>
            <a:r>
              <a:rPr lang="en-US" b="1" baseline="0" dirty="0"/>
              <a:t> and Evaluation</a:t>
            </a:r>
            <a:br>
              <a:rPr lang="en-US" dirty="0"/>
            </a:br>
            <a:endParaRPr lang="en-US" dirty="0"/>
          </a:p>
        </p:txBody>
      </p:sp>
      <p:sp>
        <p:nvSpPr>
          <p:cNvPr id="3" name="Content Placeholder 2"/>
          <p:cNvSpPr>
            <a:spLocks noGrp="1"/>
          </p:cNvSpPr>
          <p:nvPr>
            <p:ph sz="half" idx="1"/>
          </p:nvPr>
        </p:nvSpPr>
        <p:spPr>
          <a:xfrm>
            <a:off x="628650" y="1369219"/>
            <a:ext cx="7620828" cy="611981"/>
          </a:xfrm>
        </p:spPr>
        <p:txBody>
          <a:bodyPr/>
          <a:lstStyle/>
          <a:p>
            <a:pPr marL="0" indent="0" algn="ctr">
              <a:buNone/>
            </a:pPr>
            <a:r>
              <a:rPr lang="en-US" sz="3600" b="1" dirty="0"/>
              <a:t>Questions, Comments or Concerns?</a:t>
            </a:r>
          </a:p>
          <a:p>
            <a:pPr marL="0" indent="0">
              <a:buNone/>
            </a:pPr>
            <a:endParaRPr lang="en-US" dirty="0"/>
          </a:p>
        </p:txBody>
      </p:sp>
      <p:sp>
        <p:nvSpPr>
          <p:cNvPr id="4" name="Content Placeholder 3"/>
          <p:cNvSpPr>
            <a:spLocks noGrp="1"/>
          </p:cNvSpPr>
          <p:nvPr>
            <p:ph sz="half" idx="2"/>
          </p:nvPr>
        </p:nvSpPr>
        <p:spPr>
          <a:xfrm>
            <a:off x="628650" y="3187147"/>
            <a:ext cx="7886700" cy="1445575"/>
          </a:xfrm>
        </p:spPr>
        <p:txBody>
          <a:bodyPr/>
          <a:lstStyle/>
          <a:p>
            <a:pPr marL="0" indent="0">
              <a:buNone/>
            </a:pPr>
            <a:r>
              <a:rPr lang="en-US" dirty="0"/>
              <a:t>Please share your thoughts on how we can improve by completing our webinar evaluation: </a:t>
            </a:r>
            <a:r>
              <a:rPr lang="en-US" dirty="0">
                <a:hlinkClick r:id="rId2"/>
              </a:rPr>
              <a:t>https://tinyurl.com/rssjcx4</a:t>
            </a:r>
            <a:r>
              <a:rPr lang="en-US" dirty="0"/>
              <a:t> </a:t>
            </a:r>
          </a:p>
        </p:txBody>
      </p:sp>
    </p:spTree>
    <p:extLst>
      <p:ext uri="{BB962C8B-B14F-4D97-AF65-F5344CB8AC3E}">
        <p14:creationId xmlns:p14="http://schemas.microsoft.com/office/powerpoint/2010/main" val="6578042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70149"/>
            <a:ext cx="7296150" cy="817138"/>
          </a:xfrm>
        </p:spPr>
        <p:txBody>
          <a:bodyPr>
            <a:normAutofit/>
          </a:bodyPr>
          <a:lstStyle/>
          <a:p>
            <a:r>
              <a:rPr lang="en-US" sz="2800" b="1" dirty="0"/>
              <a:t>What is coming next: Overview of Webinar # 2</a:t>
            </a:r>
          </a:p>
        </p:txBody>
      </p:sp>
      <p:sp>
        <p:nvSpPr>
          <p:cNvPr id="3" name="Content Placeholder 2"/>
          <p:cNvSpPr>
            <a:spLocks noGrp="1"/>
          </p:cNvSpPr>
          <p:nvPr>
            <p:ph idx="1"/>
          </p:nvPr>
        </p:nvSpPr>
        <p:spPr>
          <a:xfrm>
            <a:off x="235670" y="1164321"/>
            <a:ext cx="8908330" cy="4081806"/>
          </a:xfrm>
        </p:spPr>
        <p:txBody>
          <a:bodyPr>
            <a:normAutofit/>
          </a:bodyPr>
          <a:lstStyle/>
          <a:p>
            <a:pPr marL="0" indent="0">
              <a:buNone/>
            </a:pPr>
            <a:r>
              <a:rPr lang="en-US" sz="1900" b="1" dirty="0"/>
              <a:t>Webinar #2 –Ensuring Intervener Success in NICE </a:t>
            </a:r>
            <a:r>
              <a:rPr lang="en-US" sz="2000" dirty="0"/>
              <a:t>– </a:t>
            </a:r>
            <a:r>
              <a:rPr lang="en-US" sz="1900" b="1" dirty="0"/>
              <a:t>Part 1: Strong Narratives and Reflective Practice -   </a:t>
            </a:r>
            <a:r>
              <a:rPr lang="en-US" sz="1900" b="1" u="sng" dirty="0"/>
              <a:t>November 20</a:t>
            </a:r>
            <a:r>
              <a:rPr lang="en-US" sz="1900" b="1" u="sng" baseline="30000" dirty="0"/>
              <a:t>th</a:t>
            </a:r>
            <a:r>
              <a:rPr lang="en-US" sz="1900" b="1" u="sng" dirty="0"/>
              <a:t> </a:t>
            </a:r>
            <a:endParaRPr lang="en-US" sz="1900" u="sng" dirty="0"/>
          </a:p>
          <a:p>
            <a:pPr marL="0" indent="0">
              <a:buNone/>
            </a:pPr>
            <a:r>
              <a:rPr lang="en-US" sz="1900" b="1" dirty="0"/>
              <a:t>Focus:  </a:t>
            </a:r>
            <a:r>
              <a:rPr lang="en-US" sz="1900" dirty="0"/>
              <a:t>This interactive training webinar will aid participants in understanding the expectations within the NICE portfolio creation process. Presenters will review the scoring rubric and highlight the importance of reflective practice and strong narratives in the explanation sections of the artifacts. </a:t>
            </a:r>
          </a:p>
          <a:p>
            <a:pPr marL="0" indent="0">
              <a:buNone/>
            </a:pPr>
            <a:r>
              <a:rPr lang="en-US" sz="1900" b="1" dirty="0"/>
              <a:t>Learning Outcomes:</a:t>
            </a:r>
          </a:p>
          <a:p>
            <a:pPr lvl="0"/>
            <a:r>
              <a:rPr lang="en-US" sz="1900" dirty="0"/>
              <a:t>Increase knowledge of two components of NICE artifacts – documentation and explanations</a:t>
            </a:r>
          </a:p>
          <a:p>
            <a:pPr lvl="0"/>
            <a:r>
              <a:rPr lang="en-US" sz="1900" dirty="0"/>
              <a:t>Increase knowledge of importance of strong narratives in artifact explanations</a:t>
            </a:r>
          </a:p>
          <a:p>
            <a:pPr lvl="0"/>
            <a:r>
              <a:rPr lang="en-US" sz="1900" dirty="0"/>
              <a:t>Develop an understanding of the importance of enhancing interveners’ self-reflection and self-assessment skills regarding their own practice</a:t>
            </a:r>
          </a:p>
          <a:p>
            <a:endParaRPr lang="en-US" dirty="0"/>
          </a:p>
        </p:txBody>
      </p:sp>
    </p:spTree>
    <p:extLst>
      <p:ext uri="{BB962C8B-B14F-4D97-AF65-F5344CB8AC3E}">
        <p14:creationId xmlns:p14="http://schemas.microsoft.com/office/powerpoint/2010/main" val="3551919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73843"/>
            <a:ext cx="7886700" cy="1304699"/>
          </a:xfrm>
        </p:spPr>
        <p:txBody>
          <a:bodyPr>
            <a:normAutofit fontScale="90000"/>
          </a:bodyPr>
          <a:lstStyle/>
          <a:p>
            <a:r>
              <a:rPr lang="en-US" b="1" dirty="0">
                <a:latin typeface="+mn-lt"/>
              </a:rPr>
              <a:t>Recap of NICE Module 1 - Using an E-Portfolio to Demonstrate Competency</a:t>
            </a:r>
            <a:br>
              <a:rPr lang="en-US" dirty="0"/>
            </a:br>
            <a:endParaRPr lang="en-US" dirty="0"/>
          </a:p>
        </p:txBody>
      </p:sp>
      <p:sp>
        <p:nvSpPr>
          <p:cNvPr id="3" name="Content Placeholder 2"/>
          <p:cNvSpPr>
            <a:spLocks noGrp="1"/>
          </p:cNvSpPr>
          <p:nvPr>
            <p:ph idx="1"/>
          </p:nvPr>
        </p:nvSpPr>
        <p:spPr>
          <a:xfrm>
            <a:off x="430824" y="1268016"/>
            <a:ext cx="8713176" cy="3947746"/>
          </a:xfrm>
        </p:spPr>
        <p:txBody>
          <a:bodyPr>
            <a:normAutofit/>
          </a:bodyPr>
          <a:lstStyle/>
          <a:p>
            <a:pPr marL="0" indent="0">
              <a:buNone/>
            </a:pPr>
            <a:r>
              <a:rPr lang="en-US" sz="2400" b="1" dirty="0"/>
              <a:t>Focus: </a:t>
            </a:r>
            <a:r>
              <a:rPr lang="en-US" dirty="0"/>
              <a:t>The NICE (National Intervener Certification E-Portfolio) process and how to create the content for an e-portfolio. </a:t>
            </a:r>
            <a:endParaRPr lang="en-US" sz="2400" b="1" dirty="0"/>
          </a:p>
          <a:p>
            <a:pPr marL="0" indent="0">
              <a:spcBef>
                <a:spcPts val="900"/>
              </a:spcBef>
              <a:buNone/>
            </a:pPr>
            <a:r>
              <a:rPr lang="en-US" sz="2400" b="1" dirty="0"/>
              <a:t>Learning Outcomes:</a:t>
            </a:r>
          </a:p>
          <a:p>
            <a:r>
              <a:rPr lang="en-US" dirty="0"/>
              <a:t>Describe the purpose of e-portfolios</a:t>
            </a:r>
          </a:p>
          <a:p>
            <a:r>
              <a:rPr lang="en-US" dirty="0"/>
              <a:t>Review the Council for Exceptional Children’s (CEC) knowledge and skill competencies for interveners</a:t>
            </a:r>
          </a:p>
          <a:p>
            <a:r>
              <a:rPr lang="en-US" dirty="0"/>
              <a:t>Discuss the meaning of the competencies as they relate to your practice</a:t>
            </a:r>
          </a:p>
          <a:p>
            <a:r>
              <a:rPr lang="en-US" dirty="0"/>
              <a:t>Describe how to create artifacts using different forms of documentation</a:t>
            </a:r>
          </a:p>
          <a:p>
            <a:r>
              <a:rPr lang="en-US" dirty="0"/>
              <a:t>Outline strategies for effective mentoring</a:t>
            </a:r>
          </a:p>
          <a:p>
            <a:endParaRPr lang="en-US" dirty="0"/>
          </a:p>
        </p:txBody>
      </p:sp>
    </p:spTree>
    <p:extLst>
      <p:ext uri="{BB962C8B-B14F-4D97-AF65-F5344CB8AC3E}">
        <p14:creationId xmlns:p14="http://schemas.microsoft.com/office/powerpoint/2010/main" val="3173038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144" y="91449"/>
            <a:ext cx="7886700" cy="994172"/>
          </a:xfrm>
        </p:spPr>
        <p:txBody>
          <a:bodyPr>
            <a:normAutofit fontScale="90000"/>
          </a:bodyPr>
          <a:lstStyle/>
          <a:p>
            <a:r>
              <a:rPr lang="en-US" b="1" dirty="0">
                <a:latin typeface="+mn-lt"/>
              </a:rPr>
              <a:t>Recap of NICE Module 2 – Learning to Use Venture: Outline</a:t>
            </a:r>
          </a:p>
        </p:txBody>
      </p:sp>
      <p:sp>
        <p:nvSpPr>
          <p:cNvPr id="3" name="Content Placeholder 2"/>
          <p:cNvSpPr>
            <a:spLocks noGrp="1"/>
          </p:cNvSpPr>
          <p:nvPr>
            <p:ph idx="1"/>
          </p:nvPr>
        </p:nvSpPr>
        <p:spPr>
          <a:xfrm>
            <a:off x="436144" y="1085621"/>
            <a:ext cx="7886700" cy="3263504"/>
          </a:xfrm>
        </p:spPr>
        <p:txBody>
          <a:bodyPr>
            <a:noAutofit/>
          </a:bodyPr>
          <a:lstStyle/>
          <a:p>
            <a:pPr marL="0" indent="0">
              <a:buNone/>
            </a:pPr>
            <a:r>
              <a:rPr lang="en-US" sz="2400" b="1" dirty="0"/>
              <a:t>Focus: </a:t>
            </a:r>
            <a:r>
              <a:rPr lang="en-US" sz="2000" dirty="0"/>
              <a:t>Getting to know </a:t>
            </a:r>
            <a:r>
              <a:rPr lang="en-US" sz="2000" b="1" dirty="0"/>
              <a:t>Venture</a:t>
            </a:r>
            <a:r>
              <a:rPr lang="en-US" sz="2000" dirty="0"/>
              <a:t>, the platform where intervener candidates build their e-portfolios; mentors review and provide feedback on portfolios in progress;  and, reviewers evaluate and score portfolios.</a:t>
            </a:r>
          </a:p>
          <a:p>
            <a:pPr marL="0" indent="0">
              <a:spcBef>
                <a:spcPts val="900"/>
              </a:spcBef>
              <a:buNone/>
            </a:pPr>
            <a:r>
              <a:rPr lang="en-US" sz="2400" b="1" dirty="0"/>
              <a:t>Learning Outcomes:</a:t>
            </a:r>
          </a:p>
          <a:p>
            <a:r>
              <a:rPr lang="en-US" sz="2000" dirty="0"/>
              <a:t>Navigate the Venture site </a:t>
            </a:r>
          </a:p>
          <a:p>
            <a:r>
              <a:rPr lang="en-US" sz="2000" dirty="0"/>
              <a:t>Create a profile </a:t>
            </a:r>
          </a:p>
          <a:p>
            <a:r>
              <a:rPr lang="en-US" sz="2000" dirty="0"/>
              <a:t>Complete the "About Me" section of an e-portfolio</a:t>
            </a:r>
          </a:p>
          <a:p>
            <a:r>
              <a:rPr lang="en-US" sz="2000" dirty="0"/>
              <a:t>Import documentation into artifacts</a:t>
            </a:r>
          </a:p>
          <a:p>
            <a:r>
              <a:rPr lang="en-US" sz="2000" dirty="0"/>
              <a:t>Track the progress of e-portfolio development</a:t>
            </a:r>
          </a:p>
          <a:p>
            <a:r>
              <a:rPr lang="en-US" sz="2000" dirty="0"/>
              <a:t>Exchange messages with a candidate, mentor, or tech support within the Venture system</a:t>
            </a:r>
          </a:p>
        </p:txBody>
      </p:sp>
    </p:spTree>
    <p:extLst>
      <p:ext uri="{BB962C8B-B14F-4D97-AF65-F5344CB8AC3E}">
        <p14:creationId xmlns:p14="http://schemas.microsoft.com/office/powerpoint/2010/main" val="3012304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73844"/>
            <a:ext cx="7886700" cy="791385"/>
          </a:xfrm>
        </p:spPr>
        <p:txBody>
          <a:bodyPr/>
          <a:lstStyle/>
          <a:p>
            <a:r>
              <a:rPr lang="en-US" b="1" dirty="0">
                <a:latin typeface="+mn-lt"/>
              </a:rPr>
              <a:t>Purpose of the NICE Mentor Webinar Series</a:t>
            </a:r>
          </a:p>
        </p:txBody>
      </p:sp>
      <p:sp>
        <p:nvSpPr>
          <p:cNvPr id="3" name="Content Placeholder 2"/>
          <p:cNvSpPr>
            <a:spLocks noGrp="1"/>
          </p:cNvSpPr>
          <p:nvPr>
            <p:ph idx="1"/>
          </p:nvPr>
        </p:nvSpPr>
        <p:spPr/>
        <p:txBody>
          <a:bodyPr/>
          <a:lstStyle/>
          <a:p>
            <a:pPr marL="0" indent="0">
              <a:buNone/>
            </a:pPr>
            <a:r>
              <a:rPr lang="en-US" sz="2400" b="1" dirty="0"/>
              <a:t>Focus: </a:t>
            </a:r>
            <a:r>
              <a:rPr lang="en-US" sz="2200" dirty="0"/>
              <a:t>Developing the basic skills required to function effectively as a mentor to facilitate success for the intervener in the NICE process. The series consists of the following three webinars:</a:t>
            </a:r>
          </a:p>
          <a:p>
            <a:pPr lvl="1">
              <a:spcBef>
                <a:spcPts val="900"/>
              </a:spcBef>
            </a:pPr>
            <a:r>
              <a:rPr lang="en-US" sz="2100" dirty="0"/>
              <a:t>Webinar #1 – The Role of a NICE Mentor </a:t>
            </a:r>
          </a:p>
          <a:p>
            <a:pPr lvl="1">
              <a:spcBef>
                <a:spcPts val="900"/>
              </a:spcBef>
            </a:pPr>
            <a:r>
              <a:rPr lang="en-US" sz="2100" dirty="0"/>
              <a:t>Webinar #2 – Ensuring Intervener Success in NICE Part 1: Strong Narratives and Reflective Practice</a:t>
            </a:r>
          </a:p>
          <a:p>
            <a:pPr lvl="1">
              <a:spcBef>
                <a:spcPts val="900"/>
              </a:spcBef>
            </a:pPr>
            <a:r>
              <a:rPr lang="en-US" sz="2100" dirty="0"/>
              <a:t>Webinar #3 – Ensuring Intervener Success in NICE Part II: Portfolio Scoring  </a:t>
            </a:r>
          </a:p>
          <a:p>
            <a:endParaRPr lang="en-US" dirty="0"/>
          </a:p>
        </p:txBody>
      </p:sp>
    </p:spTree>
    <p:extLst>
      <p:ext uri="{BB962C8B-B14F-4D97-AF65-F5344CB8AC3E}">
        <p14:creationId xmlns:p14="http://schemas.microsoft.com/office/powerpoint/2010/main" val="452717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latin typeface="+mn-lt"/>
              </a:rPr>
              <a:t>Webinar #1: The Role of a NICE Mentor</a:t>
            </a:r>
            <a:br>
              <a:rPr lang="en-US" sz="3200" b="1" dirty="0">
                <a:latin typeface="+mn-lt"/>
              </a:rPr>
            </a:br>
            <a:endParaRPr lang="en-US" sz="3200" b="1" dirty="0">
              <a:latin typeface="+mn-lt"/>
            </a:endParaRPr>
          </a:p>
        </p:txBody>
      </p:sp>
      <p:sp>
        <p:nvSpPr>
          <p:cNvPr id="3" name="Content Placeholder 2"/>
          <p:cNvSpPr>
            <a:spLocks noGrp="1"/>
          </p:cNvSpPr>
          <p:nvPr>
            <p:ph idx="1"/>
          </p:nvPr>
        </p:nvSpPr>
        <p:spPr>
          <a:xfrm>
            <a:off x="628650" y="1077141"/>
            <a:ext cx="7886700" cy="3494036"/>
          </a:xfrm>
        </p:spPr>
        <p:txBody>
          <a:bodyPr>
            <a:noAutofit/>
          </a:bodyPr>
          <a:lstStyle/>
          <a:p>
            <a:pPr marL="0" indent="0">
              <a:buNone/>
            </a:pPr>
            <a:r>
              <a:rPr lang="en-US" sz="2700" b="1" dirty="0"/>
              <a:t>Focus:  </a:t>
            </a:r>
            <a:r>
              <a:rPr lang="en-US" sz="2700" dirty="0"/>
              <a:t>Role of a mentor in general as well as expectations of a NICE mentor</a:t>
            </a:r>
            <a:endParaRPr lang="en-US" sz="2700" b="1" dirty="0"/>
          </a:p>
          <a:p>
            <a:pPr marL="0" indent="0">
              <a:buNone/>
            </a:pPr>
            <a:r>
              <a:rPr lang="en-US" sz="2700" b="1" dirty="0"/>
              <a:t>Learning outcomes:</a:t>
            </a:r>
          </a:p>
          <a:p>
            <a:pPr lvl="1"/>
            <a:r>
              <a:rPr lang="en-US" sz="2400" dirty="0"/>
              <a:t>Increase knowledge of the role of mentors</a:t>
            </a:r>
            <a:endParaRPr lang="en-US" sz="2100" dirty="0"/>
          </a:p>
          <a:p>
            <a:pPr lvl="1"/>
            <a:r>
              <a:rPr lang="en-US" sz="2400" dirty="0"/>
              <a:t>Increase knowledge of NICE mentor roles and expectations</a:t>
            </a:r>
            <a:endParaRPr lang="en-US" sz="2100" dirty="0"/>
          </a:p>
          <a:p>
            <a:pPr lvl="1"/>
            <a:r>
              <a:rPr lang="en-US" sz="2400" dirty="0"/>
              <a:t>Reflect upon mentoring skills</a:t>
            </a:r>
          </a:p>
          <a:p>
            <a:pPr lvl="1"/>
            <a:r>
              <a:rPr lang="en-US" sz="2400" dirty="0"/>
              <a:t>Learn about the cyclical process of mentoring</a:t>
            </a:r>
            <a:endParaRPr lang="en-US" sz="2100" dirty="0"/>
          </a:p>
          <a:p>
            <a:pPr marL="0" indent="0">
              <a:buNone/>
            </a:pPr>
            <a:endParaRPr lang="en-US" sz="2700" dirty="0"/>
          </a:p>
        </p:txBody>
      </p:sp>
    </p:spTree>
    <p:extLst>
      <p:ext uri="{BB962C8B-B14F-4D97-AF65-F5344CB8AC3E}">
        <p14:creationId xmlns:p14="http://schemas.microsoft.com/office/powerpoint/2010/main" val="332373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mn-lt"/>
              </a:rPr>
              <a:t>Share Your Thoughts!</a:t>
            </a:r>
          </a:p>
        </p:txBody>
      </p:sp>
      <p:sp>
        <p:nvSpPr>
          <p:cNvPr id="3" name="Content Placeholder 2"/>
          <p:cNvSpPr>
            <a:spLocks noGrp="1"/>
          </p:cNvSpPr>
          <p:nvPr>
            <p:ph sz="half" idx="1"/>
          </p:nvPr>
        </p:nvSpPr>
        <p:spPr>
          <a:xfrm>
            <a:off x="628650" y="1268016"/>
            <a:ext cx="7886700" cy="3123268"/>
          </a:xfrm>
        </p:spPr>
        <p:txBody>
          <a:bodyPr>
            <a:normAutofit fontScale="92500" lnSpcReduction="10000"/>
          </a:bodyPr>
          <a:lstStyle/>
          <a:p>
            <a:pPr marL="342900" indent="-342900">
              <a:defRPr/>
            </a:pPr>
            <a:r>
              <a:rPr lang="en-US" sz="2700" dirty="0"/>
              <a:t>Think about the mentors who had the greatest impact on you and reflect on: </a:t>
            </a:r>
          </a:p>
          <a:p>
            <a:pPr marL="0" indent="0">
              <a:buNone/>
              <a:defRPr/>
            </a:pPr>
            <a:r>
              <a:rPr lang="en-US" sz="3600" dirty="0"/>
              <a:t>	</a:t>
            </a:r>
            <a:endParaRPr lang="en-US" sz="2400" dirty="0"/>
          </a:p>
          <a:p>
            <a:pPr marL="0" indent="0">
              <a:buNone/>
              <a:defRPr/>
            </a:pPr>
            <a:r>
              <a:rPr lang="en-US" sz="3600" dirty="0"/>
              <a:t>	What does the term “Mentor" mean? </a:t>
            </a:r>
          </a:p>
          <a:p>
            <a:pPr marL="0" indent="0">
              <a:buNone/>
              <a:defRPr/>
            </a:pPr>
            <a:endParaRPr lang="en-US" sz="3600" dirty="0"/>
          </a:p>
          <a:p>
            <a:pPr marL="342900" indent="-342900">
              <a:defRPr/>
            </a:pPr>
            <a:r>
              <a:rPr lang="en-US" sz="2700" dirty="0"/>
              <a:t>Briefly share your responses in the chat pod or by unmuting yourself (#6)</a:t>
            </a:r>
          </a:p>
        </p:txBody>
      </p:sp>
      <p:sp>
        <p:nvSpPr>
          <p:cNvPr id="4" name="Content Placeholder 3"/>
          <p:cNvSpPr>
            <a:spLocks noGrp="1"/>
          </p:cNvSpPr>
          <p:nvPr>
            <p:ph sz="half" idx="2"/>
          </p:nvPr>
        </p:nvSpPr>
        <p:spPr>
          <a:xfrm>
            <a:off x="1141757" y="4561103"/>
            <a:ext cx="6746185" cy="345645"/>
          </a:xfrm>
        </p:spPr>
        <p:txBody>
          <a:bodyPr>
            <a:normAutofit fontScale="92500" lnSpcReduction="10000"/>
          </a:bodyPr>
          <a:lstStyle/>
          <a:p>
            <a:pPr marL="0" indent="0" algn="ctr">
              <a:buNone/>
            </a:pPr>
            <a:r>
              <a:rPr lang="en-US" dirty="0"/>
              <a:t>(*6 to put your phone back on mute)</a:t>
            </a:r>
          </a:p>
        </p:txBody>
      </p:sp>
    </p:spTree>
    <p:extLst>
      <p:ext uri="{BB962C8B-B14F-4D97-AF65-F5344CB8AC3E}">
        <p14:creationId xmlns:p14="http://schemas.microsoft.com/office/powerpoint/2010/main" val="1048700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mn-lt"/>
              </a:rPr>
              <a:t>Mentor: Dictionary Meaning </a:t>
            </a:r>
          </a:p>
        </p:txBody>
      </p:sp>
      <p:sp>
        <p:nvSpPr>
          <p:cNvPr id="3" name="Content Placeholder 2"/>
          <p:cNvSpPr>
            <a:spLocks noGrp="1"/>
          </p:cNvSpPr>
          <p:nvPr>
            <p:ph idx="1"/>
          </p:nvPr>
        </p:nvSpPr>
        <p:spPr>
          <a:xfrm>
            <a:off x="1055802" y="1140644"/>
            <a:ext cx="7534283" cy="3648926"/>
          </a:xfrm>
        </p:spPr>
        <p:txBody>
          <a:bodyPr>
            <a:normAutofit/>
          </a:bodyPr>
          <a:lstStyle/>
          <a:p>
            <a:pPr marL="0" indent="0">
              <a:buNone/>
            </a:pPr>
            <a:r>
              <a:rPr lang="en-US" sz="2800" b="1" i="1" dirty="0"/>
              <a:t>noun</a:t>
            </a:r>
            <a:endParaRPr lang="en-US" sz="2800" b="1" dirty="0"/>
          </a:p>
          <a:p>
            <a:r>
              <a:rPr lang="en-US" sz="2400" dirty="0"/>
              <a:t>an experienced and trusted adviser.</a:t>
            </a:r>
          </a:p>
          <a:p>
            <a:r>
              <a:rPr lang="en-US" sz="2400" dirty="0"/>
              <a:t>Similar: adviser, guide, confidant, counselor, consultant, therapist, spiritual leader</a:t>
            </a:r>
          </a:p>
          <a:p>
            <a:pPr marL="0" indent="0">
              <a:buNone/>
            </a:pPr>
            <a:r>
              <a:rPr lang="en-US" sz="3200" b="1" i="1" dirty="0"/>
              <a:t>verb</a:t>
            </a:r>
          </a:p>
          <a:p>
            <a:r>
              <a:rPr lang="en-US" sz="2400" dirty="0"/>
              <a:t>advise or train</a:t>
            </a:r>
          </a:p>
          <a:p>
            <a:endParaRPr lang="en-US" dirty="0"/>
          </a:p>
        </p:txBody>
      </p:sp>
    </p:spTree>
    <p:extLst>
      <p:ext uri="{BB962C8B-B14F-4D97-AF65-F5344CB8AC3E}">
        <p14:creationId xmlns:p14="http://schemas.microsoft.com/office/powerpoint/2010/main" val="241800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latin typeface="+mn-lt"/>
              </a:rPr>
              <a:t>Mentoring vs. Coaching </a:t>
            </a:r>
          </a:p>
        </p:txBody>
      </p:sp>
      <p:sp>
        <p:nvSpPr>
          <p:cNvPr id="3" name="Content Placeholder 2"/>
          <p:cNvSpPr>
            <a:spLocks noGrp="1"/>
          </p:cNvSpPr>
          <p:nvPr>
            <p:ph sz="half" idx="1"/>
          </p:nvPr>
        </p:nvSpPr>
        <p:spPr>
          <a:xfrm>
            <a:off x="628650" y="1268016"/>
            <a:ext cx="3886200" cy="3527504"/>
          </a:xfrm>
        </p:spPr>
        <p:txBody>
          <a:bodyPr>
            <a:normAutofit fontScale="92500"/>
          </a:bodyPr>
          <a:lstStyle/>
          <a:p>
            <a:pPr marL="0" indent="0">
              <a:buNone/>
            </a:pPr>
            <a:r>
              <a:rPr lang="en-US" sz="2400" b="1" dirty="0">
                <a:solidFill>
                  <a:srgbClr val="222222"/>
                </a:solidFill>
              </a:rPr>
              <a:t>Mentoring:</a:t>
            </a:r>
          </a:p>
          <a:p>
            <a:pPr lvl="1"/>
            <a:r>
              <a:rPr lang="en-US" sz="2400" dirty="0">
                <a:solidFill>
                  <a:srgbClr val="222222"/>
                </a:solidFill>
              </a:rPr>
              <a:t>Is a long-term process</a:t>
            </a:r>
          </a:p>
          <a:p>
            <a:pPr lvl="1"/>
            <a:endParaRPr lang="en-US" sz="2400" dirty="0">
              <a:solidFill>
                <a:srgbClr val="222222"/>
              </a:solidFill>
            </a:endParaRPr>
          </a:p>
          <a:p>
            <a:pPr lvl="1">
              <a:spcBef>
                <a:spcPts val="0"/>
              </a:spcBef>
            </a:pPr>
            <a:r>
              <a:rPr lang="en-US" sz="2400" dirty="0">
                <a:solidFill>
                  <a:srgbClr val="222222"/>
                </a:solidFill>
              </a:rPr>
              <a:t>Is a relationship-centered process based on mutual trust and respect between the </a:t>
            </a:r>
            <a:r>
              <a:rPr lang="en-US" sz="2400" b="1" dirty="0">
                <a:solidFill>
                  <a:srgbClr val="222222"/>
                </a:solidFill>
              </a:rPr>
              <a:t>mentor</a:t>
            </a:r>
            <a:r>
              <a:rPr lang="en-US" sz="2400" dirty="0">
                <a:solidFill>
                  <a:srgbClr val="222222"/>
                </a:solidFill>
              </a:rPr>
              <a:t> and mentee</a:t>
            </a:r>
          </a:p>
          <a:p>
            <a:pPr lvl="1">
              <a:spcBef>
                <a:spcPts val="0"/>
              </a:spcBef>
            </a:pPr>
            <a:endParaRPr lang="en-US" sz="2400" dirty="0">
              <a:solidFill>
                <a:srgbClr val="222222"/>
              </a:solidFill>
            </a:endParaRPr>
          </a:p>
          <a:p>
            <a:pPr lvl="1">
              <a:spcBef>
                <a:spcPts val="0"/>
              </a:spcBef>
            </a:pPr>
            <a:r>
              <a:rPr lang="en-US" sz="2400" dirty="0">
                <a:solidFill>
                  <a:srgbClr val="222222"/>
                </a:solidFill>
              </a:rPr>
              <a:t> May include coaching </a:t>
            </a:r>
          </a:p>
          <a:p>
            <a:endParaRPr lang="en-US" dirty="0"/>
          </a:p>
        </p:txBody>
      </p:sp>
      <p:sp>
        <p:nvSpPr>
          <p:cNvPr id="5" name="Content Placeholder 4"/>
          <p:cNvSpPr>
            <a:spLocks noGrp="1"/>
          </p:cNvSpPr>
          <p:nvPr>
            <p:ph sz="half" idx="2"/>
          </p:nvPr>
        </p:nvSpPr>
        <p:spPr>
          <a:xfrm>
            <a:off x="4629150" y="1268016"/>
            <a:ext cx="3886200" cy="3364707"/>
          </a:xfrm>
        </p:spPr>
        <p:txBody>
          <a:bodyPr>
            <a:normAutofit fontScale="92500"/>
          </a:bodyPr>
          <a:lstStyle/>
          <a:p>
            <a:pPr marL="0" indent="0">
              <a:buNone/>
            </a:pPr>
            <a:r>
              <a:rPr lang="en-US" sz="2400" b="1" dirty="0">
                <a:solidFill>
                  <a:srgbClr val="222222"/>
                </a:solidFill>
              </a:rPr>
              <a:t>Coaching:</a:t>
            </a:r>
          </a:p>
          <a:p>
            <a:pPr lvl="1"/>
            <a:r>
              <a:rPr lang="en-US" sz="2400" dirty="0">
                <a:solidFill>
                  <a:srgbClr val="222222"/>
                </a:solidFill>
              </a:rPr>
              <a:t>Is for a short period of time</a:t>
            </a:r>
          </a:p>
          <a:p>
            <a:pPr marL="171450" lvl="1" indent="0">
              <a:buNone/>
            </a:pPr>
            <a:endParaRPr lang="en-US" sz="2400" dirty="0">
              <a:solidFill>
                <a:srgbClr val="222222"/>
              </a:solidFill>
            </a:endParaRPr>
          </a:p>
          <a:p>
            <a:pPr lvl="1"/>
            <a:r>
              <a:rPr lang="en-US" sz="2400" dirty="0">
                <a:solidFill>
                  <a:srgbClr val="222222"/>
                </a:solidFill>
              </a:rPr>
              <a:t>Is a more skill-centered process that follows a more structured and direct approach to teaching a skill</a:t>
            </a:r>
          </a:p>
          <a:p>
            <a:pPr lvl="1"/>
            <a:endParaRPr lang="en-US" sz="2400" dirty="0">
              <a:solidFill>
                <a:srgbClr val="222222"/>
              </a:solidFill>
            </a:endParaRPr>
          </a:p>
          <a:p>
            <a:pPr lvl="1"/>
            <a:r>
              <a:rPr lang="en-US" sz="2400" dirty="0">
                <a:solidFill>
                  <a:srgbClr val="222222"/>
                </a:solidFill>
              </a:rPr>
              <a:t>Doesn’t typically include mentoring</a:t>
            </a:r>
          </a:p>
        </p:txBody>
      </p:sp>
    </p:spTree>
    <p:extLst>
      <p:ext uri="{BB962C8B-B14F-4D97-AF65-F5344CB8AC3E}">
        <p14:creationId xmlns:p14="http://schemas.microsoft.com/office/powerpoint/2010/main" val="5577204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11326</TotalTime>
  <Words>1758</Words>
  <Application>Microsoft Macintosh PowerPoint</Application>
  <PresentationFormat>On-screen Show (16:9)</PresentationFormat>
  <Paragraphs>189</Paragraphs>
  <Slides>23</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Calibri Light</vt:lpstr>
      <vt:lpstr>Times New Roman</vt:lpstr>
      <vt:lpstr>Wingdings</vt:lpstr>
      <vt:lpstr>Wingdings 2</vt:lpstr>
      <vt:lpstr>Office Theme</vt:lpstr>
      <vt:lpstr>National Intervener Certification E-Portfolio(NICE)   Mentor Webinar Series</vt:lpstr>
      <vt:lpstr>Welcome and Introductions</vt:lpstr>
      <vt:lpstr>Recap of NICE Module 1 - Using an E-Portfolio to Demonstrate Competency </vt:lpstr>
      <vt:lpstr>Recap of NICE Module 2 – Learning to Use Venture: Outline</vt:lpstr>
      <vt:lpstr>Purpose of the NICE Mentor Webinar Series</vt:lpstr>
      <vt:lpstr>Webinar #1: The Role of a NICE Mentor </vt:lpstr>
      <vt:lpstr>Share Your Thoughts!</vt:lpstr>
      <vt:lpstr>Mentor: Dictionary Meaning </vt:lpstr>
      <vt:lpstr>Mentoring vs. Coaching </vt:lpstr>
      <vt:lpstr>Mentoring Role In General</vt:lpstr>
      <vt:lpstr>Mentor Role Specific to NICE </vt:lpstr>
      <vt:lpstr>Mentor Role Specific to NICE  (continued)</vt:lpstr>
      <vt:lpstr>NICE Mentor Ethical Behavior</vt:lpstr>
      <vt:lpstr>The Beginning of the NICE Mentoring Process….. </vt:lpstr>
      <vt:lpstr> Activity:  Mentor Self-examination   </vt:lpstr>
      <vt:lpstr>Mentoring Steps  </vt:lpstr>
      <vt:lpstr>Step 1: Assess and Prioritize  </vt:lpstr>
      <vt:lpstr>Step 2: Develop and Implement An Action Plan </vt:lpstr>
      <vt:lpstr>Step 3: Monitor Progress </vt:lpstr>
      <vt:lpstr>Step 4: Reinforce Progress </vt:lpstr>
      <vt:lpstr>Out of “Line of Sight” NICE Mentoring </vt:lpstr>
      <vt:lpstr>Questions and Evaluation </vt:lpstr>
      <vt:lpstr>What is coming next: Overview of Webinar # 2</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Quarterly Review Board Meeting</dc:title>
  <dc:creator>Chopra, Ritu</dc:creator>
  <cp:lastModifiedBy>Haylee Marcotte</cp:lastModifiedBy>
  <cp:revision>190</cp:revision>
  <dcterms:modified xsi:type="dcterms:W3CDTF">2020-01-21T23:53:33Z</dcterms:modified>
</cp:coreProperties>
</file>