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81" r:id="rId3"/>
    <p:sldId id="257" r:id="rId4"/>
    <p:sldId id="260" r:id="rId5"/>
    <p:sldId id="258" r:id="rId6"/>
    <p:sldId id="263" r:id="rId7"/>
    <p:sldId id="259" r:id="rId8"/>
    <p:sldId id="265" r:id="rId9"/>
    <p:sldId id="264" r:id="rId10"/>
    <p:sldId id="266" r:id="rId11"/>
    <p:sldId id="283" r:id="rId12"/>
    <p:sldId id="276" r:id="rId13"/>
    <p:sldId id="268" r:id="rId14"/>
    <p:sldId id="269" r:id="rId15"/>
    <p:sldId id="277" r:id="rId16"/>
    <p:sldId id="282" r:id="rId17"/>
    <p:sldId id="273" r:id="rId18"/>
    <p:sldId id="272" r:id="rId19"/>
    <p:sldId id="270" r:id="rId20"/>
    <p:sldId id="284" r:id="rId21"/>
    <p:sldId id="285" r:id="rId22"/>
    <p:sldId id="262" r:id="rId23"/>
    <p:sldId id="278" r:id="rId24"/>
    <p:sldId id="261" r:id="rId25"/>
    <p:sldId id="280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9" autoAdjust="0"/>
    <p:restoredTop sz="86385" autoAdjust="0"/>
  </p:normalViewPr>
  <p:slideViewPr>
    <p:cSldViewPr>
      <p:cViewPr varScale="1">
        <p:scale>
          <a:sx n="94" d="100"/>
          <a:sy n="94" d="100"/>
        </p:scale>
        <p:origin x="107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8782A-B7CB-477E-B8CF-0DAB3C6389F4}" type="datetimeFigureOut">
              <a:rPr lang="en-US" smtClean="0"/>
              <a:pPr/>
              <a:t>4/28/20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56A77-42E1-4BCD-B3B4-9973C799F2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84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56A77-42E1-4BCD-B3B4-9973C799F29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56A77-42E1-4BCD-B3B4-9973C799F29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err="1"/>
              <a:t>autosuficiencia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56A77-42E1-4BCD-B3B4-9973C799F29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UY" dirty="0"/>
              <a:t>En el momento apropiado h</a:t>
            </a:r>
            <a:r>
              <a:rPr lang="es-UY" dirty="0">
                <a:cs typeface="Arial" charset="0"/>
              </a:rPr>
              <a:t>ágales saber que a veces una persona se puede entristecer por lo que le ha tocado vivir y está bien enojarse. Apoye a su hijo típico en estos momentos, escúchelo y ayúdelo a manejar y procesar estos sentimientos.</a:t>
            </a:r>
          </a:p>
          <a:p>
            <a:r>
              <a:rPr lang="es-UY" dirty="0">
                <a:cs typeface="Arial" charset="0"/>
              </a:rPr>
              <a:t>Si el momento es apropiado comparta sus propios sentimientos y termine haciéndole ver todo el lado positivo de la experiencia de familia que están viviendo.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56A77-42E1-4BCD-B3B4-9973C799F29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56A77-42E1-4BCD-B3B4-9973C799F29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UY" dirty="0"/>
              <a:t>Un sentimiento de soledad y aislamiento cuando los padres dedican mucho tiempo y atención a la discapacidad o problemas médicos de su hermano/a;</a:t>
            </a:r>
          </a:p>
          <a:p>
            <a:r>
              <a:rPr lang="es-UY" dirty="0"/>
              <a:t>Pueden llegar a sentirse excluidos, cuando los padres no les dan toda la información disponible, con el fin de protegerlos emocionalmente</a:t>
            </a:r>
          </a:p>
          <a:p>
            <a:r>
              <a:rPr lang="en-US" sz="1200" dirty="0"/>
              <a:t>Se </a:t>
            </a:r>
            <a:r>
              <a:rPr lang="en-US" sz="1200" dirty="0" err="1"/>
              <a:t>pueden</a:t>
            </a:r>
            <a:r>
              <a:rPr lang="en-US" sz="1200" dirty="0"/>
              <a:t> </a:t>
            </a:r>
            <a:r>
              <a:rPr lang="en-US" sz="1200" dirty="0" err="1"/>
              <a:t>sentir</a:t>
            </a:r>
            <a:r>
              <a:rPr lang="en-US" sz="1200" dirty="0"/>
              <a:t> </a:t>
            </a:r>
            <a:r>
              <a:rPr lang="en-US" sz="1200" b="1" dirty="0" err="1"/>
              <a:t>aislados</a:t>
            </a:r>
            <a:r>
              <a:rPr lang="en-US" sz="1200" b="1" dirty="0"/>
              <a:t> con </a:t>
            </a:r>
            <a:r>
              <a:rPr lang="en-US" sz="1200" b="1" dirty="0" err="1"/>
              <a:t>sus</a:t>
            </a:r>
            <a:r>
              <a:rPr lang="en-US" sz="1200" b="1" dirty="0"/>
              <a:t> </a:t>
            </a:r>
            <a:r>
              <a:rPr lang="en-US" sz="1200" b="1" dirty="0" err="1"/>
              <a:t>preocupaciones</a:t>
            </a:r>
            <a:r>
              <a:rPr lang="en-US" sz="1200" dirty="0"/>
              <a:t> </a:t>
            </a:r>
            <a:r>
              <a:rPr lang="en-US" sz="1200" dirty="0" err="1"/>
              <a:t>si</a:t>
            </a:r>
            <a:r>
              <a:rPr lang="en-US" sz="1200" dirty="0"/>
              <a:t> no </a:t>
            </a:r>
            <a:r>
              <a:rPr lang="en-US" sz="1200" dirty="0" err="1"/>
              <a:t>tienen</a:t>
            </a:r>
            <a:r>
              <a:rPr lang="en-US" sz="1200" dirty="0"/>
              <a:t> la </a:t>
            </a:r>
            <a:r>
              <a:rPr lang="en-US" sz="1200" dirty="0" err="1"/>
              <a:t>oportunidad</a:t>
            </a:r>
            <a:r>
              <a:rPr lang="en-US" sz="1200" dirty="0"/>
              <a:t> de </a:t>
            </a:r>
            <a:r>
              <a:rPr lang="en-US" sz="1200" dirty="0" err="1"/>
              <a:t>hablar</a:t>
            </a:r>
            <a:r>
              <a:rPr lang="en-US" sz="1200" dirty="0"/>
              <a:t> con </a:t>
            </a:r>
            <a:r>
              <a:rPr lang="en-US" sz="1200" dirty="0" err="1"/>
              <a:t>sus</a:t>
            </a:r>
            <a:r>
              <a:rPr lang="en-US" sz="1200" dirty="0"/>
              <a:t> </a:t>
            </a:r>
            <a:r>
              <a:rPr lang="en-US" sz="1200" dirty="0" err="1"/>
              <a:t>iguales</a:t>
            </a:r>
            <a:r>
              <a:rPr lang="en-US" sz="1200" dirty="0"/>
              <a:t> </a:t>
            </a:r>
            <a:r>
              <a:rPr lang="en-US" sz="1200" dirty="0" err="1"/>
              <a:t>que</a:t>
            </a:r>
            <a:r>
              <a:rPr lang="en-US" sz="1200" dirty="0"/>
              <a:t> </a:t>
            </a:r>
            <a:r>
              <a:rPr lang="en-US" sz="1200" dirty="0" err="1"/>
              <a:t>tienen</a:t>
            </a:r>
            <a:r>
              <a:rPr lang="en-US" sz="1200" dirty="0"/>
              <a:t> </a:t>
            </a:r>
            <a:r>
              <a:rPr lang="en-US" sz="1200" dirty="0" err="1"/>
              <a:t>experiencias</a:t>
            </a:r>
            <a:r>
              <a:rPr lang="en-US" sz="1200" dirty="0"/>
              <a:t> </a:t>
            </a:r>
            <a:r>
              <a:rPr lang="en-US" sz="1200" dirty="0" err="1"/>
              <a:t>similares</a:t>
            </a:r>
            <a:r>
              <a:rPr lang="en-US" sz="1200" dirty="0"/>
              <a:t>.</a:t>
            </a:r>
          </a:p>
          <a:p>
            <a:r>
              <a:rPr lang="en-US" sz="1200" b="1" dirty="0"/>
              <a:t>Las </a:t>
            </a:r>
            <a:r>
              <a:rPr lang="en-US" sz="1200" b="1" dirty="0" err="1"/>
              <a:t>hermanas</a:t>
            </a:r>
            <a:r>
              <a:rPr lang="en-US" sz="1200" b="1" dirty="0"/>
              <a:t> </a:t>
            </a:r>
            <a:r>
              <a:rPr lang="en-US" sz="1200" b="1" dirty="0" err="1"/>
              <a:t>mayores</a:t>
            </a:r>
            <a:r>
              <a:rPr lang="en-US" sz="1200" b="1" dirty="0"/>
              <a:t> </a:t>
            </a:r>
            <a:r>
              <a:rPr lang="en-US" sz="1200" b="1" dirty="0" err="1"/>
              <a:t>tienden</a:t>
            </a:r>
            <a:r>
              <a:rPr lang="en-US" sz="1200" b="1" dirty="0"/>
              <a:t> a </a:t>
            </a:r>
            <a:r>
              <a:rPr lang="en-US" sz="1200" b="1" dirty="0" err="1"/>
              <a:t>tener</a:t>
            </a:r>
            <a:r>
              <a:rPr lang="en-US" sz="1200" b="1" dirty="0"/>
              <a:t> mayor </a:t>
            </a:r>
            <a:r>
              <a:rPr lang="en-US" sz="1200" b="1" dirty="0" err="1"/>
              <a:t>responsabilidades</a:t>
            </a:r>
            <a:r>
              <a:rPr lang="en-US" sz="1200" dirty="0"/>
              <a:t> con </a:t>
            </a:r>
            <a:r>
              <a:rPr lang="en-US" sz="1200" dirty="0" err="1"/>
              <a:t>respecto</a:t>
            </a:r>
            <a:r>
              <a:rPr lang="en-US" sz="1200" dirty="0"/>
              <a:t> a </a:t>
            </a:r>
            <a:r>
              <a:rPr lang="en-US" sz="1200" dirty="0" err="1"/>
              <a:t>su</a:t>
            </a:r>
            <a:r>
              <a:rPr lang="en-US" sz="1200" dirty="0"/>
              <a:t> </a:t>
            </a:r>
            <a:r>
              <a:rPr lang="en-US" sz="1200" dirty="0" err="1"/>
              <a:t>hermano</a:t>
            </a:r>
            <a:r>
              <a:rPr lang="en-US" sz="1200" dirty="0"/>
              <a:t> con </a:t>
            </a:r>
            <a:r>
              <a:rPr lang="en-US" sz="1200" dirty="0" err="1"/>
              <a:t>discapacidades</a:t>
            </a:r>
            <a:r>
              <a:rPr lang="en-US" sz="1200" dirty="0"/>
              <a:t> y </a:t>
            </a:r>
            <a:r>
              <a:rPr lang="en-US" sz="1200" dirty="0" err="1"/>
              <a:t>participan</a:t>
            </a:r>
            <a:r>
              <a:rPr lang="en-US" sz="1200" dirty="0"/>
              <a:t> en </a:t>
            </a:r>
            <a:r>
              <a:rPr lang="en-US" sz="1200" dirty="0" err="1"/>
              <a:t>menos</a:t>
            </a:r>
            <a:r>
              <a:rPr lang="en-US" sz="1200" dirty="0"/>
              <a:t> </a:t>
            </a:r>
            <a:r>
              <a:rPr lang="en-US" sz="1200" dirty="0" err="1"/>
              <a:t>actividades</a:t>
            </a:r>
            <a:r>
              <a:rPr lang="en-US" sz="1200" dirty="0"/>
              <a:t> </a:t>
            </a:r>
            <a:r>
              <a:rPr lang="en-US" sz="1200" dirty="0" err="1"/>
              <a:t>propias</a:t>
            </a:r>
            <a:r>
              <a:rPr lang="en-US" sz="12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56A77-42E1-4BCD-B3B4-9973C799F29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 err="1"/>
              <a:t>Tambi</a:t>
            </a:r>
            <a:r>
              <a:rPr lang="en-US" dirty="0" err="1">
                <a:cs typeface="Arial" charset="0"/>
              </a:rPr>
              <a:t>én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puede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incluir</a:t>
            </a:r>
            <a:r>
              <a:rPr lang="en-US" dirty="0">
                <a:cs typeface="Arial" charset="0"/>
              </a:rPr>
              <a:t>:</a:t>
            </a:r>
          </a:p>
          <a:p>
            <a:pPr lvl="1"/>
            <a:r>
              <a:rPr lang="en-US" dirty="0" err="1"/>
              <a:t>Preocupaci</a:t>
            </a:r>
            <a:r>
              <a:rPr lang="en-US" dirty="0" err="1">
                <a:cs typeface="Arial" charset="0"/>
              </a:rPr>
              <a:t>ón</a:t>
            </a:r>
            <a:r>
              <a:rPr lang="en-US" dirty="0">
                <a:cs typeface="Arial" charset="0"/>
              </a:rPr>
              <a:t> de </a:t>
            </a:r>
            <a:r>
              <a:rPr lang="en-US" dirty="0" err="1">
                <a:cs typeface="Arial" charset="0"/>
              </a:rPr>
              <a:t>que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ellos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también</a:t>
            </a:r>
            <a:r>
              <a:rPr lang="en-US" dirty="0">
                <a:cs typeface="Arial" charset="0"/>
              </a:rPr>
              <a:t> </a:t>
            </a:r>
            <a:r>
              <a:rPr lang="en-US" b="1" dirty="0" err="1">
                <a:cs typeface="Arial" charset="0"/>
              </a:rPr>
              <a:t>tienen</a:t>
            </a:r>
            <a:r>
              <a:rPr lang="en-US" b="1" dirty="0">
                <a:cs typeface="Arial" charset="0"/>
              </a:rPr>
              <a:t> la </a:t>
            </a:r>
            <a:r>
              <a:rPr lang="en-US" b="1" dirty="0" err="1">
                <a:cs typeface="Arial" charset="0"/>
              </a:rPr>
              <a:t>misma</a:t>
            </a:r>
            <a:r>
              <a:rPr lang="en-US" b="1" dirty="0">
                <a:cs typeface="Arial" charset="0"/>
              </a:rPr>
              <a:t> </a:t>
            </a:r>
            <a:r>
              <a:rPr lang="en-US" b="1" dirty="0" err="1">
                <a:cs typeface="Arial" charset="0"/>
              </a:rPr>
              <a:t>condición</a:t>
            </a:r>
            <a:r>
              <a:rPr lang="en-US" b="1" dirty="0">
                <a:cs typeface="Arial" charset="0"/>
              </a:rPr>
              <a:t>.</a:t>
            </a:r>
          </a:p>
          <a:p>
            <a:pPr lvl="1"/>
            <a:r>
              <a:rPr lang="en-US" b="1" dirty="0" err="1">
                <a:cs typeface="Arial" charset="0"/>
              </a:rPr>
              <a:t>Presión</a:t>
            </a:r>
            <a:r>
              <a:rPr lang="en-US" b="1" dirty="0">
                <a:cs typeface="Arial" charset="0"/>
              </a:rPr>
              <a:t> </a:t>
            </a:r>
            <a:r>
              <a:rPr lang="en-US" b="1" dirty="0" err="1">
                <a:cs typeface="Arial" charset="0"/>
              </a:rPr>
              <a:t>percibida</a:t>
            </a:r>
            <a:r>
              <a:rPr lang="en-US" b="1" dirty="0">
                <a:cs typeface="Arial" charset="0"/>
              </a:rPr>
              <a:t> de </a:t>
            </a:r>
            <a:r>
              <a:rPr lang="en-US" b="1" dirty="0" err="1">
                <a:cs typeface="Arial" charset="0"/>
              </a:rPr>
              <a:t>sobresalir</a:t>
            </a:r>
            <a:r>
              <a:rPr lang="en-US" dirty="0">
                <a:cs typeface="Arial" charset="0"/>
              </a:rPr>
              <a:t> en la </a:t>
            </a:r>
            <a:r>
              <a:rPr lang="en-US" dirty="0" err="1">
                <a:cs typeface="Arial" charset="0"/>
              </a:rPr>
              <a:t>escuela</a:t>
            </a:r>
            <a:r>
              <a:rPr lang="en-US" dirty="0">
                <a:cs typeface="Arial" charset="0"/>
              </a:rPr>
              <a:t> o los </a:t>
            </a:r>
            <a:r>
              <a:rPr lang="en-US" dirty="0" err="1">
                <a:cs typeface="Arial" charset="0"/>
              </a:rPr>
              <a:t>deportes</a:t>
            </a:r>
            <a:r>
              <a:rPr lang="en-US" dirty="0">
                <a:cs typeface="Arial" charset="0"/>
              </a:rPr>
              <a:t>.</a:t>
            </a:r>
          </a:p>
          <a:p>
            <a:pPr lvl="1"/>
            <a:r>
              <a:rPr lang="en-US" b="1" dirty="0" err="1">
                <a:cs typeface="Arial" charset="0"/>
              </a:rPr>
              <a:t>Sentimientos</a:t>
            </a:r>
            <a:r>
              <a:rPr lang="en-US" b="1" dirty="0">
                <a:cs typeface="Arial" charset="0"/>
              </a:rPr>
              <a:t> de culpa</a:t>
            </a:r>
            <a:r>
              <a:rPr lang="en-US" dirty="0">
                <a:cs typeface="Arial" charset="0"/>
              </a:rPr>
              <a:t> de </a:t>
            </a:r>
            <a:r>
              <a:rPr lang="en-US" dirty="0" err="1">
                <a:cs typeface="Arial" charset="0"/>
              </a:rPr>
              <a:t>que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ellos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tuvieron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algo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que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ver</a:t>
            </a:r>
            <a:r>
              <a:rPr lang="en-US" dirty="0">
                <a:cs typeface="Arial" charset="0"/>
              </a:rPr>
              <a:t> con la </a:t>
            </a:r>
            <a:r>
              <a:rPr lang="en-US" dirty="0" err="1">
                <a:cs typeface="Arial" charset="0"/>
              </a:rPr>
              <a:t>discapacidad</a:t>
            </a:r>
            <a:r>
              <a:rPr lang="en-US" dirty="0">
                <a:cs typeface="Arial" charset="0"/>
              </a:rPr>
              <a:t> o </a:t>
            </a:r>
            <a:r>
              <a:rPr lang="en-US" dirty="0" err="1">
                <a:cs typeface="Arial" charset="0"/>
              </a:rPr>
              <a:t>enfermedad</a:t>
            </a:r>
            <a:r>
              <a:rPr lang="en-US" dirty="0">
                <a:cs typeface="Arial" charset="0"/>
              </a:rPr>
              <a:t> de </a:t>
            </a:r>
            <a:r>
              <a:rPr lang="en-US" dirty="0" err="1">
                <a:cs typeface="Arial" charset="0"/>
              </a:rPr>
              <a:t>su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hermano</a:t>
            </a:r>
            <a:r>
              <a:rPr lang="en-US" dirty="0">
                <a:cs typeface="Arial" charset="0"/>
              </a:rPr>
              <a:t>, o de </a:t>
            </a:r>
            <a:r>
              <a:rPr lang="en-US" dirty="0" err="1">
                <a:cs typeface="Arial" charset="0"/>
              </a:rPr>
              <a:t>que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ellos</a:t>
            </a:r>
            <a:r>
              <a:rPr lang="en-US" dirty="0">
                <a:cs typeface="Arial" charset="0"/>
              </a:rPr>
              <a:t> se </a:t>
            </a:r>
            <a:r>
              <a:rPr lang="en-US" dirty="0" err="1">
                <a:cs typeface="Arial" charset="0"/>
              </a:rPr>
              <a:t>salvaron</a:t>
            </a:r>
            <a:r>
              <a:rPr lang="en-US" dirty="0">
                <a:cs typeface="Arial" charset="0"/>
              </a:rPr>
              <a:t> y </a:t>
            </a:r>
            <a:r>
              <a:rPr lang="en-US" dirty="0" err="1">
                <a:cs typeface="Arial" charset="0"/>
              </a:rPr>
              <a:t>su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hermano</a:t>
            </a:r>
            <a:r>
              <a:rPr lang="en-US" dirty="0">
                <a:cs typeface="Arial" charset="0"/>
              </a:rPr>
              <a:t> no</a:t>
            </a:r>
          </a:p>
          <a:p>
            <a:r>
              <a:rPr lang="en-US" sz="2800" b="1" dirty="0" err="1"/>
              <a:t>Sentimientos</a:t>
            </a:r>
            <a:r>
              <a:rPr lang="en-US" sz="2800" b="1" dirty="0"/>
              <a:t> de </a:t>
            </a:r>
            <a:r>
              <a:rPr lang="en-US" sz="2800" b="1" dirty="0" err="1"/>
              <a:t>resentimiento</a:t>
            </a:r>
            <a:r>
              <a:rPr lang="en-US" sz="2800" dirty="0"/>
              <a:t> </a:t>
            </a:r>
            <a:r>
              <a:rPr lang="en-US" sz="2800" dirty="0" err="1"/>
              <a:t>cuando</a:t>
            </a:r>
            <a:r>
              <a:rPr lang="en-US" sz="2800" dirty="0"/>
              <a:t> la </a:t>
            </a:r>
            <a:r>
              <a:rPr lang="en-US" sz="2800" dirty="0" err="1"/>
              <a:t>atenci</a:t>
            </a:r>
            <a:r>
              <a:rPr lang="en-US" sz="2800" dirty="0" err="1">
                <a:cs typeface="Arial" charset="0"/>
              </a:rPr>
              <a:t>ón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es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sólo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para</a:t>
            </a:r>
            <a:r>
              <a:rPr lang="en-US" sz="2800" dirty="0">
                <a:cs typeface="Arial" charset="0"/>
              </a:rPr>
              <a:t> el </a:t>
            </a:r>
            <a:r>
              <a:rPr lang="en-US" sz="2800" dirty="0" err="1">
                <a:cs typeface="Arial" charset="0"/>
              </a:rPr>
              <a:t>hermano</a:t>
            </a:r>
            <a:r>
              <a:rPr lang="en-US" sz="2800" dirty="0">
                <a:cs typeface="Arial" charset="0"/>
              </a:rPr>
              <a:t> o </a:t>
            </a:r>
            <a:r>
              <a:rPr lang="en-US" sz="2800" dirty="0" err="1">
                <a:cs typeface="Arial" charset="0"/>
              </a:rPr>
              <a:t>cuando</a:t>
            </a:r>
            <a:r>
              <a:rPr lang="en-US" sz="2800" dirty="0">
                <a:cs typeface="Arial" charset="0"/>
              </a:rPr>
              <a:t> a el </a:t>
            </a:r>
            <a:r>
              <a:rPr lang="en-US" sz="2800" dirty="0" err="1">
                <a:cs typeface="Arial" charset="0"/>
              </a:rPr>
              <a:t>hermano</a:t>
            </a:r>
            <a:r>
              <a:rPr lang="en-US" sz="2800" dirty="0">
                <a:cs typeface="Arial" charset="0"/>
              </a:rPr>
              <a:t> se le </a:t>
            </a:r>
            <a:r>
              <a:rPr lang="en-US" sz="2800" dirty="0" err="1">
                <a:cs typeface="Arial" charset="0"/>
              </a:rPr>
              <a:t>permiten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conductas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que</a:t>
            </a:r>
            <a:r>
              <a:rPr lang="en-US" sz="2800" dirty="0">
                <a:cs typeface="Arial" charset="0"/>
              </a:rPr>
              <a:t> al </a:t>
            </a:r>
            <a:r>
              <a:rPr lang="en-US" sz="2800" dirty="0" err="1">
                <a:cs typeface="Arial" charset="0"/>
              </a:rPr>
              <a:t>resto</a:t>
            </a:r>
            <a:r>
              <a:rPr lang="en-US" sz="2800" dirty="0">
                <a:cs typeface="Arial" charset="0"/>
              </a:rPr>
              <a:t> no.</a:t>
            </a:r>
          </a:p>
          <a:p>
            <a:r>
              <a:rPr lang="en-US" sz="2800" b="1" dirty="0">
                <a:cs typeface="Arial" charset="0"/>
              </a:rPr>
              <a:t>Inquietudes </a:t>
            </a:r>
            <a:r>
              <a:rPr lang="en-US" sz="2800" b="1" dirty="0" err="1">
                <a:cs typeface="Arial" charset="0"/>
              </a:rPr>
              <a:t>sobre</a:t>
            </a:r>
            <a:r>
              <a:rPr lang="en-US" sz="2800" b="1" dirty="0">
                <a:cs typeface="Arial" charset="0"/>
              </a:rPr>
              <a:t> el </a:t>
            </a:r>
            <a:r>
              <a:rPr lang="en-US" sz="2800" b="1" dirty="0" err="1">
                <a:cs typeface="Arial" charset="0"/>
              </a:rPr>
              <a:t>futuro</a:t>
            </a:r>
            <a:r>
              <a:rPr lang="en-US" sz="2800" dirty="0">
                <a:cs typeface="Arial" charset="0"/>
              </a:rPr>
              <a:t> del </a:t>
            </a:r>
            <a:r>
              <a:rPr lang="en-US" sz="2800" dirty="0" err="1">
                <a:cs typeface="Arial" charset="0"/>
              </a:rPr>
              <a:t>hermano</a:t>
            </a:r>
            <a:r>
              <a:rPr lang="en-US" sz="2800" dirty="0">
                <a:cs typeface="Arial" charset="0"/>
              </a:rPr>
              <a:t>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56A77-42E1-4BCD-B3B4-9973C799F29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dirty="0"/>
              <a:t>Mayor </a:t>
            </a:r>
            <a:r>
              <a:rPr lang="en-US" sz="1200" b="1" dirty="0" err="1"/>
              <a:t>sensibilidad</a:t>
            </a:r>
            <a:r>
              <a:rPr lang="en-US" sz="1200" dirty="0"/>
              <a:t> </a:t>
            </a:r>
            <a:r>
              <a:rPr lang="en-US" sz="1200" dirty="0" err="1"/>
              <a:t>hacia</a:t>
            </a:r>
            <a:r>
              <a:rPr lang="en-US" sz="1200" dirty="0"/>
              <a:t> la </a:t>
            </a:r>
            <a:r>
              <a:rPr lang="en-US" sz="1200" dirty="0" err="1"/>
              <a:t>condici</a:t>
            </a:r>
            <a:r>
              <a:rPr lang="en-US" sz="1200" dirty="0" err="1">
                <a:cs typeface="Arial" charset="0"/>
              </a:rPr>
              <a:t>ón</a:t>
            </a:r>
            <a:r>
              <a:rPr lang="en-US" sz="1200" dirty="0">
                <a:cs typeface="Arial" charset="0"/>
              </a:rPr>
              <a:t> </a:t>
            </a:r>
            <a:r>
              <a:rPr lang="en-US" sz="1200" dirty="0" err="1">
                <a:cs typeface="Arial" charset="0"/>
              </a:rPr>
              <a:t>humana</a:t>
            </a:r>
            <a:r>
              <a:rPr lang="en-US" sz="1200" dirty="0">
                <a:cs typeface="Arial" charset="0"/>
              </a:rPr>
              <a:t>.</a:t>
            </a:r>
          </a:p>
          <a:p>
            <a:r>
              <a:rPr lang="en-US" sz="1200" b="1" dirty="0" err="1">
                <a:cs typeface="Arial" charset="0"/>
              </a:rPr>
              <a:t>Madurez</a:t>
            </a:r>
            <a:r>
              <a:rPr lang="en-US" sz="1200" dirty="0">
                <a:cs typeface="Arial" charset="0"/>
              </a:rPr>
              <a:t> </a:t>
            </a:r>
            <a:r>
              <a:rPr lang="en-US" sz="1200" dirty="0" err="1">
                <a:cs typeface="Arial" charset="0"/>
              </a:rPr>
              <a:t>debido</a:t>
            </a:r>
            <a:r>
              <a:rPr lang="en-US" sz="1200" dirty="0">
                <a:cs typeface="Arial" charset="0"/>
              </a:rPr>
              <a:t> al </a:t>
            </a:r>
            <a:r>
              <a:rPr lang="en-US" sz="1200" dirty="0" err="1">
                <a:cs typeface="Arial" charset="0"/>
              </a:rPr>
              <a:t>éxito</a:t>
            </a:r>
            <a:r>
              <a:rPr lang="en-US" sz="1200" dirty="0">
                <a:cs typeface="Arial" charset="0"/>
              </a:rPr>
              <a:t> de </a:t>
            </a:r>
            <a:r>
              <a:rPr lang="en-US" sz="1200" dirty="0" err="1">
                <a:cs typeface="Arial" charset="0"/>
              </a:rPr>
              <a:t>poder</a:t>
            </a:r>
            <a:r>
              <a:rPr lang="en-US" sz="1200" dirty="0">
                <a:cs typeface="Arial" charset="0"/>
              </a:rPr>
              <a:t> </a:t>
            </a:r>
            <a:r>
              <a:rPr lang="en-US" sz="1200" dirty="0" err="1">
                <a:cs typeface="Arial" charset="0"/>
              </a:rPr>
              <a:t>sobrellevar</a:t>
            </a:r>
            <a:r>
              <a:rPr lang="en-US" sz="1200" dirty="0">
                <a:cs typeface="Arial" charset="0"/>
              </a:rPr>
              <a:t> </a:t>
            </a:r>
            <a:r>
              <a:rPr lang="en-US" sz="1200" dirty="0" err="1">
                <a:cs typeface="Arial" charset="0"/>
              </a:rPr>
              <a:t>las</a:t>
            </a:r>
            <a:r>
              <a:rPr lang="en-US" sz="1200" dirty="0">
                <a:cs typeface="Arial" charset="0"/>
              </a:rPr>
              <a:t> </a:t>
            </a:r>
            <a:r>
              <a:rPr lang="en-US" sz="1200" dirty="0" err="1">
                <a:cs typeface="Arial" charset="0"/>
              </a:rPr>
              <a:t>necesidades</a:t>
            </a:r>
            <a:r>
              <a:rPr lang="en-US" sz="1200" dirty="0">
                <a:cs typeface="Arial" charset="0"/>
              </a:rPr>
              <a:t> </a:t>
            </a:r>
            <a:r>
              <a:rPr lang="en-US" sz="1200" dirty="0" err="1">
                <a:cs typeface="Arial" charset="0"/>
              </a:rPr>
              <a:t>especiales</a:t>
            </a:r>
            <a:r>
              <a:rPr lang="en-US" sz="1200" dirty="0">
                <a:cs typeface="Arial" charset="0"/>
              </a:rPr>
              <a:t> del </a:t>
            </a:r>
            <a:r>
              <a:rPr lang="en-US" sz="1200" dirty="0" err="1">
                <a:cs typeface="Arial" charset="0"/>
              </a:rPr>
              <a:t>hermano</a:t>
            </a:r>
            <a:r>
              <a:rPr lang="en-US" sz="1200" dirty="0">
                <a:cs typeface="Arial" charset="0"/>
              </a:rPr>
              <a:t>.</a:t>
            </a:r>
          </a:p>
          <a:p>
            <a:r>
              <a:rPr lang="en-US" sz="1200" b="1" dirty="0" err="1">
                <a:cs typeface="Arial" charset="0"/>
              </a:rPr>
              <a:t>Orgullo</a:t>
            </a:r>
            <a:r>
              <a:rPr lang="en-US" sz="1200" dirty="0">
                <a:cs typeface="Arial" charset="0"/>
              </a:rPr>
              <a:t> de </a:t>
            </a:r>
            <a:r>
              <a:rPr lang="en-US" sz="1200" dirty="0" err="1">
                <a:cs typeface="Arial" charset="0"/>
              </a:rPr>
              <a:t>las</a:t>
            </a:r>
            <a:r>
              <a:rPr lang="en-US" sz="1200" dirty="0">
                <a:cs typeface="Arial" charset="0"/>
              </a:rPr>
              <a:t> </a:t>
            </a:r>
            <a:r>
              <a:rPr lang="en-US" sz="1200" dirty="0" err="1">
                <a:cs typeface="Arial" charset="0"/>
              </a:rPr>
              <a:t>habilidades</a:t>
            </a:r>
            <a:r>
              <a:rPr lang="en-US" sz="1200" dirty="0">
                <a:cs typeface="Arial" charset="0"/>
              </a:rPr>
              <a:t> del </a:t>
            </a:r>
            <a:r>
              <a:rPr lang="en-US" sz="1200" dirty="0" err="1">
                <a:cs typeface="Arial" charset="0"/>
              </a:rPr>
              <a:t>hermano</a:t>
            </a:r>
            <a:r>
              <a:rPr lang="en-US" sz="1200" dirty="0">
                <a:cs typeface="Arial" charset="0"/>
              </a:rPr>
              <a:t>.</a:t>
            </a:r>
          </a:p>
          <a:p>
            <a:r>
              <a:rPr lang="en-US" sz="1200" b="1" dirty="0" err="1">
                <a:cs typeface="Arial" charset="0"/>
              </a:rPr>
              <a:t>Apreciación</a:t>
            </a:r>
            <a:r>
              <a:rPr lang="en-US" sz="1200" dirty="0">
                <a:cs typeface="Arial" charset="0"/>
              </a:rPr>
              <a:t> </a:t>
            </a:r>
            <a:r>
              <a:rPr lang="en-US" sz="1200" dirty="0" err="1">
                <a:cs typeface="Arial" charset="0"/>
              </a:rPr>
              <a:t>sobre</a:t>
            </a:r>
            <a:r>
              <a:rPr lang="en-US" sz="1200" dirty="0">
                <a:cs typeface="Arial" charset="0"/>
              </a:rPr>
              <a:t> </a:t>
            </a:r>
            <a:r>
              <a:rPr lang="en-US" sz="1200" dirty="0" err="1">
                <a:cs typeface="Arial" charset="0"/>
              </a:rPr>
              <a:t>su</a:t>
            </a:r>
            <a:r>
              <a:rPr lang="en-US" sz="1200" dirty="0">
                <a:cs typeface="Arial" charset="0"/>
              </a:rPr>
              <a:t> </a:t>
            </a:r>
            <a:r>
              <a:rPr lang="en-US" sz="1200" dirty="0" err="1">
                <a:cs typeface="Arial" charset="0"/>
              </a:rPr>
              <a:t>propia</a:t>
            </a:r>
            <a:r>
              <a:rPr lang="en-US" sz="1200" dirty="0">
                <a:cs typeface="Arial" charset="0"/>
              </a:rPr>
              <a:t> </a:t>
            </a:r>
            <a:r>
              <a:rPr lang="en-US" sz="1200" dirty="0" err="1">
                <a:cs typeface="Arial" charset="0"/>
              </a:rPr>
              <a:t>salud</a:t>
            </a:r>
            <a:r>
              <a:rPr lang="en-US" sz="1200" dirty="0">
                <a:cs typeface="Arial" charset="0"/>
              </a:rPr>
              <a:t> y el de </a:t>
            </a:r>
            <a:r>
              <a:rPr lang="en-US" sz="1200" dirty="0" err="1">
                <a:cs typeface="Arial" charset="0"/>
              </a:rPr>
              <a:t>su</a:t>
            </a:r>
            <a:r>
              <a:rPr lang="en-US" sz="1200" dirty="0">
                <a:cs typeface="Arial" charset="0"/>
              </a:rPr>
              <a:t> </a:t>
            </a:r>
            <a:r>
              <a:rPr lang="en-US" sz="1200" dirty="0" err="1">
                <a:cs typeface="Arial" charset="0"/>
              </a:rPr>
              <a:t>familia</a:t>
            </a:r>
            <a:r>
              <a:rPr lang="en-US" sz="1200" dirty="0">
                <a:cs typeface="Arial" charset="0"/>
              </a:rPr>
              <a:t>. 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56A77-42E1-4BCD-B3B4-9973C799F29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56A77-42E1-4BCD-B3B4-9973C799F29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56A77-42E1-4BCD-B3B4-9973C799F29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56A77-42E1-4BCD-B3B4-9973C799F29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err="1"/>
              <a:t>Crear</a:t>
            </a:r>
            <a:r>
              <a:rPr lang="en-US" sz="1200" baseline="0" dirty="0"/>
              <a:t> </a:t>
            </a:r>
            <a:r>
              <a:rPr lang="en-US" sz="1200" baseline="0" dirty="0" err="1"/>
              <a:t>oportunidades</a:t>
            </a:r>
            <a:r>
              <a:rPr lang="en-US" sz="1200" baseline="0" dirty="0"/>
              <a:t> de </a:t>
            </a:r>
            <a:r>
              <a:rPr lang="en-US" sz="1200" baseline="0" dirty="0" err="1"/>
              <a:t>comunicacion</a:t>
            </a:r>
            <a:r>
              <a:rPr lang="en-US" sz="1200" baseline="0" dirty="0"/>
              <a:t> entre </a:t>
            </a:r>
            <a:r>
              <a:rPr lang="en-US" sz="1200" baseline="0" dirty="0" err="1"/>
              <a:t>todos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56A77-42E1-4BCD-B3B4-9973C799F29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7919-E40E-4017-ADE9-1384F08DD78B}" type="datetimeFigureOut">
              <a:rPr lang="en-US" smtClean="0"/>
              <a:pPr/>
              <a:t>4/28/20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E9F802-9DE3-4916-842D-E3E8AF578A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7919-E40E-4017-ADE9-1384F08DD78B}" type="datetimeFigureOut">
              <a:rPr lang="en-US" smtClean="0"/>
              <a:pPr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F802-9DE3-4916-842D-E3E8AF5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1E9F802-9DE3-4916-842D-E3E8AF578A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7919-E40E-4017-ADE9-1384F08DD78B}" type="datetimeFigureOut">
              <a:rPr lang="en-US" smtClean="0"/>
              <a:pPr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7919-E40E-4017-ADE9-1384F08DD78B}" type="datetimeFigureOut">
              <a:rPr lang="en-US" smtClean="0"/>
              <a:pPr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1E9F802-9DE3-4916-842D-E3E8AF578A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7919-E40E-4017-ADE9-1384F08DD78B}" type="datetimeFigureOut">
              <a:rPr lang="en-US" smtClean="0"/>
              <a:pPr/>
              <a:t>4/28/20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E9F802-9DE3-4916-842D-E3E8AF578A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447919-E40E-4017-ADE9-1384F08DD78B}" type="datetimeFigureOut">
              <a:rPr lang="en-US" smtClean="0"/>
              <a:pPr/>
              <a:t>4/28/20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F802-9DE3-4916-842D-E3E8AF578A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7919-E40E-4017-ADE9-1384F08DD78B}" type="datetimeFigureOut">
              <a:rPr lang="en-US" smtClean="0"/>
              <a:pPr/>
              <a:t>4/28/20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1E9F802-9DE3-4916-842D-E3E8AF578A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7919-E40E-4017-ADE9-1384F08DD78B}" type="datetimeFigureOut">
              <a:rPr lang="en-US" smtClean="0"/>
              <a:pPr/>
              <a:t>4/28/20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1E9F802-9DE3-4916-842D-E3E8AF5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7919-E40E-4017-ADE9-1384F08DD78B}" type="datetimeFigureOut">
              <a:rPr lang="en-US" smtClean="0"/>
              <a:pPr/>
              <a:t>4/28/20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E9F802-9DE3-4916-842D-E3E8AF5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E9F802-9DE3-4916-842D-E3E8AF578A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7919-E40E-4017-ADE9-1384F08DD78B}" type="datetimeFigureOut">
              <a:rPr lang="en-US" smtClean="0"/>
              <a:pPr/>
              <a:t>4/28/20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1E9F802-9DE3-4916-842D-E3E8AF578A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6447919-E40E-4017-ADE9-1384F08DD78B}" type="datetimeFigureOut">
              <a:rPr lang="en-US" smtClean="0"/>
              <a:pPr/>
              <a:t>4/28/20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b="0" i="0" u="none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6447919-E40E-4017-ADE9-1384F08DD78B}" type="datetimeFigureOut">
              <a:rPr lang="en-US" smtClean="0"/>
              <a:pPr/>
              <a:t>4/28/20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E9F802-9DE3-4916-842D-E3E8AF578A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b="0" i="0" u="none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cdbs.polldaddy.com/s/122016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medinam66@sbcglobal.net" TargetMode="External"/><Relationship Id="rId2" Type="http://schemas.openxmlformats.org/officeDocument/2006/relationships/hyperlink" Target="mailto:Nfadb.clara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YO  </a:t>
            </a:r>
            <a:r>
              <a:rPr lang="es-UY" dirty="0"/>
              <a:t>también</a:t>
            </a:r>
            <a:r>
              <a:rPr lang="en-US" dirty="0"/>
              <a:t>  ESTOY AQUI</a:t>
            </a:r>
            <a:br>
              <a:rPr lang="en-US" dirty="0"/>
            </a:br>
            <a:r>
              <a:rPr lang="es-UY" dirty="0"/>
              <a:t>Entendiendo a los Hermanos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305800" cy="1447800"/>
          </a:xfrm>
        </p:spPr>
        <p:txBody>
          <a:bodyPr>
            <a:noAutofit/>
          </a:bodyPr>
          <a:lstStyle/>
          <a:p>
            <a:r>
              <a:rPr lang="en-US" sz="3200" i="1" dirty="0">
                <a:solidFill>
                  <a:schemeClr val="tx1"/>
                </a:solidFill>
                <a:latin typeface="Calibri" pitchFamily="34" charset="0"/>
              </a:rPr>
              <a:t>Clara Berg, NFADB</a:t>
            </a:r>
            <a:r>
              <a:rPr lang="en-US" sz="3200" i="1" cap="none" dirty="0">
                <a:solidFill>
                  <a:schemeClr val="tx1"/>
                </a:solidFill>
                <a:latin typeface="Calibri" pitchFamily="34" charset="0"/>
              </a:rPr>
              <a:t>, President </a:t>
            </a:r>
            <a:endParaRPr lang="en-US" sz="3200" i="1" dirty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sz="3200" i="1" dirty="0">
                <a:solidFill>
                  <a:schemeClr val="tx1"/>
                </a:solidFill>
                <a:latin typeface="Calibri" pitchFamily="34" charset="0"/>
              </a:rPr>
              <a:t>Myrna Medina, </a:t>
            </a:r>
            <a:r>
              <a:rPr lang="en-US" sz="3200" i="1" cap="none" dirty="0">
                <a:solidFill>
                  <a:schemeClr val="tx1"/>
                </a:solidFill>
                <a:latin typeface="Calibri" pitchFamily="34" charset="0"/>
              </a:rPr>
              <a:t>CDBS, Family Specialist </a:t>
            </a:r>
            <a:endParaRPr lang="en-US" sz="3200" i="1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5" name="Picture 11" descr="NFADB logo"/>
          <p:cNvPicPr>
            <a:picLocks noChangeAspect="1" noChangeArrowheads="1"/>
          </p:cNvPicPr>
          <p:nvPr/>
        </p:nvPicPr>
        <p:blipFill>
          <a:blip r:embed="rId2" cstate="print"/>
          <a:srcRect b="3572"/>
          <a:stretch>
            <a:fillRect/>
          </a:stretch>
        </p:blipFill>
        <p:spPr bwMode="auto">
          <a:xfrm>
            <a:off x="228600" y="4495800"/>
            <a:ext cx="1768485" cy="1870075"/>
          </a:xfrm>
          <a:prstGeom prst="rect">
            <a:avLst/>
          </a:prstGeom>
          <a:solidFill>
            <a:schemeClr val="accent2"/>
          </a:solidFill>
          <a:ln w="9525" algn="in">
            <a:noFill/>
            <a:miter lim="800000"/>
            <a:headEnd/>
            <a:tailEnd/>
          </a:ln>
        </p:spPr>
      </p:pic>
      <p:pic>
        <p:nvPicPr>
          <p:cNvPr id="4" name="Picture 8" descr="California Deaf-Blind Services logo&#10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7160" y="4953000"/>
            <a:ext cx="224732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National Center on Deaf-Blindness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06263" y="5181601"/>
            <a:ext cx="4209137" cy="990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315200" cy="758952"/>
          </a:xfrm>
        </p:spPr>
        <p:txBody>
          <a:bodyPr>
            <a:normAutofit/>
          </a:bodyPr>
          <a:lstStyle/>
          <a:p>
            <a:pPr algn="l"/>
            <a:r>
              <a:rPr lang="es-UY" dirty="0"/>
              <a:t>REACCIONES SEGUN SUS EDADES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2135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s-UY" dirty="0"/>
              <a:t>Las reacciones no son est</a:t>
            </a:r>
            <a:r>
              <a:rPr lang="es-UY" dirty="0">
                <a:cs typeface="Arial" charset="0"/>
              </a:rPr>
              <a:t>áticas.</a:t>
            </a:r>
          </a:p>
          <a:p>
            <a:pPr>
              <a:lnSpc>
                <a:spcPct val="90000"/>
              </a:lnSpc>
              <a:buClr>
                <a:srgbClr val="00B0F0"/>
              </a:buClr>
              <a:buFont typeface="Wingdings" pitchFamily="2" charset="2"/>
              <a:buChar char="v"/>
            </a:pPr>
            <a:r>
              <a:rPr lang="es-UY" i="1" dirty="0"/>
              <a:t>Cuanto m</a:t>
            </a:r>
            <a:r>
              <a:rPr lang="es-UY" i="1" dirty="0">
                <a:cs typeface="Arial" charset="0"/>
              </a:rPr>
              <a:t>á</a:t>
            </a:r>
            <a:r>
              <a:rPr lang="es-UY" i="1" dirty="0"/>
              <a:t>s jóven, m</a:t>
            </a:r>
            <a:r>
              <a:rPr lang="es-UY" i="1" dirty="0">
                <a:cs typeface="Arial" charset="0"/>
              </a:rPr>
              <a:t>á</a:t>
            </a:r>
            <a:r>
              <a:rPr lang="es-UY" i="1" dirty="0"/>
              <a:t>s dif</a:t>
            </a:r>
            <a:r>
              <a:rPr lang="es-UY" i="1" dirty="0">
                <a:cs typeface="Arial" charset="0"/>
              </a:rPr>
              <a:t>í</a:t>
            </a:r>
            <a:r>
              <a:rPr lang="es-UY" i="1" dirty="0"/>
              <a:t>cil de comprender.</a:t>
            </a:r>
            <a:endParaRPr lang="es-UY" b="1" i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s-UY" b="1" i="1" dirty="0"/>
              <a:t>Edad pre-escolar (Antes de 5 a</a:t>
            </a:r>
            <a:r>
              <a:rPr lang="es-UY" b="1" i="1" dirty="0">
                <a:cs typeface="Arial" charset="0"/>
              </a:rPr>
              <a:t>ños)</a:t>
            </a:r>
            <a:endParaRPr lang="es-UY" dirty="0"/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s-UY" dirty="0"/>
              <a:t>No tienen la capacidad de expresar sus sentimientos.</a:t>
            </a: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s-UY" dirty="0"/>
              <a:t>Demuestran sus sentimientos a trav</a:t>
            </a:r>
            <a:r>
              <a:rPr lang="es-UY" dirty="0">
                <a:cs typeface="Arial" charset="0"/>
              </a:rPr>
              <a:t>és de conductas.</a:t>
            </a: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s-UY" dirty="0"/>
              <a:t>Tienen</a:t>
            </a:r>
            <a:r>
              <a:rPr lang="es-UY" dirty="0">
                <a:cs typeface="Arial" charset="0"/>
              </a:rPr>
              <a:t> dificultad de entender las necesidades especiales de su hermano, pero notan diferencias , y tratan de enseñarles.</a:t>
            </a:r>
            <a:endParaRPr lang="es-UY" dirty="0"/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s-UY" dirty="0"/>
              <a:t>Empiezan a leer los sentimientos de otros.</a:t>
            </a: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s-UY" dirty="0"/>
              <a:t>Disfrutan a su hermano porque no han aprendido a juzgar.</a:t>
            </a:r>
          </a:p>
          <a:p>
            <a:endParaRPr lang="es-UY" dirty="0"/>
          </a:p>
        </p:txBody>
      </p:sp>
      <p:pic>
        <p:nvPicPr>
          <p:cNvPr id="4" name="Picture 4" descr="Toddler boy kissing nose of infant child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251" y="457200"/>
            <a:ext cx="1809749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</a:t>
            </a:r>
            <a:r>
              <a:rPr lang="en-US" baseline="0" dirty="0"/>
              <a:t> FAMILIA ES DIFERENTE</a:t>
            </a:r>
            <a:endParaRPr lang="en-US" dirty="0"/>
          </a:p>
        </p:txBody>
      </p:sp>
      <p:pic>
        <p:nvPicPr>
          <p:cNvPr id="4" name="Picture 4" descr="Mi familia es diferente: cuaderno de actividades para hermanos y hermanas de ninos con autismo o sindrome de asperger.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9975" y="76200"/>
            <a:ext cx="4335625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/>
              <a:t>REACCIONES SEGUN SUS EDADES</a:t>
            </a:r>
            <a:br>
              <a:rPr lang="en-US" sz="2800" dirty="0"/>
            </a:br>
            <a:r>
              <a:rPr lang="es-UY" sz="2800" i="1" dirty="0"/>
              <a:t>Edad Escolar (6 a 12 a</a:t>
            </a:r>
            <a:r>
              <a:rPr lang="es-UY" sz="2800" i="1" dirty="0">
                <a:cs typeface="Arial" charset="0"/>
              </a:rPr>
              <a:t>ños)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s-UY" dirty="0"/>
              <a:t>Toman conciencia sobre las diferencias entre las personas.</a:t>
            </a: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s-UY" dirty="0"/>
              <a:t>Entienden una definición o explicación sobre su hermano, si se les explica en palabras acorde a su edad </a:t>
            </a: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s-UY" dirty="0"/>
              <a:t>Puede que se preocupen si la discapacidad es contagiosa o si hay algo malo con él.</a:t>
            </a: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s-UY" dirty="0"/>
              <a:t>Puede que se sientan culpables por tener sentimientos negativos hacia su hermano o porque él/ella no tiene una discapacidad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/>
              <a:t>REACCIONES SEGUN SUS EDADES</a:t>
            </a:r>
            <a:br>
              <a:rPr lang="en-US" sz="2800" dirty="0"/>
            </a:br>
            <a:r>
              <a:rPr lang="es-UY" sz="2800" i="1" dirty="0"/>
              <a:t>Edad Escolar (6 a 12 a</a:t>
            </a:r>
            <a:r>
              <a:rPr lang="es-UY" sz="2800" i="1" dirty="0">
                <a:cs typeface="Arial" charset="0"/>
              </a:rPr>
              <a:t>ños)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5029200"/>
          </a:xfrm>
        </p:spPr>
        <p:txBody>
          <a:bodyPr>
            <a:noAutofit/>
          </a:bodyPr>
          <a:lstStyle/>
          <a:p>
            <a:pPr>
              <a:buClr>
                <a:srgbClr val="00B0F0"/>
              </a:buClr>
            </a:pPr>
            <a:r>
              <a:rPr lang="es-UY" dirty="0"/>
              <a:t>Puede que ayuden m</a:t>
            </a:r>
            <a:r>
              <a:rPr lang="es-UY" dirty="0">
                <a:cs typeface="Arial" charset="0"/>
              </a:rPr>
              <a:t>á</a:t>
            </a:r>
            <a:r>
              <a:rPr lang="es-UY" dirty="0"/>
              <a:t>s de la cuenta y que se porten bien o que no obedezcan para atraer la atención de los padres</a:t>
            </a:r>
          </a:p>
          <a:p>
            <a:pPr>
              <a:buClr>
                <a:srgbClr val="00B0F0"/>
              </a:buClr>
            </a:pPr>
            <a:r>
              <a:rPr lang="es-UY" dirty="0"/>
              <a:t>En esta edad tienen sentimientos conflictivos acerca de su hermano. Esto sucede también entre hermanos de características típicas.  </a:t>
            </a:r>
          </a:p>
          <a:p>
            <a:pPr>
              <a:buClr>
                <a:srgbClr val="00B0F0"/>
              </a:buClr>
            </a:pPr>
            <a:r>
              <a:rPr lang="es-UY" dirty="0"/>
              <a:t>Algunas veces se sienten mayores o m</a:t>
            </a:r>
            <a:r>
              <a:rPr lang="es-UY" dirty="0">
                <a:cs typeface="Arial" charset="0"/>
              </a:rPr>
              <a:t>á</a:t>
            </a:r>
            <a:r>
              <a:rPr lang="es-UY" dirty="0"/>
              <a:t>s pequeños.</a:t>
            </a:r>
          </a:p>
          <a:p>
            <a:pPr>
              <a:buClr>
                <a:srgbClr val="00B0F0"/>
              </a:buClr>
            </a:pPr>
            <a:r>
              <a:rPr lang="es-UY" dirty="0"/>
              <a:t>No les gusta llamar la atención o que se le queden viendo al hermano con discapacidad.</a:t>
            </a:r>
          </a:p>
          <a:p>
            <a:pPr>
              <a:buClr>
                <a:srgbClr val="00B0F0"/>
              </a:buClr>
            </a:pPr>
            <a:r>
              <a:rPr lang="es-UY" dirty="0"/>
              <a:t>Es común que digan que quieren m</a:t>
            </a:r>
            <a:r>
              <a:rPr lang="es-UY" dirty="0">
                <a:cs typeface="Arial" charset="0"/>
              </a:rPr>
              <a:t>á</a:t>
            </a:r>
            <a:r>
              <a:rPr lang="es-UY" dirty="0"/>
              <a:t>s a uno que a otro</a:t>
            </a:r>
          </a:p>
          <a:p>
            <a:pPr>
              <a:buClr>
                <a:srgbClr val="00B0F0"/>
              </a:buClr>
            </a:pPr>
            <a:endParaRPr lang="es-U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512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/>
              <a:t>REACCIONES SEGUN SUS EDADES</a:t>
            </a:r>
            <a:br>
              <a:rPr lang="en-US" sz="2800" dirty="0"/>
            </a:br>
            <a:r>
              <a:rPr lang="es-UY" sz="2800" i="1" dirty="0"/>
              <a:t>Edad Escolar (6 a 12 a</a:t>
            </a:r>
            <a:r>
              <a:rPr lang="es-UY" sz="2800" i="1" dirty="0">
                <a:cs typeface="Arial" charset="0"/>
              </a:rPr>
              <a:t>ños)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035552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</a:pPr>
            <a:r>
              <a:rPr lang="es-UY" dirty="0"/>
              <a:t>Puede ser que resientan el aumento en las responsabilidades que les dan sus padres</a:t>
            </a:r>
          </a:p>
          <a:p>
            <a:pPr>
              <a:buClr>
                <a:srgbClr val="00B0F0"/>
              </a:buClr>
            </a:pPr>
            <a:r>
              <a:rPr lang="es-UY" dirty="0"/>
              <a:t> Puede que empiecen a preocuparse sobre el futuro de su hermano</a:t>
            </a:r>
          </a:p>
          <a:p>
            <a:pPr>
              <a:buNone/>
            </a:pPr>
            <a:endParaRPr lang="es-UY" dirty="0"/>
          </a:p>
        </p:txBody>
      </p:sp>
      <p:pic>
        <p:nvPicPr>
          <p:cNvPr id="17416" name="Picture 8" descr="hermanos &lt;3; image toddler boy kissing toddler girl cheek on top, teenage boy kissing teenage girl's forehead on bottom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352800"/>
            <a:ext cx="2105025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838200"/>
          </a:xfrm>
        </p:spPr>
        <p:txBody>
          <a:bodyPr>
            <a:noAutofit/>
          </a:bodyPr>
          <a:lstStyle/>
          <a:p>
            <a:r>
              <a:rPr lang="en-US" sz="2800" dirty="0"/>
              <a:t>REACCIONES SEGUN SUS EDADES </a:t>
            </a:r>
            <a:br>
              <a:rPr lang="en-US" sz="2800" dirty="0"/>
            </a:br>
            <a:r>
              <a:rPr lang="es-UY" sz="2400" i="1" dirty="0"/>
              <a:t>Adolescencia (13 a 17 a</a:t>
            </a:r>
            <a:r>
              <a:rPr lang="es-UY" sz="2400" i="1" dirty="0">
                <a:cs typeface="Arial" charset="0"/>
              </a:rPr>
              <a:t>ños)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es-UY" i="1" dirty="0"/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s-UY" dirty="0"/>
              <a:t>Tienen mayor capacidad para comprender explicaciones elaboradas.</a:t>
            </a: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s-UY" dirty="0"/>
              <a:t>Pueden hacer preguntas detalladas y provocativas.</a:t>
            </a: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s-UY" dirty="0"/>
              <a:t>Se  pueden pensar a s</a:t>
            </a:r>
            <a:r>
              <a:rPr lang="es-UY" dirty="0">
                <a:cs typeface="Arial" charset="0"/>
              </a:rPr>
              <a:t>í mismos fuera de la familia.</a:t>
            </a:r>
          </a:p>
          <a:p>
            <a:pPr>
              <a:lnSpc>
                <a:spcPct val="90000"/>
              </a:lnSpc>
              <a:buClr>
                <a:srgbClr val="00B0F0"/>
              </a:buClr>
            </a:pPr>
            <a:r>
              <a:rPr lang="es-UY" dirty="0"/>
              <a:t>Se pueden sentir avergonzados de su hermano.</a:t>
            </a:r>
          </a:p>
          <a:p>
            <a:pPr>
              <a:buClr>
                <a:srgbClr val="00B0F0"/>
              </a:buClr>
            </a:pPr>
            <a:r>
              <a:rPr lang="es-UY" dirty="0"/>
              <a:t>Se pueden sentir divididos entre la necesidad de independencia de la familia y la relaci</a:t>
            </a:r>
            <a:r>
              <a:rPr lang="es-UY" dirty="0">
                <a:cs typeface="Arial" charset="0"/>
              </a:rPr>
              <a:t>ón con su hermano.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amor</a:t>
            </a:r>
            <a:r>
              <a:rPr lang="en-US" dirty="0"/>
              <a:t> fraternal</a:t>
            </a:r>
          </a:p>
        </p:txBody>
      </p:sp>
      <p:pic>
        <p:nvPicPr>
          <p:cNvPr id="4" name="Picture 2" descr="A pesar de pelearnos yo quiero a mi Hermana Por que es mi Sangre Y la persona con quien he pasado muchos momentos Buenos y malo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85" y="838200"/>
            <a:ext cx="8695815" cy="4898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SUGERENCIAS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UY" dirty="0">
                <a:cs typeface="Arial" charset="0"/>
              </a:rPr>
              <a:t>Promueva buena comunicación dentro de la familia (aprenda a escuchar e interpretar lo que le están diciendo).</a:t>
            </a:r>
          </a:p>
          <a:p>
            <a:pPr>
              <a:lnSpc>
                <a:spcPct val="90000"/>
              </a:lnSpc>
            </a:pPr>
            <a:r>
              <a:rPr lang="es-UY" dirty="0"/>
              <a:t>Proporci</a:t>
            </a:r>
            <a:r>
              <a:rPr lang="es-UY" dirty="0">
                <a:cs typeface="Arial" charset="0"/>
              </a:rPr>
              <a:t>óneles información apropiada para su edad.</a:t>
            </a:r>
          </a:p>
          <a:p>
            <a:pPr>
              <a:lnSpc>
                <a:spcPct val="90000"/>
              </a:lnSpc>
            </a:pPr>
            <a:r>
              <a:rPr lang="es-UY" dirty="0">
                <a:cs typeface="Arial" charset="0"/>
              </a:rPr>
              <a:t>Es importante que tengan oportunidades de conocer otros hermanos de niños con necesidades especiales.</a:t>
            </a:r>
          </a:p>
          <a:p>
            <a:pPr>
              <a:lnSpc>
                <a:spcPct val="90000"/>
              </a:lnSpc>
            </a:pPr>
            <a:r>
              <a:rPr lang="es-UY" dirty="0">
                <a:cs typeface="Arial" charset="0"/>
              </a:rPr>
              <a:t>Cr</a:t>
            </a:r>
            <a:r>
              <a:rPr lang="es-UY" dirty="0"/>
              <a:t>é</a:t>
            </a:r>
            <a:r>
              <a:rPr lang="es-UY" dirty="0">
                <a:cs typeface="Arial" charset="0"/>
              </a:rPr>
              <a:t>e tiempo aparte para sus hijos típicos.</a:t>
            </a:r>
          </a:p>
          <a:p>
            <a:pPr>
              <a:lnSpc>
                <a:spcPct val="90000"/>
              </a:lnSpc>
            </a:pPr>
            <a:r>
              <a:rPr lang="es-UY" dirty="0">
                <a:cs typeface="Arial" charset="0"/>
              </a:rPr>
              <a:t>Plan</a:t>
            </a:r>
            <a:r>
              <a:rPr lang="es-UY" dirty="0"/>
              <a:t>é</a:t>
            </a:r>
            <a:r>
              <a:rPr lang="es-UY" dirty="0">
                <a:cs typeface="Arial" charset="0"/>
              </a:rPr>
              <a:t>e el futuro de su hijo con necesidades especiales, y comparta esta informaci</a:t>
            </a:r>
            <a:r>
              <a:rPr lang="es-UY" dirty="0"/>
              <a:t>ó</a:t>
            </a:r>
            <a:r>
              <a:rPr lang="es-UY" dirty="0">
                <a:cs typeface="Arial" charset="0"/>
              </a:rPr>
              <a:t>n con sus hijos típicos, y prepárelos si ellos van a asumir alguna responsabilidad en lo referente a su hermano.</a:t>
            </a:r>
            <a:endParaRPr lang="es-UY" dirty="0"/>
          </a:p>
          <a:p>
            <a:endParaRPr lang="es-UY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SUGERENCIAS (</a:t>
            </a:r>
            <a:r>
              <a:rPr lang="en-US" dirty="0" err="1"/>
              <a:t>continuado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/>
              <a:t>Siempre que tenga la oportunidad ponga la necesidad del hijo típico primero y permítale escoger</a:t>
            </a:r>
            <a:endParaRPr lang="es-UY" dirty="0">
              <a:cs typeface="Arial" charset="0"/>
            </a:endParaRPr>
          </a:p>
          <a:p>
            <a:r>
              <a:rPr lang="es-UY" dirty="0">
                <a:cs typeface="Arial" charset="0"/>
              </a:rPr>
              <a:t>Atienda eventos de su hijo típico, aunque represente un sacrificio tener que buscar apoyo para su otro hijo</a:t>
            </a:r>
          </a:p>
          <a:p>
            <a:r>
              <a:rPr lang="es-UY" dirty="0">
                <a:cs typeface="Arial" charset="0"/>
              </a:rPr>
              <a:t>Enfatice que nadie es culpable de las dificultades de su hermano</a:t>
            </a:r>
          </a:p>
          <a:p>
            <a:r>
              <a:rPr lang="es-UY" dirty="0">
                <a:cs typeface="Arial" charset="0"/>
              </a:rPr>
              <a:t>Enfatice que su hijo con necesidades especiales es parte de la </a:t>
            </a:r>
            <a:r>
              <a:rPr lang="es-UY" dirty="0"/>
              <a:t>familia y por lo tanto todos lo tienen que aceptar como es</a:t>
            </a:r>
          </a:p>
          <a:p>
            <a:r>
              <a:rPr lang="es-UY" dirty="0"/>
              <a:t>Procure integrar algún grupo de soporte con otras familias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SUGERENCIAS (</a:t>
            </a:r>
            <a:r>
              <a:rPr lang="en-US" dirty="0" err="1"/>
              <a:t>continuado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UY" dirty="0"/>
              <a:t>No imponga o espere que su hijo t</a:t>
            </a:r>
            <a:r>
              <a:rPr lang="es-UY" dirty="0">
                <a:cs typeface="Arial" charset="0"/>
              </a:rPr>
              <a:t>ípico incluya a su hermano en todas sus actividades.</a:t>
            </a:r>
          </a:p>
          <a:p>
            <a:r>
              <a:rPr lang="es-UY" dirty="0">
                <a:cs typeface="Arial" charset="0"/>
              </a:rPr>
              <a:t>Permítales a sus hijos típicos tener su propia vida social.</a:t>
            </a:r>
          </a:p>
          <a:p>
            <a:r>
              <a:rPr lang="es-UY" dirty="0">
                <a:cs typeface="Arial" charset="0"/>
              </a:rPr>
              <a:t>Trate de mantener el sentido del humor en la familia.</a:t>
            </a:r>
          </a:p>
          <a:p>
            <a:r>
              <a:rPr lang="es-UY" dirty="0">
                <a:cs typeface="Arial" charset="0"/>
              </a:rPr>
              <a:t>Plan</a:t>
            </a:r>
            <a:r>
              <a:rPr lang="es-UY" dirty="0"/>
              <a:t>é</a:t>
            </a:r>
            <a:r>
              <a:rPr lang="es-UY" dirty="0">
                <a:cs typeface="Arial" charset="0"/>
              </a:rPr>
              <a:t>e actividades recreativas familiares o vacaciones tomando en cuenta la necesidades de cada miembro de la familia.</a:t>
            </a:r>
            <a:endParaRPr lang="es-UY" dirty="0"/>
          </a:p>
          <a:p>
            <a:endParaRPr lang="es-UY" dirty="0"/>
          </a:p>
          <a:p>
            <a:endParaRPr lang="es-UY" dirty="0"/>
          </a:p>
        </p:txBody>
      </p:sp>
      <p:pic>
        <p:nvPicPr>
          <p:cNvPr id="4" name="Picture 12" descr="Children playing with bubb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4838700"/>
            <a:ext cx="2590800" cy="1943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uniran</a:t>
            </a:r>
            <a:r>
              <a:rPr lang="en-US" dirty="0"/>
              <a:t> </a:t>
            </a:r>
            <a:r>
              <a:rPr lang="en-US" dirty="0" err="1"/>
              <a:t>nuestras</a:t>
            </a:r>
            <a:r>
              <a:rPr lang="en-US" dirty="0"/>
              <a:t> </a:t>
            </a:r>
            <a:r>
              <a:rPr lang="en-US" dirty="0" err="1"/>
              <a:t>raices</a:t>
            </a:r>
            <a:endParaRPr lang="en-US" dirty="0"/>
          </a:p>
        </p:txBody>
      </p:sp>
      <p:pic>
        <p:nvPicPr>
          <p:cNvPr id="4" name="Picture 10" descr="Nacimos del mismo arbol. y aunque nuestras ramas crezcan en diferente direccion iempre nos uniran nuestras raices. www.RinconUtil.com.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850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SUGERENCIAS (</a:t>
            </a:r>
            <a:r>
              <a:rPr lang="en-US" dirty="0" err="1"/>
              <a:t>continuado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UY" dirty="0"/>
              <a:t>Darles oportunidades de mostrar sus sentimientos</a:t>
            </a:r>
          </a:p>
          <a:p>
            <a:r>
              <a:rPr lang="es-UY" dirty="0"/>
              <a:t>Es aceptable estar enojados a veces así es que apoye a su hijo </a:t>
            </a:r>
          </a:p>
          <a:p>
            <a:r>
              <a:rPr lang="es-UY" dirty="0"/>
              <a:t>Ayúdelo a manejar y procesar esos sentimientos</a:t>
            </a:r>
          </a:p>
          <a:p>
            <a:endParaRPr lang="es-UY" dirty="0"/>
          </a:p>
          <a:p>
            <a:endParaRPr lang="en-US" sz="2400" b="1" dirty="0"/>
          </a:p>
          <a:p>
            <a:endParaRPr lang="es-UY" dirty="0"/>
          </a:p>
          <a:p>
            <a:endParaRPr lang="es-UY" dirty="0"/>
          </a:p>
        </p:txBody>
      </p:sp>
      <p:pic>
        <p:nvPicPr>
          <p:cNvPr id="4" name="Picture 6" descr="Yo quero a mis mermanas. No se lo digno a menudo pero los amo con toda mi alma y mi corazon!!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399" y="3567112"/>
            <a:ext cx="2526145" cy="2605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 POSITIVO</a:t>
            </a:r>
          </a:p>
        </p:txBody>
      </p:sp>
      <p:pic>
        <p:nvPicPr>
          <p:cNvPr id="1026" name="Picture 2" descr="Cuando la vida te presente razones para llorar, demuestrale que tienes mil y una razones para reir.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547" y="1295400"/>
            <a:ext cx="7914853" cy="50239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Y RESPONSABILIDADES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4873752"/>
          </a:xfrm>
        </p:spPr>
        <p:txBody>
          <a:bodyPr>
            <a:noAutofit/>
          </a:bodyPr>
          <a:lstStyle/>
          <a:p>
            <a:pPr>
              <a:buClr>
                <a:srgbClr val="00B0F0"/>
              </a:buClr>
            </a:pPr>
            <a:r>
              <a:rPr lang="es-UY" dirty="0"/>
              <a:t>Las responsabilidades de la familia con respecto al hijo que tiene una discapacidad deben ser compartidas entre todos.</a:t>
            </a:r>
          </a:p>
          <a:p>
            <a:pPr>
              <a:buClr>
                <a:srgbClr val="00B0F0"/>
              </a:buClr>
            </a:pPr>
            <a:r>
              <a:rPr lang="es-UY" dirty="0"/>
              <a:t>En general, los padres deciden como dividir las responsabilidades, sin imponer o presionar a los hijos típicos.</a:t>
            </a:r>
          </a:p>
          <a:p>
            <a:pPr>
              <a:buClr>
                <a:srgbClr val="00B0F0"/>
              </a:buClr>
            </a:pPr>
            <a:r>
              <a:rPr lang="es-UY" dirty="0"/>
              <a:t>El rol que  le toca a cada miembro de la familia debe ser reconocido y valorado.</a:t>
            </a:r>
          </a:p>
          <a:p>
            <a:pPr>
              <a:buClr>
                <a:srgbClr val="00B0F0"/>
              </a:buClr>
            </a:pPr>
            <a:r>
              <a:rPr lang="es-UY" dirty="0"/>
              <a:t>Cuando los hermanos toman una iniciativa, responda positivamente dándoles un voto de confianza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Y RESPONSABILIDADES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572000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  <a:buSzPct val="93000"/>
              <a:buFont typeface="Georgia" pitchFamily="18" charset="0"/>
              <a:buChar char="●"/>
            </a:pPr>
            <a:r>
              <a:rPr lang="es-UY" dirty="0"/>
              <a:t>Tenga presente que todos sus hijos son de una nueva generación y por lógica van a sobrevivir a la generación anterior.  </a:t>
            </a:r>
          </a:p>
          <a:p>
            <a:pPr>
              <a:buClr>
                <a:srgbClr val="00B0F0"/>
              </a:buClr>
              <a:buSzPct val="93000"/>
              <a:buFont typeface="Georgia" pitchFamily="18" charset="0"/>
              <a:buChar char="●"/>
            </a:pPr>
            <a:r>
              <a:rPr lang="es-UY" dirty="0"/>
              <a:t>Cuando todos sus hijos sean adultos, y Uds. consideren apropiado, establezcan un acuerdo para que en el evento que Uds. (los padres) no estén disponibles, todos los otros hijos asuman sus responsabilidades.</a:t>
            </a:r>
          </a:p>
          <a:p>
            <a:pPr>
              <a:buClr>
                <a:srgbClr val="00B0F0"/>
              </a:buClr>
              <a:buSzPct val="93000"/>
              <a:buFont typeface="Georgia" pitchFamily="18" charset="0"/>
              <a:buChar char="●"/>
            </a:pPr>
            <a:r>
              <a:rPr lang="es-UY" dirty="0"/>
              <a:t> Lo importante es mantener la calidad de vida de la familia.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MUCHAS GRACIAS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143000"/>
            <a:ext cx="8503920" cy="4572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s-UY" sz="3200" b="1" i="1" dirty="0"/>
          </a:p>
          <a:p>
            <a:pPr algn="ctr">
              <a:buNone/>
            </a:pPr>
            <a:r>
              <a:rPr lang="es-UY" sz="3200" b="1" i="1" dirty="0"/>
              <a:t>Agradecemos el apoyo de </a:t>
            </a:r>
          </a:p>
          <a:p>
            <a:pPr algn="ctr">
              <a:buNone/>
            </a:pPr>
            <a:r>
              <a:rPr lang="es-UY" sz="3200" b="1" i="1" dirty="0"/>
              <a:t>NFADB, NCDB y CDBS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Y  TAMBIEN AGRADECEMOS SU ATENTA PARTICIPACION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s-UY" sz="3100" dirty="0"/>
              <a:t>Favor completar la evaluación a continuación</a:t>
            </a:r>
          </a:p>
          <a:p>
            <a:pPr algn="ctr">
              <a:buNone/>
            </a:pPr>
            <a:r>
              <a:rPr lang="en-US" sz="3600" dirty="0">
                <a:hlinkClick r:id="rId2"/>
              </a:rPr>
              <a:t>http://cdbs.polldaddy.com/s/122016</a:t>
            </a:r>
            <a:endParaRPr lang="en-US" sz="3600" dirty="0"/>
          </a:p>
          <a:p>
            <a:pPr>
              <a:buNone/>
            </a:pPr>
            <a:endParaRPr lang="es-UY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19400"/>
            <a:ext cx="7315200" cy="2743200"/>
          </a:xfrm>
        </p:spPr>
        <p:txBody>
          <a:bodyPr>
            <a:noAutofit/>
          </a:bodyPr>
          <a:lstStyle/>
          <a:p>
            <a:r>
              <a:rPr lang="en-US" sz="3200" b="0" dirty="0">
                <a:solidFill>
                  <a:schemeClr val="tx1"/>
                </a:solidFill>
                <a:latin typeface="Arial Rounded MT Bold" pitchFamily="34" charset="0"/>
              </a:rPr>
              <a:t>Clara Berg</a:t>
            </a:r>
          </a:p>
          <a:p>
            <a:r>
              <a:rPr lang="en-US" sz="2800" b="0" dirty="0">
                <a:solidFill>
                  <a:schemeClr val="tx1"/>
                </a:solidFill>
                <a:latin typeface="Arial Rounded MT Bold" pitchFamily="34" charset="0"/>
                <a:hlinkClick r:id="rId2"/>
              </a:rPr>
              <a:t>Nfadb.clara@gmail.com</a:t>
            </a:r>
            <a:r>
              <a:rPr lang="en-US" sz="2800" b="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</a:p>
          <a:p>
            <a:r>
              <a:rPr lang="en-US" sz="2800" b="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</a:p>
          <a:p>
            <a:r>
              <a:rPr lang="en-US" sz="2800" b="0" dirty="0">
                <a:solidFill>
                  <a:schemeClr val="tx1"/>
                </a:solidFill>
                <a:latin typeface="Arial Rounded MT Bold" pitchFamily="34" charset="0"/>
              </a:rPr>
              <a:t>Myrna Medina</a:t>
            </a:r>
          </a:p>
          <a:p>
            <a:r>
              <a:rPr lang="en-US" sz="2800" b="0" dirty="0">
                <a:solidFill>
                  <a:schemeClr val="tx1"/>
                </a:solidFill>
                <a:latin typeface="Arial Rounded MT Bold" pitchFamily="34" charset="0"/>
                <a:hlinkClick r:id="rId3"/>
              </a:rPr>
              <a:t>medinam66@sbcglobal.net</a:t>
            </a:r>
            <a:endParaRPr lang="en-US" sz="2800" b="0" dirty="0">
              <a:solidFill>
                <a:schemeClr val="tx1"/>
              </a:solidFill>
              <a:latin typeface="Arial Rounded MT Bold" pitchFamily="34" charset="0"/>
            </a:endParaRPr>
          </a:p>
          <a:p>
            <a:endParaRPr lang="en-US" sz="2800" b="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pic>
        <p:nvPicPr>
          <p:cNvPr id="5" name="Picture 11" descr="NFADB Logo"/>
          <p:cNvPicPr>
            <a:picLocks noChangeAspect="1" noChangeArrowheads="1"/>
          </p:cNvPicPr>
          <p:nvPr/>
        </p:nvPicPr>
        <p:blipFill>
          <a:blip r:embed="rId4" cstate="print"/>
          <a:srcRect b="3572"/>
          <a:stretch>
            <a:fillRect/>
          </a:stretch>
        </p:blipFill>
        <p:spPr bwMode="auto">
          <a:xfrm>
            <a:off x="304800" y="457200"/>
            <a:ext cx="1900461" cy="1600200"/>
          </a:xfrm>
          <a:prstGeom prst="rect">
            <a:avLst/>
          </a:prstGeom>
          <a:solidFill>
            <a:schemeClr val="accent2"/>
          </a:solidFill>
          <a:ln w="9525" algn="in">
            <a:noFill/>
            <a:miter lim="800000"/>
            <a:headEnd/>
            <a:tailEnd/>
          </a:ln>
        </p:spPr>
      </p:pic>
      <p:pic>
        <p:nvPicPr>
          <p:cNvPr id="4" name="Picture 8" descr="California Deaf-Blind Services 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45917" y="704850"/>
            <a:ext cx="1949883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National Center on Deaf-Blindness 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9407" y="533400"/>
            <a:ext cx="3979793" cy="936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INFINITO PROCESO DE AJUSTE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/>
              <a:t>El nacimiento de un hijo especial desbalancea la familia.</a:t>
            </a:r>
          </a:p>
          <a:p>
            <a:r>
              <a:rPr lang="es-UY" dirty="0"/>
              <a:t>La falta de balance se repite en cada situación difícil o  que desafía la rutina</a:t>
            </a:r>
          </a:p>
          <a:p>
            <a:r>
              <a:rPr lang="es-UY" dirty="0"/>
              <a:t>Todos los miembros de la familia sufren cambios en sus roles, responsabilidades, relaciones y actividades.</a:t>
            </a:r>
          </a:p>
          <a:p>
            <a:endParaRPr lang="es-UY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4564380"/>
            <a:ext cx="4419600" cy="15750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dirty="0"/>
              <a:t>FACTORES QUE AFECTAN RELACIONES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i="1" dirty="0"/>
              <a:t>Algunos factores que pueden influir positiva o negativamente la relación entre hermanos y hermanas y miembros de la familia:</a:t>
            </a:r>
          </a:p>
          <a:p>
            <a:pPr>
              <a:buNone/>
            </a:pPr>
            <a:r>
              <a:rPr lang="es-UY" dirty="0"/>
              <a:t>		* La relación de pareja</a:t>
            </a:r>
          </a:p>
          <a:p>
            <a:pPr>
              <a:buNone/>
            </a:pPr>
            <a:r>
              <a:rPr lang="es-UY" dirty="0"/>
              <a:t>		* La capacidad de comunicación entre los 				miembros de la familia</a:t>
            </a:r>
          </a:p>
          <a:p>
            <a:pPr>
              <a:buNone/>
            </a:pPr>
            <a:r>
              <a:rPr lang="es-UY" dirty="0"/>
              <a:t>		* Tipo y calidad de apoyo de los familiares, y de 			la comunidad</a:t>
            </a:r>
          </a:p>
          <a:p>
            <a:pPr>
              <a:buNone/>
            </a:pPr>
            <a:r>
              <a:rPr lang="es-UY" dirty="0"/>
              <a:t>		* El estilo de vida de la familia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FACTORES QUE AFECTAN RELACIONES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502152"/>
          </a:xfrm>
        </p:spPr>
        <p:txBody>
          <a:bodyPr/>
          <a:lstStyle/>
          <a:p>
            <a:pPr>
              <a:buNone/>
            </a:pPr>
            <a:r>
              <a:rPr lang="es-UY" dirty="0"/>
              <a:t>		* La severidad y complejidad de la discapacidad</a:t>
            </a:r>
          </a:p>
          <a:p>
            <a:pPr>
              <a:buNone/>
            </a:pPr>
            <a:r>
              <a:rPr lang="es-UY" dirty="0"/>
              <a:t>		* El número de hijos en la familia</a:t>
            </a:r>
          </a:p>
          <a:p>
            <a:pPr>
              <a:buNone/>
            </a:pPr>
            <a:r>
              <a:rPr lang="es-UY" dirty="0"/>
              <a:t>		* La diferencia de edad entre ellos</a:t>
            </a:r>
          </a:p>
          <a:p>
            <a:pPr>
              <a:buNone/>
            </a:pPr>
            <a:r>
              <a:rPr lang="es-UY" dirty="0"/>
              <a:t>		* Otras situaciones ajenas que causan estrés en 			el hogar </a:t>
            </a:r>
          </a:p>
          <a:p>
            <a:pPr>
              <a:buNone/>
            </a:pPr>
            <a:r>
              <a:rPr lang="es-UY" dirty="0"/>
              <a:t>		* La habilidad de la familia de salir adelante</a:t>
            </a:r>
          </a:p>
          <a:p>
            <a:pPr>
              <a:buNone/>
            </a:pPr>
            <a:r>
              <a:rPr lang="es-UY" dirty="0"/>
              <a:t>		* La Fe o creencias religiosas</a:t>
            </a:r>
          </a:p>
        </p:txBody>
      </p:sp>
      <p:pic>
        <p:nvPicPr>
          <p:cNvPr id="4" name="Picture 14" descr="mi familia: Dibujo infantil de la familia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3900" y="4648199"/>
            <a:ext cx="3011499" cy="1676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Los </a:t>
            </a:r>
            <a:r>
              <a:rPr lang="en-US" dirty="0" err="1"/>
              <a:t>Hermanos</a:t>
            </a:r>
            <a:endParaRPr lang="en-US" dirty="0"/>
          </a:p>
        </p:txBody>
      </p:sp>
      <p:pic>
        <p:nvPicPr>
          <p:cNvPr id="2052" name="Picture 4" descr="Los Hermanos; Se tapan las mentiras, se dicen ques se odian, se pelean, juegan pero a pesar de todo siguen siendo herman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8600"/>
            <a:ext cx="6096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648" y="228600"/>
            <a:ext cx="8836152" cy="758952"/>
          </a:xfrm>
        </p:spPr>
        <p:txBody>
          <a:bodyPr>
            <a:normAutofit/>
          </a:bodyPr>
          <a:lstStyle/>
          <a:p>
            <a:r>
              <a:rPr lang="en-US" dirty="0"/>
              <a:t>QUE  LES PUEDE AFECTAR?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905000"/>
            <a:ext cx="8503920" cy="4572000"/>
          </a:xfrm>
        </p:spPr>
        <p:txBody>
          <a:bodyPr>
            <a:normAutofit/>
          </a:bodyPr>
          <a:lstStyle/>
          <a:p>
            <a:r>
              <a:rPr lang="es-UY" dirty="0"/>
              <a:t>Soledad</a:t>
            </a:r>
          </a:p>
          <a:p>
            <a:r>
              <a:rPr lang="es-UY" dirty="0"/>
              <a:t>Aislamiento</a:t>
            </a:r>
          </a:p>
          <a:p>
            <a:r>
              <a:rPr lang="es-UY" dirty="0"/>
              <a:t>Sentirse no incluidos</a:t>
            </a:r>
          </a:p>
          <a:p>
            <a:r>
              <a:rPr lang="es-UY" dirty="0"/>
              <a:t>Falta de comunicación</a:t>
            </a:r>
          </a:p>
          <a:p>
            <a:r>
              <a:rPr lang="es-UY" dirty="0"/>
              <a:t>Falta de oportunidades de expresar sus sentimientos</a:t>
            </a:r>
          </a:p>
          <a:p>
            <a:r>
              <a:rPr lang="es-UY" dirty="0"/>
              <a:t>Sentido de culpa</a:t>
            </a:r>
          </a:p>
          <a:p>
            <a:r>
              <a:rPr lang="es-UY" dirty="0"/>
              <a:t>Temor de padecer lo mismo que su hermano/a</a:t>
            </a:r>
          </a:p>
          <a:p>
            <a:r>
              <a:rPr lang="es-UY" dirty="0"/>
              <a:t>Resentimiento por lo que se le permite a su hermano</a:t>
            </a:r>
          </a:p>
          <a:p>
            <a:endParaRPr lang="es-UY" dirty="0"/>
          </a:p>
          <a:p>
            <a:pPr>
              <a:buNone/>
            </a:pPr>
            <a:endParaRPr lang="es-UY" dirty="0"/>
          </a:p>
        </p:txBody>
      </p:sp>
      <p:pic>
        <p:nvPicPr>
          <p:cNvPr id="5" name="Picture 6" descr="Pájaros en una línea eléctrica. Un solo pájaro en otra línea eléctrica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354455"/>
            <a:ext cx="3810000" cy="2476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648" y="228600"/>
            <a:ext cx="8836152" cy="758952"/>
          </a:xfrm>
        </p:spPr>
        <p:txBody>
          <a:bodyPr>
            <a:normAutofit/>
          </a:bodyPr>
          <a:lstStyle/>
          <a:p>
            <a:r>
              <a:rPr lang="en-US" dirty="0"/>
              <a:t>QUE LES PUEDE AFECTAR?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/>
              <a:t>Sentir que tienen muchas responsabilidades</a:t>
            </a:r>
          </a:p>
          <a:p>
            <a:r>
              <a:rPr lang="es-UY" dirty="0"/>
              <a:t>Sentirse comprometidos de cumplir expectativas </a:t>
            </a:r>
          </a:p>
          <a:p>
            <a:r>
              <a:rPr lang="es-UY" dirty="0"/>
              <a:t>Tener menos tiempo para su vida personal</a:t>
            </a:r>
          </a:p>
          <a:p>
            <a:r>
              <a:rPr lang="es-UY" dirty="0"/>
              <a:t>Presión de compensar por lo que no</a:t>
            </a:r>
          </a:p>
          <a:p>
            <a:pPr>
              <a:buNone/>
            </a:pPr>
            <a:r>
              <a:rPr lang="es-UY" dirty="0"/>
              <a:t>	 les da su hermano/a</a:t>
            </a:r>
          </a:p>
          <a:p>
            <a:r>
              <a:rPr lang="es-UY" dirty="0"/>
              <a:t>Querer pasar desapercibidos   </a:t>
            </a:r>
          </a:p>
          <a:p>
            <a:r>
              <a:rPr lang="es-UY" dirty="0"/>
              <a:t>Sobre protección </a:t>
            </a:r>
          </a:p>
          <a:p>
            <a:r>
              <a:rPr lang="es-UY" dirty="0"/>
              <a:t>Limitaciones establecidas por sus padres</a:t>
            </a:r>
          </a:p>
          <a:p>
            <a:r>
              <a:rPr lang="es-UY" dirty="0"/>
              <a:t>Inquietudes acerca del futuro</a:t>
            </a:r>
          </a:p>
          <a:p>
            <a:pPr>
              <a:buNone/>
            </a:pPr>
            <a:endParaRPr lang="es-UY" dirty="0"/>
          </a:p>
        </p:txBody>
      </p:sp>
      <p:pic>
        <p:nvPicPr>
          <p:cNvPr id="7" name="Picture 16" descr="Baby and toddler boy playing with blocks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5983" y="3429000"/>
            <a:ext cx="2019417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 QUE SE BENEFICIAN!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rgbClr val="00B0F0"/>
              </a:buClr>
            </a:pPr>
            <a:r>
              <a:rPr lang="es-UY" dirty="0"/>
              <a:t>Se desarrollan con una mayor sensibilidad hacia la condición humana.</a:t>
            </a:r>
          </a:p>
          <a:p>
            <a:pPr>
              <a:buClr>
                <a:srgbClr val="00B0F0"/>
              </a:buClr>
            </a:pPr>
            <a:r>
              <a:rPr lang="es-UY" dirty="0"/>
              <a:t>Maduran más rápido (por estar expuestos a situaciones desafiantes en la familia)</a:t>
            </a:r>
          </a:p>
          <a:p>
            <a:pPr>
              <a:buClr>
                <a:srgbClr val="00B0F0"/>
              </a:buClr>
            </a:pPr>
            <a:r>
              <a:rPr lang="es-UY" dirty="0"/>
              <a:t>Aprenden a sobrellevar todo tipo de situaciones </a:t>
            </a:r>
          </a:p>
          <a:p>
            <a:pPr>
              <a:buClr>
                <a:srgbClr val="00B0F0"/>
              </a:buClr>
            </a:pPr>
            <a:r>
              <a:rPr lang="es-UY" dirty="0"/>
              <a:t>Celebran cada meta obtenida o éxito con ímpetu</a:t>
            </a:r>
          </a:p>
          <a:p>
            <a:pPr>
              <a:buClr>
                <a:srgbClr val="00B0F0"/>
              </a:buClr>
            </a:pPr>
            <a:r>
              <a:rPr lang="es-UY" dirty="0"/>
              <a:t>Desarrollan un sentido de orgullo por éxitos obtenidos</a:t>
            </a:r>
          </a:p>
          <a:p>
            <a:pPr>
              <a:buClr>
                <a:srgbClr val="00B0F0"/>
              </a:buClr>
            </a:pPr>
            <a:r>
              <a:rPr lang="es-UY" dirty="0"/>
              <a:t>Mayor apreciación acerca de su propia salud (y la de su familia)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YO  también  ESTOY AQUI Entendiendo a los Hermanos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uniran nuestras raices&amp;quot;&quot;/&gt;&lt;property id=&quot;20307&quot; value=&quot;281&quot;/&gt;&lt;/object&gt;&lt;object type=&quot;3&quot; unique_id=&quot;10005&quot;&gt;&lt;property id=&quot;20148&quot; value=&quot;5&quot;/&gt;&lt;property id=&quot;20300&quot; value=&quot;Slide 3 - &amp;quot;INFINITO PROCESO DE AJUSTE 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FACTORES QUE AFECTAN RELACIONES&amp;quot;&quot;/&gt;&lt;property id=&quot;20307&quot; value=&quot;260&quot;/&gt;&lt;/object&gt;&lt;object type=&quot;3&quot; unique_id=&quot;10007&quot;&gt;&lt;property id=&quot;20148&quot; value=&quot;5&quot;/&gt;&lt;property id=&quot;20300&quot; value=&quot;Slide 5 - &amp;quot;FACTORES QUE AFECTAN RELACIONES&amp;quot;&quot;/&gt;&lt;property id=&quot;20307&quot; value=&quot;258&quot;/&gt;&lt;/object&gt;&lt;object type=&quot;3&quot; unique_id=&quot;10008&quot;&gt;&lt;property id=&quot;20148&quot; value=&quot;5&quot;/&gt;&lt;property id=&quot;20300&quot; value=&quot;Slide 6 - &amp;quot;Los Hermanos&amp;quot;&quot;/&gt;&lt;property id=&quot;20307&quot; value=&quot;263&quot;/&gt;&lt;/object&gt;&lt;object type=&quot;3&quot; unique_id=&quot;10009&quot;&gt;&lt;property id=&quot;20148&quot; value=&quot;5&quot;/&gt;&lt;property id=&quot;20300&quot; value=&quot;Slide 7 - &amp;quot;QUE  LES PUEDE AFECTAR?&amp;quot;&quot;/&gt;&lt;property id=&quot;20307&quot; value=&quot;259&quot;/&gt;&lt;/object&gt;&lt;object type=&quot;3&quot; unique_id=&quot;10010&quot;&gt;&lt;property id=&quot;20148&quot; value=&quot;5&quot;/&gt;&lt;property id=&quot;20300&quot; value=&quot;Slide 8 - &amp;quot;QUE LES PUEDE AFECTAR?&amp;quot;&quot;/&gt;&lt;property id=&quot;20307&quot; value=&quot;265&quot;/&gt;&lt;/object&gt;&lt;object type=&quot;3&quot; unique_id=&quot;10011&quot;&gt;&lt;property id=&quot;20148&quot; value=&quot;5&quot;/&gt;&lt;property id=&quot;20300&quot; value=&quot;Slide 9 - &amp;quot;EN QUE SE BENEFICIAN!&amp;quot;&quot;/&gt;&lt;property id=&quot;20307&quot; value=&quot;264&quot;/&gt;&lt;/object&gt;&lt;object type=&quot;3&quot; unique_id=&quot;10012&quot;&gt;&lt;property id=&quot;20148&quot; value=&quot;5&quot;/&gt;&lt;property id=&quot;20300&quot; value=&quot;Slide 10 - &amp;quot;REACCIONES SEGUN SUS EDADES&amp;quot;&quot;/&gt;&lt;property id=&quot;20307&quot; value=&quot;266&quot;/&gt;&lt;/object&gt;&lt;object type=&quot;3&quot; unique_id=&quot;10013&quot;&gt;&lt;property id=&quot;20148&quot; value=&quot;5&quot;/&gt;&lt;property id=&quot;20300&quot; value=&quot;Slide 11 - &amp;quot;MI FAMILIA ES DIFERENTE&amp;quot;&quot;/&gt;&lt;property id=&quot;20307&quot; value=&quot;283&quot;/&gt;&lt;/object&gt;&lt;object type=&quot;3&quot; unique_id=&quot;10014&quot;&gt;&lt;property id=&quot;20148&quot; value=&quot;5&quot;/&gt;&lt;property id=&quot;20300&quot; value=&quot;Slide 12 - &amp;quot;REACCIONES SEGUN SUS EDADES&amp;quot;&quot;/&gt;&lt;property id=&quot;20307&quot; value=&quot;276&quot;/&gt;&lt;/object&gt;&lt;object type=&quot;3&quot; unique_id=&quot;10015&quot;&gt;&lt;property id=&quot;20148&quot; value=&quot;5&quot;/&gt;&lt;property id=&quot;20300&quot; value=&quot;Slide 13 - &amp;quot;REACCIONES SEGUN SUS EDADES&amp;quot;&quot;/&gt;&lt;property id=&quot;20307&quot; value=&quot;268&quot;/&gt;&lt;/object&gt;&lt;object type=&quot;3&quot; unique_id=&quot;10016&quot;&gt;&lt;property id=&quot;20148&quot; value=&quot;5&quot;/&gt;&lt;property id=&quot;20300&quot; value=&quot;Slide 14 - &amp;quot;REACCIONES SEGUN SUS EDADES&amp;quot;&quot;/&gt;&lt;property id=&quot;20307&quot; value=&quot;269&quot;/&gt;&lt;/object&gt;&lt;object type=&quot;3&quot; unique_id=&quot;10017&quot;&gt;&lt;property id=&quot;20148&quot; value=&quot;5&quot;/&gt;&lt;property id=&quot;20300&quot; value=&quot;Slide 15 - &amp;quot;REACCIONES SEGUN SUS EDADES&amp;quot;&quot;/&gt;&lt;property id=&quot;20307&quot; value=&quot;277&quot;/&gt;&lt;/object&gt;&lt;object type=&quot;3&quot; unique_id=&quot;10018&quot;&gt;&lt;property id=&quot;20148&quot; value=&quot;5&quot;/&gt;&lt;property id=&quot;20300&quot; value=&quot;Slide 16 - &amp;quot;amor fraternal&amp;quot;&quot;/&gt;&lt;property id=&quot;20307&quot; value=&quot;282&quot;/&gt;&lt;/object&gt;&lt;object type=&quot;3&quot; unique_id=&quot;10019&quot;&gt;&lt;property id=&quot;20148&quot; value=&quot;5&quot;/&gt;&lt;property id=&quot;20300&quot; value=&quot;Slide 17 - &amp;quot;SUGERENCIAS&amp;quot;&quot;/&gt;&lt;property id=&quot;20307&quot; value=&quot;273&quot;/&gt;&lt;/object&gt;&lt;object type=&quot;3&quot; unique_id=&quot;10020&quot;&gt;&lt;property id=&quot;20148&quot; value=&quot;5&quot;/&gt;&lt;property id=&quot;20300&quot; value=&quot;Slide 18 - &amp;quot;SUGERENCIAS&amp;quot;&quot;/&gt;&lt;property id=&quot;20307&quot; value=&quot;272&quot;/&gt;&lt;/object&gt;&lt;object type=&quot;3&quot; unique_id=&quot;10021&quot;&gt;&lt;property id=&quot;20148&quot; value=&quot;5&quot;/&gt;&lt;property id=&quot;20300&quot; value=&quot;Slide 19 - &amp;quot;SUGERENCIAS&amp;quot;&quot;/&gt;&lt;property id=&quot;20307&quot; value=&quot;270&quot;/&gt;&lt;/object&gt;&lt;object type=&quot;3&quot; unique_id=&quot;10022&quot;&gt;&lt;property id=&quot;20148&quot; value=&quot;5&quot;/&gt;&lt;property id=&quot;20300&quot; value=&quot;Slide 20 - &amp;quot;SUGERENCIAS&amp;quot;&quot;/&gt;&lt;property id=&quot;20307&quot; value=&quot;284&quot;/&gt;&lt;/object&gt;&lt;object type=&quot;3&quot; unique_id=&quot;10023&quot;&gt;&lt;property id=&quot;20148&quot; value=&quot;5&quot;/&gt;&lt;property id=&quot;20300&quot; value=&quot;Slide 21 - &amp;quot;SEA POSITIVO&amp;quot;&quot;/&gt;&lt;property id=&quot;20307&quot; value=&quot;285&quot;/&gt;&lt;/object&gt;&lt;object type=&quot;3&quot; unique_id=&quot;10024&quot;&gt;&lt;property id=&quot;20148&quot; value=&quot;5&quot;/&gt;&lt;property id=&quot;20300&quot; value=&quot;Slide 22 - &amp;quot;ROLES Y RESPONSABILIDADES&amp;quot;&quot;/&gt;&lt;property id=&quot;20307&quot; value=&quot;262&quot;/&gt;&lt;/object&gt;&lt;object type=&quot;3&quot; unique_id=&quot;10025&quot;&gt;&lt;property id=&quot;20148&quot; value=&quot;5&quot;/&gt;&lt;property id=&quot;20300&quot; value=&quot;Slide 23 - &amp;quot;ROLES Y RESPONSABILIDADES&amp;quot;&quot;/&gt;&lt;property id=&quot;20307&quot; value=&quot;278&quot;/&gt;&lt;/object&gt;&lt;object type=&quot;3&quot; unique_id=&quot;10026&quot;&gt;&lt;property id=&quot;20148&quot; value=&quot;5&quot;/&gt;&lt;property id=&quot;20300&quot; value=&quot;Slide 24 - &amp;quot;MUCHAS GRACIAS&amp;quot;&quot;/&gt;&lt;property id=&quot;20307&quot; value=&quot;261&quot;/&gt;&lt;/object&gt;&lt;object type=&quot;3&quot; unique_id=&quot;10027&quot;&gt;&lt;property id=&quot;20148&quot; value=&quot;5&quot;/&gt;&lt;property id=&quot;20300&quot; value=&quot;Slide 25 - &amp;quot;CONTACTS&amp;quot;&quot;/&gt;&lt;property id=&quot;20307&quot; value=&quot;280&quot;/&gt;&lt;/object&gt;&lt;/object&gt;&lt;object type=&quot;8&quot; unique_id=&quot;10054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5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0070C0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679</TotalTime>
  <Words>1520</Words>
  <Application>Microsoft Macintosh PowerPoint</Application>
  <PresentationFormat>On-screen Show (4:3)</PresentationFormat>
  <Paragraphs>158</Paragraphs>
  <Slides>25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Rounded MT Bold</vt:lpstr>
      <vt:lpstr>Calibri</vt:lpstr>
      <vt:lpstr>Georgia</vt:lpstr>
      <vt:lpstr>Wingdings</vt:lpstr>
      <vt:lpstr>Wingdings 2</vt:lpstr>
      <vt:lpstr>Civic</vt:lpstr>
      <vt:lpstr>YO  también  ESTOY AQUI Entendiendo a los Hermanos</vt:lpstr>
      <vt:lpstr>uniran nuestras raices</vt:lpstr>
      <vt:lpstr>INFINITO PROCESO DE AJUSTE </vt:lpstr>
      <vt:lpstr>FACTORES QUE AFECTAN RELACIONES</vt:lpstr>
      <vt:lpstr>FACTORES QUE AFECTAN RELACIONES (Cont.)</vt:lpstr>
      <vt:lpstr>Los Hermanos</vt:lpstr>
      <vt:lpstr>QUE  LES PUEDE AFECTAR?</vt:lpstr>
      <vt:lpstr>QUE LES PUEDE AFECTAR?</vt:lpstr>
      <vt:lpstr>EN QUE SE BENEFICIAN!</vt:lpstr>
      <vt:lpstr>REACCIONES SEGUN SUS EDADES</vt:lpstr>
      <vt:lpstr>MI FAMILIA ES DIFERENTE</vt:lpstr>
      <vt:lpstr>REACCIONES SEGUN SUS EDADES Edad Escolar (6 a 12 años)</vt:lpstr>
      <vt:lpstr>REACCIONES SEGUN SUS EDADES Edad Escolar (6 a 12 años)</vt:lpstr>
      <vt:lpstr>REACCIONES SEGUN SUS EDADES Edad Escolar (6 a 12 años)</vt:lpstr>
      <vt:lpstr>REACCIONES SEGUN SUS EDADES  Adolescencia (13 a 17 años)</vt:lpstr>
      <vt:lpstr>amor fraternal</vt:lpstr>
      <vt:lpstr>SUGERENCIAS</vt:lpstr>
      <vt:lpstr>SUGERENCIAS (continuado)</vt:lpstr>
      <vt:lpstr>SUGERENCIAS (continuado)</vt:lpstr>
      <vt:lpstr>SUGERENCIAS (continuado)</vt:lpstr>
      <vt:lpstr>SEA POSITIVO</vt:lpstr>
      <vt:lpstr>ROLES Y RESPONSABILIDADES</vt:lpstr>
      <vt:lpstr>ROLES Y RESPONSABILIDADES (cont.)</vt:lpstr>
      <vt:lpstr>MUCHAS GRACIAS</vt:lpstr>
      <vt:lpstr>CONTACTS</vt:lpstr>
    </vt:vector>
  </TitlesOfParts>
  <Company>Toshiba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Clarita Berg</dc:creator>
  <cp:lastModifiedBy>Haylee Marcotte</cp:lastModifiedBy>
  <cp:revision>68</cp:revision>
  <dcterms:created xsi:type="dcterms:W3CDTF">2016-10-31T17:32:46Z</dcterms:created>
  <dcterms:modified xsi:type="dcterms:W3CDTF">2020-04-28T21:05:11Z</dcterms:modified>
</cp:coreProperties>
</file>