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30"/>
  </p:notesMasterIdLst>
  <p:sldIdLst>
    <p:sldId id="322" r:id="rId2"/>
    <p:sldId id="323" r:id="rId3"/>
    <p:sldId id="366" r:id="rId4"/>
    <p:sldId id="411" r:id="rId5"/>
    <p:sldId id="417" r:id="rId6"/>
    <p:sldId id="418" r:id="rId7"/>
    <p:sldId id="376" r:id="rId8"/>
    <p:sldId id="377" r:id="rId9"/>
    <p:sldId id="369" r:id="rId10"/>
    <p:sldId id="399" r:id="rId11"/>
    <p:sldId id="400" r:id="rId12"/>
    <p:sldId id="375" r:id="rId13"/>
    <p:sldId id="414" r:id="rId14"/>
    <p:sldId id="416" r:id="rId15"/>
    <p:sldId id="373" r:id="rId16"/>
    <p:sldId id="406" r:id="rId17"/>
    <p:sldId id="407" r:id="rId18"/>
    <p:sldId id="408" r:id="rId19"/>
    <p:sldId id="409" r:id="rId20"/>
    <p:sldId id="404" r:id="rId21"/>
    <p:sldId id="412" r:id="rId22"/>
    <p:sldId id="387" r:id="rId23"/>
    <p:sldId id="388" r:id="rId24"/>
    <p:sldId id="394" r:id="rId25"/>
    <p:sldId id="389" r:id="rId26"/>
    <p:sldId id="383" r:id="rId27"/>
    <p:sldId id="365" r:id="rId28"/>
    <p:sldId id="34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pra, Ritu" initials="C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987387-08F9-4B63-B8BB-BDF37F80CE02}">
  <a:tblStyle styleId="{A4987387-08F9-4B63-B8BB-BDF37F80CE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43" autoAdjust="0"/>
  </p:normalViewPr>
  <p:slideViewPr>
    <p:cSldViewPr snapToGrid="0">
      <p:cViewPr varScale="1">
        <p:scale>
          <a:sx n="124" d="100"/>
          <a:sy n="124" d="100"/>
        </p:scale>
        <p:origin x="192" y="2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plexchild.org/articles/2015-articles/february/tube-remova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hefightingirishmartins.com/g-tube-supplies-babi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2587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t>Images: </a:t>
            </a:r>
          </a:p>
          <a:p>
            <a:pPr marL="139700" indent="0">
              <a:buNone/>
            </a:pPr>
            <a:r>
              <a:rPr lang="en-US" dirty="0">
                <a:hlinkClick r:id="rId3"/>
              </a:rPr>
              <a:t>https://complexchild.org/articles/2015-articles/february/tube-removal/</a:t>
            </a:r>
            <a:endParaRPr lang="en-US" dirty="0"/>
          </a:p>
          <a:p>
            <a:pPr marL="139700" indent="0">
              <a:buNone/>
            </a:pPr>
            <a:r>
              <a:rPr lang="en-US" dirty="0">
                <a:hlinkClick r:id="rId4"/>
              </a:rPr>
              <a:t>https://thefightingirishmartins.com/g-tube-supplies-babies/</a:t>
            </a:r>
            <a:endParaRPr lang="en-US" dirty="0"/>
          </a:p>
          <a:p>
            <a:pPr marL="139700" indent="0">
              <a:buNone/>
            </a:pPr>
            <a:endParaRPr lang="en-US" b="1" dirty="0"/>
          </a:p>
        </p:txBody>
      </p:sp>
    </p:spTree>
    <p:extLst>
      <p:ext uri="{BB962C8B-B14F-4D97-AF65-F5344CB8AC3E}">
        <p14:creationId xmlns:p14="http://schemas.microsoft.com/office/powerpoint/2010/main" val="159889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5388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46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33118152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8508827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17255779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74334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41017529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38837936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521302-31D4-7443-83EE-2362EDCC9612}"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18909657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521302-31D4-7443-83EE-2362EDCC9612}" type="datetimeFigureOut">
              <a:rPr lang="en-US" smtClean="0"/>
              <a:t>1/21/20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22754221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521302-31D4-7443-83EE-2362EDCC9612}" type="datetimeFigureOut">
              <a:rPr lang="en-US" smtClean="0"/>
              <a:t>1/21/20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13030441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21302-31D4-7443-83EE-2362EDCC9612}"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333990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521302-31D4-7443-83EE-2362EDCC9612}"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19337922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521302-31D4-7443-83EE-2362EDCC9612}"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6568105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521302-31D4-7443-83EE-2362EDCC9612}" type="datetimeFigureOut">
              <a:rPr lang="en-US" smtClean="0"/>
              <a:t>1/21/20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22225360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inyurl.com/qw5ete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426" y="171309"/>
            <a:ext cx="8443104" cy="837559"/>
          </a:xfrm>
        </p:spPr>
        <p:txBody>
          <a:bodyPr>
            <a:noAutofit/>
          </a:bodyPr>
          <a:lstStyle/>
          <a:p>
            <a:r>
              <a:rPr lang="en-US" sz="2400" b="1" dirty="0"/>
              <a:t>National Intervener Certification E-Portfolio(NICE)  </a:t>
            </a:r>
            <a:br>
              <a:rPr lang="en-US" sz="2400" b="1" dirty="0"/>
            </a:br>
            <a:r>
              <a:rPr lang="en-US" sz="2400" b="1" dirty="0"/>
              <a:t>Mentor Webinar Series</a:t>
            </a:r>
            <a:endParaRPr lang="en-US" sz="2400" dirty="0"/>
          </a:p>
        </p:txBody>
      </p:sp>
      <p:sp>
        <p:nvSpPr>
          <p:cNvPr id="3" name="Subtitle 2"/>
          <p:cNvSpPr>
            <a:spLocks noGrp="1"/>
          </p:cNvSpPr>
          <p:nvPr>
            <p:ph type="subTitle" idx="1"/>
          </p:nvPr>
        </p:nvSpPr>
        <p:spPr>
          <a:xfrm>
            <a:off x="84841" y="1008868"/>
            <a:ext cx="8795208" cy="2327227"/>
          </a:xfrm>
        </p:spPr>
        <p:txBody>
          <a:bodyPr>
            <a:normAutofit fontScale="25000" lnSpcReduction="20000"/>
          </a:bodyPr>
          <a:lstStyle/>
          <a:p>
            <a:endParaRPr lang="en-US" sz="3300" b="1" dirty="0"/>
          </a:p>
          <a:p>
            <a:r>
              <a:rPr lang="en-US" sz="14400" b="1" dirty="0"/>
              <a:t>Webinar #2</a:t>
            </a:r>
          </a:p>
          <a:p>
            <a:pPr>
              <a:lnSpc>
                <a:spcPct val="120000"/>
              </a:lnSpc>
              <a:spcBef>
                <a:spcPts val="1200"/>
              </a:spcBef>
            </a:pPr>
            <a:r>
              <a:rPr lang="en-US" sz="14400" b="1" dirty="0"/>
              <a:t>Ensuring Intervener Success in NICE Part 1: Strong Narratives and Reflective Practice</a:t>
            </a:r>
            <a:endParaRPr lang="en-US" sz="11200" b="1" dirty="0"/>
          </a:p>
          <a:p>
            <a:endParaRPr lang="en-US" sz="9600" b="1" dirty="0"/>
          </a:p>
          <a:p>
            <a:endParaRPr lang="en-US" sz="9600" b="1" dirty="0"/>
          </a:p>
          <a:p>
            <a:r>
              <a:rPr lang="en-US" sz="9600" b="1" dirty="0"/>
              <a:t>The NICE Team</a:t>
            </a:r>
          </a:p>
          <a:p>
            <a:r>
              <a:rPr lang="en-US" sz="8400" dirty="0"/>
              <a:t>Ritu V. Chopra</a:t>
            </a:r>
          </a:p>
          <a:p>
            <a:r>
              <a:rPr lang="en-US" sz="8400" dirty="0"/>
              <a:t>Leanne Cook</a:t>
            </a:r>
          </a:p>
          <a:p>
            <a:r>
              <a:rPr lang="en-US" sz="8400" dirty="0"/>
              <a:t>William Hepworth</a:t>
            </a:r>
          </a:p>
          <a:p>
            <a:endParaRPr lang="en-US" sz="2400" b="1" dirty="0"/>
          </a:p>
          <a:p>
            <a:endParaRPr lang="en-US" sz="2400" b="1" dirty="0"/>
          </a:p>
        </p:txBody>
      </p:sp>
    </p:spTree>
    <p:extLst>
      <p:ext uri="{BB962C8B-B14F-4D97-AF65-F5344CB8AC3E}">
        <p14:creationId xmlns:p14="http://schemas.microsoft.com/office/powerpoint/2010/main" val="367140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561"/>
            <a:ext cx="4930219" cy="800812"/>
          </a:xfrm>
        </p:spPr>
        <p:txBody>
          <a:bodyPr>
            <a:normAutofit fontScale="90000"/>
          </a:bodyPr>
          <a:lstStyle/>
          <a:p>
            <a:pPr algn="ctr"/>
            <a:r>
              <a:rPr lang="en-US" sz="3600" b="1" dirty="0">
                <a:latin typeface="+mn-lt"/>
              </a:rPr>
              <a:t>Example: Effective Documentation</a:t>
            </a:r>
            <a:br>
              <a:rPr lang="en-US" dirty="0"/>
            </a:br>
            <a:endParaRPr lang="en-US" dirty="0"/>
          </a:p>
        </p:txBody>
      </p:sp>
      <p:sp>
        <p:nvSpPr>
          <p:cNvPr id="4" name="Rectangle 3"/>
          <p:cNvSpPr/>
          <p:nvPr/>
        </p:nvSpPr>
        <p:spPr>
          <a:xfrm>
            <a:off x="268667" y="1152373"/>
            <a:ext cx="4178660" cy="3447098"/>
          </a:xfrm>
          <a:prstGeom prst="rect">
            <a:avLst/>
          </a:prstGeom>
        </p:spPr>
        <p:txBody>
          <a:bodyPr wrap="square">
            <a:spAutoFit/>
          </a:bodyPr>
          <a:lstStyle/>
          <a:p>
            <a:r>
              <a:rPr lang="en-US" sz="2000" dirty="0"/>
              <a:t>1. K5 Effect of combined vision and hearing loss on development and learning</a:t>
            </a:r>
          </a:p>
          <a:p>
            <a:endParaRPr lang="en-US" sz="2000" dirty="0"/>
          </a:p>
          <a:p>
            <a:r>
              <a:rPr lang="en-US" sz="2000" dirty="0"/>
              <a:t>1.K15 Learning style and communication of the individual</a:t>
            </a:r>
          </a:p>
          <a:p>
            <a:endParaRPr lang="en-US" sz="2000" dirty="0"/>
          </a:p>
          <a:p>
            <a:r>
              <a:rPr lang="en-US" sz="2000" dirty="0"/>
              <a:t>1.K16 </a:t>
            </a:r>
            <a:r>
              <a:rPr lang="en-US" sz="2000" dirty="0" err="1"/>
              <a:t>Audiological</a:t>
            </a:r>
            <a:r>
              <a:rPr lang="en-US" sz="2000" dirty="0"/>
              <a:t> and ophthalmological conditions and functioning of the individual</a:t>
            </a:r>
          </a:p>
          <a:p>
            <a:endParaRPr lang="en-US" dirty="0"/>
          </a:p>
        </p:txBody>
      </p:sp>
      <p:sp>
        <p:nvSpPr>
          <p:cNvPr id="3" name="TextBox 2"/>
          <p:cNvSpPr txBox="1"/>
          <p:nvPr/>
        </p:nvSpPr>
        <p:spPr>
          <a:xfrm>
            <a:off x="838986" y="4487159"/>
            <a:ext cx="3996965" cy="369332"/>
          </a:xfrm>
          <a:prstGeom prst="rect">
            <a:avLst/>
          </a:prstGeom>
          <a:noFill/>
        </p:spPr>
        <p:txBody>
          <a:bodyPr wrap="square" rtlCol="0">
            <a:spAutoFit/>
          </a:bodyPr>
          <a:lstStyle/>
          <a:p>
            <a:r>
              <a:rPr lang="en-US" dirty="0"/>
              <a:t>Example Documentation Type: Self Study  </a:t>
            </a:r>
          </a:p>
        </p:txBody>
      </p:sp>
      <p:pic>
        <p:nvPicPr>
          <p:cNvPr id="2050" name="Picture 2" descr="A candidate made box of deafblinendess for a AW who has Zellwegers. AW, has a enuclation and coloboma. Uses ASL and Braille, with physical touch being necessary. He loves vibration, has two cochlear implants, loves jokes and has awesome social skills. " title="Box of deafblin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87989" y="644010"/>
            <a:ext cx="5020017" cy="387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35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39" y="108433"/>
            <a:ext cx="8656751" cy="994172"/>
          </a:xfrm>
        </p:spPr>
        <p:txBody>
          <a:bodyPr>
            <a:normAutofit/>
          </a:bodyPr>
          <a:lstStyle/>
          <a:p>
            <a:pPr algn="ctr"/>
            <a:r>
              <a:rPr lang="en-US" dirty="0"/>
              <a:t> </a:t>
            </a:r>
            <a:r>
              <a:rPr lang="en-US" sz="3600" b="1" dirty="0">
                <a:latin typeface="+mn-lt"/>
              </a:rPr>
              <a:t>Example: Ineffective Documentation</a:t>
            </a:r>
          </a:p>
        </p:txBody>
      </p:sp>
      <p:sp>
        <p:nvSpPr>
          <p:cNvPr id="3" name="Content Placeholder 2"/>
          <p:cNvSpPr>
            <a:spLocks noGrp="1"/>
          </p:cNvSpPr>
          <p:nvPr>
            <p:ph idx="1"/>
          </p:nvPr>
        </p:nvSpPr>
        <p:spPr>
          <a:xfrm>
            <a:off x="0" y="905419"/>
            <a:ext cx="3757619" cy="3263504"/>
          </a:xfrm>
        </p:spPr>
        <p:txBody>
          <a:bodyPr>
            <a:normAutofit/>
          </a:bodyPr>
          <a:lstStyle/>
          <a:p>
            <a:endParaRPr lang="en-US" dirty="0"/>
          </a:p>
          <a:p>
            <a:r>
              <a:rPr lang="en-US" dirty="0"/>
              <a:t>1.K10 Effect of additional disabilities on individuals with </a:t>
            </a:r>
            <a:r>
              <a:rPr lang="en-US" dirty="0" err="1"/>
              <a:t>deafblindness</a:t>
            </a:r>
            <a:endParaRPr lang="en-US" dirty="0"/>
          </a:p>
          <a:p>
            <a:r>
              <a:rPr lang="en-US" dirty="0"/>
              <a:t>1.K17 Additional disabilities of the individual, if present</a:t>
            </a:r>
          </a:p>
          <a:p>
            <a:r>
              <a:rPr lang="en-US" dirty="0"/>
              <a:t>1.K18 Effects of additional disabilities on individual, if present</a:t>
            </a:r>
          </a:p>
          <a:p>
            <a:endParaRPr lang="en-US" dirty="0"/>
          </a:p>
          <a:p>
            <a:endParaRPr lang="en-US" dirty="0"/>
          </a:p>
        </p:txBody>
      </p:sp>
      <p:sp>
        <p:nvSpPr>
          <p:cNvPr id="7" name="Rectangle 6"/>
          <p:cNvSpPr/>
          <p:nvPr/>
        </p:nvSpPr>
        <p:spPr>
          <a:xfrm>
            <a:off x="3726835" y="3886027"/>
            <a:ext cx="5008578" cy="1169551"/>
          </a:xfrm>
          <a:prstGeom prst="rect">
            <a:avLst/>
          </a:prstGeom>
          <a:ln>
            <a:solidFill>
              <a:schemeClr val="tx1"/>
            </a:solidFill>
          </a:ln>
        </p:spPr>
        <p:txBody>
          <a:bodyPr wrap="square">
            <a:spAutoFit/>
          </a:bodyPr>
          <a:lstStyle/>
          <a:p>
            <a:r>
              <a:rPr lang="en-US" sz="1600" b="1" dirty="0"/>
              <a:t>Additional Information</a:t>
            </a:r>
          </a:p>
          <a:p>
            <a:r>
              <a:rPr lang="en-US" dirty="0"/>
              <a:t>Additional disabilities for students may include: CP, seizures, g tubes, syndromes, paralyzed, intellectual disabilities and mental illness. </a:t>
            </a:r>
          </a:p>
        </p:txBody>
      </p:sp>
      <p:pic>
        <p:nvPicPr>
          <p:cNvPr id="5" name="Picture 6" descr="Syrenge and Forumla in bottle. " title="G Tube supp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835" y="989814"/>
            <a:ext cx="2178426" cy="27926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Young child sitting up with stomach exposed with g tube." title="Stu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261" y="1086839"/>
            <a:ext cx="3238739" cy="242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3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90" y="179108"/>
            <a:ext cx="8624910" cy="524683"/>
          </a:xfrm>
        </p:spPr>
        <p:txBody>
          <a:bodyPr>
            <a:noAutofit/>
          </a:bodyPr>
          <a:lstStyle/>
          <a:p>
            <a:pPr algn="ctr"/>
            <a:r>
              <a:rPr lang="en-US" sz="3600" b="1" dirty="0">
                <a:latin typeface="+mn-lt"/>
              </a:rPr>
              <a:t>Selecting Appropriate Documentation </a:t>
            </a:r>
          </a:p>
        </p:txBody>
      </p:sp>
      <p:sp>
        <p:nvSpPr>
          <p:cNvPr id="3" name="Text Placeholder 2"/>
          <p:cNvSpPr>
            <a:spLocks noGrp="1"/>
          </p:cNvSpPr>
          <p:nvPr>
            <p:ph type="body" idx="1"/>
          </p:nvPr>
        </p:nvSpPr>
        <p:spPr>
          <a:xfrm>
            <a:off x="311700" y="809625"/>
            <a:ext cx="8520600" cy="4224288"/>
          </a:xfrm>
        </p:spPr>
        <p:txBody>
          <a:bodyPr>
            <a:normAutofit lnSpcReduction="10000"/>
          </a:bodyPr>
          <a:lstStyle/>
          <a:p>
            <a:pPr marL="282575" indent="-225425">
              <a:lnSpc>
                <a:spcPct val="100000"/>
              </a:lnSpc>
              <a:spcBef>
                <a:spcPts val="1200"/>
              </a:spcBef>
            </a:pPr>
            <a:r>
              <a:rPr lang="en-US" sz="2400" dirty="0"/>
              <a:t>Multiple types of documentation that can be mixed and matched to address selected competencies  -  the focus is to address each competency </a:t>
            </a:r>
            <a:r>
              <a:rPr lang="en-US" sz="2400" u="sng" dirty="0"/>
              <a:t>fully.</a:t>
            </a:r>
            <a:endParaRPr lang="en-US" sz="2400" u="sng" dirty="0">
              <a:solidFill>
                <a:srgbClr val="FF0000"/>
              </a:solidFill>
            </a:endParaRPr>
          </a:p>
          <a:p>
            <a:pPr marL="282575" indent="-225425">
              <a:lnSpc>
                <a:spcPct val="100000"/>
              </a:lnSpc>
              <a:spcBef>
                <a:spcPts val="1200"/>
              </a:spcBef>
            </a:pPr>
            <a:r>
              <a:rPr lang="en-US" sz="2400" dirty="0"/>
              <a:t>Some documentation is more aligned with knowledge competencies (e.g. 	</a:t>
            </a:r>
            <a:r>
              <a:rPr lang="en" sz="2400" dirty="0">
                <a:sym typeface="Arial"/>
              </a:rPr>
              <a:t>Coursework, Professional Development)</a:t>
            </a:r>
          </a:p>
          <a:p>
            <a:pPr marL="282575" lvl="1" indent="-282575">
              <a:lnSpc>
                <a:spcPct val="100000"/>
              </a:lnSpc>
              <a:spcBef>
                <a:spcPts val="1200"/>
              </a:spcBef>
            </a:pPr>
            <a:r>
              <a:rPr lang="en-US" sz="2400" dirty="0"/>
              <a:t>While videos are usually more effective for skill competencies,  they are not always possible. Consider other options such as: </a:t>
            </a:r>
          </a:p>
          <a:p>
            <a:pPr marL="573088" lvl="3" indent="-230188">
              <a:lnSpc>
                <a:spcPct val="100000"/>
              </a:lnSpc>
              <a:spcBef>
                <a:spcPts val="1200"/>
              </a:spcBef>
            </a:pPr>
            <a:r>
              <a:rPr lang="en-US" sz="2400" dirty="0"/>
              <a:t>Use series of picture photos which  usually provide more evidence than using just one photo </a:t>
            </a:r>
          </a:p>
          <a:p>
            <a:pPr marL="573088" lvl="3" indent="-230188">
              <a:lnSpc>
                <a:spcPct val="100000"/>
              </a:lnSpc>
              <a:spcBef>
                <a:spcPts val="1200"/>
              </a:spcBef>
            </a:pPr>
            <a:r>
              <a:rPr lang="en-US" sz="2400" dirty="0"/>
              <a:t>Observation reports</a:t>
            </a:r>
            <a:endParaRPr lang="en-US" sz="2800" dirty="0"/>
          </a:p>
          <a:p>
            <a:pPr marL="282575" lvl="1" indent="-282575"/>
            <a:endParaRPr lang="en-US" sz="2400" dirty="0">
              <a:solidFill>
                <a:srgbClr val="FF0000"/>
              </a:solidFill>
            </a:endParaRPr>
          </a:p>
          <a:p>
            <a:pPr marL="282575" lvl="1" indent="-282575"/>
            <a:endParaRPr lang="en-US" sz="2400" dirty="0"/>
          </a:p>
          <a:p>
            <a:pPr marL="685800" lvl="2" indent="0">
              <a:buNone/>
            </a:pPr>
            <a:endParaRPr lang="en" sz="2100" dirty="0">
              <a:sym typeface="Arial"/>
            </a:endParaRPr>
          </a:p>
          <a:p>
            <a:pPr marL="685800" lvl="2" indent="0">
              <a:buNone/>
            </a:pPr>
            <a:endParaRPr lang="en" sz="1800" dirty="0">
              <a:solidFill>
                <a:srgbClr val="FF0000"/>
              </a:solidFill>
              <a:latin typeface="Arial"/>
              <a:cs typeface="Arial"/>
              <a:sym typeface="Arial"/>
            </a:endParaRPr>
          </a:p>
          <a:p>
            <a:pPr marL="685800" lvl="2" indent="0">
              <a:buNone/>
            </a:pPr>
            <a:endParaRPr lang="en" sz="1800" dirty="0">
              <a:solidFill>
                <a:srgbClr val="FF0000"/>
              </a:solidFill>
              <a:latin typeface="Arial"/>
              <a:cs typeface="Arial"/>
              <a:sym typeface="Arial"/>
            </a:endParaRPr>
          </a:p>
        </p:txBody>
      </p:sp>
    </p:spTree>
    <p:extLst>
      <p:ext uri="{BB962C8B-B14F-4D97-AF65-F5344CB8AC3E}">
        <p14:creationId xmlns:p14="http://schemas.microsoft.com/office/powerpoint/2010/main" val="156903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5208"/>
            <a:ext cx="8520600" cy="572700"/>
          </a:xfrm>
        </p:spPr>
        <p:txBody>
          <a:bodyPr>
            <a:normAutofit fontScale="90000"/>
          </a:bodyPr>
          <a:lstStyle/>
          <a:p>
            <a:pPr algn="ctr"/>
            <a:r>
              <a:rPr lang="en" sz="3600" b="1" dirty="0">
                <a:latin typeface="+mn-lt"/>
                <a:sym typeface="Arial"/>
              </a:rPr>
              <a:t>Strengethen</a:t>
            </a:r>
            <a:r>
              <a:rPr lang="en" sz="3600" dirty="0">
                <a:latin typeface="+mn-lt"/>
                <a:sym typeface="Arial"/>
              </a:rPr>
              <a:t> </a:t>
            </a:r>
            <a:r>
              <a:rPr lang="en" sz="3600" b="1" dirty="0">
                <a:latin typeface="+mn-lt"/>
                <a:sym typeface="Arial"/>
              </a:rPr>
              <a:t>the Documentation: Effective Use t</a:t>
            </a:r>
            <a:r>
              <a:rPr lang="en-US" sz="3600" b="1" dirty="0">
                <a:latin typeface="+mn-lt"/>
                <a:sym typeface="Arial"/>
              </a:rPr>
              <a:t>he</a:t>
            </a:r>
            <a:r>
              <a:rPr lang="en" sz="3600" b="1" dirty="0">
                <a:latin typeface="+mn-lt"/>
                <a:sym typeface="Arial"/>
              </a:rPr>
              <a:t> Additional Information Box </a:t>
            </a:r>
            <a:br>
              <a:rPr lang="en-US" sz="3600" dirty="0">
                <a:solidFill>
                  <a:srgbClr val="FF0000"/>
                </a:solidFill>
                <a:sym typeface="Arial"/>
              </a:rPr>
            </a:br>
            <a:endParaRPr lang="en-US" dirty="0"/>
          </a:p>
        </p:txBody>
      </p:sp>
      <p:sp>
        <p:nvSpPr>
          <p:cNvPr id="3" name="Text Placeholder 2"/>
          <p:cNvSpPr>
            <a:spLocks noGrp="1"/>
          </p:cNvSpPr>
          <p:nvPr>
            <p:ph type="body" idx="1"/>
          </p:nvPr>
        </p:nvSpPr>
        <p:spPr>
          <a:xfrm>
            <a:off x="311700" y="1604960"/>
            <a:ext cx="3109926" cy="3130114"/>
          </a:xfrm>
        </p:spPr>
        <p:txBody>
          <a:bodyPr>
            <a:normAutofit/>
          </a:bodyPr>
          <a:lstStyle/>
          <a:p>
            <a:pPr fontAlgn="base"/>
            <a:r>
              <a:rPr lang="en-US" dirty="0"/>
              <a:t>1.K12 Specific causes of the deafblindness</a:t>
            </a:r>
          </a:p>
          <a:p>
            <a:pPr fontAlgn="base"/>
            <a:endParaRPr lang="en-US" dirty="0"/>
          </a:p>
          <a:p>
            <a:pPr fontAlgn="base"/>
            <a:r>
              <a:rPr lang="en-US" dirty="0"/>
              <a:t>1.K13 Strengths and needs of the individual</a:t>
            </a:r>
          </a:p>
          <a:p>
            <a:pPr fontAlgn="base"/>
            <a:endParaRPr lang="en-US" dirty="0"/>
          </a:p>
          <a:p>
            <a:pPr fontAlgn="base"/>
            <a:r>
              <a:rPr lang="en-US" dirty="0"/>
              <a:t>1.K14 Likes and dislikes of the individual</a:t>
            </a:r>
          </a:p>
          <a:p>
            <a:pPr fontAlgn="base"/>
            <a:endParaRPr lang="en-US" dirty="0"/>
          </a:p>
        </p:txBody>
      </p:sp>
      <p:pic>
        <p:nvPicPr>
          <p:cNvPr id="7" name="Picture 6" descr="A chart with one side in plain text and other other in italic. The plain side lists general student background, hearing conidition including implants, vision detailing that they have lost all vision, and likes music, jokes, people, and pets. The italic side is the retelling of the same information in casual conversational terms. " title="Getting to know the stud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6" y="1099562"/>
            <a:ext cx="5643716" cy="3946758"/>
          </a:xfrm>
          <a:prstGeom prst="rect">
            <a:avLst/>
          </a:prstGeom>
        </p:spPr>
      </p:pic>
    </p:spTree>
    <p:extLst>
      <p:ext uri="{BB962C8B-B14F-4D97-AF65-F5344CB8AC3E}">
        <p14:creationId xmlns:p14="http://schemas.microsoft.com/office/powerpoint/2010/main" val="215980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5208"/>
            <a:ext cx="8520600" cy="572700"/>
          </a:xfrm>
        </p:spPr>
        <p:txBody>
          <a:bodyPr>
            <a:normAutofit fontScale="90000"/>
          </a:bodyPr>
          <a:lstStyle/>
          <a:p>
            <a:pPr algn="ctr"/>
            <a:r>
              <a:rPr lang="en" sz="3600" b="1" dirty="0">
                <a:latin typeface="+mn-lt"/>
                <a:sym typeface="Arial"/>
              </a:rPr>
              <a:t>Strengethen the Documentation: Effective Use t</a:t>
            </a:r>
            <a:r>
              <a:rPr lang="en-US" sz="3600" b="1" dirty="0">
                <a:latin typeface="+mn-lt"/>
                <a:sym typeface="Arial"/>
              </a:rPr>
              <a:t>he</a:t>
            </a:r>
            <a:r>
              <a:rPr lang="en" sz="3600" b="1" dirty="0">
                <a:latin typeface="+mn-lt"/>
                <a:sym typeface="Arial"/>
              </a:rPr>
              <a:t> Additional Information Box </a:t>
            </a:r>
            <a:br>
              <a:rPr lang="en-US" sz="1300" dirty="0">
                <a:solidFill>
                  <a:srgbClr val="FF0000"/>
                </a:solidFill>
                <a:sym typeface="Arial"/>
              </a:rPr>
            </a:br>
            <a:br>
              <a:rPr lang="en-US" sz="1300" dirty="0">
                <a:solidFill>
                  <a:srgbClr val="FF0000"/>
                </a:solidFill>
                <a:sym typeface="Arial"/>
              </a:rPr>
            </a:br>
            <a:r>
              <a:rPr lang="en-US" sz="2700" dirty="0"/>
              <a:t>Additional Information for documentation on the previous slide</a:t>
            </a:r>
            <a:r>
              <a:rPr lang="en-US" dirty="0"/>
              <a:t> </a:t>
            </a:r>
            <a:br>
              <a:rPr lang="en-US" dirty="0"/>
            </a:br>
            <a:endParaRPr lang="en-US" dirty="0"/>
          </a:p>
        </p:txBody>
      </p:sp>
      <p:sp>
        <p:nvSpPr>
          <p:cNvPr id="6" name="TextBox 5"/>
          <p:cNvSpPr txBox="1"/>
          <p:nvPr/>
        </p:nvSpPr>
        <p:spPr>
          <a:xfrm>
            <a:off x="583324" y="1684505"/>
            <a:ext cx="8248976" cy="3046988"/>
          </a:xfrm>
          <a:prstGeom prst="rect">
            <a:avLst/>
          </a:prstGeom>
          <a:noFill/>
          <a:ln>
            <a:solidFill>
              <a:schemeClr val="tx1"/>
            </a:solidFill>
          </a:ln>
        </p:spPr>
        <p:txBody>
          <a:bodyPr wrap="square" rtlCol="0">
            <a:spAutoFit/>
          </a:bodyPr>
          <a:lstStyle/>
          <a:p>
            <a:pPr fontAlgn="base"/>
            <a:r>
              <a:rPr lang="en-US" dirty="0"/>
              <a:t> </a:t>
            </a:r>
            <a:r>
              <a:rPr lang="en-US" sz="2400" dirty="0"/>
              <a:t>This document was written by AD and me. Together, we wrote this to share with the teachers for the next year. My writing is on the left, and AD’s actual words are on the right in italics. We had discussions about each item to be able to summarize it in terms of what "likes" meant.  We created a book (uploaded here as a PowerPoint) with each item on a page and pictures to illustrate the idea and shared it with the teachers. AD helped pick the pictures himself.</a:t>
            </a:r>
          </a:p>
        </p:txBody>
      </p:sp>
    </p:spTree>
    <p:extLst>
      <p:ext uri="{BB962C8B-B14F-4D97-AF65-F5344CB8AC3E}">
        <p14:creationId xmlns:p14="http://schemas.microsoft.com/office/powerpoint/2010/main" val="148834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87900" y="121175"/>
            <a:ext cx="8520600" cy="572700"/>
          </a:xfrm>
          <a:prstGeom prst="rect">
            <a:avLst/>
          </a:prstGeom>
        </p:spPr>
        <p:txBody>
          <a:bodyPr lIns="91425" tIns="91425" rIns="91425" bIns="91425" anchor="t" anchorCtr="0">
            <a:noAutofit/>
          </a:bodyPr>
          <a:lstStyle/>
          <a:p>
            <a:pPr lvl="0" algn="ctr">
              <a:spcBef>
                <a:spcPts val="0"/>
              </a:spcBef>
              <a:buNone/>
            </a:pPr>
            <a:r>
              <a:rPr lang="en" sz="3600" b="1" dirty="0">
                <a:solidFill>
                  <a:schemeClr val="tx1"/>
                </a:solidFill>
                <a:latin typeface="+mn-lt"/>
              </a:rPr>
              <a:t>Section 2: Explanation</a:t>
            </a:r>
          </a:p>
        </p:txBody>
      </p:sp>
      <p:sp>
        <p:nvSpPr>
          <p:cNvPr id="96" name="Shape 96"/>
          <p:cNvSpPr txBox="1">
            <a:spLocks noGrp="1"/>
          </p:cNvSpPr>
          <p:nvPr>
            <p:ph type="body" idx="1"/>
          </p:nvPr>
        </p:nvSpPr>
        <p:spPr>
          <a:xfrm>
            <a:off x="387900" y="693875"/>
            <a:ext cx="8349150" cy="4449625"/>
          </a:xfrm>
          <a:prstGeom prst="rect">
            <a:avLst/>
          </a:prstGeom>
        </p:spPr>
        <p:txBody>
          <a:bodyPr lIns="91425" tIns="91425" rIns="91425" bIns="91425" anchor="t" anchorCtr="0">
            <a:noAutofit/>
          </a:bodyPr>
          <a:lstStyle/>
          <a:p>
            <a:pPr lvl="0">
              <a:buClr>
                <a:schemeClr val="dk1"/>
              </a:buClr>
              <a:buSzPct val="73333"/>
              <a:buNone/>
            </a:pPr>
            <a:r>
              <a:rPr lang="en" sz="2000" dirty="0">
                <a:sym typeface="Arial"/>
              </a:rPr>
              <a:t> The dcoumetation that doesn’t speak by itself strongly,  can be strenghened with </a:t>
            </a:r>
            <a:r>
              <a:rPr lang="en" sz="2000" u="sng" dirty="0">
                <a:sym typeface="Arial"/>
              </a:rPr>
              <a:t>strong explanation </a:t>
            </a:r>
            <a:r>
              <a:rPr lang="en" sz="2000" dirty="0">
                <a:sym typeface="Arial"/>
              </a:rPr>
              <a:t>as well.</a:t>
            </a:r>
          </a:p>
          <a:p>
            <a:pPr lvl="0">
              <a:buClr>
                <a:schemeClr val="dk1"/>
              </a:buClr>
              <a:buSzPct val="73333"/>
              <a:buNone/>
            </a:pPr>
            <a:endParaRPr lang="en" sz="2000" dirty="0"/>
          </a:p>
          <a:p>
            <a:pPr lvl="0">
              <a:spcBef>
                <a:spcPts val="0"/>
              </a:spcBef>
              <a:buClr>
                <a:schemeClr val="dk1"/>
              </a:buClr>
              <a:buSzPct val="73333"/>
              <a:buFont typeface="Arial"/>
              <a:buNone/>
            </a:pPr>
            <a:r>
              <a:rPr lang="en" sz="1900" b="1" dirty="0">
                <a:solidFill>
                  <a:schemeClr val="dk1"/>
                </a:solidFill>
              </a:rPr>
              <a:t>Mandatory Question:</a:t>
            </a:r>
          </a:p>
          <a:p>
            <a:pPr marL="457200" lvl="0" indent="-323850">
              <a:spcBef>
                <a:spcPts val="0"/>
              </a:spcBef>
              <a:buClr>
                <a:schemeClr val="dk1"/>
              </a:buClr>
              <a:buSzPct val="100000"/>
              <a:buAutoNum type="arabicPeriod"/>
            </a:pPr>
            <a:r>
              <a:rPr lang="en" sz="1900" dirty="0">
                <a:solidFill>
                  <a:schemeClr val="dk1"/>
                </a:solidFill>
              </a:rPr>
              <a:t>How does the documentation provided for this artifact support each associated competency?   </a:t>
            </a:r>
          </a:p>
          <a:p>
            <a:pPr lvl="0">
              <a:spcBef>
                <a:spcPts val="0"/>
              </a:spcBef>
              <a:buClr>
                <a:schemeClr val="dk1"/>
              </a:buClr>
              <a:buSzPct val="73333"/>
              <a:buFont typeface="Arial"/>
              <a:buNone/>
            </a:pPr>
            <a:r>
              <a:rPr lang="en" sz="1900" b="1" dirty="0">
                <a:solidFill>
                  <a:schemeClr val="dk1"/>
                </a:solidFill>
              </a:rPr>
              <a:t>Candidates Select Two of the Following Questions:</a:t>
            </a:r>
          </a:p>
          <a:p>
            <a:pPr marL="457200" lvl="0" indent="-323850">
              <a:spcBef>
                <a:spcPts val="0"/>
              </a:spcBef>
              <a:buClr>
                <a:schemeClr val="dk1"/>
              </a:buClr>
              <a:buSzPct val="100000"/>
              <a:buAutoNum type="arabicPeriod"/>
            </a:pPr>
            <a:r>
              <a:rPr lang="en" sz="1900" dirty="0">
                <a:solidFill>
                  <a:schemeClr val="dk1"/>
                </a:solidFill>
              </a:rPr>
              <a:t>Describe the activity (or activities) depicted by the documentation and explain what the student or client is doing. How is it related to his or her goals or needs?</a:t>
            </a:r>
          </a:p>
          <a:p>
            <a:pPr marL="457200" lvl="0" indent="-323850">
              <a:spcBef>
                <a:spcPts val="0"/>
              </a:spcBef>
              <a:buClr>
                <a:schemeClr val="dk1"/>
              </a:buClr>
              <a:buSzPct val="100000"/>
              <a:buAutoNum type="arabicPeriod"/>
            </a:pPr>
            <a:r>
              <a:rPr lang="en" sz="1900" dirty="0">
                <a:solidFill>
                  <a:schemeClr val="dk1"/>
                </a:solidFill>
              </a:rPr>
              <a:t>In what ways are the knowledge and/or skills highlighted in the documentation important to your work with the student/client?</a:t>
            </a:r>
          </a:p>
          <a:p>
            <a:pPr marL="457200" lvl="0" indent="-323850">
              <a:spcBef>
                <a:spcPts val="0"/>
              </a:spcBef>
              <a:buClr>
                <a:schemeClr val="dk1"/>
              </a:buClr>
              <a:buSzPct val="100000"/>
              <a:buAutoNum type="arabicPeriod"/>
            </a:pPr>
            <a:r>
              <a:rPr lang="en" sz="1900" dirty="0">
                <a:solidFill>
                  <a:schemeClr val="dk1"/>
                </a:solidFill>
              </a:rPr>
              <a:t>In what ways are the knowledge and/or skills highlighted important to your role as a member of the student/client’s team?</a:t>
            </a:r>
          </a:p>
          <a:p>
            <a:pPr marL="457200" lvl="0" indent="-323850">
              <a:spcBef>
                <a:spcPts val="0"/>
              </a:spcBef>
              <a:buClr>
                <a:schemeClr val="dk1"/>
              </a:buClr>
              <a:buSzPct val="100000"/>
              <a:buAutoNum type="arabicPeriod"/>
            </a:pPr>
            <a:r>
              <a:rPr lang="en" sz="1900" dirty="0">
                <a:solidFill>
                  <a:schemeClr val="dk1"/>
                </a:solidFill>
              </a:rPr>
              <a:t>What did you learn about yourself as an intervener as you gathered the documentation for this artifact?</a:t>
            </a:r>
          </a:p>
          <a:p>
            <a:pPr marL="133350" indent="0">
              <a:buClr>
                <a:schemeClr val="dk1"/>
              </a:buClr>
              <a:buSzPct val="100000"/>
              <a:buNone/>
            </a:pPr>
            <a:endParaRPr lang="en-US" sz="1600" dirty="0"/>
          </a:p>
          <a:p>
            <a:pPr lvl="0">
              <a:spcBef>
                <a:spcPts val="0"/>
              </a:spcBef>
              <a:buNone/>
            </a:pPr>
            <a:endParaRPr dirty="0"/>
          </a:p>
        </p:txBody>
      </p:sp>
    </p:spTree>
    <p:extLst>
      <p:ext uri="{BB962C8B-B14F-4D97-AF65-F5344CB8AC3E}">
        <p14:creationId xmlns:p14="http://schemas.microsoft.com/office/powerpoint/2010/main" val="163242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23" y="273844"/>
            <a:ext cx="7886700" cy="994172"/>
          </a:xfrm>
        </p:spPr>
        <p:txBody>
          <a:bodyPr>
            <a:normAutofit/>
          </a:bodyPr>
          <a:lstStyle/>
          <a:p>
            <a:pPr algn="ctr"/>
            <a:r>
              <a:rPr lang="en-US" sz="3200" b="1" dirty="0">
                <a:latin typeface="+mn-lt"/>
              </a:rPr>
              <a:t>Example</a:t>
            </a:r>
            <a:br>
              <a:rPr lang="en-US" sz="3200" b="1" dirty="0">
                <a:latin typeface="+mn-lt"/>
              </a:rPr>
            </a:br>
            <a:r>
              <a:rPr lang="en-US" sz="3200" b="1" dirty="0">
                <a:latin typeface="+mn-lt"/>
              </a:rPr>
              <a:t> Effective Explanation: Box of </a:t>
            </a:r>
            <a:r>
              <a:rPr lang="en-US" sz="3200" b="1" dirty="0" err="1">
                <a:latin typeface="+mn-lt"/>
              </a:rPr>
              <a:t>Deafblindness</a:t>
            </a:r>
            <a:endParaRPr lang="en-US" sz="3200" b="1" dirty="0">
              <a:latin typeface="+mn-lt"/>
            </a:endParaRPr>
          </a:p>
        </p:txBody>
      </p:sp>
      <p:sp>
        <p:nvSpPr>
          <p:cNvPr id="3" name="Content Placeholder 2"/>
          <p:cNvSpPr>
            <a:spLocks noGrp="1"/>
          </p:cNvSpPr>
          <p:nvPr>
            <p:ph idx="1"/>
          </p:nvPr>
        </p:nvSpPr>
        <p:spPr>
          <a:xfrm>
            <a:off x="619223" y="1268016"/>
            <a:ext cx="8439936" cy="3747044"/>
          </a:xfrm>
        </p:spPr>
        <p:txBody>
          <a:bodyPr>
            <a:normAutofit fontScale="92500" lnSpcReduction="10000"/>
          </a:bodyPr>
          <a:lstStyle/>
          <a:p>
            <a:r>
              <a:rPr lang="en-US" dirty="0"/>
              <a:t>1. K5 Effect of combined vision and hearing loss on development and learning</a:t>
            </a:r>
          </a:p>
          <a:p>
            <a:r>
              <a:rPr lang="en-US" dirty="0"/>
              <a:t>1.K15 Learning style and communication of the individual</a:t>
            </a:r>
          </a:p>
          <a:p>
            <a:r>
              <a:rPr lang="en-US" dirty="0"/>
              <a:t>1.K16 </a:t>
            </a:r>
            <a:r>
              <a:rPr lang="en-US" dirty="0" err="1"/>
              <a:t>Audiological</a:t>
            </a:r>
            <a:r>
              <a:rPr lang="en-US" dirty="0"/>
              <a:t> and ophthalmological conditions and functioning of the individual</a:t>
            </a:r>
          </a:p>
          <a:p>
            <a:endParaRPr lang="en-US" b="1" dirty="0"/>
          </a:p>
          <a:p>
            <a:pPr marL="0" indent="0">
              <a:buNone/>
            </a:pPr>
            <a:r>
              <a:rPr lang="en-US" b="1" dirty="0"/>
              <a:t>How does the documentation provided for this artifact support each associated competency?</a:t>
            </a:r>
          </a:p>
          <a:p>
            <a:pPr marL="0" indent="0">
              <a:buNone/>
            </a:pPr>
            <a:r>
              <a:rPr lang="en-US" dirty="0"/>
              <a:t>The documentation shows 1.K5 and 1.K16 by illustrating the ways that his vision causes him to see (</a:t>
            </a:r>
            <a:r>
              <a:rPr lang="en-US" dirty="0" err="1"/>
              <a:t>Coloboma</a:t>
            </a:r>
            <a:r>
              <a:rPr lang="en-US" dirty="0"/>
              <a:t> and </a:t>
            </a:r>
            <a:r>
              <a:rPr lang="en-US" dirty="0" err="1"/>
              <a:t>Enuclation</a:t>
            </a:r>
            <a:r>
              <a:rPr lang="en-US" dirty="0"/>
              <a:t>) resulting in no vision in one eye and patchy vision (unable to determine acuity) and hearing with two CIs. I also listed the ways that he accesses such as braille, touch, and need for reduced environmental sounds. This also addressed 1.K15 in what his needs are. Also documented is his use of ASL and other tactile. </a:t>
            </a:r>
          </a:p>
          <a:p>
            <a:pPr marL="0" indent="0">
              <a:buNone/>
            </a:pPr>
            <a:endParaRPr lang="en-US" dirty="0"/>
          </a:p>
        </p:txBody>
      </p:sp>
    </p:spTree>
    <p:extLst>
      <p:ext uri="{BB962C8B-B14F-4D97-AF65-F5344CB8AC3E}">
        <p14:creationId xmlns:p14="http://schemas.microsoft.com/office/powerpoint/2010/main" val="297890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605"/>
            <a:ext cx="7886700" cy="994172"/>
          </a:xfrm>
        </p:spPr>
        <p:txBody>
          <a:bodyPr>
            <a:normAutofit fontScale="90000"/>
          </a:bodyPr>
          <a:lstStyle/>
          <a:p>
            <a:r>
              <a:rPr lang="en-US" b="1" dirty="0">
                <a:latin typeface="+mn-lt"/>
              </a:rPr>
              <a:t>Box of </a:t>
            </a:r>
            <a:r>
              <a:rPr lang="en-US" b="1" dirty="0" err="1">
                <a:latin typeface="+mn-lt"/>
              </a:rPr>
              <a:t>Deafblindness</a:t>
            </a:r>
            <a:r>
              <a:rPr lang="en-US" b="1" dirty="0">
                <a:latin typeface="+mn-lt"/>
              </a:rPr>
              <a:t>: Explanation (</a:t>
            </a:r>
            <a:r>
              <a:rPr lang="en-US" dirty="0">
                <a:latin typeface="+mn-lt"/>
              </a:rPr>
              <a:t>continued)</a:t>
            </a:r>
          </a:p>
        </p:txBody>
      </p:sp>
      <p:sp>
        <p:nvSpPr>
          <p:cNvPr id="3" name="Content Placeholder 2"/>
          <p:cNvSpPr>
            <a:spLocks noGrp="1"/>
          </p:cNvSpPr>
          <p:nvPr>
            <p:ph idx="1"/>
          </p:nvPr>
        </p:nvSpPr>
        <p:spPr>
          <a:xfrm>
            <a:off x="263951" y="1187777"/>
            <a:ext cx="8251399" cy="3444946"/>
          </a:xfrm>
        </p:spPr>
        <p:txBody>
          <a:bodyPr>
            <a:normAutofit fontScale="85000" lnSpcReduction="20000"/>
          </a:bodyPr>
          <a:lstStyle/>
          <a:p>
            <a:pPr marL="0" indent="0">
              <a:buNone/>
            </a:pPr>
            <a:r>
              <a:rPr lang="en-US" b="1" dirty="0"/>
              <a:t>1. Describe the activity (or activities) depicted by the documentation and explain what the student/client is doing. How is it related to his or her goals or needs?</a:t>
            </a:r>
          </a:p>
          <a:p>
            <a:pPr marL="0" indent="0">
              <a:buNone/>
            </a:pPr>
            <a:r>
              <a:rPr lang="en-US" dirty="0"/>
              <a:t>This relates to the students needs because when doing instruction or supporting teaching I need to be aware of how to best use his hearing, like going to a different room or away from a fan, and vision, by presenting things on the left side towards the top of his vision. Knowing his syndrome is also important because it is progressive. I can be sure that over the years we’ve worked together,  I am modifying things as he needs and being aware of the changes. </a:t>
            </a:r>
          </a:p>
          <a:p>
            <a:pPr marL="0" indent="0">
              <a:buNone/>
            </a:pPr>
            <a:r>
              <a:rPr lang="en-US" b="1" dirty="0"/>
              <a:t>2. In what ways are the knowledge and/or skills highlighted in the documentation important to your work with the student/client?</a:t>
            </a:r>
          </a:p>
          <a:p>
            <a:pPr marL="0" indent="0">
              <a:buNone/>
            </a:pPr>
            <a:r>
              <a:rPr lang="en-US" dirty="0"/>
              <a:t>His conditions and their impact change how things are presented everyday. I know that when he is in a loud environment I can use more touch and real objects to get the content from the teacher to support his understanding and learning better. Also, knowing that combining approaches, like using touch and speech together in specific environments to support him, makes a big difference. </a:t>
            </a:r>
          </a:p>
          <a:p>
            <a:pPr marL="0" indent="0">
              <a:buNone/>
            </a:pPr>
            <a:endParaRPr lang="en-US" b="1" dirty="0"/>
          </a:p>
        </p:txBody>
      </p:sp>
    </p:spTree>
    <p:extLst>
      <p:ext uri="{BB962C8B-B14F-4D97-AF65-F5344CB8AC3E}">
        <p14:creationId xmlns:p14="http://schemas.microsoft.com/office/powerpoint/2010/main" val="190401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45" y="0"/>
            <a:ext cx="7968595" cy="994172"/>
          </a:xfrm>
        </p:spPr>
        <p:txBody>
          <a:bodyPr>
            <a:normAutofit/>
          </a:bodyPr>
          <a:lstStyle/>
          <a:p>
            <a:r>
              <a:rPr lang="en-US" sz="3600" b="1" dirty="0">
                <a:latin typeface="+mn-lt"/>
              </a:rPr>
              <a:t>Documentation: Calendar</a:t>
            </a:r>
          </a:p>
        </p:txBody>
      </p:sp>
      <p:sp>
        <p:nvSpPr>
          <p:cNvPr id="3" name="Content Placeholder 2"/>
          <p:cNvSpPr>
            <a:spLocks noGrp="1"/>
          </p:cNvSpPr>
          <p:nvPr>
            <p:ph idx="1"/>
          </p:nvPr>
        </p:nvSpPr>
        <p:spPr>
          <a:xfrm>
            <a:off x="226345" y="916732"/>
            <a:ext cx="7886700" cy="3263504"/>
          </a:xfrm>
        </p:spPr>
        <p:txBody>
          <a:bodyPr>
            <a:normAutofit/>
          </a:bodyPr>
          <a:lstStyle/>
          <a:p>
            <a:r>
              <a:rPr lang="en-US" sz="2400" dirty="0"/>
              <a:t>3.K1 The use of calendar system</a:t>
            </a:r>
          </a:p>
        </p:txBody>
      </p:sp>
      <p:pic>
        <p:nvPicPr>
          <p:cNvPr id="5" name="Picture 4" descr="A chart with three colomns, activity, symbol, and phrase. Examples: math, counting bear, 1,2,3, and recess, barkdust piece, play. " title="Calendar Descrip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87" y="1399858"/>
            <a:ext cx="4087982" cy="3677228"/>
          </a:xfrm>
          <a:prstGeom prst="rect">
            <a:avLst/>
          </a:prstGeom>
        </p:spPr>
      </p:pic>
      <p:pic>
        <p:nvPicPr>
          <p:cNvPr id="4097" name="Picture 1" descr="A calendar mounted on a wall, there are 5 symbols mounted on squares. The first is a red circle, the second a piece of newspaper, then a bag clip, then a balloon, and last a fork. " title="Tactile calen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60135" y="1100953"/>
            <a:ext cx="4230414" cy="36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82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rmAutofit/>
          </a:bodyPr>
          <a:lstStyle/>
          <a:p>
            <a:r>
              <a:rPr lang="en-US" sz="3600" dirty="0">
                <a:latin typeface="+mn-lt"/>
              </a:rPr>
              <a:t>  </a:t>
            </a:r>
            <a:r>
              <a:rPr lang="en-US" sz="3600" b="1" dirty="0">
                <a:latin typeface="+mn-lt"/>
              </a:rPr>
              <a:t>Ineffective Explanation for Calendar </a:t>
            </a:r>
          </a:p>
        </p:txBody>
      </p:sp>
      <p:sp>
        <p:nvSpPr>
          <p:cNvPr id="3" name="Content Placeholder 2"/>
          <p:cNvSpPr>
            <a:spLocks noGrp="1"/>
          </p:cNvSpPr>
          <p:nvPr>
            <p:ph idx="1"/>
          </p:nvPr>
        </p:nvSpPr>
        <p:spPr>
          <a:xfrm>
            <a:off x="196645" y="855406"/>
            <a:ext cx="8318705" cy="4288094"/>
          </a:xfrm>
        </p:spPr>
        <p:txBody>
          <a:bodyPr>
            <a:normAutofit fontScale="92500" lnSpcReduction="10000"/>
          </a:bodyPr>
          <a:lstStyle/>
          <a:p>
            <a:pPr marL="0" indent="0">
              <a:buNone/>
            </a:pPr>
            <a:r>
              <a:rPr lang="en-US" sz="2200" b="1" dirty="0"/>
              <a:t>How does the documentation provided for this artifact support each associated competency?</a:t>
            </a:r>
          </a:p>
          <a:p>
            <a:pPr marL="0" indent="0">
              <a:buNone/>
            </a:pPr>
            <a:r>
              <a:rPr lang="en-US" sz="2200" dirty="0"/>
              <a:t>The pictures show the students calendar and the list of symbols and what we say with each one. </a:t>
            </a:r>
            <a:endParaRPr lang="en-US" sz="2200" b="1" dirty="0"/>
          </a:p>
          <a:p>
            <a:pPr marL="0" indent="0">
              <a:spcBef>
                <a:spcPts val="1200"/>
              </a:spcBef>
              <a:buNone/>
            </a:pPr>
            <a:r>
              <a:rPr lang="en-US" sz="2200" b="1" dirty="0"/>
              <a:t>3. In what ways are the knowledge and/or skills highlighted in the documentation important to your work as a member of the student/client's team?</a:t>
            </a:r>
          </a:p>
          <a:p>
            <a:pPr marL="0" indent="0">
              <a:buNone/>
            </a:pPr>
            <a:r>
              <a:rPr lang="en-US" sz="2200" dirty="0"/>
              <a:t>The students calendar is shown here, it shows what his day looks like before lunch. </a:t>
            </a:r>
            <a:endParaRPr lang="en-US" sz="2200" b="1" dirty="0"/>
          </a:p>
          <a:p>
            <a:pPr marL="0" indent="0">
              <a:spcBef>
                <a:spcPts val="1200"/>
              </a:spcBef>
              <a:buNone/>
            </a:pPr>
            <a:r>
              <a:rPr lang="en-US" sz="2200" b="1" dirty="0"/>
              <a:t>4. What did you learn about yourself as an intervener as you gathered the documentation for this artifact?</a:t>
            </a:r>
          </a:p>
          <a:p>
            <a:pPr marL="0" indent="0">
              <a:buNone/>
            </a:pPr>
            <a:r>
              <a:rPr lang="en-US" sz="2200" dirty="0"/>
              <a:t>I think with this documentation I learned that consistency is more important, and I can sometimes forget how important it is to do and say the same thing every time we use the calendar.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995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Welcome and Introductions</a:t>
            </a:r>
          </a:p>
        </p:txBody>
      </p:sp>
      <p:sp>
        <p:nvSpPr>
          <p:cNvPr id="3" name="Content Placeholder 2"/>
          <p:cNvSpPr>
            <a:spLocks noGrp="1"/>
          </p:cNvSpPr>
          <p:nvPr>
            <p:ph idx="1"/>
          </p:nvPr>
        </p:nvSpPr>
        <p:spPr>
          <a:xfrm>
            <a:off x="506101" y="1142974"/>
            <a:ext cx="8372427" cy="3792819"/>
          </a:xfrm>
        </p:spPr>
        <p:txBody>
          <a:bodyPr>
            <a:normAutofit fontScale="92500" lnSpcReduction="20000"/>
          </a:bodyPr>
          <a:lstStyle/>
          <a:p>
            <a:pPr marL="0" indent="0">
              <a:buNone/>
            </a:pPr>
            <a:endParaRPr lang="en-US" sz="2700" dirty="0"/>
          </a:p>
          <a:p>
            <a:pPr marL="0" indent="0">
              <a:buNone/>
            </a:pPr>
            <a:r>
              <a:rPr lang="en-US" sz="3300" dirty="0"/>
              <a:t>The NICE Team</a:t>
            </a:r>
          </a:p>
          <a:p>
            <a:pPr lvl="1"/>
            <a:r>
              <a:rPr lang="en-US" sz="2800" dirty="0"/>
              <a:t>Ritu, Leanne, Willie	</a:t>
            </a:r>
          </a:p>
          <a:p>
            <a:pPr marL="0" indent="0">
              <a:buNone/>
            </a:pPr>
            <a:endParaRPr lang="en-US" sz="3300" dirty="0"/>
          </a:p>
          <a:p>
            <a:pPr marL="0" indent="0">
              <a:buNone/>
            </a:pPr>
            <a:r>
              <a:rPr lang="en-US" sz="3300" dirty="0"/>
              <a:t>Share the following information by unmuting (#6) yourself or type in the chat box: </a:t>
            </a:r>
          </a:p>
          <a:p>
            <a:pPr lvl="1"/>
            <a:r>
              <a:rPr lang="en-US" sz="2800" dirty="0"/>
              <a:t>Your name</a:t>
            </a:r>
          </a:p>
          <a:p>
            <a:pPr lvl="1"/>
            <a:r>
              <a:rPr lang="en-US" sz="2800" dirty="0"/>
              <a:t>Your affiliation</a:t>
            </a:r>
          </a:p>
          <a:p>
            <a:pPr lvl="1"/>
            <a:r>
              <a:rPr lang="en-US" sz="2800" dirty="0"/>
              <a:t>Whether you have served or are currently serving as a NICE mentor </a:t>
            </a:r>
          </a:p>
        </p:txBody>
      </p:sp>
    </p:spTree>
    <p:extLst>
      <p:ext uri="{BB962C8B-B14F-4D97-AF65-F5344CB8AC3E}">
        <p14:creationId xmlns:p14="http://schemas.microsoft.com/office/powerpoint/2010/main" val="53659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11" y="0"/>
            <a:ext cx="8260826" cy="994172"/>
          </a:xfrm>
        </p:spPr>
        <p:txBody>
          <a:bodyPr>
            <a:noAutofit/>
          </a:bodyPr>
          <a:lstStyle/>
          <a:p>
            <a:r>
              <a:rPr lang="en-US" sz="3400" b="1" dirty="0">
                <a:latin typeface="+mn-lt"/>
              </a:rPr>
              <a:t>Strong Narratives in the Explanation Section</a:t>
            </a:r>
          </a:p>
        </p:txBody>
      </p:sp>
      <p:sp>
        <p:nvSpPr>
          <p:cNvPr id="3" name="Content Placeholder 2"/>
          <p:cNvSpPr>
            <a:spLocks noGrp="1"/>
          </p:cNvSpPr>
          <p:nvPr>
            <p:ph idx="1"/>
          </p:nvPr>
        </p:nvSpPr>
        <p:spPr>
          <a:xfrm>
            <a:off x="75414" y="612742"/>
            <a:ext cx="9068586" cy="4166648"/>
          </a:xfrm>
        </p:spPr>
        <p:txBody>
          <a:bodyPr>
            <a:normAutofit fontScale="25000" lnSpcReduction="20000"/>
          </a:bodyPr>
          <a:lstStyle/>
          <a:p>
            <a:pPr marL="133350" indent="0">
              <a:spcBef>
                <a:spcPts val="0"/>
              </a:spcBef>
              <a:buClr>
                <a:schemeClr val="dk1"/>
              </a:buClr>
              <a:buSzPct val="100000"/>
              <a:buNone/>
            </a:pPr>
            <a:endParaRPr lang="en-US" sz="4000" dirty="0"/>
          </a:p>
          <a:p>
            <a:pPr marL="476250" indent="-342900">
              <a:lnSpc>
                <a:spcPct val="120000"/>
              </a:lnSpc>
              <a:spcBef>
                <a:spcPts val="600"/>
              </a:spcBef>
              <a:buClr>
                <a:schemeClr val="dk1"/>
              </a:buClr>
              <a:buSzPct val="100000"/>
            </a:pPr>
            <a:r>
              <a:rPr lang="en-US" sz="8800" dirty="0"/>
              <a:t>Choosing  questions that complement the documentation most effectively.</a:t>
            </a:r>
          </a:p>
          <a:p>
            <a:pPr marL="476250" indent="-342900">
              <a:lnSpc>
                <a:spcPct val="120000"/>
              </a:lnSpc>
              <a:spcBef>
                <a:spcPts val="600"/>
              </a:spcBef>
              <a:buClr>
                <a:schemeClr val="dk1"/>
              </a:buClr>
              <a:buSzPct val="100000"/>
            </a:pPr>
            <a:r>
              <a:rPr lang="en-US" sz="8800" dirty="0"/>
              <a:t>Explanations are meant to provide reviewers with </a:t>
            </a:r>
            <a:r>
              <a:rPr lang="en-US" sz="8800" u="sng" dirty="0"/>
              <a:t>sufficient</a:t>
            </a:r>
            <a:r>
              <a:rPr lang="en-US" sz="8800" dirty="0"/>
              <a:t> information about what they will see demonstrated in the documentation -  not one or two sentences as seen in  calendar example.</a:t>
            </a:r>
          </a:p>
          <a:p>
            <a:pPr marL="476250" indent="-342900">
              <a:lnSpc>
                <a:spcPct val="120000"/>
              </a:lnSpc>
              <a:spcBef>
                <a:spcPts val="600"/>
              </a:spcBef>
              <a:buClr>
                <a:schemeClr val="dk1"/>
              </a:buClr>
              <a:buSzPct val="100000"/>
            </a:pPr>
            <a:r>
              <a:rPr lang="en" sz="8800" dirty="0"/>
              <a:t>If mutlitpe competenices are assocated with t</a:t>
            </a:r>
            <a:r>
              <a:rPr lang="en-US" sz="8800" dirty="0"/>
              <a:t>he</a:t>
            </a:r>
            <a:r>
              <a:rPr lang="en" sz="8800" dirty="0"/>
              <a:t> artificat -  describe t</a:t>
            </a:r>
            <a:r>
              <a:rPr lang="en-US" sz="8800" dirty="0"/>
              <a:t>he</a:t>
            </a:r>
            <a:r>
              <a:rPr lang="en" sz="8800" dirty="0"/>
              <a:t> link between the docuemntation and each competency by naming the comptency.</a:t>
            </a:r>
          </a:p>
          <a:p>
            <a:pPr marL="914400" lvl="1" indent="-169863">
              <a:lnSpc>
                <a:spcPct val="120000"/>
              </a:lnSpc>
              <a:spcBef>
                <a:spcPts val="600"/>
              </a:spcBef>
              <a:buClr>
                <a:schemeClr val="dk1"/>
              </a:buClr>
              <a:buSzPct val="100000"/>
            </a:pPr>
            <a:r>
              <a:rPr lang="en" sz="8000" dirty="0"/>
              <a:t> General statememt encomppassing all competencies  or about one competency only is not effective.</a:t>
            </a:r>
          </a:p>
          <a:p>
            <a:pPr marL="476250" indent="-342900">
              <a:lnSpc>
                <a:spcPct val="120000"/>
              </a:lnSpc>
              <a:spcBef>
                <a:spcPts val="600"/>
              </a:spcBef>
              <a:buClr>
                <a:schemeClr val="dk1"/>
              </a:buClr>
              <a:buSzPct val="100000"/>
            </a:pPr>
            <a:r>
              <a:rPr lang="en-US" sz="8800" dirty="0"/>
              <a:t>Once again, we emphasize - </a:t>
            </a:r>
            <a:r>
              <a:rPr lang="en-US" sz="8000" dirty="0">
                <a:sym typeface="Arial"/>
              </a:rPr>
              <a:t>T</a:t>
            </a:r>
            <a:r>
              <a:rPr lang="en" sz="8000" dirty="0">
                <a:sym typeface="Arial"/>
              </a:rPr>
              <a:t>he dcoumetation that doesn’t speak by itself strongly, can be strenghened with </a:t>
            </a:r>
            <a:r>
              <a:rPr lang="en" sz="8000" u="sng" dirty="0">
                <a:sym typeface="Arial"/>
              </a:rPr>
              <a:t>strong explanation</a:t>
            </a:r>
            <a:r>
              <a:rPr lang="en" sz="8000" dirty="0">
                <a:sym typeface="Arial"/>
              </a:rPr>
              <a:t>.</a:t>
            </a:r>
          </a:p>
          <a:p>
            <a:pPr marL="476250" indent="-342900">
              <a:lnSpc>
                <a:spcPct val="120000"/>
              </a:lnSpc>
              <a:spcBef>
                <a:spcPts val="600"/>
              </a:spcBef>
              <a:buClr>
                <a:schemeClr val="dk1"/>
              </a:buClr>
              <a:buSzPct val="100000"/>
            </a:pPr>
            <a:r>
              <a:rPr lang="en" sz="8000" dirty="0">
                <a:sym typeface="Arial"/>
              </a:rPr>
              <a:t> </a:t>
            </a:r>
          </a:p>
          <a:p>
            <a:pPr marL="476250" indent="-342900">
              <a:spcBef>
                <a:spcPts val="0"/>
              </a:spcBef>
              <a:buClr>
                <a:schemeClr val="dk1"/>
              </a:buClr>
              <a:buSzPct val="100000"/>
            </a:pPr>
            <a:endParaRPr lang="en-US" sz="7600" dirty="0">
              <a:solidFill>
                <a:srgbClr val="FF0000"/>
              </a:solidFill>
            </a:endParaRPr>
          </a:p>
          <a:p>
            <a:pPr marL="476250" indent="-342900">
              <a:spcBef>
                <a:spcPts val="0"/>
              </a:spcBef>
              <a:buClr>
                <a:schemeClr val="dk1"/>
              </a:buClr>
              <a:buSzPct val="100000"/>
            </a:pPr>
            <a:endParaRPr lang="en-US" sz="7600" dirty="0"/>
          </a:p>
          <a:p>
            <a:pPr marL="476250" indent="-342900">
              <a:spcBef>
                <a:spcPts val="0"/>
              </a:spcBef>
              <a:buClr>
                <a:schemeClr val="dk1"/>
              </a:buClr>
              <a:buSzPct val="100000"/>
            </a:pPr>
            <a:endParaRPr lang="en-US" sz="7600" dirty="0"/>
          </a:p>
        </p:txBody>
      </p:sp>
    </p:spTree>
    <p:extLst>
      <p:ext uri="{BB962C8B-B14F-4D97-AF65-F5344CB8AC3E}">
        <p14:creationId xmlns:p14="http://schemas.microsoft.com/office/powerpoint/2010/main" val="1249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38" y="100046"/>
            <a:ext cx="8898902" cy="805636"/>
          </a:xfrm>
        </p:spPr>
        <p:txBody>
          <a:bodyPr>
            <a:noAutofit/>
          </a:bodyPr>
          <a:lstStyle/>
          <a:p>
            <a:pPr algn="ctr"/>
            <a:r>
              <a:rPr lang="en-US" sz="3200" b="1" dirty="0">
                <a:latin typeface="+mn-lt"/>
              </a:rPr>
              <a:t>Strong Narratives in the Explanation Section Cont. </a:t>
            </a:r>
            <a:endParaRPr lang="en-US" sz="4000" b="1" dirty="0">
              <a:latin typeface="+mn-lt"/>
            </a:endParaRPr>
          </a:p>
        </p:txBody>
      </p:sp>
      <p:sp>
        <p:nvSpPr>
          <p:cNvPr id="3" name="Content Placeholder 2"/>
          <p:cNvSpPr>
            <a:spLocks noGrp="1"/>
          </p:cNvSpPr>
          <p:nvPr>
            <p:ph idx="1"/>
          </p:nvPr>
        </p:nvSpPr>
        <p:spPr>
          <a:xfrm>
            <a:off x="0" y="714310"/>
            <a:ext cx="9313682" cy="3263504"/>
          </a:xfrm>
        </p:spPr>
        <p:txBody>
          <a:bodyPr>
            <a:normAutofit fontScale="25000" lnSpcReduction="20000"/>
          </a:bodyPr>
          <a:lstStyle/>
          <a:p>
            <a:pPr marL="476250" indent="-342900">
              <a:spcBef>
                <a:spcPts val="0"/>
              </a:spcBef>
              <a:buClr>
                <a:schemeClr val="dk1"/>
              </a:buClr>
              <a:buSzPct val="100000"/>
            </a:pPr>
            <a:endParaRPr lang="en-US" sz="2400" dirty="0">
              <a:solidFill>
                <a:srgbClr val="FF0000"/>
              </a:solidFill>
            </a:endParaRPr>
          </a:p>
          <a:p>
            <a:pPr marL="476250" indent="-342900">
              <a:lnSpc>
                <a:spcPct val="120000"/>
              </a:lnSpc>
              <a:spcBef>
                <a:spcPts val="0"/>
              </a:spcBef>
              <a:buClr>
                <a:schemeClr val="dk1"/>
              </a:buClr>
              <a:buSzPct val="100000"/>
            </a:pPr>
            <a:r>
              <a:rPr lang="en-US" sz="9600" dirty="0"/>
              <a:t>Reviewers do understand that English may not be the first language for an intervener.</a:t>
            </a:r>
          </a:p>
          <a:p>
            <a:pPr marL="819150" lvl="1" indent="-342900">
              <a:lnSpc>
                <a:spcPct val="120000"/>
              </a:lnSpc>
              <a:spcBef>
                <a:spcPts val="0"/>
              </a:spcBef>
              <a:buClr>
                <a:schemeClr val="dk1"/>
              </a:buClr>
              <a:buSzPct val="100000"/>
            </a:pPr>
            <a:r>
              <a:rPr lang="en-US" sz="8000" dirty="0"/>
              <a:t>however,  poor punctuation and use of wrong words/terms make review harder or convey a totally different meaning</a:t>
            </a:r>
          </a:p>
          <a:p>
            <a:pPr marL="476250" indent="-342900">
              <a:lnSpc>
                <a:spcPct val="120000"/>
              </a:lnSpc>
              <a:spcBef>
                <a:spcPts val="0"/>
              </a:spcBef>
              <a:buClr>
                <a:schemeClr val="dk1"/>
              </a:buClr>
              <a:buSzPct val="100000"/>
            </a:pPr>
            <a:r>
              <a:rPr lang="en-US" sz="9600" dirty="0"/>
              <a:t>While written text explanation is required; supplemental video or audio explanations are permitted.</a:t>
            </a:r>
            <a:endParaRPr lang="en-US" sz="8000" dirty="0"/>
          </a:p>
          <a:p>
            <a:pPr marL="476250" indent="-342900">
              <a:lnSpc>
                <a:spcPct val="120000"/>
              </a:lnSpc>
              <a:spcBef>
                <a:spcPts val="600"/>
              </a:spcBef>
              <a:buClr>
                <a:schemeClr val="dk1"/>
              </a:buClr>
              <a:buSzPct val="100000"/>
            </a:pPr>
            <a:r>
              <a:rPr lang="en-US" sz="9600" dirty="0"/>
              <a:t>Most importantly, explanation is about intervener’s reflection on their own  practice </a:t>
            </a:r>
            <a:r>
              <a:rPr lang="en-US" sz="8000" dirty="0"/>
              <a:t>–  not what the student is doing but what are you doing as the intervener, and what are you learning from it. </a:t>
            </a:r>
          </a:p>
          <a:p>
            <a:pPr lvl="1" indent="-396875">
              <a:lnSpc>
                <a:spcPct val="120000"/>
              </a:lnSpc>
            </a:pPr>
            <a:r>
              <a:rPr lang="en-US" sz="9600" dirty="0"/>
              <a:t>Encourage Reflective practice – not only for </a:t>
            </a:r>
            <a:r>
              <a:rPr lang="en-US" sz="9600" dirty="0" err="1"/>
              <a:t>ePortfolio</a:t>
            </a:r>
            <a:r>
              <a:rPr lang="en-US" sz="9600" dirty="0"/>
              <a:t> but in everyday practice.</a:t>
            </a:r>
          </a:p>
          <a:p>
            <a:endParaRPr lang="en-US" sz="9600" dirty="0"/>
          </a:p>
        </p:txBody>
      </p:sp>
    </p:spTree>
    <p:extLst>
      <p:ext uri="{BB962C8B-B14F-4D97-AF65-F5344CB8AC3E}">
        <p14:creationId xmlns:p14="http://schemas.microsoft.com/office/powerpoint/2010/main" val="311160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04963" y="228600"/>
            <a:ext cx="6115050" cy="742950"/>
          </a:xfrm>
        </p:spPr>
        <p:txBody>
          <a:bodyPr>
            <a:normAutofit/>
          </a:bodyPr>
          <a:lstStyle/>
          <a:p>
            <a:pPr algn="ctr"/>
            <a:r>
              <a:rPr lang="en-US" altLang="en-US" sz="4000" dirty="0">
                <a:latin typeface="+mn-lt"/>
              </a:rPr>
              <a:t>Reflective Practice</a:t>
            </a:r>
            <a:endParaRPr lang="en-US" altLang="en-US" dirty="0">
              <a:latin typeface="+mn-lt"/>
            </a:endParaRPr>
          </a:p>
        </p:txBody>
      </p:sp>
      <p:sp>
        <p:nvSpPr>
          <p:cNvPr id="33795" name="Content Placeholder 2"/>
          <p:cNvSpPr>
            <a:spLocks noGrp="1"/>
          </p:cNvSpPr>
          <p:nvPr>
            <p:ph sz="quarter" idx="1"/>
          </p:nvPr>
        </p:nvSpPr>
        <p:spPr>
          <a:xfrm>
            <a:off x="4440025" y="1279327"/>
            <a:ext cx="4119514" cy="3371850"/>
          </a:xfrm>
        </p:spPr>
        <p:txBody>
          <a:bodyPr>
            <a:normAutofit/>
          </a:bodyPr>
          <a:lstStyle/>
          <a:p>
            <a:pPr marL="0" indent="0" algn="ctr">
              <a:buNone/>
            </a:pPr>
            <a:r>
              <a:rPr lang="en-US" altLang="en-US" sz="3600" dirty="0"/>
              <a:t>What does reflective practice mean? </a:t>
            </a:r>
          </a:p>
        </p:txBody>
      </p:sp>
      <p:pic>
        <p:nvPicPr>
          <p:cNvPr id="33797" name="Picture 5" title="Decorativ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88" y="971550"/>
            <a:ext cx="4000500" cy="398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87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1914" y="171450"/>
            <a:ext cx="7255718" cy="742950"/>
          </a:xfrm>
        </p:spPr>
        <p:txBody>
          <a:bodyPr>
            <a:normAutofit/>
          </a:bodyPr>
          <a:lstStyle/>
          <a:p>
            <a:r>
              <a:rPr lang="en-US" altLang="en-US" sz="4000" b="1" dirty="0">
                <a:solidFill>
                  <a:schemeClr val="tx1"/>
                </a:solidFill>
                <a:latin typeface="+mn-lt"/>
              </a:rPr>
              <a:t>Reflective Practice Cont.</a:t>
            </a:r>
            <a:endParaRPr lang="en-US" altLang="en-US" sz="4000" b="1" dirty="0">
              <a:latin typeface="+mn-lt"/>
            </a:endParaRPr>
          </a:p>
        </p:txBody>
      </p:sp>
      <p:sp>
        <p:nvSpPr>
          <p:cNvPr id="3" name="Content Placeholder 2"/>
          <p:cNvSpPr>
            <a:spLocks noGrp="1"/>
          </p:cNvSpPr>
          <p:nvPr>
            <p:ph sz="quarter" idx="1"/>
          </p:nvPr>
        </p:nvSpPr>
        <p:spPr>
          <a:xfrm>
            <a:off x="122548" y="1055802"/>
            <a:ext cx="7821302" cy="3801948"/>
          </a:xfrm>
        </p:spPr>
        <p:txBody>
          <a:bodyPr/>
          <a:lstStyle/>
          <a:p>
            <a:pPr eaLnBrk="1" hangingPunct="1">
              <a:defRPr/>
            </a:pPr>
            <a:r>
              <a:rPr lang="en-US" sz="2800" b="1" dirty="0"/>
              <a:t>Reflective practice</a:t>
            </a:r>
            <a:r>
              <a:rPr lang="en-US" sz="2800" dirty="0"/>
              <a:t> is the ability to reflect on an action so as to engage in a process of continuous self-examination and learning. </a:t>
            </a:r>
          </a:p>
          <a:p>
            <a:pPr eaLnBrk="1" hangingPunct="1">
              <a:defRPr/>
            </a:pPr>
            <a:r>
              <a:rPr lang="en-US" sz="2800" dirty="0"/>
              <a:t>In a professional setting, reflection is:</a:t>
            </a:r>
            <a:endParaRPr lang="en-US" sz="2000" dirty="0"/>
          </a:p>
          <a:p>
            <a:pPr marL="857250" indent="-215504">
              <a:spcBef>
                <a:spcPts val="0"/>
              </a:spcBef>
              <a:defRPr/>
            </a:pPr>
            <a:r>
              <a:rPr lang="en-US" sz="2400" dirty="0"/>
              <a:t>deliberate;</a:t>
            </a:r>
          </a:p>
          <a:p>
            <a:pPr marL="857250" indent="-215504">
              <a:spcBef>
                <a:spcPts val="0"/>
              </a:spcBef>
              <a:defRPr/>
            </a:pPr>
            <a:r>
              <a:rPr lang="en-US" sz="2400" dirty="0"/>
              <a:t>purposeful;</a:t>
            </a:r>
          </a:p>
          <a:p>
            <a:pPr marL="857250" indent="-215504">
              <a:spcBef>
                <a:spcPts val="0"/>
              </a:spcBef>
              <a:defRPr/>
            </a:pPr>
            <a:r>
              <a:rPr lang="en-US" sz="2400" dirty="0"/>
              <a:t>structured;</a:t>
            </a:r>
          </a:p>
          <a:p>
            <a:pPr marL="857250" indent="-215504">
              <a:spcBef>
                <a:spcPts val="0"/>
              </a:spcBef>
              <a:defRPr/>
            </a:pPr>
            <a:r>
              <a:rPr lang="en-US" sz="2400" dirty="0"/>
              <a:t>about linking theory and practice;</a:t>
            </a:r>
          </a:p>
          <a:p>
            <a:pPr marL="857250" indent="-215504">
              <a:spcBef>
                <a:spcPts val="0"/>
              </a:spcBef>
              <a:defRPr/>
            </a:pPr>
            <a:r>
              <a:rPr lang="en-US" sz="2400" dirty="0"/>
              <a:t>to do with learning;</a:t>
            </a:r>
          </a:p>
          <a:p>
            <a:pPr marL="857250" indent="-215504">
              <a:spcBef>
                <a:spcPts val="0"/>
              </a:spcBef>
              <a:defRPr/>
            </a:pPr>
            <a:r>
              <a:rPr lang="en-US" sz="2400" dirty="0"/>
              <a:t>about change and development </a:t>
            </a:r>
          </a:p>
          <a:p>
            <a:pPr>
              <a:spcBef>
                <a:spcPts val="0"/>
              </a:spcBef>
              <a:defRPr/>
            </a:pPr>
            <a:endParaRPr lang="en-US" dirty="0"/>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bodyPr>
          <a:lstStyle>
            <a:lvl1pPr>
              <a:defRPr sz="2700">
                <a:solidFill>
                  <a:schemeClr val="tx1"/>
                </a:solidFill>
                <a:latin typeface="Times New Roman" panose="02020603050405020304" pitchFamily="18" charset="0"/>
              </a:defRPr>
            </a:lvl1pPr>
            <a:lvl2pPr marL="557213" indent="-214313">
              <a:defRPr sz="2700">
                <a:solidFill>
                  <a:schemeClr val="tx1"/>
                </a:solidFill>
                <a:latin typeface="Times New Roman" panose="02020603050405020304" pitchFamily="18" charset="0"/>
              </a:defRPr>
            </a:lvl2pPr>
            <a:lvl3pPr marL="857250" indent="-171450">
              <a:defRPr sz="2700">
                <a:solidFill>
                  <a:schemeClr val="tx1"/>
                </a:solidFill>
                <a:latin typeface="Times New Roman" panose="02020603050405020304" pitchFamily="18" charset="0"/>
              </a:defRPr>
            </a:lvl3pPr>
            <a:lvl4pPr marL="1200150" indent="-171450">
              <a:defRPr sz="2700">
                <a:solidFill>
                  <a:schemeClr val="tx1"/>
                </a:solidFill>
                <a:latin typeface="Times New Roman" panose="02020603050405020304" pitchFamily="18" charset="0"/>
              </a:defRPr>
            </a:lvl4pPr>
            <a:lvl5pPr marL="1543050" indent="-171450">
              <a:defRPr sz="2700">
                <a:solidFill>
                  <a:schemeClr val="tx1"/>
                </a:solidFill>
                <a:latin typeface="Times New Roman" panose="02020603050405020304" pitchFamily="18" charset="0"/>
              </a:defRPr>
            </a:lvl5pPr>
            <a:lvl6pPr marL="1885950" indent="-171450" eaLnBrk="0" fontAlgn="base" hangingPunct="0">
              <a:spcBef>
                <a:spcPct val="0"/>
              </a:spcBef>
              <a:spcAft>
                <a:spcPct val="0"/>
              </a:spcAft>
              <a:defRPr sz="2700">
                <a:solidFill>
                  <a:schemeClr val="tx1"/>
                </a:solidFill>
                <a:latin typeface="Times New Roman" panose="02020603050405020304" pitchFamily="18" charset="0"/>
              </a:defRPr>
            </a:lvl6pPr>
            <a:lvl7pPr marL="2228850" indent="-171450" eaLnBrk="0" fontAlgn="base" hangingPunct="0">
              <a:spcBef>
                <a:spcPct val="0"/>
              </a:spcBef>
              <a:spcAft>
                <a:spcPct val="0"/>
              </a:spcAft>
              <a:defRPr sz="2700">
                <a:solidFill>
                  <a:schemeClr val="tx1"/>
                </a:solidFill>
                <a:latin typeface="Times New Roman" panose="02020603050405020304" pitchFamily="18" charset="0"/>
              </a:defRPr>
            </a:lvl7pPr>
            <a:lvl8pPr marL="2571750" indent="-171450" eaLnBrk="0" fontAlgn="base" hangingPunct="0">
              <a:spcBef>
                <a:spcPct val="0"/>
              </a:spcBef>
              <a:spcAft>
                <a:spcPct val="0"/>
              </a:spcAft>
              <a:defRPr sz="2700">
                <a:solidFill>
                  <a:schemeClr val="tx1"/>
                </a:solidFill>
                <a:latin typeface="Times New Roman" panose="02020603050405020304" pitchFamily="18" charset="0"/>
              </a:defRPr>
            </a:lvl8pPr>
            <a:lvl9pPr marL="2914650" indent="-171450" eaLnBrk="0" fontAlgn="base" hangingPunct="0">
              <a:spcBef>
                <a:spcPct val="0"/>
              </a:spcBef>
              <a:spcAft>
                <a:spcPct val="0"/>
              </a:spcAft>
              <a:defRPr sz="2700">
                <a:solidFill>
                  <a:schemeClr val="tx1"/>
                </a:solidFill>
                <a:latin typeface="Times New Roman" panose="02020603050405020304" pitchFamily="18" charset="0"/>
              </a:defRPr>
            </a:lvl9pPr>
          </a:lstStyle>
          <a:p>
            <a:endParaRPr lang="en-US" altLang="en-US" sz="1050">
              <a:solidFill>
                <a:schemeClr val="tx2"/>
              </a:solidFill>
            </a:endParaRPr>
          </a:p>
        </p:txBody>
      </p:sp>
    </p:spTree>
    <p:extLst>
      <p:ext uri="{BB962C8B-B14F-4D97-AF65-F5344CB8AC3E}">
        <p14:creationId xmlns:p14="http://schemas.microsoft.com/office/powerpoint/2010/main" val="2990125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71450"/>
            <a:ext cx="8917757" cy="571500"/>
          </a:xfrm>
        </p:spPr>
        <p:txBody>
          <a:bodyPr>
            <a:normAutofit fontScale="90000"/>
          </a:bodyPr>
          <a:lstStyle/>
          <a:p>
            <a:r>
              <a:rPr lang="en-US" altLang="en-US" sz="4050" b="1" dirty="0">
                <a:latin typeface="+mn-lt"/>
              </a:rPr>
              <a:t>More about benefits of reflective practice…… </a:t>
            </a:r>
          </a:p>
        </p:txBody>
      </p:sp>
      <p:sp>
        <p:nvSpPr>
          <p:cNvPr id="3" name="Content Placeholder 2"/>
          <p:cNvSpPr>
            <a:spLocks noGrp="1"/>
          </p:cNvSpPr>
          <p:nvPr>
            <p:ph sz="quarter" idx="1"/>
          </p:nvPr>
        </p:nvSpPr>
        <p:spPr>
          <a:xfrm>
            <a:off x="94267" y="379157"/>
            <a:ext cx="8955465" cy="4184323"/>
          </a:xfrm>
        </p:spPr>
        <p:txBody>
          <a:bodyPr>
            <a:normAutofit fontScale="25000" lnSpcReduction="20000"/>
          </a:bodyPr>
          <a:lstStyle/>
          <a:p>
            <a:pPr marL="0" indent="0">
              <a:lnSpc>
                <a:spcPct val="120000"/>
              </a:lnSpc>
              <a:spcBef>
                <a:spcPts val="0"/>
              </a:spcBef>
              <a:buNone/>
            </a:pPr>
            <a:endParaRPr lang="en-US" altLang="en-US" sz="9600" dirty="0"/>
          </a:p>
          <a:p>
            <a:pPr>
              <a:lnSpc>
                <a:spcPct val="120000"/>
              </a:lnSpc>
              <a:spcBef>
                <a:spcPts val="1200"/>
              </a:spcBef>
            </a:pPr>
            <a:r>
              <a:rPr lang="en-US" altLang="en-US" sz="9600" dirty="0"/>
              <a:t>Self-Reflection is the key to improvement and lifelong professional development for all of us:</a:t>
            </a:r>
          </a:p>
          <a:p>
            <a:pPr marL="169863" lvl="1" indent="-169863">
              <a:lnSpc>
                <a:spcPct val="120000"/>
              </a:lnSpc>
              <a:spcBef>
                <a:spcPts val="1200"/>
              </a:spcBef>
            </a:pPr>
            <a:r>
              <a:rPr lang="en-US" altLang="en-US" sz="9600" dirty="0"/>
              <a:t>Self Reflection is helps us have better understanding of our students/clients and their needs and abilities and </a:t>
            </a:r>
            <a:r>
              <a:rPr lang="en-US" sz="9600" dirty="0"/>
              <a:t>improve one’s practice with students.</a:t>
            </a:r>
            <a:endParaRPr lang="en-US" altLang="en-US" sz="9600" dirty="0"/>
          </a:p>
          <a:p>
            <a:pPr marL="169863" lvl="1" indent="-169863">
              <a:lnSpc>
                <a:spcPct val="120000"/>
              </a:lnSpc>
              <a:spcBef>
                <a:spcPts val="1200"/>
              </a:spcBef>
            </a:pPr>
            <a:r>
              <a:rPr lang="en-US" altLang="en-US" sz="9600" dirty="0"/>
              <a:t>When we self-reflect as mentors, were are more likely to develop reflective interveners who are active and independent learners</a:t>
            </a:r>
            <a:r>
              <a:rPr lang="en-US" altLang="en-US" sz="4800" dirty="0"/>
              <a:t>.</a:t>
            </a:r>
          </a:p>
          <a:p>
            <a:pPr marL="512763" lvl="2" indent="-169863">
              <a:lnSpc>
                <a:spcPct val="120000"/>
              </a:lnSpc>
              <a:spcBef>
                <a:spcPts val="1200"/>
              </a:spcBef>
            </a:pPr>
            <a:r>
              <a:rPr lang="en-US" altLang="en-US" sz="8000" dirty="0"/>
              <a:t>Interveners with increased self-reflection skills, in turn,  are more likely to have similar impact on the students that they work with.</a:t>
            </a:r>
          </a:p>
          <a:p>
            <a:pPr marL="0" indent="0">
              <a:lnSpc>
                <a:spcPct val="120000"/>
              </a:lnSpc>
              <a:spcBef>
                <a:spcPts val="0"/>
              </a:spcBef>
              <a:buNone/>
            </a:pPr>
            <a:endParaRPr lang="en-US" sz="4400" dirty="0"/>
          </a:p>
          <a:p>
            <a:endParaRPr lang="en-US" altLang="en-US" sz="1500" dirty="0"/>
          </a:p>
          <a:p>
            <a:endParaRPr lang="en-US" altLang="en-US" dirty="0"/>
          </a:p>
          <a:p>
            <a:endParaRPr lang="en-US" altLang="en-US" dirty="0"/>
          </a:p>
          <a:p>
            <a:endParaRPr lang="en-US" altLang="en-US" dirty="0"/>
          </a:p>
          <a:p>
            <a:endParaRPr lang="en-US" altLang="en-US" dirty="0"/>
          </a:p>
          <a:p>
            <a:endParaRPr lang="en-US" altLang="en-US" dirty="0"/>
          </a:p>
        </p:txBody>
      </p:sp>
      <p:sp>
        <p:nvSpPr>
          <p:cNvPr id="409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bodyPr>
          <a:lstStyle>
            <a:lvl1pPr>
              <a:defRPr sz="2700">
                <a:solidFill>
                  <a:schemeClr val="tx1"/>
                </a:solidFill>
                <a:latin typeface="Times New Roman" panose="02020603050405020304" pitchFamily="18" charset="0"/>
              </a:defRPr>
            </a:lvl1pPr>
            <a:lvl2pPr marL="557213" indent="-214313">
              <a:defRPr sz="2700">
                <a:solidFill>
                  <a:schemeClr val="tx1"/>
                </a:solidFill>
                <a:latin typeface="Times New Roman" panose="02020603050405020304" pitchFamily="18" charset="0"/>
              </a:defRPr>
            </a:lvl2pPr>
            <a:lvl3pPr marL="857250" indent="-171450">
              <a:defRPr sz="2700">
                <a:solidFill>
                  <a:schemeClr val="tx1"/>
                </a:solidFill>
                <a:latin typeface="Times New Roman" panose="02020603050405020304" pitchFamily="18" charset="0"/>
              </a:defRPr>
            </a:lvl3pPr>
            <a:lvl4pPr marL="1200150" indent="-171450">
              <a:defRPr sz="2700">
                <a:solidFill>
                  <a:schemeClr val="tx1"/>
                </a:solidFill>
                <a:latin typeface="Times New Roman" panose="02020603050405020304" pitchFamily="18" charset="0"/>
              </a:defRPr>
            </a:lvl4pPr>
            <a:lvl5pPr marL="1543050" indent="-171450">
              <a:defRPr sz="2700">
                <a:solidFill>
                  <a:schemeClr val="tx1"/>
                </a:solidFill>
                <a:latin typeface="Times New Roman" panose="02020603050405020304" pitchFamily="18" charset="0"/>
              </a:defRPr>
            </a:lvl5pPr>
            <a:lvl6pPr marL="1885950" indent="-171450" eaLnBrk="0" fontAlgn="base" hangingPunct="0">
              <a:spcBef>
                <a:spcPct val="0"/>
              </a:spcBef>
              <a:spcAft>
                <a:spcPct val="0"/>
              </a:spcAft>
              <a:defRPr sz="2700">
                <a:solidFill>
                  <a:schemeClr val="tx1"/>
                </a:solidFill>
                <a:latin typeface="Times New Roman" panose="02020603050405020304" pitchFamily="18" charset="0"/>
              </a:defRPr>
            </a:lvl6pPr>
            <a:lvl7pPr marL="2228850" indent="-171450" eaLnBrk="0" fontAlgn="base" hangingPunct="0">
              <a:spcBef>
                <a:spcPct val="0"/>
              </a:spcBef>
              <a:spcAft>
                <a:spcPct val="0"/>
              </a:spcAft>
              <a:defRPr sz="2700">
                <a:solidFill>
                  <a:schemeClr val="tx1"/>
                </a:solidFill>
                <a:latin typeface="Times New Roman" panose="02020603050405020304" pitchFamily="18" charset="0"/>
              </a:defRPr>
            </a:lvl7pPr>
            <a:lvl8pPr marL="2571750" indent="-171450" eaLnBrk="0" fontAlgn="base" hangingPunct="0">
              <a:spcBef>
                <a:spcPct val="0"/>
              </a:spcBef>
              <a:spcAft>
                <a:spcPct val="0"/>
              </a:spcAft>
              <a:defRPr sz="2700">
                <a:solidFill>
                  <a:schemeClr val="tx1"/>
                </a:solidFill>
                <a:latin typeface="Times New Roman" panose="02020603050405020304" pitchFamily="18" charset="0"/>
              </a:defRPr>
            </a:lvl8pPr>
            <a:lvl9pPr marL="2914650" indent="-171450" eaLnBrk="0" fontAlgn="base" hangingPunct="0">
              <a:spcBef>
                <a:spcPct val="0"/>
              </a:spcBef>
              <a:spcAft>
                <a:spcPct val="0"/>
              </a:spcAft>
              <a:defRPr sz="2700">
                <a:solidFill>
                  <a:schemeClr val="tx1"/>
                </a:solidFill>
                <a:latin typeface="Times New Roman" panose="02020603050405020304" pitchFamily="18" charset="0"/>
              </a:defRPr>
            </a:lvl9pPr>
          </a:lstStyle>
          <a:p>
            <a:r>
              <a:rPr lang="en-US" altLang="en-US" sz="1050" dirty="0">
                <a:solidFill>
                  <a:schemeClr val="tx2"/>
                </a:solidFill>
              </a:rPr>
              <a:t>. </a:t>
            </a:r>
          </a:p>
          <a:p>
            <a:endParaRPr lang="en-US" altLang="en-US" sz="1050" dirty="0">
              <a:solidFill>
                <a:schemeClr val="tx2"/>
              </a:solidFill>
            </a:endParaRPr>
          </a:p>
          <a:p>
            <a:endParaRPr lang="en-US" altLang="en-US" sz="1050" dirty="0">
              <a:solidFill>
                <a:schemeClr val="tx2"/>
              </a:solidFill>
            </a:endParaRPr>
          </a:p>
          <a:p>
            <a:endParaRPr lang="en-US" altLang="en-US" sz="1050" dirty="0">
              <a:solidFill>
                <a:schemeClr val="tx2"/>
              </a:solidFill>
            </a:endParaRPr>
          </a:p>
        </p:txBody>
      </p:sp>
    </p:spTree>
    <p:extLst>
      <p:ext uri="{BB962C8B-B14F-4D97-AF65-F5344CB8AC3E}">
        <p14:creationId xmlns:p14="http://schemas.microsoft.com/office/powerpoint/2010/main" val="35414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1658" y="171450"/>
            <a:ext cx="7415973" cy="742950"/>
          </a:xfrm>
        </p:spPr>
        <p:txBody>
          <a:bodyPr>
            <a:noAutofit/>
          </a:bodyPr>
          <a:lstStyle/>
          <a:p>
            <a:r>
              <a:rPr lang="en-US" altLang="en-US" sz="3200" b="1" dirty="0">
                <a:latin typeface="+mn-lt"/>
              </a:rPr>
              <a:t>Reflection: A Recommended Practice for Everyone!  </a:t>
            </a:r>
          </a:p>
        </p:txBody>
      </p:sp>
      <p:sp>
        <p:nvSpPr>
          <p:cNvPr id="6" name="Text Placeholder 2"/>
          <p:cNvSpPr txBox="1">
            <a:spLocks/>
          </p:cNvSpPr>
          <p:nvPr/>
        </p:nvSpPr>
        <p:spPr bwMode="auto">
          <a:xfrm>
            <a:off x="179109" y="801278"/>
            <a:ext cx="8700940" cy="399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defRPr/>
            </a:pPr>
            <a:endParaRPr lang="en-US" sz="5025" dirty="0"/>
          </a:p>
          <a:p>
            <a:pPr>
              <a:buClr>
                <a:schemeClr val="tx1"/>
              </a:buClr>
              <a:buSzPct val="108000"/>
              <a:buFont typeface="Arial" panose="020B0604020202020204" pitchFamily="34" charset="0"/>
              <a:buChar char="•"/>
              <a:defRPr/>
            </a:pPr>
            <a:r>
              <a:rPr lang="en-US" sz="5025" dirty="0"/>
              <a:t>A way of working that  spans disciplines and encourages us to … </a:t>
            </a:r>
          </a:p>
          <a:p>
            <a:pPr lvl="1">
              <a:spcBef>
                <a:spcPts val="900"/>
              </a:spcBef>
              <a:buClrTx/>
              <a:buSzPct val="81000"/>
              <a:buFont typeface="Arial" panose="020B0604020202020204" pitchFamily="34" charset="0"/>
              <a:buChar char="•"/>
              <a:defRPr/>
            </a:pPr>
            <a:r>
              <a:rPr lang="en-US" sz="3825" dirty="0"/>
              <a:t>Consider the possible implications of our interventions while in the midst of our work </a:t>
            </a:r>
          </a:p>
          <a:p>
            <a:pPr lvl="1">
              <a:spcBef>
                <a:spcPts val="900"/>
              </a:spcBef>
              <a:buClrTx/>
              <a:buSzPct val="81000"/>
              <a:buFont typeface="Arial" panose="020B0604020202020204" pitchFamily="34" charset="0"/>
              <a:buChar char="•"/>
              <a:defRPr/>
            </a:pPr>
            <a:r>
              <a:rPr lang="en-US" sz="3825" dirty="0"/>
              <a:t>Slow down, filter our thoughts, and more wisely choose actions and words </a:t>
            </a:r>
          </a:p>
          <a:p>
            <a:pPr lvl="1">
              <a:spcBef>
                <a:spcPts val="900"/>
              </a:spcBef>
              <a:buClrTx/>
              <a:buSzPct val="81000"/>
              <a:buFont typeface="Arial" panose="020B0604020202020204" pitchFamily="34" charset="0"/>
              <a:buChar char="•"/>
              <a:defRPr/>
            </a:pPr>
            <a:r>
              <a:rPr lang="en-US" sz="3825" dirty="0"/>
              <a:t>Deepen our self awareness and understanding of the contextual forces that affect our work </a:t>
            </a:r>
          </a:p>
          <a:p>
            <a:pPr lvl="1">
              <a:spcBef>
                <a:spcPts val="900"/>
              </a:spcBef>
              <a:buClrTx/>
              <a:buSzPct val="81000"/>
              <a:buFont typeface="Arial" panose="020B0604020202020204" pitchFamily="34" charset="0"/>
              <a:buChar char="•"/>
              <a:defRPr/>
            </a:pPr>
            <a:r>
              <a:rPr lang="en-US" sz="3825" dirty="0"/>
              <a:t>Take time afterward to consider our work and the related experiences in a way that influences our next steps. </a:t>
            </a:r>
          </a:p>
          <a:p>
            <a:pPr>
              <a:defRPr/>
            </a:pPr>
            <a:endParaRPr lang="en-US" sz="3825" dirty="0"/>
          </a:p>
        </p:txBody>
      </p:sp>
    </p:spTree>
    <p:extLst>
      <p:ext uri="{BB962C8B-B14F-4D97-AF65-F5344CB8AC3E}">
        <p14:creationId xmlns:p14="http://schemas.microsoft.com/office/powerpoint/2010/main" val="1013013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51" y="273843"/>
            <a:ext cx="8578391" cy="1027055"/>
          </a:xfrm>
        </p:spPr>
        <p:txBody>
          <a:bodyPr>
            <a:normAutofit/>
          </a:bodyPr>
          <a:lstStyle/>
          <a:p>
            <a:r>
              <a:rPr lang="en-US" b="1" dirty="0">
                <a:latin typeface="+mn-lt"/>
              </a:rPr>
              <a:t>Enhancing Intervener’s skills in Self-reflection and Self-assessment</a:t>
            </a:r>
          </a:p>
        </p:txBody>
      </p:sp>
      <p:sp>
        <p:nvSpPr>
          <p:cNvPr id="3" name="Content Placeholder 2"/>
          <p:cNvSpPr>
            <a:spLocks noGrp="1"/>
          </p:cNvSpPr>
          <p:nvPr>
            <p:ph idx="1"/>
          </p:nvPr>
        </p:nvSpPr>
        <p:spPr>
          <a:xfrm>
            <a:off x="263951" y="1369219"/>
            <a:ext cx="8251399" cy="3263504"/>
          </a:xfrm>
        </p:spPr>
        <p:txBody>
          <a:bodyPr>
            <a:normAutofit/>
          </a:bodyPr>
          <a:lstStyle/>
          <a:p>
            <a:r>
              <a:rPr lang="en-US" sz="2800" dirty="0"/>
              <a:t>Tell them about use of self-reflection in your own practice </a:t>
            </a:r>
          </a:p>
          <a:p>
            <a:r>
              <a:rPr lang="en-US" sz="2800" dirty="0"/>
              <a:t>Use the  </a:t>
            </a:r>
            <a:r>
              <a:rPr lang="en-US" sz="2800" b="1" dirty="0"/>
              <a:t>NICE Intervener Self-reflection Tool </a:t>
            </a:r>
            <a:r>
              <a:rPr lang="en-US" sz="2800" dirty="0"/>
              <a:t>as an assignment with the intervener to practice  self-reflection   </a:t>
            </a:r>
          </a:p>
          <a:p>
            <a:r>
              <a:rPr lang="en-US" sz="2800" dirty="0"/>
              <a:t>Using </a:t>
            </a:r>
            <a:r>
              <a:rPr lang="en-US" sz="2800" b="1" dirty="0"/>
              <a:t>Mentor Feedback Form </a:t>
            </a:r>
            <a:r>
              <a:rPr lang="en-US" sz="2800" dirty="0"/>
              <a:t>as a reflection tool to enhance the quality of NICE Artifacts</a:t>
            </a:r>
            <a:r>
              <a:rPr lang="en-US" sz="2400" dirty="0"/>
              <a:t>.</a:t>
            </a:r>
          </a:p>
        </p:txBody>
      </p:sp>
    </p:spTree>
    <p:extLst>
      <p:ext uri="{BB962C8B-B14F-4D97-AF65-F5344CB8AC3E}">
        <p14:creationId xmlns:p14="http://schemas.microsoft.com/office/powerpoint/2010/main" val="1833300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p:txBody>
          <a:bodyPr/>
          <a:lstStyle/>
          <a:p>
            <a:r>
              <a:rPr lang="en-US" b="1" dirty="0"/>
              <a:t>Questions? </a:t>
            </a:r>
          </a:p>
        </p:txBody>
      </p:sp>
      <p:sp>
        <p:nvSpPr>
          <p:cNvPr id="6" name="Content Placeholder 5"/>
          <p:cNvSpPr>
            <a:spLocks noGrp="1"/>
          </p:cNvSpPr>
          <p:nvPr>
            <p:ph idx="1"/>
          </p:nvPr>
        </p:nvSpPr>
        <p:spPr>
          <a:xfrm>
            <a:off x="628650" y="3680748"/>
            <a:ext cx="7886700" cy="951973"/>
          </a:xfrm>
        </p:spPr>
        <p:txBody>
          <a:bodyPr/>
          <a:lstStyle/>
          <a:p>
            <a:pPr marL="0" indent="0">
              <a:buNone/>
            </a:pPr>
            <a:r>
              <a:rPr lang="en-US" dirty="0"/>
              <a:t>Please share your thoughts on how we can improve by completing our webinar evaluation: </a:t>
            </a:r>
            <a:r>
              <a:rPr lang="en-US" dirty="0">
                <a:hlinkClick r:id="rId3"/>
              </a:rPr>
              <a:t>https://tinyurl.com/qw5eteu</a:t>
            </a:r>
            <a:endParaRPr lang="en-US" dirty="0"/>
          </a:p>
        </p:txBody>
      </p:sp>
      <p:pic>
        <p:nvPicPr>
          <p:cNvPr id="4" name="Picture 3" title="Decorative image"/>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340531" y="373381"/>
            <a:ext cx="3075510" cy="2614183"/>
          </a:xfrm>
          <a:prstGeom prst="rect">
            <a:avLst/>
          </a:prstGeom>
        </p:spPr>
      </p:pic>
    </p:spTree>
    <p:extLst>
      <p:ext uri="{BB962C8B-B14F-4D97-AF65-F5344CB8AC3E}">
        <p14:creationId xmlns:p14="http://schemas.microsoft.com/office/powerpoint/2010/main" val="402309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8185150" cy="994172"/>
          </a:xfrm>
        </p:spPr>
        <p:txBody>
          <a:bodyPr>
            <a:noAutofit/>
          </a:bodyPr>
          <a:lstStyle/>
          <a:p>
            <a:r>
              <a:rPr lang="en-US" sz="3200" b="1" dirty="0">
                <a:latin typeface="+mn-lt"/>
              </a:rPr>
              <a:t>What is coming next: Overview of Webinar #3</a:t>
            </a:r>
          </a:p>
        </p:txBody>
      </p:sp>
      <p:sp>
        <p:nvSpPr>
          <p:cNvPr id="3" name="Content Placeholder 2"/>
          <p:cNvSpPr>
            <a:spLocks noGrp="1"/>
          </p:cNvSpPr>
          <p:nvPr>
            <p:ph idx="1"/>
          </p:nvPr>
        </p:nvSpPr>
        <p:spPr>
          <a:xfrm>
            <a:off x="235670" y="867266"/>
            <a:ext cx="8908329" cy="4378861"/>
          </a:xfrm>
        </p:spPr>
        <p:txBody>
          <a:bodyPr>
            <a:normAutofit fontScale="92500" lnSpcReduction="10000"/>
          </a:bodyPr>
          <a:lstStyle/>
          <a:p>
            <a:pPr marL="0" indent="0">
              <a:buNone/>
            </a:pPr>
            <a:r>
              <a:rPr lang="en-US" sz="2400" b="1" dirty="0"/>
              <a:t>Webinar #3: Ensuring Intervener Success in NICE: Part 2 - Portfolio Scoring </a:t>
            </a:r>
            <a:endParaRPr lang="en-US" sz="2400" dirty="0"/>
          </a:p>
          <a:p>
            <a:pPr marL="0" indent="0">
              <a:buNone/>
            </a:pPr>
            <a:r>
              <a:rPr lang="en-US" sz="2400" dirty="0"/>
              <a:t>Focus: This final webinar in the 3-part series expands on the information provided in current previous webinar. We will review scoring of artifact examples (effective and ineffective) from the perspective of reviewers to help mentors understand how to support intervener candidates as they create artifacts for their portfolios..</a:t>
            </a:r>
          </a:p>
          <a:p>
            <a:r>
              <a:rPr lang="en-US" sz="2400" dirty="0"/>
              <a:t>Learning Outcomes:</a:t>
            </a:r>
          </a:p>
          <a:p>
            <a:pPr lvl="1"/>
            <a:r>
              <a:rPr lang="en-US" sz="2000" dirty="0"/>
              <a:t>Recognize the Council for Exceptional Children intervener competencies that are hard to demonstrate and asses</a:t>
            </a:r>
          </a:p>
          <a:p>
            <a:pPr lvl="1"/>
            <a:r>
              <a:rPr lang="en-US" sz="2000" dirty="0"/>
              <a:t>Learn how an understanding of the scoring process helps intervener candidates develop effective artifacts</a:t>
            </a:r>
          </a:p>
          <a:p>
            <a:pPr lvl="1"/>
            <a:r>
              <a:rPr lang="en-US" sz="2000" dirty="0"/>
              <a:t>Learn about the unique perspective of mentors who are reviewers</a:t>
            </a:r>
          </a:p>
          <a:p>
            <a:pPr lvl="1"/>
            <a:r>
              <a:rPr lang="en-US" sz="2000" dirty="0"/>
              <a:t>Become familiar with a checklist for ensuring the timely completion and submission of portfolios </a:t>
            </a:r>
          </a:p>
          <a:p>
            <a:pPr marL="0" indent="0">
              <a:buNone/>
            </a:pPr>
            <a:endParaRPr lang="en-US" dirty="0"/>
          </a:p>
        </p:txBody>
      </p:sp>
    </p:spTree>
    <p:extLst>
      <p:ext uri="{BB962C8B-B14F-4D97-AF65-F5344CB8AC3E}">
        <p14:creationId xmlns:p14="http://schemas.microsoft.com/office/powerpoint/2010/main" val="35519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19" y="66454"/>
            <a:ext cx="8157131" cy="994172"/>
          </a:xfrm>
        </p:spPr>
        <p:txBody>
          <a:bodyPr>
            <a:normAutofit/>
          </a:bodyPr>
          <a:lstStyle/>
          <a:p>
            <a:pPr algn="ctr"/>
            <a:r>
              <a:rPr lang="en-US" sz="3600" b="1" dirty="0">
                <a:latin typeface="+mn-lt"/>
              </a:rPr>
              <a:t>Overview of Webinar 2</a:t>
            </a:r>
          </a:p>
        </p:txBody>
      </p:sp>
      <p:sp>
        <p:nvSpPr>
          <p:cNvPr id="3" name="Content Placeholder 2"/>
          <p:cNvSpPr>
            <a:spLocks noGrp="1"/>
          </p:cNvSpPr>
          <p:nvPr>
            <p:ph idx="1"/>
          </p:nvPr>
        </p:nvSpPr>
        <p:spPr>
          <a:xfrm>
            <a:off x="0" y="933254"/>
            <a:ext cx="9144000" cy="4210245"/>
          </a:xfrm>
        </p:spPr>
        <p:txBody>
          <a:bodyPr>
            <a:normAutofit lnSpcReduction="10000"/>
          </a:bodyPr>
          <a:lstStyle/>
          <a:p>
            <a:pPr marL="0" indent="0">
              <a:buNone/>
            </a:pPr>
            <a:r>
              <a:rPr lang="en-US" sz="2400" b="1" dirty="0"/>
              <a:t>Focus:  </a:t>
            </a:r>
            <a:r>
              <a:rPr lang="en-US" sz="2400" dirty="0"/>
              <a:t>This interactive training webinar will aid participants in understanding the expectations within the NICE portfolio creation process. Presenters will review the scoring rubric and highlight the importance of reflective practice and strong narratives in the explanation sections of the artifacts. </a:t>
            </a:r>
          </a:p>
          <a:p>
            <a:pPr marL="0" indent="0">
              <a:buNone/>
            </a:pPr>
            <a:r>
              <a:rPr lang="en-US" sz="2400" b="1" dirty="0"/>
              <a:t>Learning Outcomes:</a:t>
            </a:r>
          </a:p>
          <a:p>
            <a:pPr lvl="0"/>
            <a:r>
              <a:rPr lang="en-US" sz="2400" dirty="0"/>
              <a:t>Increase knowledge of two components of NICE artifacts – documentation and explanations</a:t>
            </a:r>
          </a:p>
          <a:p>
            <a:pPr lvl="0"/>
            <a:r>
              <a:rPr lang="en-US" sz="2400" dirty="0"/>
              <a:t>Increase knowledge of importance of strong narratives in artifact explanations</a:t>
            </a:r>
          </a:p>
          <a:p>
            <a:pPr lvl="0"/>
            <a:r>
              <a:rPr lang="en-US" sz="2400" dirty="0"/>
              <a:t>Develop an understanding of the importance of enhancing interveners’ self-reflection and self-assessment skills regarding their own practice</a:t>
            </a:r>
          </a:p>
          <a:p>
            <a:endParaRPr lang="en-US" dirty="0"/>
          </a:p>
        </p:txBody>
      </p:sp>
    </p:spTree>
    <p:extLst>
      <p:ext uri="{BB962C8B-B14F-4D97-AF65-F5344CB8AC3E}">
        <p14:creationId xmlns:p14="http://schemas.microsoft.com/office/powerpoint/2010/main" val="376901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6" y="244348"/>
            <a:ext cx="8986684" cy="994172"/>
          </a:xfrm>
        </p:spPr>
        <p:txBody>
          <a:bodyPr>
            <a:noAutofit/>
          </a:bodyPr>
          <a:lstStyle/>
          <a:p>
            <a:r>
              <a:rPr lang="en-US" sz="4000" b="1" dirty="0">
                <a:latin typeface="+mn-lt"/>
              </a:rPr>
              <a:t>A Quick Recap: Two </a:t>
            </a:r>
            <a:r>
              <a:rPr lang="en-US" sz="4000" b="1" u="sng" dirty="0">
                <a:latin typeface="+mn-lt"/>
              </a:rPr>
              <a:t>Scored</a:t>
            </a:r>
            <a:r>
              <a:rPr lang="en-US" sz="4000" b="1" dirty="0">
                <a:latin typeface="+mn-lt"/>
              </a:rPr>
              <a:t> Sections of the Artifact</a:t>
            </a:r>
            <a:endParaRPr lang="en-US" sz="3600" dirty="0">
              <a:latin typeface="+mn-lt"/>
            </a:endParaRPr>
          </a:p>
        </p:txBody>
      </p:sp>
      <p:sp>
        <p:nvSpPr>
          <p:cNvPr id="3" name="Content Placeholder 2"/>
          <p:cNvSpPr>
            <a:spLocks noGrp="1"/>
          </p:cNvSpPr>
          <p:nvPr>
            <p:ph idx="1"/>
          </p:nvPr>
        </p:nvSpPr>
        <p:spPr>
          <a:xfrm>
            <a:off x="707308" y="1451974"/>
            <a:ext cx="7886700" cy="3263504"/>
          </a:xfrm>
        </p:spPr>
        <p:txBody>
          <a:bodyPr>
            <a:normAutofit/>
          </a:bodyPr>
          <a:lstStyle/>
          <a:p>
            <a:pPr marL="0" indent="0">
              <a:lnSpc>
                <a:spcPct val="150000"/>
              </a:lnSpc>
              <a:buNone/>
            </a:pPr>
            <a:r>
              <a:rPr lang="en" sz="3600" dirty="0"/>
              <a:t>S</a:t>
            </a:r>
            <a:r>
              <a:rPr lang="en-US" sz="3600" dirty="0"/>
              <a:t>e</a:t>
            </a:r>
            <a:r>
              <a:rPr lang="en" sz="3600" dirty="0"/>
              <a:t>ction 1: Documentation</a:t>
            </a:r>
            <a:endParaRPr lang="en-US" sz="3600" dirty="0"/>
          </a:p>
          <a:p>
            <a:pPr marL="0" indent="0">
              <a:lnSpc>
                <a:spcPct val="150000"/>
              </a:lnSpc>
              <a:buNone/>
            </a:pPr>
            <a:r>
              <a:rPr lang="en" sz="3600" dirty="0"/>
              <a:t>Section 2: Explanation</a:t>
            </a:r>
            <a:endParaRPr lang="en-US" sz="2400" dirty="0"/>
          </a:p>
        </p:txBody>
      </p:sp>
    </p:spTree>
    <p:extLst>
      <p:ext uri="{BB962C8B-B14F-4D97-AF65-F5344CB8AC3E}">
        <p14:creationId xmlns:p14="http://schemas.microsoft.com/office/powerpoint/2010/main" val="353939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lgn="ctr"/>
            <a:r>
              <a:rPr lang="en" sz="4400" b="1" dirty="0"/>
              <a:t>S</a:t>
            </a:r>
            <a:r>
              <a:rPr lang="en-US" sz="4400" b="1" dirty="0"/>
              <a:t>e</a:t>
            </a:r>
            <a:r>
              <a:rPr lang="en" sz="4400" b="1" dirty="0" err="1"/>
              <a:t>ction</a:t>
            </a:r>
            <a:r>
              <a:rPr lang="en" sz="4400" b="1" dirty="0"/>
              <a:t> 1: Documentation</a:t>
            </a:r>
            <a:br>
              <a:rPr lang="en" sz="4400" b="1" dirty="0"/>
            </a:br>
            <a:r>
              <a:rPr lang="en" sz="3600" b="1" dirty="0"/>
              <a:t> </a:t>
            </a:r>
            <a:r>
              <a:rPr lang="en" sz="3600" dirty="0"/>
              <a:t>(</a:t>
            </a:r>
            <a:r>
              <a:rPr lang="en-US" sz="3600" dirty="0"/>
              <a:t>Technical Demonstration of Competence)</a:t>
            </a:r>
            <a:endParaRPr lang="en-US" dirty="0"/>
          </a:p>
        </p:txBody>
      </p:sp>
      <p:sp>
        <p:nvSpPr>
          <p:cNvPr id="3" name="Content Placeholder 2"/>
          <p:cNvSpPr>
            <a:spLocks noGrp="1"/>
          </p:cNvSpPr>
          <p:nvPr>
            <p:ph idx="1"/>
          </p:nvPr>
        </p:nvSpPr>
        <p:spPr>
          <a:xfrm>
            <a:off x="628650" y="1384209"/>
            <a:ext cx="7886700" cy="3263504"/>
          </a:xfrm>
        </p:spPr>
        <p:txBody>
          <a:bodyPr/>
          <a:lstStyle/>
          <a:p>
            <a:pPr marL="0" indent="0">
              <a:spcBef>
                <a:spcPts val="1200"/>
              </a:spcBef>
              <a:buNone/>
            </a:pPr>
            <a:r>
              <a:rPr lang="en-US" sz="2800" dirty="0"/>
              <a:t>Candidates:</a:t>
            </a:r>
          </a:p>
          <a:p>
            <a:pPr lvl="1">
              <a:lnSpc>
                <a:spcPct val="100000"/>
              </a:lnSpc>
              <a:spcBef>
                <a:spcPts val="1200"/>
              </a:spcBef>
            </a:pPr>
            <a:r>
              <a:rPr lang="en-US" sz="2600" dirty="0"/>
              <a:t>Identify/select competencies within a Standard</a:t>
            </a:r>
          </a:p>
          <a:p>
            <a:pPr lvl="1">
              <a:lnSpc>
                <a:spcPct val="100000"/>
              </a:lnSpc>
              <a:spcBef>
                <a:spcPts val="1200"/>
              </a:spcBef>
            </a:pPr>
            <a:r>
              <a:rPr lang="en-US" sz="2600" dirty="0"/>
              <a:t>Create and upload a corresponding piece of documentation to show how these competencies are implemented or demonstrated within their work.</a:t>
            </a:r>
          </a:p>
          <a:p>
            <a:endParaRPr lang="en-US" dirty="0"/>
          </a:p>
        </p:txBody>
      </p:sp>
    </p:spTree>
    <p:extLst>
      <p:ext uri="{BB962C8B-B14F-4D97-AF65-F5344CB8AC3E}">
        <p14:creationId xmlns:p14="http://schemas.microsoft.com/office/powerpoint/2010/main" val="212776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ctr"/>
            <a:r>
              <a:rPr lang="en" sz="4800" b="1" dirty="0"/>
              <a:t>Section 2: Explanation </a:t>
            </a:r>
            <a:br>
              <a:rPr lang="en" sz="4800" b="1" dirty="0"/>
            </a:br>
            <a:r>
              <a:rPr lang="en-US" sz="2800" dirty="0"/>
              <a:t>(Contextual and Conceptual Understanding)</a:t>
            </a:r>
          </a:p>
        </p:txBody>
      </p:sp>
      <p:sp>
        <p:nvSpPr>
          <p:cNvPr id="3" name="Content Placeholder 2"/>
          <p:cNvSpPr>
            <a:spLocks noGrp="1"/>
          </p:cNvSpPr>
          <p:nvPr>
            <p:ph idx="1"/>
          </p:nvPr>
        </p:nvSpPr>
        <p:spPr/>
        <p:txBody>
          <a:bodyPr>
            <a:normAutofit lnSpcReduction="10000"/>
          </a:bodyPr>
          <a:lstStyle/>
          <a:p>
            <a:pPr marL="0" indent="0">
              <a:buNone/>
            </a:pPr>
            <a:r>
              <a:rPr lang="en-US" sz="2800" dirty="0"/>
              <a:t>Candidates:</a:t>
            </a:r>
          </a:p>
          <a:p>
            <a:r>
              <a:rPr lang="en-US" sz="2800" dirty="0"/>
              <a:t>Describe the link between their documentation and the selected CEC competencies</a:t>
            </a:r>
          </a:p>
          <a:p>
            <a:r>
              <a:rPr lang="en-US" sz="2800" dirty="0"/>
              <a:t>Explain what is being demonstrated within the documentation using writing prompts </a:t>
            </a:r>
            <a:r>
              <a:rPr lang="en-US" sz="3000" dirty="0"/>
              <a:t>: </a:t>
            </a:r>
          </a:p>
          <a:p>
            <a:pPr lvl="1"/>
            <a:r>
              <a:rPr lang="en-US" sz="2600" dirty="0"/>
              <a:t>one mandatory question; and</a:t>
            </a:r>
          </a:p>
          <a:p>
            <a:pPr lvl="1"/>
            <a:r>
              <a:rPr lang="en-US" sz="2600" dirty="0"/>
              <a:t>choice of four additional questions from which the candidate selects two. </a:t>
            </a:r>
          </a:p>
          <a:p>
            <a:endParaRPr lang="en-US" dirty="0"/>
          </a:p>
        </p:txBody>
      </p:sp>
    </p:spTree>
    <p:extLst>
      <p:ext uri="{BB962C8B-B14F-4D97-AF65-F5344CB8AC3E}">
        <p14:creationId xmlns:p14="http://schemas.microsoft.com/office/powerpoint/2010/main" val="166252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295275" y="0"/>
            <a:ext cx="8319213" cy="890726"/>
          </a:xfrm>
          <a:prstGeom prst="rect">
            <a:avLst/>
          </a:prstGeom>
          <a:noFill/>
          <a:ln>
            <a:noFill/>
          </a:ln>
        </p:spPr>
        <p:txBody>
          <a:bodyPr spcFirstLastPara="1" vert="horz" wrap="square" lIns="68569" tIns="34275" rIns="68569" bIns="34275" rtlCol="0" anchor="b" anchorCtr="0">
            <a:noAutofit/>
          </a:bodyPr>
          <a:lstStyle/>
          <a:p>
            <a:pPr algn="ctr">
              <a:lnSpc>
                <a:spcPct val="85000"/>
              </a:lnSpc>
              <a:spcBef>
                <a:spcPts val="0"/>
              </a:spcBef>
              <a:buClr>
                <a:srgbClr val="3F3F3F"/>
              </a:buClr>
              <a:buSzPts val="4800"/>
            </a:pPr>
            <a:r>
              <a:rPr lang="en-US" sz="3600" dirty="0">
                <a:latin typeface="+mn-lt"/>
              </a:rPr>
              <a:t>Recap: Scoring Rubric</a:t>
            </a:r>
            <a:endParaRPr sz="3600" dirty="0">
              <a:latin typeface="+mn-lt"/>
            </a:endParaRPr>
          </a:p>
        </p:txBody>
      </p:sp>
      <p:pic>
        <p:nvPicPr>
          <p:cNvPr id="5" name="Picture 4" descr="The NICE scoring rubric for technical demonstration (documentation) and contextual and conceptual undersanding (explination) and criterion for advanced, proficient, emerging, and no evidence. " title="NICE Scoring Rub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6716"/>
            <a:ext cx="9144000" cy="3986784"/>
          </a:xfrm>
          <a:prstGeom prst="rect">
            <a:avLst/>
          </a:prstGeom>
        </p:spPr>
      </p:pic>
    </p:spTree>
    <p:extLst>
      <p:ext uri="{BB962C8B-B14F-4D97-AF65-F5344CB8AC3E}">
        <p14:creationId xmlns:p14="http://schemas.microsoft.com/office/powerpoint/2010/main" val="267884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34" y="-2025"/>
            <a:ext cx="8383375" cy="994172"/>
          </a:xfrm>
        </p:spPr>
        <p:txBody>
          <a:bodyPr>
            <a:normAutofit fontScale="90000"/>
          </a:bodyPr>
          <a:lstStyle/>
          <a:p>
            <a:r>
              <a:rPr lang="en-US" sz="3600" b="1" dirty="0">
                <a:latin typeface="+mn-lt"/>
              </a:rPr>
              <a:t>Recap: Rubric - Defining Majority and Minority</a:t>
            </a:r>
            <a:br>
              <a:rPr lang="en-US" dirty="0"/>
            </a:br>
            <a:endParaRPr lang="en-US" dirty="0"/>
          </a:p>
        </p:txBody>
      </p:sp>
      <p:graphicFrame>
        <p:nvGraphicFramePr>
          <p:cNvPr id="4" name="Table 3" descr="Three columns, Number of competencies in artifact. Majority means, Minority means, Table contents: 1:&#10;The single competency is demonstrated/explained,  No competencies are demonstrated/explained&#10;2: Both competencies are demonstrated/explained&#10;No competencies are demonstrated/explained&#10;3: 2 of the 3 competencies are demonstrated/explained&#10;Only 1 competency is demonstrated/explained&#10;4: 3 of the 4 competencies are demonstrated/explained&#10;Only 1 competency is demonstrated/explained&#10;5: 3 to 5 of the competencies are demonstrated/explained&#10;Only 1 or 2 competency is demonstrated/explained&#10;&#10;" title="Majority and Minority Table"/>
          <p:cNvGraphicFramePr>
            <a:graphicFrameLocks noGrp="1"/>
          </p:cNvGraphicFramePr>
          <p:nvPr>
            <p:extLst>
              <p:ext uri="{D42A27DB-BD31-4B8C-83A1-F6EECF244321}">
                <p14:modId xmlns:p14="http://schemas.microsoft.com/office/powerpoint/2010/main" val="2029252031"/>
              </p:ext>
            </p:extLst>
          </p:nvPr>
        </p:nvGraphicFramePr>
        <p:xfrm>
          <a:off x="179110" y="756477"/>
          <a:ext cx="8757500" cy="4101975"/>
        </p:xfrm>
        <a:graphic>
          <a:graphicData uri="http://schemas.openxmlformats.org/drawingml/2006/table">
            <a:tbl>
              <a:tblPr firstRow="1" bandRow="1">
                <a:tableStyleId>{5940675A-B579-460E-94D1-54222C63F5DA}</a:tableStyleId>
              </a:tblPr>
              <a:tblGrid>
                <a:gridCol w="2090382">
                  <a:extLst>
                    <a:ext uri="{9D8B030D-6E8A-4147-A177-3AD203B41FA5}">
                      <a16:colId xmlns:a16="http://schemas.microsoft.com/office/drawing/2014/main" val="20000"/>
                    </a:ext>
                  </a:extLst>
                </a:gridCol>
                <a:gridCol w="3480899">
                  <a:extLst>
                    <a:ext uri="{9D8B030D-6E8A-4147-A177-3AD203B41FA5}">
                      <a16:colId xmlns:a16="http://schemas.microsoft.com/office/drawing/2014/main" val="20001"/>
                    </a:ext>
                  </a:extLst>
                </a:gridCol>
                <a:gridCol w="3186219">
                  <a:extLst>
                    <a:ext uri="{9D8B030D-6E8A-4147-A177-3AD203B41FA5}">
                      <a16:colId xmlns:a16="http://schemas.microsoft.com/office/drawing/2014/main" val="20002"/>
                    </a:ext>
                  </a:extLst>
                </a:gridCol>
              </a:tblGrid>
              <a:tr h="619837">
                <a:tc>
                  <a:txBody>
                    <a:bodyPr/>
                    <a:lstStyle/>
                    <a:p>
                      <a:r>
                        <a:rPr lang="en-US" sz="1800" dirty="0"/>
                        <a:t>Number of competencies in artifact</a:t>
                      </a:r>
                    </a:p>
                  </a:txBody>
                  <a:tcPr marL="68580" marR="68580" marT="34290" marB="34290"/>
                </a:tc>
                <a:tc>
                  <a:txBody>
                    <a:bodyPr/>
                    <a:lstStyle/>
                    <a:p>
                      <a:r>
                        <a:rPr lang="en-US" sz="1800" dirty="0"/>
                        <a:t>Majority means . . .</a:t>
                      </a:r>
                    </a:p>
                  </a:txBody>
                  <a:tcPr marL="68580" marR="68580" marT="34290" marB="34290"/>
                </a:tc>
                <a:tc>
                  <a:txBody>
                    <a:bodyPr/>
                    <a:lstStyle/>
                    <a:p>
                      <a:r>
                        <a:rPr lang="en-US" sz="1800" dirty="0"/>
                        <a:t>Minority means . . .</a:t>
                      </a:r>
                    </a:p>
                  </a:txBody>
                  <a:tcPr marL="68580" marR="68580" marT="34290" marB="34290"/>
                </a:tc>
                <a:extLst>
                  <a:ext uri="{0D108BD9-81ED-4DB2-BD59-A6C34878D82A}">
                    <a16:rowId xmlns:a16="http://schemas.microsoft.com/office/drawing/2014/main" val="10000"/>
                  </a:ext>
                </a:extLst>
              </a:tr>
              <a:tr h="642087">
                <a:tc>
                  <a:txBody>
                    <a:bodyPr/>
                    <a:lstStyle/>
                    <a:p>
                      <a:pPr algn="ctr"/>
                      <a:r>
                        <a:rPr lang="en-US" sz="1800" dirty="0"/>
                        <a:t>1</a:t>
                      </a:r>
                    </a:p>
                  </a:txBody>
                  <a:tcPr marL="68580" marR="68580" marT="34290" marB="34290"/>
                </a:tc>
                <a:tc>
                  <a:txBody>
                    <a:bodyPr/>
                    <a:lstStyle/>
                    <a:p>
                      <a:r>
                        <a:rPr lang="en-US" sz="1800" dirty="0"/>
                        <a:t>The single competency is</a:t>
                      </a:r>
                      <a:r>
                        <a:rPr lang="en-US" sz="1800" baseline="0" dirty="0"/>
                        <a:t> </a:t>
                      </a:r>
                      <a:r>
                        <a:rPr lang="en-US" sz="1800" dirty="0"/>
                        <a:t>demonstrated/explained</a:t>
                      </a:r>
                    </a:p>
                  </a:txBody>
                  <a:tcPr marL="68580" marR="68580" marT="34290" marB="34290"/>
                </a:tc>
                <a:tc>
                  <a:txBody>
                    <a:bodyPr/>
                    <a:lstStyle/>
                    <a:p>
                      <a:r>
                        <a:rPr lang="en-US" sz="1800" dirty="0"/>
                        <a:t>No competencies are demonstrated/explained</a:t>
                      </a:r>
                    </a:p>
                  </a:txBody>
                  <a:tcPr marL="68580" marR="68580" marT="34290" marB="34290"/>
                </a:tc>
                <a:extLst>
                  <a:ext uri="{0D108BD9-81ED-4DB2-BD59-A6C34878D82A}">
                    <a16:rowId xmlns:a16="http://schemas.microsoft.com/office/drawing/2014/main" val="10001"/>
                  </a:ext>
                </a:extLst>
              </a:tr>
              <a:tr h="642087">
                <a:tc>
                  <a:txBody>
                    <a:bodyPr/>
                    <a:lstStyle/>
                    <a:p>
                      <a:pPr algn="ctr"/>
                      <a:r>
                        <a:rPr lang="en-US" sz="1800" dirty="0"/>
                        <a:t>2</a:t>
                      </a:r>
                    </a:p>
                  </a:txBody>
                  <a:tcPr marL="68580" marR="68580" marT="34290" marB="34290"/>
                </a:tc>
                <a:tc>
                  <a:txBody>
                    <a:bodyPr/>
                    <a:lstStyle/>
                    <a:p>
                      <a:r>
                        <a:rPr lang="en-US" sz="1800" dirty="0"/>
                        <a:t>Both competencies are demonstrated/explained</a:t>
                      </a:r>
                    </a:p>
                  </a:txBody>
                  <a:tcPr marL="68580" marR="68580" marT="34290" marB="34290"/>
                </a:tc>
                <a:tc>
                  <a:txBody>
                    <a:bodyPr/>
                    <a:lstStyle/>
                    <a:p>
                      <a:r>
                        <a:rPr lang="en-US" sz="1800" dirty="0"/>
                        <a:t>No competencies are demonstrated/explained</a:t>
                      </a:r>
                    </a:p>
                  </a:txBody>
                  <a:tcPr marL="68580" marR="68580" marT="34290" marB="34290"/>
                </a:tc>
                <a:extLst>
                  <a:ext uri="{0D108BD9-81ED-4DB2-BD59-A6C34878D82A}">
                    <a16:rowId xmlns:a16="http://schemas.microsoft.com/office/drawing/2014/main" val="10002"/>
                  </a:ext>
                </a:extLst>
              </a:tr>
              <a:tr h="642087">
                <a:tc>
                  <a:txBody>
                    <a:bodyPr/>
                    <a:lstStyle/>
                    <a:p>
                      <a:pPr algn="ctr"/>
                      <a:r>
                        <a:rPr lang="en-US" sz="1800" dirty="0"/>
                        <a:t>3</a:t>
                      </a:r>
                    </a:p>
                  </a:txBody>
                  <a:tcPr marL="68580" marR="68580" marT="34290" marB="34290"/>
                </a:tc>
                <a:tc>
                  <a:txBody>
                    <a:bodyPr/>
                    <a:lstStyle/>
                    <a:p>
                      <a:r>
                        <a:rPr lang="en-US" sz="1800" dirty="0"/>
                        <a:t>2 of the 3 competencies are demonstrated/explained</a:t>
                      </a:r>
                    </a:p>
                  </a:txBody>
                  <a:tcPr marL="68580" marR="68580" marT="34290" marB="34290"/>
                </a:tc>
                <a:tc>
                  <a:txBody>
                    <a:bodyPr/>
                    <a:lstStyle/>
                    <a:p>
                      <a:r>
                        <a:rPr lang="en-US" sz="1800" dirty="0"/>
                        <a:t>Only 1 competency is demonstrated/explained</a:t>
                      </a:r>
                    </a:p>
                  </a:txBody>
                  <a:tcPr marL="68580" marR="68580" marT="34290" marB="34290"/>
                </a:tc>
                <a:extLst>
                  <a:ext uri="{0D108BD9-81ED-4DB2-BD59-A6C34878D82A}">
                    <a16:rowId xmlns:a16="http://schemas.microsoft.com/office/drawing/2014/main" val="10003"/>
                  </a:ext>
                </a:extLst>
              </a:tr>
              <a:tr h="642087">
                <a:tc>
                  <a:txBody>
                    <a:bodyPr/>
                    <a:lstStyle/>
                    <a:p>
                      <a:pPr algn="ctr"/>
                      <a:r>
                        <a:rPr lang="en-US" sz="1800" dirty="0"/>
                        <a:t>4</a:t>
                      </a:r>
                    </a:p>
                  </a:txBody>
                  <a:tcPr marL="68580" marR="68580" marT="34290" marB="34290"/>
                </a:tc>
                <a:tc>
                  <a:txBody>
                    <a:bodyPr/>
                    <a:lstStyle/>
                    <a:p>
                      <a:r>
                        <a:rPr lang="en-US" sz="1800" dirty="0"/>
                        <a:t>3 of the 4 competencies are demonstrated/explained</a:t>
                      </a:r>
                    </a:p>
                  </a:txBody>
                  <a:tcPr marL="68580" marR="68580" marT="34290" marB="34290"/>
                </a:tc>
                <a:tc>
                  <a:txBody>
                    <a:bodyPr/>
                    <a:lstStyle/>
                    <a:p>
                      <a:r>
                        <a:rPr lang="en-US" sz="1800" dirty="0"/>
                        <a:t>Only 1 competency is demonstrated/explained</a:t>
                      </a:r>
                    </a:p>
                  </a:txBody>
                  <a:tcPr marL="68580" marR="68580" marT="34290" marB="34290"/>
                </a:tc>
                <a:extLst>
                  <a:ext uri="{0D108BD9-81ED-4DB2-BD59-A6C34878D82A}">
                    <a16:rowId xmlns:a16="http://schemas.microsoft.com/office/drawing/2014/main" val="10004"/>
                  </a:ext>
                </a:extLst>
              </a:tr>
              <a:tr h="642087">
                <a:tc>
                  <a:txBody>
                    <a:bodyPr/>
                    <a:lstStyle/>
                    <a:p>
                      <a:pPr algn="ctr"/>
                      <a:r>
                        <a:rPr lang="en-US" sz="1800" dirty="0"/>
                        <a:t>5</a:t>
                      </a:r>
                    </a:p>
                  </a:txBody>
                  <a:tcPr marL="68580" marR="68580" marT="34290" marB="34290"/>
                </a:tc>
                <a:tc>
                  <a:txBody>
                    <a:bodyPr/>
                    <a:lstStyle/>
                    <a:p>
                      <a:r>
                        <a:rPr lang="en-US" sz="1800" dirty="0"/>
                        <a:t>3 to 5 of the competencies are demonstrated/explained</a:t>
                      </a:r>
                    </a:p>
                  </a:txBody>
                  <a:tcPr marL="68580" marR="68580" marT="34290" marB="34290"/>
                </a:tc>
                <a:tc>
                  <a:txBody>
                    <a:bodyPr/>
                    <a:lstStyle/>
                    <a:p>
                      <a:r>
                        <a:rPr lang="en-US" sz="1800" dirty="0"/>
                        <a:t>Only 1 or 2 competency is demonstrated/explained</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176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143367"/>
            <a:ext cx="8520600" cy="572700"/>
          </a:xfrm>
          <a:prstGeom prst="rect">
            <a:avLst/>
          </a:prstGeom>
        </p:spPr>
        <p:txBody>
          <a:bodyPr lIns="91425" tIns="91425" rIns="91425" bIns="91425" anchor="t" anchorCtr="0">
            <a:noAutofit/>
          </a:bodyPr>
          <a:lstStyle/>
          <a:p>
            <a:pPr lvl="0" algn="ctr">
              <a:spcBef>
                <a:spcPts val="0"/>
              </a:spcBef>
              <a:buNone/>
            </a:pPr>
            <a:r>
              <a:rPr lang="en" sz="3600" b="1" dirty="0">
                <a:solidFill>
                  <a:schemeClr val="tx1"/>
                </a:solidFill>
                <a:latin typeface="+mn-lt"/>
              </a:rPr>
              <a:t>S</a:t>
            </a:r>
            <a:r>
              <a:rPr lang="en-US" sz="3600" b="1" dirty="0">
                <a:solidFill>
                  <a:schemeClr val="tx1"/>
                </a:solidFill>
                <a:latin typeface="+mn-lt"/>
              </a:rPr>
              <a:t>e</a:t>
            </a:r>
            <a:r>
              <a:rPr lang="en" sz="3600" b="1" dirty="0">
                <a:solidFill>
                  <a:schemeClr val="tx1"/>
                </a:solidFill>
                <a:latin typeface="+mn-lt"/>
              </a:rPr>
              <a:t>ction 1: Documentation</a:t>
            </a:r>
          </a:p>
        </p:txBody>
      </p:sp>
      <p:sp>
        <p:nvSpPr>
          <p:cNvPr id="90" name="Shape 90"/>
          <p:cNvSpPr txBox="1">
            <a:spLocks noGrp="1"/>
          </p:cNvSpPr>
          <p:nvPr>
            <p:ph type="body" idx="1"/>
          </p:nvPr>
        </p:nvSpPr>
        <p:spPr>
          <a:xfrm>
            <a:off x="122548" y="429718"/>
            <a:ext cx="8795209" cy="1554480"/>
          </a:xfrm>
          <a:prstGeom prst="rect">
            <a:avLst/>
          </a:prstGeom>
        </p:spPr>
        <p:txBody>
          <a:bodyPr lIns="91425" tIns="91425" rIns="91425" bIns="91425" anchor="t" anchorCtr="0">
            <a:noAutofit/>
          </a:bodyPr>
          <a:lstStyle/>
          <a:p>
            <a:pPr marL="0" lvl="0" indent="0">
              <a:spcBef>
                <a:spcPts val="0"/>
              </a:spcBef>
              <a:buNone/>
            </a:pPr>
            <a:endParaRPr lang="en" dirty="0"/>
          </a:p>
          <a:p>
            <a:pPr marL="285750" lvl="0" indent="-285750"/>
            <a:r>
              <a:rPr lang="en-US" sz="2200" dirty="0"/>
              <a:t>The interveners’ selection and alignment of documentation to exemplify their knowledge and skills is the most important aspect of the E-Portfolio.</a:t>
            </a:r>
          </a:p>
          <a:p>
            <a:pPr marL="285750" lvl="0" indent="-285750"/>
            <a:r>
              <a:rPr lang="en-US" sz="2200" dirty="0"/>
              <a:t>There are eight approved documentation types for candidates to us</a:t>
            </a:r>
          </a:p>
          <a:p>
            <a:pPr marL="285750" indent="-285750"/>
            <a:endParaRPr lang="en" dirty="0"/>
          </a:p>
          <a:p>
            <a:pPr marL="285750" indent="-285750"/>
            <a:endParaRPr lang="en" dirty="0"/>
          </a:p>
          <a:p>
            <a:pPr marL="285750" indent="-285750"/>
            <a:endParaRPr lang="en" dirty="0"/>
          </a:p>
          <a:p>
            <a:pPr marL="285750" indent="-285750"/>
            <a:endParaRPr lang="en" dirty="0"/>
          </a:p>
          <a:p>
            <a:pPr marL="285750" indent="-285750"/>
            <a:endParaRPr lang="en" dirty="0"/>
          </a:p>
          <a:p>
            <a:pPr marL="0" indent="0">
              <a:buNone/>
            </a:pPr>
            <a:endParaRPr lang="en" dirty="0"/>
          </a:p>
          <a:p>
            <a:pPr lvl="0">
              <a:spcBef>
                <a:spcPts val="0"/>
              </a:spcBef>
              <a:buNone/>
            </a:pPr>
            <a:r>
              <a:rPr lang="en-US" sz="2800" dirty="0"/>
              <a:t>	</a:t>
            </a:r>
            <a:endParaRPr sz="2800" dirty="0"/>
          </a:p>
        </p:txBody>
      </p:sp>
      <p:graphicFrame>
        <p:nvGraphicFramePr>
          <p:cNvPr id="3" name="Table 2" descr="Photo work samples, Video work samples, Written work samples, Completed coursework assignments, Professional development products, Self-study products, &#10;Performance evaluations, Reports of formal observations of the intervener&#10;" title="Doumentation Types"/>
          <p:cNvGraphicFramePr>
            <a:graphicFrameLocks noGrp="1"/>
          </p:cNvGraphicFramePr>
          <p:nvPr>
            <p:extLst>
              <p:ext uri="{D42A27DB-BD31-4B8C-83A1-F6EECF244321}">
                <p14:modId xmlns:p14="http://schemas.microsoft.com/office/powerpoint/2010/main" val="3195020503"/>
              </p:ext>
            </p:extLst>
          </p:nvPr>
        </p:nvGraphicFramePr>
        <p:xfrm>
          <a:off x="311700" y="1823388"/>
          <a:ext cx="8154185" cy="1554480"/>
        </p:xfrm>
        <a:graphic>
          <a:graphicData uri="http://schemas.openxmlformats.org/drawingml/2006/table">
            <a:tbl>
              <a:tblPr firstRow="1" bandRow="1">
                <a:tableStyleId>{A4987387-08F9-4B63-B8BB-BDF37F80CE02}</a:tableStyleId>
              </a:tblPr>
              <a:tblGrid>
                <a:gridCol w="2958777">
                  <a:extLst>
                    <a:ext uri="{9D8B030D-6E8A-4147-A177-3AD203B41FA5}">
                      <a16:colId xmlns:a16="http://schemas.microsoft.com/office/drawing/2014/main" val="3939692684"/>
                    </a:ext>
                  </a:extLst>
                </a:gridCol>
                <a:gridCol w="5195408">
                  <a:extLst>
                    <a:ext uri="{9D8B030D-6E8A-4147-A177-3AD203B41FA5}">
                      <a16:colId xmlns:a16="http://schemas.microsoft.com/office/drawing/2014/main" val="559612116"/>
                    </a:ext>
                  </a:extLst>
                </a:gridCol>
              </a:tblGrid>
              <a:tr h="1475701">
                <a:tc>
                  <a:txBody>
                    <a:bodyPr/>
                    <a:lstStyle/>
                    <a:p>
                      <a:pPr marL="628650" lvl="1" indent="-285750">
                        <a:buFont typeface="Courier New" panose="02070309020205020404" pitchFamily="49" charset="0"/>
                        <a:buChar char="o"/>
                      </a:pPr>
                      <a:r>
                        <a:rPr lang="en-US" sz="1600" dirty="0"/>
                        <a:t>Photo work samples </a:t>
                      </a:r>
                    </a:p>
                    <a:p>
                      <a:pPr marL="628650" lvl="1" indent="-285750">
                        <a:buFont typeface="Courier New" panose="02070309020205020404" pitchFamily="49" charset="0"/>
                        <a:buChar char="o"/>
                      </a:pPr>
                      <a:r>
                        <a:rPr lang="en-US" sz="1600" dirty="0"/>
                        <a:t>Video work samples </a:t>
                      </a:r>
                    </a:p>
                    <a:p>
                      <a:pPr marL="628650" lvl="1" indent="-285750">
                        <a:buFont typeface="Courier New" panose="02070309020205020404" pitchFamily="49" charset="0"/>
                        <a:buChar char="o"/>
                      </a:pPr>
                      <a:r>
                        <a:rPr lang="en-US" sz="1600" dirty="0"/>
                        <a:t>Written work samples </a:t>
                      </a:r>
                    </a:p>
                    <a:p>
                      <a:pPr marL="628650" lvl="1" indent="-285750">
                        <a:buFont typeface="Courier New" panose="02070309020205020404" pitchFamily="49" charset="0"/>
                        <a:buChar char="o"/>
                      </a:pPr>
                      <a:r>
                        <a:rPr lang="en-US" sz="1600" dirty="0"/>
                        <a:t>Completed coursework assignments </a:t>
                      </a:r>
                    </a:p>
                    <a:p>
                      <a:pPr marL="285750" indent="-285750">
                        <a:buFont typeface="Courier New" panose="02070309020205020404" pitchFamily="49" charset="0"/>
                        <a:buChar char="o"/>
                      </a:pPr>
                      <a:endParaRPr lang="en-US" sz="1600" dirty="0"/>
                    </a:p>
                  </a:txBody>
                  <a:tcPr/>
                </a:tc>
                <a:tc>
                  <a:txBody>
                    <a:bodyPr/>
                    <a:lstStyle/>
                    <a:p>
                      <a:pPr marL="628650" marR="0" lvl="1" indent="-2857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Professional development products </a:t>
                      </a:r>
                    </a:p>
                    <a:p>
                      <a:pPr marL="628650" lvl="1" indent="-285750">
                        <a:buFont typeface="Courier New" panose="02070309020205020404" pitchFamily="49" charset="0"/>
                        <a:buChar char="o"/>
                      </a:pPr>
                      <a:r>
                        <a:rPr lang="en-US" sz="1600" kern="1200" dirty="0">
                          <a:solidFill>
                            <a:srgbClr val="000000"/>
                          </a:solidFill>
                          <a:latin typeface="Arial"/>
                          <a:ea typeface="Arial"/>
                          <a:cs typeface="Arial"/>
                        </a:rPr>
                        <a:t>Self-study products </a:t>
                      </a:r>
                    </a:p>
                    <a:p>
                      <a:pPr marL="628650" lvl="1" indent="-285750">
                        <a:buFont typeface="Courier New" panose="02070309020205020404" pitchFamily="49" charset="0"/>
                        <a:buChar char="o"/>
                      </a:pPr>
                      <a:r>
                        <a:rPr lang="en-US" sz="1600" kern="1200" dirty="0">
                          <a:solidFill>
                            <a:srgbClr val="000000"/>
                          </a:solidFill>
                          <a:latin typeface="Arial"/>
                          <a:ea typeface="Arial"/>
                          <a:cs typeface="Arial"/>
                        </a:rPr>
                        <a:t>Performance evaluations </a:t>
                      </a:r>
                    </a:p>
                    <a:p>
                      <a:pPr marL="628650" lvl="1" indent="-285750">
                        <a:buFont typeface="Courier New" panose="02070309020205020404" pitchFamily="49" charset="0"/>
                        <a:buChar char="o"/>
                      </a:pPr>
                      <a:r>
                        <a:rPr lang="en-US" sz="1600" kern="1200" dirty="0">
                          <a:solidFill>
                            <a:srgbClr val="000000"/>
                          </a:solidFill>
                          <a:latin typeface="Arial"/>
                          <a:ea typeface="Arial"/>
                          <a:cs typeface="Arial"/>
                        </a:rPr>
                        <a:t>Reports of formal observations of the intervener</a:t>
                      </a:r>
                      <a:endParaRPr lang="en-US" sz="1600" dirty="0"/>
                    </a:p>
                  </a:txBody>
                  <a:tcPr/>
                </a:tc>
                <a:extLst>
                  <a:ext uri="{0D108BD9-81ED-4DB2-BD59-A6C34878D82A}">
                    <a16:rowId xmlns:a16="http://schemas.microsoft.com/office/drawing/2014/main" val="2641555655"/>
                  </a:ext>
                </a:extLst>
              </a:tr>
            </a:tbl>
          </a:graphicData>
        </a:graphic>
      </p:graphicFrame>
      <p:sp>
        <p:nvSpPr>
          <p:cNvPr id="2" name="TextBox 1"/>
          <p:cNvSpPr txBox="1"/>
          <p:nvPr/>
        </p:nvSpPr>
        <p:spPr>
          <a:xfrm>
            <a:off x="311700" y="3594538"/>
            <a:ext cx="8520600" cy="1292662"/>
          </a:xfrm>
          <a:prstGeom prst="rect">
            <a:avLst/>
          </a:prstGeom>
          <a:noFill/>
        </p:spPr>
        <p:txBody>
          <a:bodyPr wrap="square" rtlCol="0">
            <a:spAutoFit/>
          </a:bodyPr>
          <a:lstStyle/>
          <a:p>
            <a:pPr lvl="0"/>
            <a:r>
              <a:rPr lang="en-US" sz="2000" dirty="0"/>
              <a:t>While the requirement is a minimum of 19 artifacts – however, we’ve noticed that portfolios with 22 or more obtain higher scores. Over use of the same documentation for multiple competencies is not favorable.  </a:t>
            </a:r>
          </a:p>
          <a:p>
            <a:endParaRPr lang="en-US" dirty="0"/>
          </a:p>
        </p:txBody>
      </p:sp>
    </p:spTree>
    <p:extLst>
      <p:ext uri="{BB962C8B-B14F-4D97-AF65-F5344CB8AC3E}">
        <p14:creationId xmlns:p14="http://schemas.microsoft.com/office/powerpoint/2010/main" val="29131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13452</TotalTime>
  <Words>2231</Words>
  <Application>Microsoft Macintosh PowerPoint</Application>
  <PresentationFormat>On-screen Show (16:9)</PresentationFormat>
  <Paragraphs>204</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Times New Roman</vt:lpstr>
      <vt:lpstr>Wingdings</vt:lpstr>
      <vt:lpstr>Office Theme</vt:lpstr>
      <vt:lpstr>National Intervener Certification E-Portfolio(NICE)   Mentor Webinar Series</vt:lpstr>
      <vt:lpstr>Welcome and Introductions</vt:lpstr>
      <vt:lpstr>Overview of Webinar 2</vt:lpstr>
      <vt:lpstr>A Quick Recap: Two Scored Sections of the Artifact</vt:lpstr>
      <vt:lpstr>Section 1: Documentation  (Technical Demonstration of Competence)</vt:lpstr>
      <vt:lpstr>Section 2: Explanation  (Contextual and Conceptual Understanding)</vt:lpstr>
      <vt:lpstr>Recap: Scoring Rubric</vt:lpstr>
      <vt:lpstr>Recap: Rubric - Defining Majority and Minority </vt:lpstr>
      <vt:lpstr>Section 1: Documentation</vt:lpstr>
      <vt:lpstr>Example: Effective Documentation </vt:lpstr>
      <vt:lpstr> Example: Ineffective Documentation</vt:lpstr>
      <vt:lpstr>Selecting Appropriate Documentation </vt:lpstr>
      <vt:lpstr>Strengethen the Documentation: Effective Use the Additional Information Box  </vt:lpstr>
      <vt:lpstr>Strengethen the Documentation: Effective Use the Additional Information Box   Additional Information for documentation on the previous slide  </vt:lpstr>
      <vt:lpstr>Section 2: Explanation</vt:lpstr>
      <vt:lpstr>Example  Effective Explanation: Box of Deafblindness</vt:lpstr>
      <vt:lpstr>Box of Deafblindness: Explanation (continued)</vt:lpstr>
      <vt:lpstr>Documentation: Calendar</vt:lpstr>
      <vt:lpstr>  Ineffective Explanation for Calendar </vt:lpstr>
      <vt:lpstr>Strong Narratives in the Explanation Section</vt:lpstr>
      <vt:lpstr>Strong Narratives in the Explanation Section Cont. </vt:lpstr>
      <vt:lpstr>Reflective Practice</vt:lpstr>
      <vt:lpstr>Reflective Practice Cont.</vt:lpstr>
      <vt:lpstr>More about benefits of reflective practice…… </vt:lpstr>
      <vt:lpstr>Reflection: A Recommended Practice for Everyone!  </vt:lpstr>
      <vt:lpstr>Enhancing Intervener’s skills in Self-reflection and Self-assessment</vt:lpstr>
      <vt:lpstr>Questions? </vt:lpstr>
      <vt:lpstr>What is coming next: Overview of Webinar #3</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Review Board Meeting</dc:title>
  <dc:creator>Chopra, Ritu</dc:creator>
  <cp:lastModifiedBy>Haylee Marcotte</cp:lastModifiedBy>
  <cp:revision>265</cp:revision>
  <dcterms:modified xsi:type="dcterms:W3CDTF">2020-01-21T23:55:00Z</dcterms:modified>
</cp:coreProperties>
</file>