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3"/>
  </p:notesMasterIdLst>
  <p:handoutMasterIdLst>
    <p:handoutMasterId r:id="rId34"/>
  </p:handoutMasterIdLst>
  <p:sldIdLst>
    <p:sldId id="258" r:id="rId3"/>
    <p:sldId id="259" r:id="rId4"/>
    <p:sldId id="260" r:id="rId5"/>
    <p:sldId id="261" r:id="rId6"/>
    <p:sldId id="298" r:id="rId7"/>
    <p:sldId id="299" r:id="rId8"/>
    <p:sldId id="305" r:id="rId9"/>
    <p:sldId id="318" r:id="rId10"/>
    <p:sldId id="300" r:id="rId11"/>
    <p:sldId id="263" r:id="rId12"/>
    <p:sldId id="264" r:id="rId13"/>
    <p:sldId id="265" r:id="rId14"/>
    <p:sldId id="301" r:id="rId15"/>
    <p:sldId id="267" r:id="rId16"/>
    <p:sldId id="306" r:id="rId17"/>
    <p:sldId id="303" r:id="rId18"/>
    <p:sldId id="307" r:id="rId19"/>
    <p:sldId id="308" r:id="rId20"/>
    <p:sldId id="321" r:id="rId21"/>
    <p:sldId id="309" r:id="rId22"/>
    <p:sldId id="311" r:id="rId23"/>
    <p:sldId id="310" r:id="rId24"/>
    <p:sldId id="313" r:id="rId25"/>
    <p:sldId id="312" r:id="rId26"/>
    <p:sldId id="314" r:id="rId27"/>
    <p:sldId id="315" r:id="rId28"/>
    <p:sldId id="316" r:id="rId29"/>
    <p:sldId id="317" r:id="rId30"/>
    <p:sldId id="319" r:id="rId31"/>
    <p:sldId id="320" r:id="rId32"/>
  </p:sldIdLst>
  <p:sldSz cx="9144000" cy="6858000" type="screen4x3"/>
  <p:notesSz cx="7010400" cy="9296400"/>
  <p:custDataLst>
    <p:tags r:id="rId3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32EF306-FA40-DB4A-B174-682D70D0B886}">
          <p14:sldIdLst>
            <p14:sldId id="258"/>
          </p14:sldIdLst>
        </p14:section>
        <p14:section name="Overview" id="{B151B276-1FF4-F445-9809-B266E2AC8286}">
          <p14:sldIdLst>
            <p14:sldId id="259"/>
          </p14:sldIdLst>
        </p14:section>
        <p14:section name="Needs, Challenges and Priorities in Your State" id="{4D2B4D36-3A1B-764C-A847-C096D320D9D6}">
          <p14:sldIdLst>
            <p14:sldId id="260"/>
          </p14:sldIdLst>
        </p14:section>
        <p14:section name="Child Needs and TA" id="{5054A40D-DD22-744C-87EC-6B0814B51540}">
          <p14:sldIdLst>
            <p14:sldId id="261"/>
            <p14:sldId id="298"/>
            <p14:sldId id="299"/>
            <p14:sldId id="305"/>
            <p14:sldId id="318"/>
            <p14:sldId id="300"/>
            <p14:sldId id="263"/>
            <p14:sldId id="264"/>
            <p14:sldId id="265"/>
            <p14:sldId id="301"/>
            <p14:sldId id="267"/>
            <p14:sldId id="306"/>
            <p14:sldId id="303"/>
            <p14:sldId id="307"/>
            <p14:sldId id="308"/>
            <p14:sldId id="321"/>
            <p14:sldId id="309"/>
            <p14:sldId id="311"/>
            <p14:sldId id="310"/>
            <p14:sldId id="313"/>
            <p14:sldId id="312"/>
            <p14:sldId id="314"/>
            <p14:sldId id="315"/>
            <p14:sldId id="316"/>
            <p14:sldId id="317"/>
            <p14:sldId id="319"/>
            <p14:sldId id="320"/>
          </p14:sldIdLst>
        </p14:section>
        <p14:section name="Family Needs and TA" id="{6D365C06-5B72-5C47-BFD8-B61F526F1534}">
          <p14:sldIdLst/>
        </p14:section>
        <p14:section name="Service Provider Needs and TA" id="{B0318CBA-8989-E744-AECE-5E6667497761}">
          <p14:sldIdLst/>
        </p14:section>
        <p14:section name="Systems Level Needs and TA" id="{1537C22F-BBFF-5E4B-9BF4-24ADA209AFF9}">
          <p14:sldIdLst/>
        </p14:section>
        <p14:section name="Current Assets and Supports Needed" id="{93F3CE83-240F-994A-859B-70F4A4E336CB}">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75" autoAdjust="0"/>
    <p:restoredTop sz="92723" autoAdjust="0"/>
  </p:normalViewPr>
  <p:slideViewPr>
    <p:cSldViewPr>
      <p:cViewPr varScale="1">
        <p:scale>
          <a:sx n="102" d="100"/>
          <a:sy n="102" d="100"/>
        </p:scale>
        <p:origin x="1920" y="1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gs" Target="tags/tag1.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821B3A5C-1273-49CE-B6D7-5E7B03C4D570}" type="datetimeFigureOut">
              <a:rPr lang="en-US" smtClean="0"/>
              <a:t>3/9/20</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AC03AA12-E6D0-48D1-9CD0-9070C4331F97}" type="slidenum">
              <a:rPr lang="en-US" smtClean="0"/>
              <a:t>‹#›</a:t>
            </a:fld>
            <a:endParaRPr lang="en-US"/>
          </a:p>
        </p:txBody>
      </p:sp>
    </p:spTree>
    <p:extLst>
      <p:ext uri="{BB962C8B-B14F-4D97-AF65-F5344CB8AC3E}">
        <p14:creationId xmlns:p14="http://schemas.microsoft.com/office/powerpoint/2010/main" val="32725278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BB901960-8936-4A20-A0F2-E07C40D4FA54}" type="datetimeFigureOut">
              <a:rPr lang="en-US" smtClean="0"/>
              <a:t>3/9/20</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71A96D7-B43A-4C5C-9B77-1616A26496E2}" type="slidenum">
              <a:rPr lang="en-US" smtClean="0"/>
              <a:t>‹#›</a:t>
            </a:fld>
            <a:endParaRPr lang="en-US"/>
          </a:p>
        </p:txBody>
      </p:sp>
    </p:spTree>
    <p:extLst>
      <p:ext uri="{BB962C8B-B14F-4D97-AF65-F5344CB8AC3E}">
        <p14:creationId xmlns:p14="http://schemas.microsoft.com/office/powerpoint/2010/main" val="36632721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1A96D7-B43A-4C5C-9B77-1616A26496E2}" type="slidenum">
              <a:rPr lang="en-US" smtClean="0"/>
              <a:t>4</a:t>
            </a:fld>
            <a:endParaRPr lang="en-US"/>
          </a:p>
        </p:txBody>
      </p:sp>
    </p:spTree>
    <p:extLst>
      <p:ext uri="{BB962C8B-B14F-4D97-AF65-F5344CB8AC3E}">
        <p14:creationId xmlns:p14="http://schemas.microsoft.com/office/powerpoint/2010/main" val="444808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1A96D7-B43A-4C5C-9B77-1616A26496E2}" type="slidenum">
              <a:rPr lang="en-US" smtClean="0"/>
              <a:t>6</a:t>
            </a:fld>
            <a:endParaRPr lang="en-US"/>
          </a:p>
        </p:txBody>
      </p:sp>
    </p:spTree>
    <p:extLst>
      <p:ext uri="{BB962C8B-B14F-4D97-AF65-F5344CB8AC3E}">
        <p14:creationId xmlns:p14="http://schemas.microsoft.com/office/powerpoint/2010/main" val="17018516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1A96D7-B43A-4C5C-9B77-1616A26496E2}" type="slidenum">
              <a:rPr lang="en-US" smtClean="0"/>
              <a:t>7</a:t>
            </a:fld>
            <a:endParaRPr lang="en-US"/>
          </a:p>
        </p:txBody>
      </p:sp>
    </p:spTree>
    <p:extLst>
      <p:ext uri="{BB962C8B-B14F-4D97-AF65-F5344CB8AC3E}">
        <p14:creationId xmlns:p14="http://schemas.microsoft.com/office/powerpoint/2010/main" val="38440868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number of additional needs were mentioned by families.</a:t>
            </a:r>
            <a:r>
              <a:rPr lang="en-US" baseline="0" dirty="0"/>
              <a:t> These included such things as: </a:t>
            </a:r>
            <a:r>
              <a:rPr lang="en-US" dirty="0"/>
              <a:t>Dealing with Medical System,  Housing,  access to </a:t>
            </a:r>
            <a:r>
              <a:rPr lang="en-US" dirty="0" err="1"/>
              <a:t>Brailled</a:t>
            </a:r>
            <a:r>
              <a:rPr lang="en-US" dirty="0"/>
              <a:t> materials, General Development, an Intervener, Accessible Materials, Sensory Supports, Speech and Language Therapy, Toilet Training, Transportation, Auditory Supports/Hearing Aids, Networking with other children/families, Summer Camps, College and Feeding.</a:t>
            </a:r>
          </a:p>
          <a:p>
            <a:endParaRPr lang="en-US" dirty="0"/>
          </a:p>
        </p:txBody>
      </p:sp>
      <p:sp>
        <p:nvSpPr>
          <p:cNvPr id="4" name="Slide Number Placeholder 3"/>
          <p:cNvSpPr>
            <a:spLocks noGrp="1"/>
          </p:cNvSpPr>
          <p:nvPr>
            <p:ph type="sldNum" sz="quarter" idx="10"/>
          </p:nvPr>
        </p:nvSpPr>
        <p:spPr/>
        <p:txBody>
          <a:bodyPr/>
          <a:lstStyle/>
          <a:p>
            <a:fld id="{771A96D7-B43A-4C5C-9B77-1616A26496E2}" type="slidenum">
              <a:rPr lang="en-US" smtClean="0"/>
              <a:t>11</a:t>
            </a:fld>
            <a:endParaRPr lang="en-US"/>
          </a:p>
        </p:txBody>
      </p:sp>
    </p:spTree>
    <p:extLst>
      <p:ext uri="{BB962C8B-B14F-4D97-AF65-F5344CB8AC3E}">
        <p14:creationId xmlns:p14="http://schemas.microsoft.com/office/powerpoint/2010/main" val="13047012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1A96D7-B43A-4C5C-9B77-1616A26496E2}" type="slidenum">
              <a:rPr lang="en-US" smtClean="0"/>
              <a:t>13</a:t>
            </a:fld>
            <a:endParaRPr lang="en-US"/>
          </a:p>
        </p:txBody>
      </p:sp>
    </p:spTree>
    <p:extLst>
      <p:ext uri="{BB962C8B-B14F-4D97-AF65-F5344CB8AC3E}">
        <p14:creationId xmlns:p14="http://schemas.microsoft.com/office/powerpoint/2010/main" val="1023864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CDB 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0"/>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260384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259E906-C56D-405C-A0D8-737EA1E34620}" type="datetimeFigureOut">
              <a:rPr lang="en-US" smtClean="0"/>
              <a:t>3/9/20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50E0361-633F-442C-A542-EC7A96C443AB}" type="slidenum">
              <a:rPr lang="en-US" smtClean="0"/>
              <a:t>‹#›</a:t>
            </a:fld>
            <a:endParaRPr lang="en-US"/>
          </a:p>
        </p:txBody>
      </p:sp>
    </p:spTree>
    <p:extLst>
      <p:ext uri="{BB962C8B-B14F-4D97-AF65-F5344CB8AC3E}">
        <p14:creationId xmlns:p14="http://schemas.microsoft.com/office/powerpoint/2010/main" val="2506485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259E906-C56D-405C-A0D8-737EA1E34620}" type="datetimeFigureOut">
              <a:rPr lang="en-US" smtClean="0"/>
              <a:t>3/9/20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50E0361-633F-442C-A542-EC7A96C443AB}" type="slidenum">
              <a:rPr lang="en-US" smtClean="0"/>
              <a:t>‹#›</a:t>
            </a:fld>
            <a:endParaRPr lang="en-US"/>
          </a:p>
        </p:txBody>
      </p:sp>
    </p:spTree>
    <p:extLst>
      <p:ext uri="{BB962C8B-B14F-4D97-AF65-F5344CB8AC3E}">
        <p14:creationId xmlns:p14="http://schemas.microsoft.com/office/powerpoint/2010/main" val="22575568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NCDB 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Picture Placeholder 11"/>
          <p:cNvSpPr>
            <a:spLocks noGrp="1"/>
          </p:cNvSpPr>
          <p:nvPr>
            <p:ph type="pic" sz="quarter" idx="10"/>
          </p:nvPr>
        </p:nvSpPr>
        <p:spPr>
          <a:xfrm>
            <a:off x="228600" y="5943600"/>
            <a:ext cx="1524000" cy="381000"/>
          </a:xfrm>
        </p:spPr>
        <p:txBody>
          <a:bodyPr/>
          <a:lstStyle/>
          <a:p>
            <a:endParaRPr lang="en-US"/>
          </a:p>
        </p:txBody>
      </p:sp>
      <p:sp>
        <p:nvSpPr>
          <p:cNvPr id="14" name="Content Placeholder 13"/>
          <p:cNvSpPr>
            <a:spLocks noGrp="1"/>
          </p:cNvSpPr>
          <p:nvPr>
            <p:ph sz="quarter" idx="11"/>
          </p:nvPr>
        </p:nvSpPr>
        <p:spPr>
          <a:xfrm>
            <a:off x="2514600" y="5943600"/>
            <a:ext cx="1219200" cy="38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15"/>
          <p:cNvSpPr>
            <a:spLocks noGrp="1"/>
          </p:cNvSpPr>
          <p:nvPr>
            <p:ph sz="quarter" idx="12"/>
          </p:nvPr>
        </p:nvSpPr>
        <p:spPr>
          <a:xfrm>
            <a:off x="4572000" y="5943600"/>
            <a:ext cx="1295400" cy="30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Picture Placeholder 17"/>
          <p:cNvSpPr>
            <a:spLocks noGrp="1"/>
          </p:cNvSpPr>
          <p:nvPr>
            <p:ph type="pic" sz="quarter" idx="13"/>
          </p:nvPr>
        </p:nvSpPr>
        <p:spPr>
          <a:xfrm>
            <a:off x="7467600" y="5943600"/>
            <a:ext cx="1295400" cy="304800"/>
          </a:xfrm>
        </p:spPr>
        <p:txBody>
          <a:bodyPr/>
          <a:lstStyle/>
          <a:p>
            <a:endParaRPr lang="en-US"/>
          </a:p>
        </p:txBody>
      </p:sp>
      <p:sp>
        <p:nvSpPr>
          <p:cNvPr id="20" name="Content Placeholder 19"/>
          <p:cNvSpPr>
            <a:spLocks noGrp="1"/>
          </p:cNvSpPr>
          <p:nvPr>
            <p:ph sz="quarter" idx="14"/>
          </p:nvPr>
        </p:nvSpPr>
        <p:spPr>
          <a:xfrm>
            <a:off x="914400" y="6553200"/>
            <a:ext cx="6934200" cy="22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237685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22B4ED-4878-4799-8CBA-6629CE874513}" type="datetimeFigureOut">
              <a:rPr lang="en-US" smtClean="0"/>
              <a:t>3/9/20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55E0E4-18CA-4E1B-AAA7-32D79E1118EE}" type="slidenum">
              <a:rPr lang="en-US" smtClean="0"/>
              <a:t>‹#›</a:t>
            </a:fld>
            <a:endParaRPr lang="en-US"/>
          </a:p>
        </p:txBody>
      </p:sp>
    </p:spTree>
    <p:extLst>
      <p:ext uri="{BB962C8B-B14F-4D97-AF65-F5344CB8AC3E}">
        <p14:creationId xmlns:p14="http://schemas.microsoft.com/office/powerpoint/2010/main" val="6189791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2B4ED-4878-4799-8CBA-6629CE874513}" type="datetimeFigureOut">
              <a:rPr lang="en-US" smtClean="0"/>
              <a:t>3/9/20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55E0E4-18CA-4E1B-AAA7-32D79E1118EE}" type="slidenum">
              <a:rPr lang="en-US" smtClean="0"/>
              <a:t>‹#›</a:t>
            </a:fld>
            <a:endParaRPr lang="en-US"/>
          </a:p>
        </p:txBody>
      </p:sp>
    </p:spTree>
    <p:extLst>
      <p:ext uri="{BB962C8B-B14F-4D97-AF65-F5344CB8AC3E}">
        <p14:creationId xmlns:p14="http://schemas.microsoft.com/office/powerpoint/2010/main" val="41315592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22B4ED-4878-4799-8CBA-6629CE874513}" type="datetimeFigureOut">
              <a:rPr lang="en-US" smtClean="0"/>
              <a:t>3/9/20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55E0E4-18CA-4E1B-AAA7-32D79E1118EE}" type="slidenum">
              <a:rPr lang="en-US" smtClean="0"/>
              <a:t>‹#›</a:t>
            </a:fld>
            <a:endParaRPr lang="en-US"/>
          </a:p>
        </p:txBody>
      </p:sp>
    </p:spTree>
    <p:extLst>
      <p:ext uri="{BB962C8B-B14F-4D97-AF65-F5344CB8AC3E}">
        <p14:creationId xmlns:p14="http://schemas.microsoft.com/office/powerpoint/2010/main" val="18748428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F22B4ED-4878-4799-8CBA-6629CE874513}" type="datetimeFigureOut">
              <a:rPr lang="en-US" smtClean="0"/>
              <a:t>3/9/20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55E0E4-18CA-4E1B-AAA7-32D79E1118EE}" type="slidenum">
              <a:rPr lang="en-US" smtClean="0"/>
              <a:t>‹#›</a:t>
            </a:fld>
            <a:endParaRPr lang="en-US"/>
          </a:p>
        </p:txBody>
      </p:sp>
    </p:spTree>
    <p:extLst>
      <p:ext uri="{BB962C8B-B14F-4D97-AF65-F5344CB8AC3E}">
        <p14:creationId xmlns:p14="http://schemas.microsoft.com/office/powerpoint/2010/main" val="12596147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F22B4ED-4878-4799-8CBA-6629CE874513}" type="datetimeFigureOut">
              <a:rPr lang="en-US" smtClean="0"/>
              <a:t>3/9/20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55E0E4-18CA-4E1B-AAA7-32D79E1118EE}" type="slidenum">
              <a:rPr lang="en-US" smtClean="0"/>
              <a:t>‹#›</a:t>
            </a:fld>
            <a:endParaRPr lang="en-US"/>
          </a:p>
        </p:txBody>
      </p:sp>
    </p:spTree>
    <p:extLst>
      <p:ext uri="{BB962C8B-B14F-4D97-AF65-F5344CB8AC3E}">
        <p14:creationId xmlns:p14="http://schemas.microsoft.com/office/powerpoint/2010/main" val="40093022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22B4ED-4878-4799-8CBA-6629CE874513}" type="datetimeFigureOut">
              <a:rPr lang="en-US" smtClean="0"/>
              <a:t>3/9/20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55E0E4-18CA-4E1B-AAA7-32D79E1118EE}" type="slidenum">
              <a:rPr lang="en-US" smtClean="0"/>
              <a:t>‹#›</a:t>
            </a:fld>
            <a:endParaRPr lang="en-US"/>
          </a:p>
        </p:txBody>
      </p:sp>
    </p:spTree>
    <p:extLst>
      <p:ext uri="{BB962C8B-B14F-4D97-AF65-F5344CB8AC3E}">
        <p14:creationId xmlns:p14="http://schemas.microsoft.com/office/powerpoint/2010/main" val="25266336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22B4ED-4878-4799-8CBA-6629CE874513}" type="datetimeFigureOut">
              <a:rPr lang="en-US" smtClean="0"/>
              <a:t>3/9/20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55E0E4-18CA-4E1B-AAA7-32D79E1118EE}" type="slidenum">
              <a:rPr lang="en-US" smtClean="0"/>
              <a:t>‹#›</a:t>
            </a:fld>
            <a:endParaRPr lang="en-US"/>
          </a:p>
        </p:txBody>
      </p:sp>
    </p:spTree>
    <p:extLst>
      <p:ext uri="{BB962C8B-B14F-4D97-AF65-F5344CB8AC3E}">
        <p14:creationId xmlns:p14="http://schemas.microsoft.com/office/powerpoint/2010/main" val="1454634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259E906-C56D-405C-A0D8-737EA1E34620}" type="datetimeFigureOut">
              <a:rPr lang="en-US" smtClean="0"/>
              <a:t>3/9/20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50E0361-633F-442C-A542-EC7A96C443AB}" type="slidenum">
              <a:rPr lang="en-US" smtClean="0"/>
              <a:t>‹#›</a:t>
            </a:fld>
            <a:endParaRPr lang="en-US"/>
          </a:p>
        </p:txBody>
      </p:sp>
    </p:spTree>
    <p:extLst>
      <p:ext uri="{BB962C8B-B14F-4D97-AF65-F5344CB8AC3E}">
        <p14:creationId xmlns:p14="http://schemas.microsoft.com/office/powerpoint/2010/main" val="11651133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22B4ED-4878-4799-8CBA-6629CE874513}" type="datetimeFigureOut">
              <a:rPr lang="en-US" smtClean="0"/>
              <a:t>3/9/20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55E0E4-18CA-4E1B-AAA7-32D79E1118EE}" type="slidenum">
              <a:rPr lang="en-US" smtClean="0"/>
              <a:t>‹#›</a:t>
            </a:fld>
            <a:endParaRPr lang="en-US"/>
          </a:p>
        </p:txBody>
      </p:sp>
    </p:spTree>
    <p:extLst>
      <p:ext uri="{BB962C8B-B14F-4D97-AF65-F5344CB8AC3E}">
        <p14:creationId xmlns:p14="http://schemas.microsoft.com/office/powerpoint/2010/main" val="7651837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22B4ED-4878-4799-8CBA-6629CE874513}" type="datetimeFigureOut">
              <a:rPr lang="en-US" smtClean="0"/>
              <a:t>3/9/20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55E0E4-18CA-4E1B-AAA7-32D79E1118EE}" type="slidenum">
              <a:rPr lang="en-US" smtClean="0"/>
              <a:t>‹#›</a:t>
            </a:fld>
            <a:endParaRPr lang="en-US"/>
          </a:p>
        </p:txBody>
      </p:sp>
    </p:spTree>
    <p:extLst>
      <p:ext uri="{BB962C8B-B14F-4D97-AF65-F5344CB8AC3E}">
        <p14:creationId xmlns:p14="http://schemas.microsoft.com/office/powerpoint/2010/main" val="1916897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22B4ED-4878-4799-8CBA-6629CE874513}" type="datetimeFigureOut">
              <a:rPr lang="en-US" smtClean="0"/>
              <a:t>3/9/20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55E0E4-18CA-4E1B-AAA7-32D79E1118EE}" type="slidenum">
              <a:rPr lang="en-US" smtClean="0"/>
              <a:t>‹#›</a:t>
            </a:fld>
            <a:endParaRPr lang="en-US"/>
          </a:p>
        </p:txBody>
      </p:sp>
    </p:spTree>
    <p:extLst>
      <p:ext uri="{BB962C8B-B14F-4D97-AF65-F5344CB8AC3E}">
        <p14:creationId xmlns:p14="http://schemas.microsoft.com/office/powerpoint/2010/main" val="1427677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259E906-C56D-405C-A0D8-737EA1E34620}" type="datetimeFigureOut">
              <a:rPr lang="en-US" smtClean="0"/>
              <a:t>3/9/20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50E0361-633F-442C-A542-EC7A96C443AB}" type="slidenum">
              <a:rPr lang="en-US" smtClean="0"/>
              <a:t>‹#›</a:t>
            </a:fld>
            <a:endParaRPr lang="en-US"/>
          </a:p>
        </p:txBody>
      </p:sp>
    </p:spTree>
    <p:extLst>
      <p:ext uri="{BB962C8B-B14F-4D97-AF65-F5344CB8AC3E}">
        <p14:creationId xmlns:p14="http://schemas.microsoft.com/office/powerpoint/2010/main" val="3944322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259E906-C56D-405C-A0D8-737EA1E34620}" type="datetimeFigureOut">
              <a:rPr lang="en-US" smtClean="0"/>
              <a:t>3/9/20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50E0361-633F-442C-A542-EC7A96C443AB}" type="slidenum">
              <a:rPr lang="en-US" smtClean="0"/>
              <a:t>‹#›</a:t>
            </a:fld>
            <a:endParaRPr lang="en-US"/>
          </a:p>
        </p:txBody>
      </p:sp>
    </p:spTree>
    <p:extLst>
      <p:ext uri="{BB962C8B-B14F-4D97-AF65-F5344CB8AC3E}">
        <p14:creationId xmlns:p14="http://schemas.microsoft.com/office/powerpoint/2010/main" val="2681328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5259E906-C56D-405C-A0D8-737EA1E34620}" type="datetimeFigureOut">
              <a:rPr lang="en-US" smtClean="0"/>
              <a:t>3/9/20</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C50E0361-633F-442C-A542-EC7A96C443AB}" type="slidenum">
              <a:rPr lang="en-US" smtClean="0"/>
              <a:t>‹#›</a:t>
            </a:fld>
            <a:endParaRPr lang="en-US"/>
          </a:p>
        </p:txBody>
      </p:sp>
    </p:spTree>
    <p:extLst>
      <p:ext uri="{BB962C8B-B14F-4D97-AF65-F5344CB8AC3E}">
        <p14:creationId xmlns:p14="http://schemas.microsoft.com/office/powerpoint/2010/main" val="891047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5259E906-C56D-405C-A0D8-737EA1E34620}" type="datetimeFigureOut">
              <a:rPr lang="en-US" smtClean="0"/>
              <a:t>3/9/20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C50E0361-633F-442C-A542-EC7A96C443AB}" type="slidenum">
              <a:rPr lang="en-US" smtClean="0"/>
              <a:t>‹#›</a:t>
            </a:fld>
            <a:endParaRPr lang="en-US"/>
          </a:p>
        </p:txBody>
      </p:sp>
    </p:spTree>
    <p:extLst>
      <p:ext uri="{BB962C8B-B14F-4D97-AF65-F5344CB8AC3E}">
        <p14:creationId xmlns:p14="http://schemas.microsoft.com/office/powerpoint/2010/main" val="4046347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5259E906-C56D-405C-A0D8-737EA1E34620}" type="datetimeFigureOut">
              <a:rPr lang="en-US" smtClean="0"/>
              <a:t>3/9/20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C50E0361-633F-442C-A542-EC7A96C443AB}" type="slidenum">
              <a:rPr lang="en-US" smtClean="0"/>
              <a:t>‹#›</a:t>
            </a:fld>
            <a:endParaRPr lang="en-US"/>
          </a:p>
        </p:txBody>
      </p:sp>
    </p:spTree>
    <p:extLst>
      <p:ext uri="{BB962C8B-B14F-4D97-AF65-F5344CB8AC3E}">
        <p14:creationId xmlns:p14="http://schemas.microsoft.com/office/powerpoint/2010/main" val="3603142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259E906-C56D-405C-A0D8-737EA1E34620}" type="datetimeFigureOut">
              <a:rPr lang="en-US" smtClean="0"/>
              <a:t>3/9/20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50E0361-633F-442C-A542-EC7A96C443AB}" type="slidenum">
              <a:rPr lang="en-US" smtClean="0"/>
              <a:t>‹#›</a:t>
            </a:fld>
            <a:endParaRPr lang="en-US"/>
          </a:p>
        </p:txBody>
      </p:sp>
    </p:spTree>
    <p:extLst>
      <p:ext uri="{BB962C8B-B14F-4D97-AF65-F5344CB8AC3E}">
        <p14:creationId xmlns:p14="http://schemas.microsoft.com/office/powerpoint/2010/main" val="2311716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259E906-C56D-405C-A0D8-737EA1E34620}" type="datetimeFigureOut">
              <a:rPr lang="en-US" smtClean="0"/>
              <a:t>3/9/20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50E0361-633F-442C-A542-EC7A96C443AB}" type="slidenum">
              <a:rPr lang="en-US" smtClean="0"/>
              <a:t>‹#›</a:t>
            </a:fld>
            <a:endParaRPr lang="en-US"/>
          </a:p>
        </p:txBody>
      </p:sp>
    </p:spTree>
    <p:extLst>
      <p:ext uri="{BB962C8B-B14F-4D97-AF65-F5344CB8AC3E}">
        <p14:creationId xmlns:p14="http://schemas.microsoft.com/office/powerpoint/2010/main" val="1334087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66817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22B4ED-4878-4799-8CBA-6629CE874513}" type="datetimeFigureOut">
              <a:rPr lang="en-US" smtClean="0"/>
              <a:t>3/9/20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55E0E4-18CA-4E1B-AAA7-32D79E1118EE}" type="slidenum">
              <a:rPr lang="en-US" smtClean="0"/>
              <a:t>‹#›</a:t>
            </a:fld>
            <a:endParaRPr lang="en-US"/>
          </a:p>
        </p:txBody>
      </p:sp>
    </p:spTree>
    <p:extLst>
      <p:ext uri="{BB962C8B-B14F-4D97-AF65-F5344CB8AC3E}">
        <p14:creationId xmlns:p14="http://schemas.microsoft.com/office/powerpoint/2010/main" val="20436444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nationaldb.org" TargetMode="External"/><Relationship Id="rId2" Type="http://schemas.openxmlformats.org/officeDocument/2006/relationships/image" Target="../media/image3.png"/><Relationship Id="rId1" Type="http://schemas.openxmlformats.org/officeDocument/2006/relationships/slideLayout" Target="../slideLayouts/slideLayout12.xml"/><Relationship Id="rId5" Type="http://schemas.openxmlformats.org/officeDocument/2006/relationships/image" Target="../media/image4.gif"/><Relationship Id="rId4" Type="http://schemas.openxmlformats.org/officeDocument/2006/relationships/hyperlink" Target="http://www.nationaldb.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1"/>
            <a:ext cx="7772400" cy="1447799"/>
          </a:xfrm>
        </p:spPr>
        <p:txBody>
          <a:bodyPr>
            <a:normAutofit fontScale="90000"/>
          </a:bodyPr>
          <a:lstStyle/>
          <a:p>
            <a:r>
              <a:rPr lang="en-US" dirty="0"/>
              <a:t>Summary of National Family Needs Assessment</a:t>
            </a:r>
            <a:br>
              <a:rPr lang="en-US" dirty="0"/>
            </a:br>
            <a:endParaRPr lang="en-US" dirty="0"/>
          </a:p>
        </p:txBody>
      </p:sp>
      <p:sp>
        <p:nvSpPr>
          <p:cNvPr id="3" name="Subtitle 2"/>
          <p:cNvSpPr>
            <a:spLocks noGrp="1"/>
          </p:cNvSpPr>
          <p:nvPr>
            <p:ph type="subTitle" idx="1"/>
          </p:nvPr>
        </p:nvSpPr>
        <p:spPr>
          <a:xfrm>
            <a:off x="457200" y="3886200"/>
            <a:ext cx="8382000" cy="1752600"/>
          </a:xfrm>
        </p:spPr>
        <p:txBody>
          <a:bodyPr/>
          <a:lstStyle/>
          <a:p>
            <a:r>
              <a:rPr lang="en-US" dirty="0"/>
              <a:t>Megan Cote, NCDB Family Engagement Lead</a:t>
            </a:r>
          </a:p>
          <a:p>
            <a:r>
              <a:rPr lang="en-US" dirty="0"/>
              <a:t>Mark </a:t>
            </a:r>
            <a:r>
              <a:rPr lang="en-US" dirty="0" err="1"/>
              <a:t>Schalock</a:t>
            </a:r>
            <a:r>
              <a:rPr lang="en-US" dirty="0"/>
              <a:t>, NCDB Data and Evaluation Coordinator</a:t>
            </a:r>
          </a:p>
        </p:txBody>
      </p:sp>
      <p:pic>
        <p:nvPicPr>
          <p:cNvPr id="9" name="Picture Placeholder 8" descr="National Center on Deaf-Blindness logo"/>
          <p:cNvPicPr>
            <a:picLocks noGrp="1" noChangeAspect="1"/>
          </p:cNvPicPr>
          <p:nvPr>
            <p:ph type="pic" sz="quarter" idx="10"/>
          </p:nvPr>
        </p:nvPicPr>
        <p:blipFill rotWithShape="1">
          <a:blip r:embed="rId2">
            <a:extLst>
              <a:ext uri="{28A0092B-C50C-407E-A947-70E740481C1C}">
                <a14:useLocalDpi xmlns:a14="http://schemas.microsoft.com/office/drawing/2010/main" val="0"/>
              </a:ext>
            </a:extLst>
          </a:blip>
          <a:srcRect l="-2041" r="-12245" b="-16667"/>
          <a:stretch/>
        </p:blipFill>
        <p:spPr>
          <a:xfrm>
            <a:off x="228600" y="6019800"/>
            <a:ext cx="1981200" cy="495300"/>
          </a:xfrm>
        </p:spPr>
      </p:pic>
      <p:sp>
        <p:nvSpPr>
          <p:cNvPr id="5" name="Content Placeholder 4"/>
          <p:cNvSpPr>
            <a:spLocks noGrp="1"/>
          </p:cNvSpPr>
          <p:nvPr>
            <p:ph sz="quarter" idx="11"/>
          </p:nvPr>
        </p:nvSpPr>
        <p:spPr>
          <a:xfrm>
            <a:off x="2590800" y="6248400"/>
            <a:ext cx="2133600" cy="228600"/>
          </a:xfrm>
        </p:spPr>
        <p:txBody>
          <a:bodyPr anchor="ctr">
            <a:normAutofit fontScale="25000" lnSpcReduction="20000"/>
          </a:bodyPr>
          <a:lstStyle/>
          <a:p>
            <a:pPr marL="0" lvl="0" indent="0">
              <a:buNone/>
            </a:pPr>
            <a:r>
              <a:rPr lang="en-US" sz="5600" i="0" u="sng" strike="noStrike" cap="none" dirty="0">
                <a:solidFill>
                  <a:schemeClr val="hlink"/>
                </a:solidFill>
                <a:latin typeface="Arial"/>
                <a:ea typeface="Arial"/>
                <a:cs typeface="Arial"/>
                <a:sym typeface="Arial"/>
                <a:hlinkClick r:id="rId3"/>
              </a:rPr>
              <a:t>info@nationaldb.org</a:t>
            </a:r>
          </a:p>
          <a:p>
            <a:endParaRPr lang="en-US" dirty="0"/>
          </a:p>
        </p:txBody>
      </p:sp>
      <p:sp>
        <p:nvSpPr>
          <p:cNvPr id="6" name="Content Placeholder 5"/>
          <p:cNvSpPr>
            <a:spLocks noGrp="1"/>
          </p:cNvSpPr>
          <p:nvPr>
            <p:ph sz="quarter" idx="12"/>
          </p:nvPr>
        </p:nvSpPr>
        <p:spPr>
          <a:xfrm>
            <a:off x="5334000" y="6096000"/>
            <a:ext cx="1600200" cy="381000"/>
          </a:xfrm>
        </p:spPr>
        <p:txBody>
          <a:bodyPr anchor="ctr">
            <a:noAutofit/>
          </a:bodyPr>
          <a:lstStyle/>
          <a:p>
            <a:pPr marL="0" indent="0">
              <a:buNone/>
            </a:pPr>
            <a:r>
              <a:rPr lang="en-US" sz="1400" dirty="0">
                <a:latin typeface="Arial" panose="020B0604020202020204" pitchFamily="34" charset="0"/>
                <a:cs typeface="Arial" panose="020B0604020202020204" pitchFamily="34" charset="0"/>
                <a:hlinkClick r:id="rId4"/>
              </a:rPr>
              <a:t>nationaldb.org</a:t>
            </a:r>
            <a:endParaRPr lang="en-US" sz="1400" dirty="0">
              <a:latin typeface="Arial" panose="020B0604020202020204" pitchFamily="34" charset="0"/>
              <a:cs typeface="Arial" panose="020B0604020202020204" pitchFamily="34" charset="0"/>
            </a:endParaRPr>
          </a:p>
        </p:txBody>
      </p:sp>
      <p:pic>
        <p:nvPicPr>
          <p:cNvPr id="10" name="Picture Placeholder 9" descr="OSEP IDEAs at Work/TA&amp;D Network "/>
          <p:cNvPicPr>
            <a:picLocks noGrp="1" noChangeAspect="1"/>
          </p:cNvPicPr>
          <p:nvPr>
            <p:ph type="pic" sz="quarter" idx="13"/>
          </p:nvPr>
        </p:nvPicPr>
        <p:blipFill>
          <a:blip r:embed="rId5">
            <a:extLst>
              <a:ext uri="{28A0092B-C50C-407E-A947-70E740481C1C}">
                <a14:useLocalDpi xmlns:a14="http://schemas.microsoft.com/office/drawing/2010/main" val="0"/>
              </a:ext>
            </a:extLst>
          </a:blip>
          <a:srcRect t="1083" b="1083"/>
          <a:stretch>
            <a:fillRect/>
          </a:stretch>
        </p:blipFill>
        <p:spPr>
          <a:xfrm>
            <a:off x="7620000" y="6019800"/>
            <a:ext cx="1295400" cy="304800"/>
          </a:xfrm>
        </p:spPr>
      </p:pic>
      <p:sp>
        <p:nvSpPr>
          <p:cNvPr id="8" name="Content Placeholder 7"/>
          <p:cNvSpPr>
            <a:spLocks noGrp="1"/>
          </p:cNvSpPr>
          <p:nvPr>
            <p:ph sz="quarter" idx="14"/>
          </p:nvPr>
        </p:nvSpPr>
        <p:spPr/>
        <p:txBody>
          <a:bodyPr>
            <a:normAutofit fontScale="25000" lnSpcReduction="20000"/>
          </a:bodyPr>
          <a:lstStyle/>
          <a:p>
            <a:pPr marL="0" lvl="0" indent="0">
              <a:buNone/>
            </a:pPr>
            <a:r>
              <a:rPr lang="en-US" sz="2500" b="0" i="0" u="none" strike="noStrike" cap="none" dirty="0">
                <a:solidFill>
                  <a:schemeClr val="dk1"/>
                </a:solidFill>
                <a:latin typeface="Verdana" panose="020B0604030504040204" pitchFamily="34" charset="0"/>
                <a:ea typeface="Verdana" panose="020B0604030504040204" pitchFamily="34" charset="0"/>
                <a:cs typeface="Verdana" panose="020B0604030504040204" pitchFamily="34" charset="0"/>
                <a:sym typeface="Times New Roman"/>
              </a:rPr>
              <a:t>The contents of this presentation were developed under a grant from the U.S. Department of Education #H326T130013. However, those contents do not necessarily represent the policy of The Research Institute, nor the US Department of Education, and you should not assume endorsement by the Federal Government. Project Officer, Jo Ann McCann.</a:t>
            </a:r>
          </a:p>
        </p:txBody>
      </p:sp>
    </p:spTree>
    <p:extLst>
      <p:ext uri="{BB962C8B-B14F-4D97-AF65-F5344CB8AC3E}">
        <p14:creationId xmlns:p14="http://schemas.microsoft.com/office/powerpoint/2010/main" val="3273883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Child Needs</a:t>
            </a:r>
            <a:br>
              <a:rPr lang="en-US" dirty="0"/>
            </a:br>
            <a:r>
              <a:rPr lang="en-US" dirty="0"/>
              <a:t>(N=180 respondents; 485 responses)</a:t>
            </a:r>
          </a:p>
        </p:txBody>
      </p:sp>
      <p:sp>
        <p:nvSpPr>
          <p:cNvPr id="3" name="Content Placeholder 2"/>
          <p:cNvSpPr>
            <a:spLocks noGrp="1"/>
          </p:cNvSpPr>
          <p:nvPr>
            <p:ph sz="half" idx="1"/>
          </p:nvPr>
        </p:nvSpPr>
        <p:spPr>
          <a:xfrm>
            <a:off x="457200" y="1600201"/>
            <a:ext cx="4038600" cy="1752600"/>
          </a:xfrm>
        </p:spPr>
        <p:txBody>
          <a:bodyPr>
            <a:normAutofit fontScale="92500" lnSpcReduction="20000"/>
          </a:bodyPr>
          <a:lstStyle/>
          <a:p>
            <a:pPr marL="0" indent="0">
              <a:buNone/>
            </a:pPr>
            <a:r>
              <a:rPr lang="en-US" b="1" dirty="0">
                <a:solidFill>
                  <a:schemeClr val="tx1">
                    <a:lumMod val="75000"/>
                    <a:lumOff val="25000"/>
                  </a:schemeClr>
                </a:solidFill>
              </a:rPr>
              <a:t>What are current top needs you have for your child?</a:t>
            </a:r>
            <a:r>
              <a:rPr lang="en-US" dirty="0">
                <a:solidFill>
                  <a:schemeClr val="tx1">
                    <a:lumMod val="75000"/>
                    <a:lumOff val="25000"/>
                  </a:schemeClr>
                </a:solidFill>
              </a:rPr>
              <a:t> </a:t>
            </a:r>
          </a:p>
        </p:txBody>
      </p:sp>
      <p:sp>
        <p:nvSpPr>
          <p:cNvPr id="4" name="Content Placeholder 3"/>
          <p:cNvSpPr>
            <a:spLocks noGrp="1"/>
          </p:cNvSpPr>
          <p:nvPr>
            <p:ph sz="half" idx="2"/>
          </p:nvPr>
        </p:nvSpPr>
        <p:spPr/>
        <p:txBody>
          <a:bodyPr>
            <a:normAutofit fontScale="92500" lnSpcReduction="20000"/>
          </a:bodyPr>
          <a:lstStyle/>
          <a:p>
            <a:pPr marL="0" lvl="0" indent="0">
              <a:buNone/>
            </a:pPr>
            <a:r>
              <a:rPr lang="en-US" b="1" dirty="0"/>
              <a:t>Most frequent responses</a:t>
            </a:r>
          </a:p>
          <a:p>
            <a:pPr marL="514350" lvl="0" indent="-514350">
              <a:buFont typeface="+mj-lt"/>
              <a:buAutoNum type="arabicPeriod"/>
            </a:pPr>
            <a:r>
              <a:rPr lang="en-US" dirty="0"/>
              <a:t>Communication system</a:t>
            </a:r>
          </a:p>
          <a:p>
            <a:pPr marL="514350" lvl="0" indent="-514350">
              <a:buFont typeface="+mj-lt"/>
              <a:buAutoNum type="arabicPeriod"/>
            </a:pPr>
            <a:r>
              <a:rPr lang="en-US" dirty="0"/>
              <a:t>Qualified knowledgeable personnel at local level</a:t>
            </a:r>
          </a:p>
          <a:p>
            <a:pPr marL="514350" lvl="0" indent="-514350">
              <a:buFont typeface="+mj-lt"/>
              <a:buAutoNum type="arabicPeriod"/>
            </a:pPr>
            <a:r>
              <a:rPr lang="en-US" dirty="0"/>
              <a:t>Social engagement</a:t>
            </a:r>
          </a:p>
          <a:p>
            <a:pPr marL="514350" lvl="0" indent="-514350">
              <a:buFont typeface="+mj-lt"/>
              <a:buAutoNum type="arabicPeriod"/>
            </a:pPr>
            <a:r>
              <a:rPr lang="en-US" dirty="0"/>
              <a:t>Health</a:t>
            </a:r>
          </a:p>
          <a:p>
            <a:pPr marL="514350" lvl="0" indent="-514350">
              <a:buFont typeface="+mj-lt"/>
              <a:buAutoNum type="arabicPeriod"/>
            </a:pPr>
            <a:r>
              <a:rPr lang="en-US" dirty="0"/>
              <a:t>Independent living and functional living skills</a:t>
            </a:r>
          </a:p>
          <a:p>
            <a:pPr marL="514350" lvl="0" indent="-514350">
              <a:buFont typeface="+mj-lt"/>
              <a:buAutoNum type="arabicPeriod"/>
            </a:pPr>
            <a:r>
              <a:rPr lang="en-US" dirty="0"/>
              <a:t>Supports in the home and community</a:t>
            </a:r>
          </a:p>
          <a:p>
            <a:pPr marL="514350" lvl="0" indent="-514350">
              <a:buFont typeface="+mj-lt"/>
              <a:buAutoNum type="arabicPeriod"/>
            </a:pPr>
            <a:r>
              <a:rPr lang="en-US" dirty="0"/>
              <a:t>Parent training to support our child</a:t>
            </a:r>
          </a:p>
        </p:txBody>
      </p:sp>
    </p:spTree>
    <p:extLst>
      <p:ext uri="{BB962C8B-B14F-4D97-AF65-F5344CB8AC3E}">
        <p14:creationId xmlns:p14="http://schemas.microsoft.com/office/powerpoint/2010/main" val="2707072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Areas of Child Needs</a:t>
            </a:r>
          </a:p>
        </p:txBody>
      </p:sp>
      <p:sp>
        <p:nvSpPr>
          <p:cNvPr id="3" name="Content Placeholder 2"/>
          <p:cNvSpPr>
            <a:spLocks noGrp="1"/>
          </p:cNvSpPr>
          <p:nvPr>
            <p:ph sz="half" idx="1"/>
          </p:nvPr>
        </p:nvSpPr>
        <p:spPr>
          <a:xfrm>
            <a:off x="457200" y="1600201"/>
            <a:ext cx="3810000" cy="1905000"/>
          </a:xfrm>
        </p:spPr>
        <p:txBody>
          <a:bodyPr>
            <a:normAutofit lnSpcReduction="10000"/>
          </a:bodyPr>
          <a:lstStyle/>
          <a:p>
            <a:pPr marL="0" indent="0">
              <a:buNone/>
            </a:pPr>
            <a:r>
              <a:rPr lang="en-US" b="1" dirty="0">
                <a:solidFill>
                  <a:schemeClr val="tx1">
                    <a:lumMod val="75000"/>
                    <a:lumOff val="25000"/>
                  </a:schemeClr>
                </a:solidFill>
              </a:rPr>
              <a:t>What are the current areas of need for your child?</a:t>
            </a:r>
            <a:endParaRPr lang="en-US" dirty="0"/>
          </a:p>
        </p:txBody>
      </p:sp>
      <p:sp>
        <p:nvSpPr>
          <p:cNvPr id="4" name="Content Placeholder 3"/>
          <p:cNvSpPr>
            <a:spLocks noGrp="1"/>
          </p:cNvSpPr>
          <p:nvPr>
            <p:ph sz="half" idx="2"/>
          </p:nvPr>
        </p:nvSpPr>
        <p:spPr>
          <a:xfrm>
            <a:off x="3962400" y="1600200"/>
            <a:ext cx="4724400" cy="4525963"/>
          </a:xfrm>
        </p:spPr>
        <p:txBody>
          <a:bodyPr>
            <a:normAutofit lnSpcReduction="10000"/>
          </a:bodyPr>
          <a:lstStyle/>
          <a:p>
            <a:pPr marL="0" indent="0">
              <a:buNone/>
            </a:pPr>
            <a:r>
              <a:rPr lang="en-US" b="1" dirty="0"/>
              <a:t>Greatest areas of need </a:t>
            </a:r>
          </a:p>
          <a:p>
            <a:r>
              <a:rPr lang="en-US" dirty="0"/>
              <a:t>General/cut across (e.g. communication, qualified personnel, etc.) </a:t>
            </a:r>
          </a:p>
          <a:p>
            <a:r>
              <a:rPr lang="en-US" dirty="0"/>
              <a:t>Community engagement/supports</a:t>
            </a:r>
          </a:p>
          <a:p>
            <a:r>
              <a:rPr lang="en-US" dirty="0"/>
              <a:t>Home supports</a:t>
            </a:r>
          </a:p>
          <a:p>
            <a:r>
              <a:rPr lang="en-US" dirty="0"/>
              <a:t>Medical/Health care</a:t>
            </a:r>
          </a:p>
          <a:p>
            <a:r>
              <a:rPr lang="en-US" dirty="0"/>
              <a:t>Post-Secondary/Adult Life</a:t>
            </a:r>
          </a:p>
          <a:p>
            <a:r>
              <a:rPr lang="en-US" dirty="0"/>
              <a:t>School</a:t>
            </a:r>
          </a:p>
        </p:txBody>
      </p:sp>
    </p:spTree>
    <p:extLst>
      <p:ext uri="{BB962C8B-B14F-4D97-AF65-F5344CB8AC3E}">
        <p14:creationId xmlns:p14="http://schemas.microsoft.com/office/powerpoint/2010/main" val="3713053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Family Needs</a:t>
            </a:r>
            <a:br>
              <a:rPr lang="en-US" dirty="0"/>
            </a:br>
            <a:r>
              <a:rPr lang="en-US" dirty="0"/>
              <a:t>(N= 154)</a:t>
            </a:r>
          </a:p>
        </p:txBody>
      </p:sp>
      <p:sp>
        <p:nvSpPr>
          <p:cNvPr id="3" name="Content Placeholder 2"/>
          <p:cNvSpPr>
            <a:spLocks noGrp="1"/>
          </p:cNvSpPr>
          <p:nvPr>
            <p:ph sz="half" idx="1"/>
          </p:nvPr>
        </p:nvSpPr>
        <p:spPr>
          <a:xfrm>
            <a:off x="457200" y="1600201"/>
            <a:ext cx="8229600" cy="838199"/>
          </a:xfrm>
        </p:spPr>
        <p:txBody>
          <a:bodyPr>
            <a:normAutofit fontScale="92500" lnSpcReduction="10000"/>
          </a:bodyPr>
          <a:lstStyle/>
          <a:p>
            <a:pPr marL="0" indent="0">
              <a:buNone/>
            </a:pPr>
            <a:r>
              <a:rPr lang="en-US" b="1" dirty="0">
                <a:solidFill>
                  <a:schemeClr val="tx1">
                    <a:lumMod val="75000"/>
                    <a:lumOff val="25000"/>
                  </a:schemeClr>
                </a:solidFill>
              </a:rPr>
              <a:t>What do you most need information about? (In order of frequency)</a:t>
            </a:r>
            <a:endParaRPr lang="en-US" dirty="0"/>
          </a:p>
          <a:p>
            <a:pPr marL="0" indent="0">
              <a:buNone/>
            </a:pPr>
            <a:endParaRPr lang="en-US" dirty="0"/>
          </a:p>
        </p:txBody>
      </p:sp>
      <p:sp>
        <p:nvSpPr>
          <p:cNvPr id="4" name="Content Placeholder 3"/>
          <p:cNvSpPr>
            <a:spLocks noGrp="1"/>
          </p:cNvSpPr>
          <p:nvPr>
            <p:ph sz="half" idx="2"/>
          </p:nvPr>
        </p:nvSpPr>
        <p:spPr>
          <a:xfrm>
            <a:off x="560560" y="2438399"/>
            <a:ext cx="7897640" cy="4188739"/>
          </a:xfrm>
        </p:spPr>
        <p:txBody>
          <a:bodyPr>
            <a:normAutofit fontScale="92500" lnSpcReduction="10000"/>
          </a:bodyPr>
          <a:lstStyle/>
          <a:p>
            <a:pPr marL="514350" lvl="0" indent="-420624">
              <a:buFont typeface="+mj-lt"/>
              <a:buAutoNum type="arabicPeriod"/>
            </a:pPr>
            <a:r>
              <a:rPr lang="en-US" dirty="0"/>
              <a:t>Assistive technology use</a:t>
            </a:r>
          </a:p>
          <a:p>
            <a:pPr marL="514350" indent="-420624">
              <a:buFont typeface="+mj-lt"/>
              <a:buAutoNum type="arabicPeriod"/>
            </a:pPr>
            <a:r>
              <a:rPr lang="en-US" dirty="0"/>
              <a:t>Communication methods and instruction</a:t>
            </a:r>
          </a:p>
          <a:p>
            <a:pPr marL="514350" lvl="0" indent="-420624">
              <a:buFont typeface="+mj-lt"/>
              <a:buAutoNum type="arabicPeriod"/>
            </a:pPr>
            <a:r>
              <a:rPr lang="en-US" dirty="0"/>
              <a:t>Advocacy skills to support my child in school and the community</a:t>
            </a:r>
          </a:p>
          <a:p>
            <a:pPr marL="514350" lvl="0" indent="-420624">
              <a:buFont typeface="+mj-lt"/>
              <a:buAutoNum type="arabicPeriod"/>
            </a:pPr>
            <a:r>
              <a:rPr lang="en-US" dirty="0"/>
              <a:t>Impact of vision and hearing loss </a:t>
            </a:r>
          </a:p>
          <a:p>
            <a:pPr marL="514350" indent="-420624">
              <a:buFont typeface="+mj-lt"/>
              <a:buAutoNum type="arabicPeriod"/>
            </a:pPr>
            <a:r>
              <a:rPr lang="en-US" dirty="0"/>
              <a:t>Helping my child build social skills and friendships</a:t>
            </a:r>
          </a:p>
          <a:p>
            <a:pPr marL="514350" indent="-420624">
              <a:buFont typeface="+mj-lt"/>
              <a:buAutoNum type="arabicPeriod"/>
            </a:pPr>
            <a:r>
              <a:rPr lang="en-US" dirty="0"/>
              <a:t>Building a network of support for my child</a:t>
            </a:r>
          </a:p>
          <a:p>
            <a:pPr marL="514350" indent="-420624">
              <a:buFont typeface="+mj-lt"/>
              <a:buAutoNum type="arabicPeriod"/>
            </a:pPr>
            <a:r>
              <a:rPr lang="en-US" dirty="0"/>
              <a:t>Transition to adult life</a:t>
            </a:r>
          </a:p>
          <a:p>
            <a:pPr marL="514350" indent="-420624">
              <a:buFont typeface="+mj-lt"/>
              <a:buAutoNum type="arabicPeriod"/>
            </a:pPr>
            <a:r>
              <a:rPr lang="en-US" dirty="0"/>
              <a:t>Supporting my child with complex medical needs</a:t>
            </a:r>
          </a:p>
        </p:txBody>
      </p:sp>
    </p:spTree>
    <p:extLst>
      <p:ext uri="{BB962C8B-B14F-4D97-AF65-F5344CB8AC3E}">
        <p14:creationId xmlns:p14="http://schemas.microsoft.com/office/powerpoint/2010/main" val="2004567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More Family Needs</a:t>
            </a:r>
            <a:br>
              <a:rPr lang="en-US" dirty="0"/>
            </a:br>
            <a:endParaRPr lang="en-US" dirty="0"/>
          </a:p>
        </p:txBody>
      </p:sp>
      <p:sp>
        <p:nvSpPr>
          <p:cNvPr id="3" name="Content Placeholder 2"/>
          <p:cNvSpPr>
            <a:spLocks noGrp="1"/>
          </p:cNvSpPr>
          <p:nvPr>
            <p:ph sz="half" idx="1"/>
          </p:nvPr>
        </p:nvSpPr>
        <p:spPr>
          <a:xfrm>
            <a:off x="457200" y="1600201"/>
            <a:ext cx="7086600" cy="533399"/>
          </a:xfrm>
        </p:spPr>
        <p:txBody>
          <a:bodyPr>
            <a:normAutofit fontScale="92500"/>
          </a:bodyPr>
          <a:lstStyle/>
          <a:p>
            <a:pPr marL="0" indent="0">
              <a:buNone/>
            </a:pPr>
            <a:r>
              <a:rPr lang="en-US" b="1" dirty="0">
                <a:solidFill>
                  <a:schemeClr val="tx1">
                    <a:lumMod val="75000"/>
                    <a:lumOff val="25000"/>
                  </a:schemeClr>
                </a:solidFill>
              </a:rPr>
              <a:t>What else do you most need information about?</a:t>
            </a:r>
            <a:endParaRPr lang="en-US" dirty="0"/>
          </a:p>
          <a:p>
            <a:pPr marL="0" indent="0">
              <a:buNone/>
            </a:pPr>
            <a:endParaRPr lang="en-US" dirty="0"/>
          </a:p>
        </p:txBody>
      </p:sp>
      <p:sp>
        <p:nvSpPr>
          <p:cNvPr id="4" name="Content Placeholder 3"/>
          <p:cNvSpPr>
            <a:spLocks noGrp="1"/>
          </p:cNvSpPr>
          <p:nvPr>
            <p:ph sz="half" idx="2"/>
          </p:nvPr>
        </p:nvSpPr>
        <p:spPr>
          <a:xfrm>
            <a:off x="560560" y="2133601"/>
            <a:ext cx="7897640" cy="4493538"/>
          </a:xfrm>
        </p:spPr>
        <p:txBody>
          <a:bodyPr>
            <a:normAutofit fontScale="92500"/>
          </a:bodyPr>
          <a:lstStyle/>
          <a:p>
            <a:pPr marL="608076" lvl="0" indent="-514350">
              <a:buFont typeface="+mj-lt"/>
              <a:buAutoNum type="arabicPeriod" startAt="9"/>
            </a:pPr>
            <a:r>
              <a:rPr lang="en-US" dirty="0"/>
              <a:t>Interveners in school</a:t>
            </a:r>
          </a:p>
          <a:p>
            <a:pPr marL="514350" indent="-420624">
              <a:buFont typeface="+mj-lt"/>
              <a:buAutoNum type="arabicPeriod" startAt="9"/>
            </a:pPr>
            <a:r>
              <a:rPr lang="en-US" dirty="0"/>
              <a:t> Dealing with challenging behaviors</a:t>
            </a:r>
          </a:p>
          <a:p>
            <a:pPr marL="514350" lvl="0" indent="-420624">
              <a:buFont typeface="+mj-lt"/>
              <a:buAutoNum type="arabicPeriod" startAt="9"/>
            </a:pPr>
            <a:r>
              <a:rPr lang="en-US" dirty="0"/>
              <a:t> Life of our child as an adult</a:t>
            </a:r>
          </a:p>
          <a:p>
            <a:pPr marL="514350" indent="-420624">
              <a:buFont typeface="+mj-lt"/>
              <a:buAutoNum type="arabicPeriod" startAt="9"/>
            </a:pPr>
            <a:r>
              <a:rPr lang="en-US" dirty="0"/>
              <a:t> Dealing with IEPs and assessments</a:t>
            </a:r>
          </a:p>
          <a:p>
            <a:pPr marL="514350" indent="-420624">
              <a:buFont typeface="+mj-lt"/>
              <a:buAutoNum type="arabicPeriod" startAt="9"/>
            </a:pPr>
            <a:r>
              <a:rPr lang="en-US" dirty="0"/>
              <a:t> Movement</a:t>
            </a:r>
          </a:p>
          <a:p>
            <a:pPr marL="514350" indent="-420624">
              <a:buFont typeface="+mj-lt"/>
              <a:buAutoNum type="arabicPeriod" startAt="9"/>
            </a:pPr>
            <a:r>
              <a:rPr lang="en-US" dirty="0"/>
              <a:t> Employment </a:t>
            </a:r>
          </a:p>
          <a:p>
            <a:pPr marL="514350" indent="-420624">
              <a:buFont typeface="+mj-lt"/>
              <a:buAutoNum type="arabicPeriod" startAt="9"/>
            </a:pPr>
            <a:r>
              <a:rPr lang="en-US" dirty="0"/>
              <a:t> Sibling support</a:t>
            </a:r>
          </a:p>
          <a:p>
            <a:pPr marL="514350" indent="-420624">
              <a:buFont typeface="+mj-lt"/>
              <a:buAutoNum type="arabicPeriod" startAt="9"/>
            </a:pPr>
            <a:r>
              <a:rPr lang="en-US" dirty="0"/>
              <a:t>Transition from early intervention to school</a:t>
            </a:r>
          </a:p>
        </p:txBody>
      </p:sp>
    </p:spTree>
    <p:extLst>
      <p:ext uri="{BB962C8B-B14F-4D97-AF65-F5344CB8AC3E}">
        <p14:creationId xmlns:p14="http://schemas.microsoft.com/office/powerpoint/2010/main" val="18361355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Family Strengths</a:t>
            </a:r>
            <a:br>
              <a:rPr lang="en-US" dirty="0"/>
            </a:br>
            <a:r>
              <a:rPr lang="en-US" dirty="0"/>
              <a:t>(N=124)</a:t>
            </a:r>
          </a:p>
        </p:txBody>
      </p:sp>
      <p:sp>
        <p:nvSpPr>
          <p:cNvPr id="3" name="Content Placeholder 2"/>
          <p:cNvSpPr>
            <a:spLocks noGrp="1"/>
          </p:cNvSpPr>
          <p:nvPr>
            <p:ph idx="1"/>
          </p:nvPr>
        </p:nvSpPr>
        <p:spPr/>
        <p:txBody>
          <a:bodyPr>
            <a:normAutofit fontScale="85000" lnSpcReduction="20000"/>
          </a:bodyPr>
          <a:lstStyle/>
          <a:p>
            <a:pPr marL="0" indent="0">
              <a:buNone/>
            </a:pPr>
            <a:r>
              <a:rPr lang="en-US" b="1" dirty="0"/>
              <a:t>Family characteristics and dynamics (n=123)</a:t>
            </a:r>
          </a:p>
          <a:p>
            <a:r>
              <a:rPr lang="en-US" dirty="0"/>
              <a:t>Our family is a strong team</a:t>
            </a:r>
          </a:p>
          <a:p>
            <a:r>
              <a:rPr lang="en-US" dirty="0"/>
              <a:t>Our adaptability, determination and patience</a:t>
            </a:r>
          </a:p>
          <a:p>
            <a:r>
              <a:rPr lang="en-US" dirty="0"/>
              <a:t>Love, humor and faith</a:t>
            </a:r>
          </a:p>
          <a:p>
            <a:r>
              <a:rPr lang="en-US" dirty="0"/>
              <a:t>Knowing and understanding our child</a:t>
            </a:r>
          </a:p>
          <a:p>
            <a:r>
              <a:rPr lang="en-US" dirty="0"/>
              <a:t>Being consistent</a:t>
            </a:r>
          </a:p>
          <a:p>
            <a:r>
              <a:rPr lang="en-US" dirty="0"/>
              <a:t>We allow our child freedom to explore</a:t>
            </a:r>
          </a:p>
          <a:p>
            <a:r>
              <a:rPr lang="en-US" dirty="0"/>
              <a:t>We focus on strengths and maintain high expectations</a:t>
            </a:r>
          </a:p>
          <a:p>
            <a:r>
              <a:rPr lang="en-US" dirty="0"/>
              <a:t>We include our child in all family activities</a:t>
            </a:r>
          </a:p>
          <a:p>
            <a:r>
              <a:rPr lang="en-US" dirty="0"/>
              <a:t>We celebrate successes</a:t>
            </a:r>
          </a:p>
        </p:txBody>
      </p:sp>
    </p:spTree>
    <p:extLst>
      <p:ext uri="{BB962C8B-B14F-4D97-AF65-F5344CB8AC3E}">
        <p14:creationId xmlns:p14="http://schemas.microsoft.com/office/powerpoint/2010/main" val="39745387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Family Strengths</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a:t>Our skills and abilities (n=102)</a:t>
            </a:r>
          </a:p>
          <a:p>
            <a:r>
              <a:rPr lang="en-US" dirty="0"/>
              <a:t>Taking care of educational and medical needs</a:t>
            </a:r>
          </a:p>
          <a:p>
            <a:r>
              <a:rPr lang="en-US" dirty="0"/>
              <a:t>Ability to advocate for our child</a:t>
            </a:r>
          </a:p>
          <a:p>
            <a:r>
              <a:rPr lang="en-US" dirty="0"/>
              <a:t>Ability to find resources</a:t>
            </a:r>
          </a:p>
          <a:p>
            <a:r>
              <a:rPr lang="en-US" dirty="0"/>
              <a:t>Ability to communicate with our child</a:t>
            </a:r>
          </a:p>
          <a:p>
            <a:r>
              <a:rPr lang="en-US" dirty="0"/>
              <a:t>Experience as educator(s) – teaching specific skills</a:t>
            </a:r>
          </a:p>
          <a:p>
            <a:r>
              <a:rPr lang="en-US" dirty="0"/>
              <a:t>Our ability (financial) to provide support</a:t>
            </a:r>
          </a:p>
          <a:p>
            <a:pPr marL="0" indent="0">
              <a:buNone/>
            </a:pPr>
            <a:endParaRPr lang="en-US" b="1" dirty="0"/>
          </a:p>
          <a:p>
            <a:pPr marL="0" indent="0">
              <a:buNone/>
            </a:pPr>
            <a:r>
              <a:rPr lang="en-US" b="1" dirty="0"/>
              <a:t>Development of external supports (n=12)</a:t>
            </a:r>
          </a:p>
          <a:p>
            <a:r>
              <a:rPr lang="en-US" dirty="0"/>
              <a:t>Connecting with other families</a:t>
            </a:r>
          </a:p>
          <a:p>
            <a:r>
              <a:rPr lang="en-US" dirty="0"/>
              <a:t>Having external supports</a:t>
            </a:r>
          </a:p>
        </p:txBody>
      </p:sp>
    </p:spTree>
    <p:extLst>
      <p:ext uri="{BB962C8B-B14F-4D97-AF65-F5344CB8AC3E}">
        <p14:creationId xmlns:p14="http://schemas.microsoft.com/office/powerpoint/2010/main" val="37347996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200400"/>
            <a:ext cx="6781800" cy="1362075"/>
          </a:xfrm>
        </p:spPr>
        <p:txBody>
          <a:bodyPr>
            <a:normAutofit fontScale="90000"/>
          </a:bodyPr>
          <a:lstStyle/>
          <a:p>
            <a:r>
              <a:rPr lang="en-US" u="sng" dirty="0"/>
              <a:t>III. Experiences with agencies and service providers</a:t>
            </a:r>
            <a:br>
              <a:rPr lang="en-US" u="sng" dirty="0"/>
            </a:br>
            <a:endParaRPr lang="en-US" dirty="0"/>
          </a:p>
        </p:txBody>
      </p:sp>
      <p:sp>
        <p:nvSpPr>
          <p:cNvPr id="3" name="Text Placeholder 2"/>
          <p:cNvSpPr>
            <a:spLocks noGrp="1"/>
          </p:cNvSpPr>
          <p:nvPr>
            <p:ph type="body" idx="1"/>
          </p:nvPr>
        </p:nvSpPr>
        <p:spPr>
          <a:xfrm>
            <a:off x="1143000" y="4038600"/>
            <a:ext cx="6400800" cy="1447800"/>
          </a:xfrm>
        </p:spPr>
        <p:txBody>
          <a:bodyPr>
            <a:normAutofit/>
          </a:bodyPr>
          <a:lstStyle/>
          <a:p>
            <a:r>
              <a:rPr lang="en-US" dirty="0">
                <a:solidFill>
                  <a:schemeClr val="tx1">
                    <a:lumMod val="85000"/>
                    <a:lumOff val="15000"/>
                  </a:schemeClr>
                </a:solidFill>
              </a:rPr>
              <a:t>Section III focuses on the various agencies and service providers families deal with in supporting their child.</a:t>
            </a:r>
          </a:p>
        </p:txBody>
      </p:sp>
    </p:spTree>
    <p:extLst>
      <p:ext uri="{BB962C8B-B14F-4D97-AF65-F5344CB8AC3E}">
        <p14:creationId xmlns:p14="http://schemas.microsoft.com/office/powerpoint/2010/main" val="25056149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Satisfaction with Service Agencies/Programs (N= 166)</a:t>
            </a:r>
          </a:p>
        </p:txBody>
      </p:sp>
      <p:sp>
        <p:nvSpPr>
          <p:cNvPr id="3" name="Content Placeholder 2"/>
          <p:cNvSpPr>
            <a:spLocks noGrp="1"/>
          </p:cNvSpPr>
          <p:nvPr>
            <p:ph idx="1"/>
          </p:nvPr>
        </p:nvSpPr>
        <p:spPr/>
        <p:txBody>
          <a:bodyPr>
            <a:normAutofit fontScale="92500" lnSpcReduction="20000"/>
          </a:bodyPr>
          <a:lstStyle/>
          <a:p>
            <a:pPr marL="0" indent="0">
              <a:buNone/>
            </a:pPr>
            <a:r>
              <a:rPr lang="en-US" b="1" u="sng" dirty="0"/>
              <a:t>State and Local</a:t>
            </a:r>
          </a:p>
          <a:p>
            <a:pPr marL="0" indent="0">
              <a:buNone/>
            </a:pPr>
            <a:endParaRPr lang="en-US" sz="2200" b="1" u="sng" dirty="0"/>
          </a:p>
          <a:p>
            <a:pPr marL="0" indent="0">
              <a:buNone/>
            </a:pPr>
            <a:r>
              <a:rPr lang="en-US" b="1" dirty="0"/>
              <a:t>School District/Department of Education 	</a:t>
            </a:r>
            <a:r>
              <a:rPr lang="en-US" sz="2800" dirty="0"/>
              <a:t>(n=154); 69% have had positive experiences</a:t>
            </a:r>
          </a:p>
          <a:p>
            <a:pPr marL="0" indent="0">
              <a:buNone/>
            </a:pPr>
            <a:r>
              <a:rPr lang="en-US" b="1" dirty="0"/>
              <a:t>Part C Program</a:t>
            </a:r>
          </a:p>
          <a:p>
            <a:pPr marL="0" indent="0">
              <a:buNone/>
            </a:pPr>
            <a:r>
              <a:rPr lang="en-US" b="1" dirty="0"/>
              <a:t>	</a:t>
            </a:r>
            <a:r>
              <a:rPr lang="en-US" sz="2800" dirty="0"/>
              <a:t>(n=97); 75% have had positive experiences</a:t>
            </a:r>
          </a:p>
          <a:p>
            <a:pPr marL="0" indent="0">
              <a:buNone/>
            </a:pPr>
            <a:r>
              <a:rPr lang="en-US" b="1" dirty="0"/>
              <a:t>Developmental Disabilities</a:t>
            </a:r>
          </a:p>
          <a:p>
            <a:pPr marL="0" indent="0">
              <a:buNone/>
            </a:pPr>
            <a:r>
              <a:rPr lang="en-US" sz="2800" b="1" dirty="0"/>
              <a:t>	</a:t>
            </a:r>
            <a:r>
              <a:rPr lang="en-US" sz="3000" dirty="0"/>
              <a:t>(n=84); 42% have had positive experiences</a:t>
            </a:r>
          </a:p>
          <a:p>
            <a:pPr marL="0" indent="0">
              <a:buNone/>
            </a:pPr>
            <a:r>
              <a:rPr lang="en-US" sz="3500" b="1" dirty="0"/>
              <a:t>Vocational Rehabilitation</a:t>
            </a:r>
          </a:p>
          <a:p>
            <a:pPr marL="0" indent="0">
              <a:buNone/>
            </a:pPr>
            <a:r>
              <a:rPr lang="en-US" sz="2800" b="1" dirty="0"/>
              <a:t>	</a:t>
            </a:r>
            <a:r>
              <a:rPr lang="en-US" sz="3000" dirty="0"/>
              <a:t>(n=48); 38% have had positive experiences</a:t>
            </a:r>
          </a:p>
        </p:txBody>
      </p:sp>
    </p:spTree>
    <p:extLst>
      <p:ext uri="{BB962C8B-B14F-4D97-AF65-F5344CB8AC3E}">
        <p14:creationId xmlns:p14="http://schemas.microsoft.com/office/powerpoint/2010/main" val="8326349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Satisfaction with Service Agencies/Programs</a:t>
            </a:r>
          </a:p>
        </p:txBody>
      </p:sp>
      <p:sp>
        <p:nvSpPr>
          <p:cNvPr id="3" name="Content Placeholder 2"/>
          <p:cNvSpPr>
            <a:spLocks noGrp="1"/>
          </p:cNvSpPr>
          <p:nvPr>
            <p:ph idx="1"/>
          </p:nvPr>
        </p:nvSpPr>
        <p:spPr/>
        <p:txBody>
          <a:bodyPr>
            <a:normAutofit fontScale="77500" lnSpcReduction="20000"/>
          </a:bodyPr>
          <a:lstStyle/>
          <a:p>
            <a:pPr marL="0" indent="0">
              <a:buNone/>
            </a:pPr>
            <a:r>
              <a:rPr lang="en-US" b="1" u="sng" dirty="0"/>
              <a:t>Other </a:t>
            </a:r>
          </a:p>
          <a:p>
            <a:pPr marL="0" indent="0">
              <a:buNone/>
            </a:pPr>
            <a:endParaRPr lang="en-US" sz="2200" b="1" u="sng" dirty="0"/>
          </a:p>
          <a:p>
            <a:pPr marL="0" indent="0">
              <a:buNone/>
            </a:pPr>
            <a:r>
              <a:rPr lang="en-US" sz="3100" b="1" dirty="0"/>
              <a:t>Medical System</a:t>
            </a:r>
            <a:r>
              <a:rPr lang="en-US" b="1" dirty="0"/>
              <a:t>	</a:t>
            </a:r>
          </a:p>
          <a:p>
            <a:pPr marL="0" indent="0">
              <a:buNone/>
            </a:pPr>
            <a:r>
              <a:rPr lang="en-US" sz="2800" b="1" dirty="0"/>
              <a:t>	</a:t>
            </a:r>
            <a:r>
              <a:rPr lang="en-US" sz="2800" dirty="0"/>
              <a:t>(n=130); 78% have had positive experiences</a:t>
            </a:r>
          </a:p>
          <a:p>
            <a:pPr marL="0" indent="0">
              <a:buNone/>
            </a:pPr>
            <a:r>
              <a:rPr lang="en-US" sz="3100" b="1" dirty="0"/>
              <a:t>Public Health System</a:t>
            </a:r>
          </a:p>
          <a:p>
            <a:pPr marL="0" indent="0">
              <a:buNone/>
            </a:pPr>
            <a:r>
              <a:rPr lang="en-US" b="1" dirty="0"/>
              <a:t>	</a:t>
            </a:r>
            <a:r>
              <a:rPr lang="en-US" sz="2800" dirty="0"/>
              <a:t>(n=60); 47% have had positive experiences</a:t>
            </a:r>
          </a:p>
          <a:p>
            <a:pPr marL="0" indent="0">
              <a:buNone/>
            </a:pPr>
            <a:r>
              <a:rPr lang="en-US" sz="3100" b="1" dirty="0"/>
              <a:t>Kellen Keller Regional Representative</a:t>
            </a:r>
          </a:p>
          <a:p>
            <a:pPr marL="0" indent="0">
              <a:buNone/>
            </a:pPr>
            <a:r>
              <a:rPr lang="en-US" sz="2800" b="1" dirty="0"/>
              <a:t>	</a:t>
            </a:r>
            <a:r>
              <a:rPr lang="en-US" sz="3000" dirty="0"/>
              <a:t>(n=56); 52% have had positive experiences</a:t>
            </a:r>
          </a:p>
          <a:p>
            <a:pPr marL="0" indent="0">
              <a:buNone/>
            </a:pPr>
            <a:r>
              <a:rPr lang="en-US" sz="3100" b="1" dirty="0"/>
              <a:t>Parent Center</a:t>
            </a:r>
          </a:p>
          <a:p>
            <a:pPr marL="0" indent="0">
              <a:buNone/>
            </a:pPr>
            <a:r>
              <a:rPr lang="en-US" sz="2800" b="1" dirty="0"/>
              <a:t>	</a:t>
            </a:r>
            <a:r>
              <a:rPr lang="en-US" sz="3000" dirty="0"/>
              <a:t>(n=38); 42% have had positive experiences</a:t>
            </a:r>
          </a:p>
          <a:p>
            <a:pPr marL="0" indent="0">
              <a:buNone/>
            </a:pPr>
            <a:r>
              <a:rPr lang="en-US" sz="3100" b="1" dirty="0"/>
              <a:t>Other local, state and national agencies/programs</a:t>
            </a:r>
          </a:p>
          <a:p>
            <a:pPr marL="0" indent="0">
              <a:buNone/>
            </a:pPr>
            <a:r>
              <a:rPr lang="en-US" sz="3500" dirty="0"/>
              <a:t>	</a:t>
            </a:r>
            <a:r>
              <a:rPr lang="en-US" sz="3000" dirty="0"/>
              <a:t>(n=43); 95%have had positive experiences</a:t>
            </a:r>
          </a:p>
        </p:txBody>
      </p:sp>
    </p:spTree>
    <p:extLst>
      <p:ext uri="{BB962C8B-B14F-4D97-AF65-F5344CB8AC3E}">
        <p14:creationId xmlns:p14="http://schemas.microsoft.com/office/powerpoint/2010/main" val="24986930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Educational Service Providers </a:t>
            </a:r>
            <a:br>
              <a:rPr lang="en-US" dirty="0"/>
            </a:br>
            <a:r>
              <a:rPr lang="en-US" dirty="0"/>
              <a:t>(N=162)</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a:t>Educational Personnel</a:t>
            </a:r>
          </a:p>
          <a:p>
            <a:r>
              <a:rPr lang="en-US" u="sng" dirty="0"/>
              <a:t>Teachers</a:t>
            </a:r>
            <a:r>
              <a:rPr lang="en-US" dirty="0"/>
              <a:t> </a:t>
            </a:r>
          </a:p>
          <a:p>
            <a:pPr lvl="1"/>
            <a:r>
              <a:rPr lang="en-US" dirty="0"/>
              <a:t>Special Education Teacher (143), Teacher of the Visually Impaired (126), Early Intervention Teacher (120), Regular Education Teacher (106), Teacher of the Deaf or Hard of Hearing (105), Teacher of the Deafblind (37) </a:t>
            </a:r>
          </a:p>
          <a:p>
            <a:pPr marL="514350" indent="-457200"/>
            <a:r>
              <a:rPr lang="en-US" u="sng" dirty="0"/>
              <a:t>Related Service Providers</a:t>
            </a:r>
          </a:p>
          <a:p>
            <a:pPr lvl="1"/>
            <a:r>
              <a:rPr lang="en-US" dirty="0"/>
              <a:t>SLP (150), OT (142), PT (138), School nurse (104), O&amp;M (94), Interpreter (33)</a:t>
            </a:r>
          </a:p>
          <a:p>
            <a:r>
              <a:rPr lang="en-US" u="sng" dirty="0" err="1"/>
              <a:t>Paraeducators</a:t>
            </a:r>
            <a:endParaRPr lang="en-US" u="sng" dirty="0"/>
          </a:p>
          <a:p>
            <a:pPr lvl="1"/>
            <a:r>
              <a:rPr lang="en-US" dirty="0" err="1"/>
              <a:t>Paraeducators</a:t>
            </a:r>
            <a:r>
              <a:rPr lang="en-US" dirty="0"/>
              <a:t> (84), Interveners (46)</a:t>
            </a:r>
          </a:p>
          <a:p>
            <a:r>
              <a:rPr lang="en-US" u="sng" dirty="0"/>
              <a:t>Administrators</a:t>
            </a:r>
          </a:p>
          <a:p>
            <a:pPr lvl="1"/>
            <a:r>
              <a:rPr lang="en-US" dirty="0"/>
              <a:t>School administrator (96)</a:t>
            </a:r>
          </a:p>
          <a:p>
            <a:pPr lvl="1"/>
            <a:r>
              <a:rPr lang="en-US" dirty="0"/>
              <a:t>District administrator (63)</a:t>
            </a:r>
          </a:p>
        </p:txBody>
      </p:sp>
    </p:spTree>
    <p:extLst>
      <p:ext uri="{BB962C8B-B14F-4D97-AF65-F5344CB8AC3E}">
        <p14:creationId xmlns:p14="http://schemas.microsoft.com/office/powerpoint/2010/main" val="1044125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9144000" cy="1325562"/>
          </a:xfrm>
        </p:spPr>
        <p:txBody>
          <a:bodyPr>
            <a:normAutofit/>
          </a:bodyPr>
          <a:lstStyle/>
          <a:p>
            <a:r>
              <a:rPr lang="en-US" sz="4000" b="1" dirty="0"/>
              <a:t>Overview of the Assessment</a:t>
            </a:r>
            <a:endParaRPr lang="en-US" sz="4000" dirty="0"/>
          </a:p>
        </p:txBody>
      </p:sp>
      <p:sp>
        <p:nvSpPr>
          <p:cNvPr id="3" name="Content Placeholder 2"/>
          <p:cNvSpPr>
            <a:spLocks noGrp="1"/>
          </p:cNvSpPr>
          <p:nvPr>
            <p:ph idx="1"/>
          </p:nvPr>
        </p:nvSpPr>
        <p:spPr>
          <a:xfrm>
            <a:off x="457200" y="1600200"/>
            <a:ext cx="8229600" cy="4343400"/>
          </a:xfrm>
        </p:spPr>
        <p:txBody>
          <a:bodyPr>
            <a:normAutofit/>
          </a:bodyPr>
          <a:lstStyle/>
          <a:p>
            <a:pPr marL="571500" indent="-571500">
              <a:buFont typeface="+mj-lt"/>
              <a:buAutoNum type="romanUcPeriod"/>
            </a:pPr>
            <a:r>
              <a:rPr lang="en-US" dirty="0"/>
              <a:t>Background</a:t>
            </a:r>
          </a:p>
          <a:p>
            <a:pPr marL="571500" indent="-571500">
              <a:buFont typeface="+mj-lt"/>
              <a:buAutoNum type="romanUcPeriod"/>
            </a:pPr>
            <a:r>
              <a:rPr lang="en-US" dirty="0"/>
              <a:t>Child and Family Needs and Strengths</a:t>
            </a:r>
          </a:p>
          <a:p>
            <a:pPr marL="571500" indent="-571500">
              <a:buFont typeface="+mj-lt"/>
              <a:buAutoNum type="romanUcPeriod"/>
            </a:pPr>
            <a:r>
              <a:rPr lang="en-US" dirty="0"/>
              <a:t>Experiences with Agencies, Programs and Service Providers</a:t>
            </a:r>
          </a:p>
          <a:p>
            <a:pPr marL="571500" indent="-571500">
              <a:buFont typeface="+mj-lt"/>
              <a:buAutoNum type="romanUcPeriod"/>
            </a:pPr>
            <a:r>
              <a:rPr lang="en-US" dirty="0"/>
              <a:t>Experience and Interactions with other Families</a:t>
            </a:r>
          </a:p>
          <a:p>
            <a:pPr marL="571500" indent="-571500">
              <a:buFont typeface="+mj-lt"/>
              <a:buAutoNum type="romanUcPeriod"/>
            </a:pPr>
            <a:r>
              <a:rPr lang="en-US" dirty="0"/>
              <a:t>Local, State and National Supports</a:t>
            </a:r>
          </a:p>
        </p:txBody>
      </p:sp>
    </p:spTree>
    <p:extLst>
      <p:ext uri="{BB962C8B-B14F-4D97-AF65-F5344CB8AC3E}">
        <p14:creationId xmlns:p14="http://schemas.microsoft.com/office/powerpoint/2010/main" val="9105040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Medical/Social Service Providers</a:t>
            </a:r>
            <a:br>
              <a:rPr lang="en-US" dirty="0"/>
            </a:br>
            <a:r>
              <a:rPr lang="en-US" dirty="0"/>
              <a:t>(N=162)</a:t>
            </a:r>
          </a:p>
        </p:txBody>
      </p:sp>
      <p:sp>
        <p:nvSpPr>
          <p:cNvPr id="3" name="Content Placeholder 2"/>
          <p:cNvSpPr>
            <a:spLocks noGrp="1"/>
          </p:cNvSpPr>
          <p:nvPr>
            <p:ph idx="1"/>
          </p:nvPr>
        </p:nvSpPr>
        <p:spPr/>
        <p:txBody>
          <a:bodyPr>
            <a:normAutofit/>
          </a:bodyPr>
          <a:lstStyle/>
          <a:p>
            <a:r>
              <a:rPr lang="en-US" dirty="0"/>
              <a:t>Vision/Hearing Professionals</a:t>
            </a:r>
          </a:p>
          <a:p>
            <a:pPr lvl="1"/>
            <a:r>
              <a:rPr lang="en-US" dirty="0"/>
              <a:t>Audiologist (150), Ophthalmologist (142), Optometrist (110)</a:t>
            </a:r>
          </a:p>
          <a:p>
            <a:r>
              <a:rPr lang="en-US" dirty="0"/>
              <a:t>General Medical Professionals</a:t>
            </a:r>
          </a:p>
          <a:p>
            <a:pPr lvl="1"/>
            <a:r>
              <a:rPr lang="en-US" dirty="0"/>
              <a:t>Pediatrician (145), Physician (141), Public Health Nurse (31)</a:t>
            </a:r>
          </a:p>
          <a:p>
            <a:r>
              <a:rPr lang="en-US" dirty="0"/>
              <a:t>Social Service Personnel</a:t>
            </a:r>
          </a:p>
          <a:p>
            <a:pPr lvl="1"/>
            <a:r>
              <a:rPr lang="en-US" dirty="0"/>
              <a:t>Social Worker (68)</a:t>
            </a:r>
          </a:p>
        </p:txBody>
      </p:sp>
    </p:spTree>
    <p:extLst>
      <p:ext uri="{BB962C8B-B14F-4D97-AF65-F5344CB8AC3E}">
        <p14:creationId xmlns:p14="http://schemas.microsoft.com/office/powerpoint/2010/main" val="23313705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200400"/>
            <a:ext cx="6781800" cy="1362075"/>
          </a:xfrm>
        </p:spPr>
        <p:txBody>
          <a:bodyPr>
            <a:noAutofit/>
          </a:bodyPr>
          <a:lstStyle/>
          <a:p>
            <a:r>
              <a:rPr lang="en-US" sz="3200" u="sng" dirty="0"/>
              <a:t>IV. Experiences and interactions with other families</a:t>
            </a:r>
            <a:br>
              <a:rPr lang="en-US" sz="3200" u="sng" dirty="0"/>
            </a:br>
            <a:endParaRPr lang="en-US" sz="3200" dirty="0"/>
          </a:p>
        </p:txBody>
      </p:sp>
      <p:sp>
        <p:nvSpPr>
          <p:cNvPr id="3" name="Text Placeholder 2"/>
          <p:cNvSpPr>
            <a:spLocks noGrp="1"/>
          </p:cNvSpPr>
          <p:nvPr>
            <p:ph type="body" idx="1"/>
          </p:nvPr>
        </p:nvSpPr>
        <p:spPr>
          <a:xfrm>
            <a:off x="1143000" y="4038600"/>
            <a:ext cx="6400800" cy="1447800"/>
          </a:xfrm>
        </p:spPr>
        <p:txBody>
          <a:bodyPr>
            <a:normAutofit/>
          </a:bodyPr>
          <a:lstStyle/>
          <a:p>
            <a:r>
              <a:rPr lang="en-US" dirty="0">
                <a:solidFill>
                  <a:schemeClr val="tx1">
                    <a:lumMod val="85000"/>
                    <a:lumOff val="15000"/>
                  </a:schemeClr>
                </a:solidFill>
              </a:rPr>
              <a:t>Section IV focuses on the experiences and interactions with family groups and other families.</a:t>
            </a:r>
          </a:p>
        </p:txBody>
      </p:sp>
    </p:spTree>
    <p:extLst>
      <p:ext uri="{BB962C8B-B14F-4D97-AF65-F5344CB8AC3E}">
        <p14:creationId xmlns:p14="http://schemas.microsoft.com/office/powerpoint/2010/main" val="21872998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Interactions with other Families (N=149)</a:t>
            </a:r>
          </a:p>
        </p:txBody>
      </p:sp>
      <p:sp>
        <p:nvSpPr>
          <p:cNvPr id="3" name="Content Placeholder 2"/>
          <p:cNvSpPr>
            <a:spLocks noGrp="1"/>
          </p:cNvSpPr>
          <p:nvPr>
            <p:ph idx="1"/>
          </p:nvPr>
        </p:nvSpPr>
        <p:spPr/>
        <p:txBody>
          <a:bodyPr/>
          <a:lstStyle/>
          <a:p>
            <a:pPr marL="0" indent="0">
              <a:buNone/>
            </a:pPr>
            <a:r>
              <a:rPr lang="en-US" dirty="0"/>
              <a:t>Frequency of Interactions with Other Families</a:t>
            </a:r>
          </a:p>
          <a:p>
            <a:r>
              <a:rPr lang="en-US" dirty="0"/>
              <a:t>Of the 149 respondents: </a:t>
            </a:r>
          </a:p>
          <a:p>
            <a:pPr lvl="1"/>
            <a:r>
              <a:rPr lang="en-US" dirty="0"/>
              <a:t>74 (49.7%) never communicate with other families</a:t>
            </a:r>
          </a:p>
          <a:p>
            <a:pPr lvl="1"/>
            <a:r>
              <a:rPr lang="en-US" dirty="0"/>
              <a:t>53 (35.6%) communicated 1-2 times per month</a:t>
            </a:r>
          </a:p>
          <a:p>
            <a:pPr lvl="1"/>
            <a:r>
              <a:rPr lang="en-US" dirty="0"/>
              <a:t>5 (3.4%) communicated 3-5 times per month</a:t>
            </a:r>
          </a:p>
          <a:p>
            <a:pPr lvl="1"/>
            <a:r>
              <a:rPr lang="en-US" dirty="0"/>
              <a:t>17 (11.4%) communicated more than 5 times per month</a:t>
            </a:r>
          </a:p>
        </p:txBody>
      </p:sp>
    </p:spTree>
    <p:extLst>
      <p:ext uri="{BB962C8B-B14F-4D97-AF65-F5344CB8AC3E}">
        <p14:creationId xmlns:p14="http://schemas.microsoft.com/office/powerpoint/2010/main" val="22971076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Preferred Interactions with Other Families (N=152)</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Means of Interaction</a:t>
            </a:r>
          </a:p>
          <a:p>
            <a:r>
              <a:rPr lang="en-US" dirty="0"/>
              <a:t>Of the 152 respondents: </a:t>
            </a:r>
          </a:p>
          <a:p>
            <a:pPr lvl="1"/>
            <a:r>
              <a:rPr lang="en-US" dirty="0"/>
              <a:t>112 preferred in person interactions</a:t>
            </a:r>
          </a:p>
          <a:p>
            <a:pPr lvl="1"/>
            <a:r>
              <a:rPr lang="en-US" dirty="0"/>
              <a:t>90 preferred private Facebook groups</a:t>
            </a:r>
          </a:p>
          <a:p>
            <a:pPr lvl="1"/>
            <a:r>
              <a:rPr lang="en-US" dirty="0"/>
              <a:t>69 preferred phone calls </a:t>
            </a:r>
          </a:p>
          <a:p>
            <a:pPr lvl="1"/>
            <a:r>
              <a:rPr lang="en-US" dirty="0"/>
              <a:t>69 preferred texting (&amp; a few preferred email)</a:t>
            </a:r>
          </a:p>
          <a:p>
            <a:pPr lvl="1"/>
            <a:r>
              <a:rPr lang="en-US" dirty="0"/>
              <a:t>About 25% preferred some form of on-line communication (Skype, Facetime, Google Chat, etc.)</a:t>
            </a:r>
          </a:p>
          <a:p>
            <a:pPr lvl="1"/>
            <a:r>
              <a:rPr lang="en-US" dirty="0"/>
              <a:t>Several respondents were not interested in communicating with other families</a:t>
            </a:r>
          </a:p>
        </p:txBody>
      </p:sp>
    </p:spTree>
    <p:extLst>
      <p:ext uri="{BB962C8B-B14F-4D97-AF65-F5344CB8AC3E}">
        <p14:creationId xmlns:p14="http://schemas.microsoft.com/office/powerpoint/2010/main" val="9219779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Experiences and Interactions with other Families(N=132)</a:t>
            </a:r>
          </a:p>
        </p:txBody>
      </p:sp>
      <p:sp>
        <p:nvSpPr>
          <p:cNvPr id="3" name="Content Placeholder 2"/>
          <p:cNvSpPr>
            <a:spLocks noGrp="1"/>
          </p:cNvSpPr>
          <p:nvPr>
            <p:ph idx="1"/>
          </p:nvPr>
        </p:nvSpPr>
        <p:spPr/>
        <p:txBody>
          <a:bodyPr>
            <a:normAutofit lnSpcReduction="10000"/>
          </a:bodyPr>
          <a:lstStyle/>
          <a:p>
            <a:pPr marL="0" indent="0">
              <a:buNone/>
            </a:pPr>
            <a:r>
              <a:rPr lang="en-US" dirty="0"/>
              <a:t>Parent Groups and Advocacy Efforts</a:t>
            </a:r>
          </a:p>
          <a:p>
            <a:r>
              <a:rPr lang="en-US" dirty="0"/>
              <a:t>Of the 132 respondents: </a:t>
            </a:r>
          </a:p>
          <a:p>
            <a:pPr lvl="1"/>
            <a:r>
              <a:rPr lang="en-US" dirty="0"/>
              <a:t>69 indicated that there was a parent group in their state</a:t>
            </a:r>
          </a:p>
          <a:p>
            <a:pPr lvl="2"/>
            <a:r>
              <a:rPr lang="en-US" dirty="0"/>
              <a:t>40 indicated they were active in their state parent group</a:t>
            </a:r>
          </a:p>
          <a:p>
            <a:pPr lvl="1"/>
            <a:r>
              <a:rPr lang="en-US" dirty="0"/>
              <a:t>28 indicated that there wasn’t a parent group</a:t>
            </a:r>
          </a:p>
          <a:p>
            <a:pPr lvl="1"/>
            <a:r>
              <a:rPr lang="en-US" dirty="0"/>
              <a:t>46 did not know or did not respond</a:t>
            </a:r>
          </a:p>
          <a:p>
            <a:pPr lvl="1"/>
            <a:r>
              <a:rPr lang="en-US" dirty="0"/>
              <a:t>13 indicated that they were active in state and/or national advocacy efforts.</a:t>
            </a:r>
          </a:p>
        </p:txBody>
      </p:sp>
    </p:spTree>
    <p:extLst>
      <p:ext uri="{BB962C8B-B14F-4D97-AF65-F5344CB8AC3E}">
        <p14:creationId xmlns:p14="http://schemas.microsoft.com/office/powerpoint/2010/main" val="13146583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200400"/>
            <a:ext cx="6781800" cy="1362075"/>
          </a:xfrm>
        </p:spPr>
        <p:txBody>
          <a:bodyPr>
            <a:noAutofit/>
          </a:bodyPr>
          <a:lstStyle/>
          <a:p>
            <a:r>
              <a:rPr lang="en-US" sz="3200" u="sng" dirty="0"/>
              <a:t>V. Supports</a:t>
            </a:r>
            <a:br>
              <a:rPr lang="en-US" sz="3200" u="sng" dirty="0"/>
            </a:br>
            <a:endParaRPr lang="en-US" sz="3200" dirty="0"/>
          </a:p>
        </p:txBody>
      </p:sp>
      <p:sp>
        <p:nvSpPr>
          <p:cNvPr id="3" name="Text Placeholder 2"/>
          <p:cNvSpPr>
            <a:spLocks noGrp="1"/>
          </p:cNvSpPr>
          <p:nvPr>
            <p:ph type="body" idx="1"/>
          </p:nvPr>
        </p:nvSpPr>
        <p:spPr>
          <a:xfrm>
            <a:off x="1143000" y="4038600"/>
            <a:ext cx="6400800" cy="1447800"/>
          </a:xfrm>
        </p:spPr>
        <p:txBody>
          <a:bodyPr>
            <a:normAutofit/>
          </a:bodyPr>
          <a:lstStyle/>
          <a:p>
            <a:r>
              <a:rPr lang="en-US" dirty="0">
                <a:solidFill>
                  <a:schemeClr val="tx1">
                    <a:lumMod val="85000"/>
                    <a:lumOff val="15000"/>
                  </a:schemeClr>
                </a:solidFill>
              </a:rPr>
              <a:t>Section V focuses on family supports at the local, state and national levels.</a:t>
            </a:r>
          </a:p>
        </p:txBody>
      </p:sp>
    </p:spTree>
    <p:extLst>
      <p:ext uri="{BB962C8B-B14F-4D97-AF65-F5344CB8AC3E}">
        <p14:creationId xmlns:p14="http://schemas.microsoft.com/office/powerpoint/2010/main" val="27865867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Decision Making Supports</a:t>
            </a:r>
            <a:br>
              <a:rPr lang="en-US" dirty="0"/>
            </a:br>
            <a:r>
              <a:rPr lang="en-US" dirty="0"/>
              <a:t>(N= 156)</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a:t>Who do Parents Rely on in Making Decisions (overall rankings in parentheses)</a:t>
            </a:r>
          </a:p>
          <a:p>
            <a:pPr marL="514350" indent="-514350">
              <a:buFont typeface="+mj-lt"/>
              <a:buAutoNum type="arabicPeriod"/>
            </a:pPr>
            <a:r>
              <a:rPr lang="en-US" dirty="0"/>
              <a:t>Themselves</a:t>
            </a:r>
          </a:p>
          <a:p>
            <a:pPr lvl="1"/>
            <a:r>
              <a:rPr lang="en-US" dirty="0"/>
              <a:t>Their own knowledge of their child (1)</a:t>
            </a:r>
          </a:p>
          <a:p>
            <a:pPr lvl="1"/>
            <a:r>
              <a:rPr lang="en-US" dirty="0"/>
              <a:t>Reading and self-study (3)</a:t>
            </a:r>
          </a:p>
          <a:p>
            <a:pPr marL="514350" indent="-514350">
              <a:buFont typeface="+mj-lt"/>
              <a:buAutoNum type="arabicPeriod"/>
            </a:pPr>
            <a:r>
              <a:rPr lang="en-US" dirty="0"/>
              <a:t>Experts</a:t>
            </a:r>
          </a:p>
          <a:p>
            <a:pPr lvl="1"/>
            <a:r>
              <a:rPr lang="en-US" dirty="0"/>
              <a:t>Service providers (Part C providers, teachers, physicians, etc.) (2)</a:t>
            </a:r>
          </a:p>
          <a:p>
            <a:pPr lvl="1"/>
            <a:r>
              <a:rPr lang="en-US" dirty="0"/>
              <a:t>State Deaf-Blind Project personnel (5)</a:t>
            </a:r>
          </a:p>
          <a:p>
            <a:pPr lvl="1"/>
            <a:r>
              <a:rPr lang="en-US" dirty="0"/>
              <a:t>Trainings and workshops (4)</a:t>
            </a:r>
          </a:p>
          <a:p>
            <a:pPr lvl="1"/>
            <a:r>
              <a:rPr lang="en-US" dirty="0"/>
              <a:t>Watching online videos (8)</a:t>
            </a:r>
          </a:p>
          <a:p>
            <a:pPr marL="571500" indent="-514350">
              <a:buFont typeface="+mj-lt"/>
              <a:buAutoNum type="arabicPeriod"/>
            </a:pPr>
            <a:r>
              <a:rPr lang="en-US" dirty="0"/>
              <a:t>Other Families</a:t>
            </a:r>
          </a:p>
          <a:p>
            <a:pPr lvl="1"/>
            <a:r>
              <a:rPr lang="en-US" dirty="0"/>
              <a:t>Parent of a child who is deaf-blind (6)</a:t>
            </a:r>
          </a:p>
          <a:p>
            <a:pPr lvl="1"/>
            <a:r>
              <a:rPr lang="en-US" dirty="0"/>
              <a:t>Local or national parent group (7)</a:t>
            </a:r>
          </a:p>
        </p:txBody>
      </p:sp>
    </p:spTree>
    <p:extLst>
      <p:ext uri="{BB962C8B-B14F-4D97-AF65-F5344CB8AC3E}">
        <p14:creationId xmlns:p14="http://schemas.microsoft.com/office/powerpoint/2010/main" val="42235406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Most Helpful Supports Generally</a:t>
            </a:r>
            <a:br>
              <a:rPr lang="en-US" dirty="0"/>
            </a:br>
            <a:r>
              <a:rPr lang="en-US" dirty="0"/>
              <a:t>(N=112)</a:t>
            </a:r>
          </a:p>
        </p:txBody>
      </p:sp>
      <p:sp>
        <p:nvSpPr>
          <p:cNvPr id="3" name="Content Placeholder 2"/>
          <p:cNvSpPr>
            <a:spLocks noGrp="1"/>
          </p:cNvSpPr>
          <p:nvPr>
            <p:ph idx="1"/>
          </p:nvPr>
        </p:nvSpPr>
        <p:spPr/>
        <p:txBody>
          <a:bodyPr>
            <a:normAutofit/>
          </a:bodyPr>
          <a:lstStyle/>
          <a:p>
            <a:pPr marL="0" indent="0">
              <a:buNone/>
            </a:pPr>
            <a:r>
              <a:rPr lang="en-US" dirty="0"/>
              <a:t>Who has provided the most helpful supports</a:t>
            </a:r>
          </a:p>
          <a:p>
            <a:pPr marL="514350" indent="-514350">
              <a:buFont typeface="+mj-lt"/>
              <a:buAutoNum type="arabicPeriod"/>
            </a:pPr>
            <a:r>
              <a:rPr lang="en-US" dirty="0"/>
              <a:t>Other Families</a:t>
            </a:r>
          </a:p>
          <a:p>
            <a:pPr marL="514350" indent="-514350">
              <a:buFont typeface="+mj-lt"/>
              <a:buAutoNum type="arabicPeriod"/>
            </a:pPr>
            <a:r>
              <a:rPr lang="en-US" dirty="0"/>
              <a:t>State Deaf-Blind Project</a:t>
            </a:r>
          </a:p>
          <a:p>
            <a:pPr marL="514350" indent="-514350">
              <a:buFont typeface="+mj-lt"/>
              <a:buAutoNum type="arabicPeriod"/>
            </a:pPr>
            <a:r>
              <a:rPr lang="en-US" dirty="0"/>
              <a:t>CHARGE Syndrome Foundation</a:t>
            </a:r>
          </a:p>
          <a:p>
            <a:pPr marL="514350" indent="-514350">
              <a:buFont typeface="+mj-lt"/>
              <a:buAutoNum type="arabicPeriod"/>
            </a:pPr>
            <a:r>
              <a:rPr lang="en-US" dirty="0"/>
              <a:t>NFADB</a:t>
            </a:r>
          </a:p>
          <a:p>
            <a:pPr marL="514350" indent="-514350">
              <a:buFont typeface="+mj-lt"/>
              <a:buAutoNum type="arabicPeriod"/>
            </a:pPr>
            <a:r>
              <a:rPr lang="en-US" dirty="0"/>
              <a:t>HKNC</a:t>
            </a:r>
          </a:p>
          <a:p>
            <a:pPr marL="514350" indent="-514350">
              <a:buFont typeface="+mj-lt"/>
              <a:buAutoNum type="arabicPeriod"/>
            </a:pPr>
            <a:r>
              <a:rPr lang="en-US" dirty="0"/>
              <a:t>Usher Syndrome Foundation</a:t>
            </a:r>
          </a:p>
        </p:txBody>
      </p:sp>
    </p:spTree>
    <p:extLst>
      <p:ext uri="{BB962C8B-B14F-4D97-AF65-F5344CB8AC3E}">
        <p14:creationId xmlns:p14="http://schemas.microsoft.com/office/powerpoint/2010/main" val="10912425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Most Helpful Supports Specifically (N=112)</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What has been most helpful</a:t>
            </a:r>
          </a:p>
          <a:p>
            <a:pPr marL="514350" indent="-514350">
              <a:buFont typeface="+mj-lt"/>
              <a:buAutoNum type="arabicPeriod"/>
            </a:pPr>
            <a:r>
              <a:rPr lang="en-US" dirty="0"/>
              <a:t>Connections to other Families </a:t>
            </a:r>
          </a:p>
          <a:p>
            <a:pPr marL="514350" indent="-514350">
              <a:buFont typeface="+mj-lt"/>
              <a:buAutoNum type="arabicPeriod"/>
            </a:pPr>
            <a:r>
              <a:rPr lang="en-US" dirty="0"/>
              <a:t>Conferences and Parent Weekends</a:t>
            </a:r>
          </a:p>
          <a:p>
            <a:pPr marL="514350" indent="-514350">
              <a:buFont typeface="+mj-lt"/>
              <a:buAutoNum type="arabicPeriod"/>
            </a:pPr>
            <a:r>
              <a:rPr lang="en-US" dirty="0"/>
              <a:t>Facebook Groups</a:t>
            </a:r>
          </a:p>
          <a:p>
            <a:pPr marL="514350" indent="-514350">
              <a:buFont typeface="+mj-lt"/>
              <a:buAutoNum type="arabicPeriod"/>
            </a:pPr>
            <a:r>
              <a:rPr lang="en-US" dirty="0"/>
              <a:t>Resources/information used in home, community, school</a:t>
            </a:r>
          </a:p>
          <a:p>
            <a:pPr marL="514350" indent="-514350">
              <a:buFont typeface="+mj-lt"/>
              <a:buAutoNum type="arabicPeriod"/>
            </a:pPr>
            <a:r>
              <a:rPr lang="en-US" dirty="0"/>
              <a:t>One on one assistance, TA, training, etc.</a:t>
            </a:r>
          </a:p>
          <a:p>
            <a:pPr marL="514350" indent="-514350">
              <a:buFont typeface="+mj-lt"/>
              <a:buAutoNum type="arabicPeriod"/>
            </a:pPr>
            <a:r>
              <a:rPr lang="en-US" dirty="0"/>
              <a:t>Advocacy for/support in obtaining services in school and the community</a:t>
            </a:r>
          </a:p>
        </p:txBody>
      </p:sp>
    </p:spTree>
    <p:extLst>
      <p:ext uri="{BB962C8B-B14F-4D97-AF65-F5344CB8AC3E}">
        <p14:creationId xmlns:p14="http://schemas.microsoft.com/office/powerpoint/2010/main" val="897953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Most Helpful SDBP Supports </a:t>
            </a:r>
            <a:br>
              <a:rPr lang="en-US" dirty="0"/>
            </a:br>
            <a:r>
              <a:rPr lang="en-US" dirty="0"/>
              <a:t>(N=102)</a:t>
            </a:r>
          </a:p>
        </p:txBody>
      </p:sp>
      <p:sp>
        <p:nvSpPr>
          <p:cNvPr id="3" name="Content Placeholder 2"/>
          <p:cNvSpPr>
            <a:spLocks noGrp="1"/>
          </p:cNvSpPr>
          <p:nvPr>
            <p:ph idx="1"/>
          </p:nvPr>
        </p:nvSpPr>
        <p:spPr/>
        <p:txBody>
          <a:bodyPr>
            <a:normAutofit/>
          </a:bodyPr>
          <a:lstStyle/>
          <a:p>
            <a:pPr marL="0" indent="0">
              <a:buNone/>
            </a:pPr>
            <a:r>
              <a:rPr lang="en-US" dirty="0"/>
              <a:t>Most Helpful State Deaf-Blind Project Supports</a:t>
            </a:r>
          </a:p>
          <a:p>
            <a:pPr marL="514350" indent="-514350">
              <a:buFont typeface="+mj-lt"/>
              <a:buAutoNum type="arabicPeriod"/>
            </a:pPr>
            <a:r>
              <a:rPr lang="en-US" dirty="0"/>
              <a:t>Parent workshops/weekends (45%)</a:t>
            </a:r>
          </a:p>
          <a:p>
            <a:pPr marL="514350" indent="-514350">
              <a:buFont typeface="+mj-lt"/>
              <a:buAutoNum type="arabicPeriod"/>
            </a:pPr>
            <a:r>
              <a:rPr lang="en-US" dirty="0"/>
              <a:t>One on one support to our family (26%)</a:t>
            </a:r>
          </a:p>
          <a:p>
            <a:pPr marL="514350" indent="-514350">
              <a:buFont typeface="+mj-lt"/>
              <a:buAutoNum type="arabicPeriod"/>
            </a:pPr>
            <a:r>
              <a:rPr lang="en-US" dirty="0"/>
              <a:t>Access to resources and information (25%)</a:t>
            </a:r>
          </a:p>
          <a:p>
            <a:pPr marL="514350" indent="-514350">
              <a:buFont typeface="+mj-lt"/>
              <a:buAutoNum type="arabicPeriod"/>
            </a:pPr>
            <a:r>
              <a:rPr lang="en-US" dirty="0"/>
              <a:t>TA to teams in school (23%)</a:t>
            </a:r>
          </a:p>
        </p:txBody>
      </p:sp>
    </p:spTree>
    <p:extLst>
      <p:ext uri="{BB962C8B-B14F-4D97-AF65-F5344CB8AC3E}">
        <p14:creationId xmlns:p14="http://schemas.microsoft.com/office/powerpoint/2010/main" val="439731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200400"/>
            <a:ext cx="6781800" cy="1362075"/>
          </a:xfrm>
        </p:spPr>
        <p:txBody>
          <a:bodyPr>
            <a:normAutofit/>
          </a:bodyPr>
          <a:lstStyle/>
          <a:p>
            <a:pPr marL="0" indent="0">
              <a:buFont typeface="+mj-lt"/>
              <a:buNone/>
            </a:pPr>
            <a:r>
              <a:rPr lang="en-US" u="sng" dirty="0"/>
              <a:t>I. Background</a:t>
            </a:r>
            <a:br>
              <a:rPr lang="en-US" u="sng" dirty="0"/>
            </a:br>
            <a:endParaRPr lang="en-US" dirty="0"/>
          </a:p>
        </p:txBody>
      </p:sp>
      <p:sp>
        <p:nvSpPr>
          <p:cNvPr id="3" name="Text Placeholder 2"/>
          <p:cNvSpPr>
            <a:spLocks noGrp="1"/>
          </p:cNvSpPr>
          <p:nvPr>
            <p:ph type="body" idx="1"/>
          </p:nvPr>
        </p:nvSpPr>
        <p:spPr>
          <a:xfrm>
            <a:off x="1143000" y="4038600"/>
            <a:ext cx="6400800" cy="1447800"/>
          </a:xfrm>
        </p:spPr>
        <p:txBody>
          <a:bodyPr>
            <a:normAutofit/>
          </a:bodyPr>
          <a:lstStyle/>
          <a:p>
            <a:r>
              <a:rPr lang="en-US" dirty="0">
                <a:solidFill>
                  <a:schemeClr val="tx1">
                    <a:lumMod val="85000"/>
                    <a:lumOff val="15000"/>
                  </a:schemeClr>
                </a:solidFill>
              </a:rPr>
              <a:t>Section I focuses on the recruitment of Families, number of responding families, and some demographics of their children.</a:t>
            </a:r>
          </a:p>
        </p:txBody>
      </p:sp>
    </p:spTree>
    <p:extLst>
      <p:ext uri="{BB962C8B-B14F-4D97-AF65-F5344CB8AC3E}">
        <p14:creationId xmlns:p14="http://schemas.microsoft.com/office/powerpoint/2010/main" val="21737367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Additional Comments</a:t>
            </a:r>
            <a:br>
              <a:rPr lang="en-US" dirty="0"/>
            </a:br>
            <a:r>
              <a:rPr lang="en-US" dirty="0"/>
              <a:t>(N=40)</a:t>
            </a:r>
          </a:p>
        </p:txBody>
      </p:sp>
      <p:sp>
        <p:nvSpPr>
          <p:cNvPr id="3" name="Content Placeholder 2"/>
          <p:cNvSpPr>
            <a:spLocks noGrp="1"/>
          </p:cNvSpPr>
          <p:nvPr>
            <p:ph idx="1"/>
          </p:nvPr>
        </p:nvSpPr>
        <p:spPr/>
        <p:txBody>
          <a:bodyPr>
            <a:normAutofit fontScale="85000" lnSpcReduction="10000"/>
          </a:bodyPr>
          <a:lstStyle/>
          <a:p>
            <a:r>
              <a:rPr lang="en-US" dirty="0"/>
              <a:t>Need more support groups for parents to connect and share (n= 13)</a:t>
            </a:r>
          </a:p>
          <a:p>
            <a:r>
              <a:rPr lang="en-US" dirty="0"/>
              <a:t>Need help navigating state programs and agencies – especially adult/community services and programs (6)</a:t>
            </a:r>
          </a:p>
          <a:p>
            <a:r>
              <a:rPr lang="en-US" dirty="0"/>
              <a:t>We need qualified personnel in our state: interveners and teachers (4)</a:t>
            </a:r>
          </a:p>
          <a:p>
            <a:r>
              <a:rPr lang="en-US" dirty="0"/>
              <a:t>We/I need more support from national organizations and projects (4)</a:t>
            </a:r>
          </a:p>
          <a:p>
            <a:r>
              <a:rPr lang="en-US" dirty="0"/>
              <a:t>Resources need to be easier for me to find (5)</a:t>
            </a:r>
          </a:p>
          <a:p>
            <a:r>
              <a:rPr lang="en-US" dirty="0"/>
              <a:t>Thank you for your supports/activities (8)</a:t>
            </a:r>
          </a:p>
          <a:p>
            <a:endParaRPr lang="en-US" dirty="0"/>
          </a:p>
        </p:txBody>
      </p:sp>
    </p:spTree>
    <p:extLst>
      <p:ext uri="{BB962C8B-B14F-4D97-AF65-F5344CB8AC3E}">
        <p14:creationId xmlns:p14="http://schemas.microsoft.com/office/powerpoint/2010/main" val="35783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Recruitment of Families</a:t>
            </a:r>
          </a:p>
        </p:txBody>
      </p:sp>
      <p:sp>
        <p:nvSpPr>
          <p:cNvPr id="3" name="Content Placeholder 2"/>
          <p:cNvSpPr>
            <a:spLocks noGrp="1"/>
          </p:cNvSpPr>
          <p:nvPr>
            <p:ph idx="1"/>
          </p:nvPr>
        </p:nvSpPr>
        <p:spPr/>
        <p:txBody>
          <a:bodyPr/>
          <a:lstStyle/>
          <a:p>
            <a:r>
              <a:rPr lang="en-US" dirty="0"/>
              <a:t>State Deaf-Blind Projects</a:t>
            </a:r>
          </a:p>
          <a:p>
            <a:r>
              <a:rPr lang="en-US" dirty="0"/>
              <a:t>NFADB</a:t>
            </a:r>
          </a:p>
          <a:p>
            <a:r>
              <a:rPr lang="en-US" dirty="0"/>
              <a:t>Charge Syndrome Foundation</a:t>
            </a:r>
          </a:p>
          <a:p>
            <a:r>
              <a:rPr lang="en-US" dirty="0"/>
              <a:t>NCDB</a:t>
            </a:r>
          </a:p>
          <a:p>
            <a:r>
              <a:rPr lang="en-US" dirty="0"/>
              <a:t>English and Spanish versions</a:t>
            </a:r>
          </a:p>
          <a:p>
            <a:r>
              <a:rPr lang="en-US" dirty="0"/>
              <a:t>On-line as well as paper-pencil versions</a:t>
            </a:r>
          </a:p>
          <a:p>
            <a:r>
              <a:rPr lang="en-US" dirty="0"/>
              <a:t>184 families responded to one or more items</a:t>
            </a:r>
          </a:p>
        </p:txBody>
      </p:sp>
    </p:spTree>
    <p:extLst>
      <p:ext uri="{BB962C8B-B14F-4D97-AF65-F5344CB8AC3E}">
        <p14:creationId xmlns:p14="http://schemas.microsoft.com/office/powerpoint/2010/main" val="3584137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Current Age of Children</a:t>
            </a:r>
            <a:br>
              <a:rPr lang="en-US" dirty="0"/>
            </a:br>
            <a:r>
              <a:rPr lang="en-US" dirty="0"/>
              <a:t>(N=184)</a:t>
            </a:r>
          </a:p>
        </p:txBody>
      </p:sp>
      <p:sp>
        <p:nvSpPr>
          <p:cNvPr id="3" name="Content Placeholder 2"/>
          <p:cNvSpPr>
            <a:spLocks noGrp="1"/>
          </p:cNvSpPr>
          <p:nvPr>
            <p:ph idx="1"/>
          </p:nvPr>
        </p:nvSpPr>
        <p:spPr/>
        <p:txBody>
          <a:bodyPr>
            <a:normAutofit fontScale="77500" lnSpcReduction="20000"/>
          </a:bodyPr>
          <a:lstStyle/>
          <a:p>
            <a:r>
              <a:rPr lang="en-US" dirty="0"/>
              <a:t>Youngest 	= less than 1 year of age</a:t>
            </a:r>
          </a:p>
          <a:p>
            <a:r>
              <a:rPr lang="en-US" dirty="0"/>
              <a:t>Oldest 	= 61 years of age</a:t>
            </a:r>
          </a:p>
          <a:p>
            <a:r>
              <a:rPr lang="en-US" dirty="0"/>
              <a:t>Average 	= 12 years 3 months</a:t>
            </a:r>
          </a:p>
          <a:p>
            <a:endParaRPr lang="en-US" dirty="0"/>
          </a:p>
          <a:p>
            <a:r>
              <a:rPr lang="en-US" dirty="0"/>
              <a:t>Birth – 2 				=  9</a:t>
            </a:r>
          </a:p>
          <a:p>
            <a:r>
              <a:rPr lang="en-US" dirty="0"/>
              <a:t>Pre-school age (3-5) 		= 38</a:t>
            </a:r>
          </a:p>
          <a:p>
            <a:r>
              <a:rPr lang="en-US" dirty="0"/>
              <a:t>Elementary school age (6-11) 	= 54</a:t>
            </a:r>
          </a:p>
          <a:p>
            <a:r>
              <a:rPr lang="en-US" dirty="0"/>
              <a:t>Middle/High school age (12-17) 	= 42</a:t>
            </a:r>
          </a:p>
          <a:p>
            <a:r>
              <a:rPr lang="en-US" dirty="0"/>
              <a:t>Young adults age 18-21 		= 25</a:t>
            </a:r>
          </a:p>
          <a:p>
            <a:r>
              <a:rPr lang="en-US" dirty="0"/>
              <a:t>Young adults ages 22-30 		= 10</a:t>
            </a:r>
          </a:p>
          <a:p>
            <a:r>
              <a:rPr lang="en-US" dirty="0"/>
              <a:t>Over 30 				=   7</a:t>
            </a:r>
          </a:p>
        </p:txBody>
      </p:sp>
    </p:spTree>
    <p:extLst>
      <p:ext uri="{BB962C8B-B14F-4D97-AF65-F5344CB8AC3E}">
        <p14:creationId xmlns:p14="http://schemas.microsoft.com/office/powerpoint/2010/main" val="22836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 of Diagnosis of Deaf-Blindness</a:t>
            </a:r>
            <a:br>
              <a:rPr lang="en-US" dirty="0"/>
            </a:br>
            <a:r>
              <a:rPr lang="en-US" dirty="0"/>
              <a:t>(N=182)</a:t>
            </a:r>
          </a:p>
        </p:txBody>
      </p:sp>
      <p:sp>
        <p:nvSpPr>
          <p:cNvPr id="3" name="Content Placeholder 2"/>
          <p:cNvSpPr>
            <a:spLocks noGrp="1"/>
          </p:cNvSpPr>
          <p:nvPr>
            <p:ph idx="1"/>
          </p:nvPr>
        </p:nvSpPr>
        <p:spPr/>
        <p:txBody>
          <a:bodyPr/>
          <a:lstStyle/>
          <a:p>
            <a:r>
              <a:rPr lang="en-US" dirty="0"/>
              <a:t>At birth			= 54</a:t>
            </a:r>
          </a:p>
          <a:p>
            <a:r>
              <a:rPr lang="en-US" dirty="0"/>
              <a:t>Before 1 year old 	= 34</a:t>
            </a:r>
          </a:p>
          <a:p>
            <a:r>
              <a:rPr lang="en-US" dirty="0"/>
              <a:t>1-2 years old 		= 47</a:t>
            </a:r>
          </a:p>
          <a:p>
            <a:r>
              <a:rPr lang="en-US" dirty="0"/>
              <a:t>3-5 years old 		= 29</a:t>
            </a:r>
          </a:p>
          <a:p>
            <a:r>
              <a:rPr lang="en-US" dirty="0"/>
              <a:t>6-10 years old 	= 15</a:t>
            </a:r>
          </a:p>
          <a:p>
            <a:r>
              <a:rPr lang="en-US" dirty="0"/>
              <a:t>Older than 10 years =   2</a:t>
            </a:r>
          </a:p>
          <a:p>
            <a:r>
              <a:rPr lang="en-US" dirty="0"/>
              <a:t>Not sure 		=   1</a:t>
            </a:r>
          </a:p>
        </p:txBody>
      </p:sp>
    </p:spTree>
    <p:extLst>
      <p:ext uri="{BB962C8B-B14F-4D97-AF65-F5344CB8AC3E}">
        <p14:creationId xmlns:p14="http://schemas.microsoft.com/office/powerpoint/2010/main" val="1912703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 when Connected to State Deaf-Blind Project (N=132)</a:t>
            </a:r>
          </a:p>
        </p:txBody>
      </p:sp>
      <p:sp>
        <p:nvSpPr>
          <p:cNvPr id="3" name="Content Placeholder 2"/>
          <p:cNvSpPr>
            <a:spLocks noGrp="1"/>
          </p:cNvSpPr>
          <p:nvPr>
            <p:ph idx="1"/>
          </p:nvPr>
        </p:nvSpPr>
        <p:spPr/>
        <p:txBody>
          <a:bodyPr/>
          <a:lstStyle/>
          <a:p>
            <a:r>
              <a:rPr lang="en-US" dirty="0"/>
              <a:t>At birth			= 8</a:t>
            </a:r>
          </a:p>
          <a:p>
            <a:r>
              <a:rPr lang="en-US" dirty="0"/>
              <a:t>Before 1 year old 	= 14</a:t>
            </a:r>
          </a:p>
          <a:p>
            <a:r>
              <a:rPr lang="en-US" dirty="0"/>
              <a:t>1-2 years old 		= 28</a:t>
            </a:r>
          </a:p>
          <a:p>
            <a:r>
              <a:rPr lang="en-US" dirty="0"/>
              <a:t>3-5 years old 		= 38</a:t>
            </a:r>
          </a:p>
          <a:p>
            <a:r>
              <a:rPr lang="en-US" dirty="0"/>
              <a:t>6-11 years old 	= 21</a:t>
            </a:r>
          </a:p>
          <a:p>
            <a:r>
              <a:rPr lang="en-US" dirty="0"/>
              <a:t>Older than 11 years =   7</a:t>
            </a:r>
          </a:p>
          <a:p>
            <a:r>
              <a:rPr lang="en-US" dirty="0"/>
              <a:t>Don’t Remember	=  16</a:t>
            </a:r>
          </a:p>
        </p:txBody>
      </p:sp>
    </p:spTree>
    <p:extLst>
      <p:ext uri="{BB962C8B-B14F-4D97-AF65-F5344CB8AC3E}">
        <p14:creationId xmlns:p14="http://schemas.microsoft.com/office/powerpoint/2010/main" val="2697791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Referral to State Deaf-Blind Project (N=63)</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Who referred you to State Deaf-Blind Project</a:t>
            </a:r>
          </a:p>
          <a:p>
            <a:pPr marL="514350" indent="-514350">
              <a:buFont typeface="+mj-lt"/>
              <a:buAutoNum type="arabicPeriod"/>
            </a:pPr>
            <a:r>
              <a:rPr lang="en-US" dirty="0"/>
              <a:t>Part C Provider  (22%)</a:t>
            </a:r>
          </a:p>
          <a:p>
            <a:pPr marL="514350" indent="-514350">
              <a:buFont typeface="+mj-lt"/>
              <a:buAutoNum type="arabicPeriod"/>
            </a:pPr>
            <a:r>
              <a:rPr lang="en-US" dirty="0"/>
              <a:t>School Personnel (19%)</a:t>
            </a:r>
          </a:p>
          <a:p>
            <a:pPr marL="514350" indent="-514350">
              <a:buFont typeface="+mj-lt"/>
              <a:buAutoNum type="arabicPeriod"/>
            </a:pPr>
            <a:r>
              <a:rPr lang="en-US" dirty="0"/>
              <a:t>The SDBP contacted me (13%)</a:t>
            </a:r>
          </a:p>
          <a:p>
            <a:pPr marL="514350" indent="-514350">
              <a:buFont typeface="+mj-lt"/>
              <a:buAutoNum type="arabicPeriod"/>
            </a:pPr>
            <a:r>
              <a:rPr lang="en-US" dirty="0"/>
              <a:t>Hospital/medical professional (11%)</a:t>
            </a:r>
          </a:p>
          <a:p>
            <a:pPr marL="514350" indent="-514350">
              <a:buFont typeface="+mj-lt"/>
              <a:buAutoNum type="arabicPeriod"/>
            </a:pPr>
            <a:r>
              <a:rPr lang="en-US" dirty="0"/>
              <a:t>Another parent or friend (10%)</a:t>
            </a:r>
          </a:p>
          <a:p>
            <a:pPr marL="514350" indent="-514350">
              <a:buFont typeface="+mj-lt"/>
              <a:buAutoNum type="arabicPeriod"/>
            </a:pPr>
            <a:r>
              <a:rPr lang="en-US" dirty="0"/>
              <a:t>I sought them out (8%)</a:t>
            </a:r>
          </a:p>
          <a:p>
            <a:pPr marL="514350" indent="-514350">
              <a:buFont typeface="+mj-lt"/>
              <a:buAutoNum type="arabicPeriod"/>
            </a:pPr>
            <a:r>
              <a:rPr lang="en-US" dirty="0"/>
              <a:t>Social worker/other program or agency (6%)</a:t>
            </a:r>
          </a:p>
          <a:p>
            <a:pPr marL="514350" indent="-514350">
              <a:buFont typeface="+mj-lt"/>
              <a:buAutoNum type="arabicPeriod"/>
            </a:pPr>
            <a:r>
              <a:rPr lang="en-US" dirty="0"/>
              <a:t>Don’t remember (11%)</a:t>
            </a:r>
          </a:p>
        </p:txBody>
      </p:sp>
    </p:spTree>
    <p:extLst>
      <p:ext uri="{BB962C8B-B14F-4D97-AF65-F5344CB8AC3E}">
        <p14:creationId xmlns:p14="http://schemas.microsoft.com/office/powerpoint/2010/main" val="1220804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200400"/>
            <a:ext cx="6781800" cy="1362075"/>
          </a:xfrm>
        </p:spPr>
        <p:txBody>
          <a:bodyPr>
            <a:normAutofit/>
          </a:bodyPr>
          <a:lstStyle/>
          <a:p>
            <a:r>
              <a:rPr lang="en-US" u="sng" dirty="0"/>
              <a:t>II. Needs and Strengths</a:t>
            </a:r>
            <a:br>
              <a:rPr lang="en-US" u="sng" dirty="0"/>
            </a:br>
            <a:endParaRPr lang="en-US" dirty="0"/>
          </a:p>
        </p:txBody>
      </p:sp>
      <p:sp>
        <p:nvSpPr>
          <p:cNvPr id="3" name="Text Placeholder 2"/>
          <p:cNvSpPr>
            <a:spLocks noGrp="1"/>
          </p:cNvSpPr>
          <p:nvPr>
            <p:ph type="body" idx="1"/>
          </p:nvPr>
        </p:nvSpPr>
        <p:spPr>
          <a:xfrm>
            <a:off x="1143000" y="4038600"/>
            <a:ext cx="6400800" cy="1447800"/>
          </a:xfrm>
        </p:spPr>
        <p:txBody>
          <a:bodyPr>
            <a:normAutofit/>
          </a:bodyPr>
          <a:lstStyle/>
          <a:p>
            <a:r>
              <a:rPr lang="en-US" dirty="0">
                <a:solidFill>
                  <a:schemeClr val="tx1">
                    <a:lumMod val="85000"/>
                    <a:lumOff val="15000"/>
                  </a:schemeClr>
                </a:solidFill>
              </a:rPr>
              <a:t>Section II focuses on the needs of children as well as the needs and strengths of families.</a:t>
            </a:r>
          </a:p>
        </p:txBody>
      </p:sp>
    </p:spTree>
    <p:extLst>
      <p:ext uri="{BB962C8B-B14F-4D97-AF65-F5344CB8AC3E}">
        <p14:creationId xmlns:p14="http://schemas.microsoft.com/office/powerpoint/2010/main" val="28028912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2&quot; unique_id=&quot;10002&quot;&gt;&lt;object type=&quot;3&quot; unique_id=&quot;10003&quot;&gt;&lt;property id=&quot;20148&quot; value=&quot;5&quot;/&gt;&lt;property id=&quot;20300&quot; value=&quot;Slide 1 - &amp;quot;Summary of National Family Needs Assessment &amp;quot;&quot;/&gt;&lt;property id=&quot;20307&quot; value=&quot;258&quot;/&gt;&lt;/object&gt;&lt;object type=&quot;3&quot; unique_id=&quot;10004&quot;&gt;&lt;property id=&quot;20148&quot; value=&quot;5&quot;/&gt;&lt;property id=&quot;20300&quot; value=&quot;Slide 2 - &amp;quot;Overview of the Assessment&amp;quot;&quot;/&gt;&lt;property id=&quot;20307&quot; value=&quot;259&quot;/&gt;&lt;/object&gt;&lt;object type=&quot;3&quot; unique_id=&quot;10005&quot;&gt;&lt;property id=&quot;20148&quot; value=&quot;5&quot;/&gt;&lt;property id=&quot;20300&quot; value=&quot;Slide 3 - &amp;quot;I. Background &amp;quot;&quot;/&gt;&lt;property id=&quot;20307&quot; value=&quot;260&quot;/&gt;&lt;/object&gt;&lt;object type=&quot;3&quot; unique_id=&quot;10006&quot;&gt;&lt;property id=&quot;20148&quot; value=&quot;5&quot;/&gt;&lt;property id=&quot;20300&quot; value=&quot;Slide 4 - &amp;quot;Recruitment of Families&amp;quot;&quot;/&gt;&lt;property id=&quot;20307&quot; value=&quot;261&quot;/&gt;&lt;/object&gt;&lt;object type=&quot;3&quot; unique_id=&quot;10007&quot;&gt;&lt;property id=&quot;20148&quot; value=&quot;5&quot;/&gt;&lt;property id=&quot;20300&quot; value=&quot;Slide 5 - &amp;quot;Current Age of Children (N=184)&amp;quot;&quot;/&gt;&lt;property id=&quot;20307&quot; value=&quot;298&quot;/&gt;&lt;/object&gt;&lt;object type=&quot;3&quot; unique_id=&quot;10008&quot;&gt;&lt;property id=&quot;20148&quot; value=&quot;5&quot;/&gt;&lt;property id=&quot;20300&quot; value=&quot;Slide 6 - &amp;quot;Age of Diagnosis of Deaf-Blindness (N=182)&amp;quot;&quot;/&gt;&lt;property id=&quot;20307&quot; value=&quot;299&quot;/&gt;&lt;/object&gt;&lt;object type=&quot;3&quot; unique_id=&quot;10009&quot;&gt;&lt;property id=&quot;20148&quot; value=&quot;5&quot;/&gt;&lt;property id=&quot;20300&quot; value=&quot;Slide 7 - &amp;quot;Age when Connected to State Deaf-Blind Project (N=132)&amp;quot;&quot;/&gt;&lt;property id=&quot;20307&quot; value=&quot;305&quot;/&gt;&lt;/object&gt;&lt;object type=&quot;3&quot; unique_id=&quot;10010&quot;&gt;&lt;property id=&quot;20148&quot; value=&quot;5&quot;/&gt;&lt;property id=&quot;20300&quot; value=&quot;Slide 8 - &amp;quot;Referral to State Deaf-Blind Project (N=63)&amp;quot;&quot;/&gt;&lt;property id=&quot;20307&quot; value=&quot;318&quot;/&gt;&lt;/object&gt;&lt;object type=&quot;3&quot; unique_id=&quot;10011&quot;&gt;&lt;property id=&quot;20148&quot; value=&quot;5&quot;/&gt;&lt;property id=&quot;20300&quot; value=&quot;Slide 9 - &amp;quot;II. Needs and Strengths &amp;quot;&quot;/&gt;&lt;property id=&quot;20307&quot; value=&quot;300&quot;/&gt;&lt;/object&gt;&lt;object type=&quot;3&quot; unique_id=&quot;10012&quot;&gt;&lt;property id=&quot;20148&quot; value=&quot;5&quot;/&gt;&lt;property id=&quot;20300&quot; value=&quot;Slide 10 - &amp;quot;Child Needs (N=180 respondents; 485 responses)&amp;quot;&quot;/&gt;&lt;property id=&quot;20307&quot; value=&quot;263&quot;/&gt;&lt;/object&gt;&lt;object type=&quot;3&quot; unique_id=&quot;10013&quot;&gt;&lt;property id=&quot;20148&quot; value=&quot;5&quot;/&gt;&lt;property id=&quot;20300&quot; value=&quot;Slide 11 - &amp;quot;Areas of Child Needs&amp;quot;&quot;/&gt;&lt;property id=&quot;20307&quot; value=&quot;264&quot;/&gt;&lt;/object&gt;&lt;object type=&quot;3&quot; unique_id=&quot;10014&quot;&gt;&lt;property id=&quot;20148&quot; value=&quot;5&quot;/&gt;&lt;property id=&quot;20300&quot; value=&quot;Slide 12 - &amp;quot;Family Needs (N= 154)&amp;quot;&quot;/&gt;&lt;property id=&quot;20307&quot; value=&quot;265&quot;/&gt;&lt;/object&gt;&lt;object type=&quot;3&quot; unique_id=&quot;10015&quot;&gt;&lt;property id=&quot;20148&quot; value=&quot;5&quot;/&gt;&lt;property id=&quot;20300&quot; value=&quot;Slide 13 - &amp;quot;More Family Needs &amp;quot;&quot;/&gt;&lt;property id=&quot;20307&quot; value=&quot;301&quot;/&gt;&lt;/object&gt;&lt;object type=&quot;3&quot; unique_id=&quot;10016&quot;&gt;&lt;property id=&quot;20148&quot; value=&quot;5&quot;/&gt;&lt;property id=&quot;20300&quot; value=&quot;Slide 14 - &amp;quot;Family Strengths (N=124)&amp;quot;&quot;/&gt;&lt;property id=&quot;20307&quot; value=&quot;267&quot;/&gt;&lt;/object&gt;&lt;object type=&quot;3&quot; unique_id=&quot;10017&quot;&gt;&lt;property id=&quot;20148&quot; value=&quot;5&quot;/&gt;&lt;property id=&quot;20300&quot; value=&quot;Slide 15 - &amp;quot;Family Strengths &amp;quot;&quot;/&gt;&lt;property id=&quot;20307&quot; value=&quot;306&quot;/&gt;&lt;/object&gt;&lt;object type=&quot;3&quot; unique_id=&quot;10018&quot;&gt;&lt;property id=&quot;20148&quot; value=&quot;5&quot;/&gt;&lt;property id=&quot;20300&quot; value=&quot;Slide 16 - &amp;quot;III. Experiences with agencies and service providers &amp;quot;&quot;/&gt;&lt;property id=&quot;20307&quot; value=&quot;303&quot;/&gt;&lt;/object&gt;&lt;object type=&quot;3&quot; unique_id=&quot;10019&quot;&gt;&lt;property id=&quot;20148&quot; value=&quot;5&quot;/&gt;&lt;property id=&quot;20300&quot; value=&quot;Slide 17 - &amp;quot;Satisfaction with Service Agencies/Programs (N= 166)&amp;quot;&quot;/&gt;&lt;property id=&quot;20307&quot; value=&quot;307&quot;/&gt;&lt;/object&gt;&lt;object type=&quot;3&quot; unique_id=&quot;10020&quot;&gt;&lt;property id=&quot;20148&quot; value=&quot;5&quot;/&gt;&lt;property id=&quot;20300&quot; value=&quot;Slide 18 - &amp;quot;Satisfaction with Service Agencies/Programs&amp;quot;&quot;/&gt;&lt;property id=&quot;20307&quot; value=&quot;308&quot;/&gt;&lt;/object&gt;&lt;object type=&quot;3&quot; unique_id=&quot;10021&quot;&gt;&lt;property id=&quot;20148&quot; value=&quot;5&quot;/&gt;&lt;property id=&quot;20300&quot; value=&quot;Slide 19 - &amp;quot;Educational Service Providers  (N=162)&amp;quot;&quot;/&gt;&lt;property id=&quot;20307&quot; value=&quot;321&quot;/&gt;&lt;/object&gt;&lt;object type=&quot;3&quot; unique_id=&quot;10022&quot;&gt;&lt;property id=&quot;20148&quot; value=&quot;5&quot;/&gt;&lt;property id=&quot;20300&quot; value=&quot;Slide 20 - &amp;quot;Medical/Social Service Providers (N=162)&amp;quot;&quot;/&gt;&lt;property id=&quot;20307&quot; value=&quot;309&quot;/&gt;&lt;/object&gt;&lt;object type=&quot;3&quot; unique_id=&quot;10023&quot;&gt;&lt;property id=&quot;20148&quot; value=&quot;5&quot;/&gt;&lt;property id=&quot;20300&quot; value=&quot;Slide 21 - &amp;quot;IV. Experiences and interactions with other families &amp;quot;&quot;/&gt;&lt;property id=&quot;20307&quot; value=&quot;311&quot;/&gt;&lt;/object&gt;&lt;object type=&quot;3&quot; unique_id=&quot;10024&quot;&gt;&lt;property id=&quot;20148&quot; value=&quot;5&quot;/&gt;&lt;property id=&quot;20300&quot; value=&quot;Slide 22 - &amp;quot;Interactions with other Families (N=149)&amp;quot;&quot;/&gt;&lt;property id=&quot;20307&quot; value=&quot;310&quot;/&gt;&lt;/object&gt;&lt;object type=&quot;3&quot; unique_id=&quot;10025&quot;&gt;&lt;property id=&quot;20148&quot; value=&quot;5&quot;/&gt;&lt;property id=&quot;20300&quot; value=&quot;Slide 23 - &amp;quot;Preferred Interactions with Other Families (N=152)&amp;quot;&quot;/&gt;&lt;property id=&quot;20307&quot; value=&quot;313&quot;/&gt;&lt;/object&gt;&lt;object type=&quot;3&quot; unique_id=&quot;10026&quot;&gt;&lt;property id=&quot;20148&quot; value=&quot;5&quot;/&gt;&lt;property id=&quot;20300&quot; value=&quot;Slide 24 - &amp;quot;Experiences and Interactions with other Families(N=132)&amp;quot;&quot;/&gt;&lt;property id=&quot;20307&quot; value=&quot;312&quot;/&gt;&lt;/object&gt;&lt;object type=&quot;3&quot; unique_id=&quot;10027&quot;&gt;&lt;property id=&quot;20148&quot; value=&quot;5&quot;/&gt;&lt;property id=&quot;20300&quot; value=&quot;Slide 25 - &amp;quot;V. Supports &amp;quot;&quot;/&gt;&lt;property id=&quot;20307&quot; value=&quot;314&quot;/&gt;&lt;/object&gt;&lt;object type=&quot;3&quot; unique_id=&quot;10028&quot;&gt;&lt;property id=&quot;20148&quot; value=&quot;5&quot;/&gt;&lt;property id=&quot;20300&quot; value=&quot;Slide 26 - &amp;quot;Decision Making Supports (N= 156)&amp;quot;&quot;/&gt;&lt;property id=&quot;20307&quot; value=&quot;315&quot;/&gt;&lt;/object&gt;&lt;object type=&quot;3&quot; unique_id=&quot;10029&quot;&gt;&lt;property id=&quot;20148&quot; value=&quot;5&quot;/&gt;&lt;property id=&quot;20300&quot; value=&quot;Slide 27 - &amp;quot;Most Helpful Supports Generally (N=112)&amp;quot;&quot;/&gt;&lt;property id=&quot;20307&quot; value=&quot;316&quot;/&gt;&lt;/object&gt;&lt;object type=&quot;3&quot; unique_id=&quot;10030&quot;&gt;&lt;property id=&quot;20148&quot; value=&quot;5&quot;/&gt;&lt;property id=&quot;20300&quot; value=&quot;Slide 28 - &amp;quot;Most Helpful Supports Specifically (N=112)&amp;quot;&quot;/&gt;&lt;property id=&quot;20307&quot; value=&quot;317&quot;/&gt;&lt;/object&gt;&lt;object type=&quot;3&quot; unique_id=&quot;10031&quot;&gt;&lt;property id=&quot;20148&quot; value=&quot;5&quot;/&gt;&lt;property id=&quot;20300&quot; value=&quot;Slide 29 - &amp;quot;Most Helpful SDBP Supports  (N=102)&amp;quot;&quot;/&gt;&lt;property id=&quot;20307&quot; value=&quot;319&quot;/&gt;&lt;/object&gt;&lt;object type=&quot;3&quot; unique_id=&quot;10032&quot;&gt;&lt;property id=&quot;20148&quot; value=&quot;5&quot;/&gt;&lt;property id=&quot;20300&quot; value=&quot;Slide 30 - &amp;quot;Additional Comments (N=40)&amp;quot;&quot;/&gt;&lt;property id=&quot;20307&quot; value=&quot;320&quot;/&gt;&lt;/object&gt;&lt;/object&gt;&lt;object type=&quot;8&quot; unique_id=&quot;10064&quot;&gt;&lt;/object&gt;&lt;/object&gt;&lt;/database&gt;"/>
  <p:tag name="SECTOMILLISECCONVERTED" val="1"/>
</p:tagLst>
</file>

<file path=ppt/theme/theme1.xml><?xml version="1.0" encoding="utf-8"?>
<a:theme xmlns:a="http://schemas.openxmlformats.org/drawingml/2006/main" name="NCDB Conten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6919</TotalTime>
  <Words>1832</Words>
  <Application>Microsoft Macintosh PowerPoint</Application>
  <PresentationFormat>On-screen Show (4:3)</PresentationFormat>
  <Paragraphs>243</Paragraphs>
  <Slides>30</Slides>
  <Notes>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30</vt:i4>
      </vt:variant>
    </vt:vector>
  </HeadingPairs>
  <TitlesOfParts>
    <vt:vector size="36" baseType="lpstr">
      <vt:lpstr>Arial</vt:lpstr>
      <vt:lpstr>Calibri</vt:lpstr>
      <vt:lpstr>Times New Roman</vt:lpstr>
      <vt:lpstr>Verdana</vt:lpstr>
      <vt:lpstr>NCDB Content Theme</vt:lpstr>
      <vt:lpstr>Custom Design</vt:lpstr>
      <vt:lpstr>Summary of National Family Needs Assessment </vt:lpstr>
      <vt:lpstr>Overview of the Assessment</vt:lpstr>
      <vt:lpstr>I. Background </vt:lpstr>
      <vt:lpstr>Recruitment of Families</vt:lpstr>
      <vt:lpstr>Current Age of Children (N=184)</vt:lpstr>
      <vt:lpstr>Age of Diagnosis of Deaf-Blindness (N=182)</vt:lpstr>
      <vt:lpstr>Age when Connected to State Deaf-Blind Project (N=132)</vt:lpstr>
      <vt:lpstr>Referral to State Deaf-Blind Project (N=63)</vt:lpstr>
      <vt:lpstr>II. Needs and Strengths </vt:lpstr>
      <vt:lpstr>Child Needs (N=180 respondents; 485 responses)</vt:lpstr>
      <vt:lpstr>Areas of Child Needs</vt:lpstr>
      <vt:lpstr>Family Needs (N= 154)</vt:lpstr>
      <vt:lpstr>More Family Needs </vt:lpstr>
      <vt:lpstr>Family Strengths (N=124)</vt:lpstr>
      <vt:lpstr>Family Strengths </vt:lpstr>
      <vt:lpstr>III. Experiences with agencies and service providers </vt:lpstr>
      <vt:lpstr>Satisfaction with Service Agencies/Programs (N= 166)</vt:lpstr>
      <vt:lpstr>Satisfaction with Service Agencies/Programs</vt:lpstr>
      <vt:lpstr>Educational Service Providers  (N=162)</vt:lpstr>
      <vt:lpstr>Medical/Social Service Providers (N=162)</vt:lpstr>
      <vt:lpstr>IV. Experiences and interactions with other families </vt:lpstr>
      <vt:lpstr>Interactions with other Families (N=149)</vt:lpstr>
      <vt:lpstr>Preferred Interactions with Other Families (N=152)</vt:lpstr>
      <vt:lpstr>Experiences and Interactions with other Families(N=132)</vt:lpstr>
      <vt:lpstr>V. Supports </vt:lpstr>
      <vt:lpstr>Decision Making Supports (N= 156)</vt:lpstr>
      <vt:lpstr>Most Helpful Supports Generally (N=112)</vt:lpstr>
      <vt:lpstr>Most Helpful Supports Specifically (N=112)</vt:lpstr>
      <vt:lpstr>Most Helpful SDBP Supports  (N=102)</vt:lpstr>
      <vt:lpstr>Additional Comments (N=40)</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Haylee Marcotte</cp:lastModifiedBy>
  <cp:revision>93</cp:revision>
  <cp:lastPrinted>2017-06-20T21:30:40Z</cp:lastPrinted>
  <dcterms:created xsi:type="dcterms:W3CDTF">2016-07-19T23:23:52Z</dcterms:created>
  <dcterms:modified xsi:type="dcterms:W3CDTF">2020-03-09T18:14:55Z</dcterms:modified>
</cp:coreProperties>
</file>