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 id="2147483671" r:id="rId2"/>
  </p:sldMasterIdLst>
  <p:notesMasterIdLst>
    <p:notesMasterId r:id="rId35"/>
  </p:notesMasterIdLst>
  <p:sldIdLst>
    <p:sldId id="256" r:id="rId3"/>
    <p:sldId id="257" r:id="rId4"/>
    <p:sldId id="322" r:id="rId5"/>
    <p:sldId id="323"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318" r:id="rId34"/>
  </p:sldIdLst>
  <p:sldSz cx="9144000" cy="6858000" type="screen4x3"/>
  <p:notesSz cx="7315200" cy="9601200"/>
  <p:embeddedFontLst>
    <p:embeddedFont>
      <p:font typeface="Book Antiqua" panose="02040602050305030304" pitchFamily="18"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63" autoAdjust="0"/>
  </p:normalViewPr>
  <p:slideViewPr>
    <p:cSldViewPr snapToGrid="0">
      <p:cViewPr varScale="1">
        <p:scale>
          <a:sx n="94" d="100"/>
          <a:sy n="94" d="100"/>
        </p:scale>
        <p:origin x="1072" y="20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1" d="100"/>
          <a:sy n="51" d="100"/>
        </p:scale>
        <p:origin x="281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2" y="4560570"/>
            <a:ext cx="5852159" cy="432054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457200" marR="0" lvl="1"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14400" marR="0" lvl="2"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371600" marR="0" lvl="3"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28800" marR="0" lvl="4"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267137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731522" y="4560570"/>
            <a:ext cx="5852159"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53" name="Shape 15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93057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02" name="Shape 20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04785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08" name="Shape 20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7956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14" name="Shape 21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3224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20" name="Shape 22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9531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26" name="Shape 22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098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32" name="Shape 2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0473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38" name="Shape 23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69318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 We all have our own story…we can remember exactly where we were, who was with us, what we were wearing and that indescribable moment that took over our bodies. Little did we know what an amazing journey we would embark on with our child, our families and this community of remarkable resilient individuals living with Usher Syndrome. No matter the age or time of diagnosis we all know the feeling, it’s not the most pleasant, but we hope you are comforted knowing you are not alone!</a:t>
            </a:r>
          </a:p>
        </p:txBody>
      </p:sp>
    </p:spTree>
    <p:extLst>
      <p:ext uri="{BB962C8B-B14F-4D97-AF65-F5344CB8AC3E}">
        <p14:creationId xmlns:p14="http://schemas.microsoft.com/office/powerpoint/2010/main" val="966989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As parents we are heartbroken of the news- but our children will do and can do amazing things.   There is the initial Shock, natural to grieve, - where to begin, diagnosis of the “unknown” when sight loss, more hearing loss?   educate yourself and others, </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Embrace the journey- I knew my son was capable of learning I just knew he was going to learn in a different way- began my network and support system, as I could not do this  alone</a:t>
            </a:r>
          </a:p>
        </p:txBody>
      </p:sp>
    </p:spTree>
    <p:extLst>
      <p:ext uri="{BB962C8B-B14F-4D97-AF65-F5344CB8AC3E}">
        <p14:creationId xmlns:p14="http://schemas.microsoft.com/office/powerpoint/2010/main" val="4017624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This picture of a toolbox with “    “ is the tools we are talking about however, Early on there were moments I found myself fearful of introducing a new skill or support (cane) because it was like facing the reality or that now that I did now she was going to need it. I never wanted to rush it, but I found more and more that we learned together Ava received a little more of an understanding about her reality and had the opportunity to overcome the obstacle or challenges without fighting them.</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56" name="Shape 25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545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31522" y="4560570"/>
            <a:ext cx="5852159"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Megan-Introductions</a:t>
            </a:r>
          </a:p>
        </p:txBody>
      </p:sp>
      <p:sp>
        <p:nvSpPr>
          <p:cNvPr id="164" name="Shape 16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85101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 it was all about gaining knowledge in the beginning- understanding the impact of the dual sensory loss- educating myself to be able to explain to others- process, will take years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-Set a goal for myself:  Advocate FOR my son, Advocate BESIDE my son, Advocate BEHIND my son</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-Got connected, ongoing developing a network, take advantage of trainings, forums, </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-other families, meeting adults w/Usher, getting connected and networking, </a:t>
            </a:r>
          </a:p>
        </p:txBody>
      </p:sp>
      <p:sp>
        <p:nvSpPr>
          <p:cNvPr id="263" name="Shape 26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98947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photo description:</a:t>
            </a:r>
          </a:p>
        </p:txBody>
      </p:sp>
      <p:sp>
        <p:nvSpPr>
          <p:cNvPr id="269" name="Shape 26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40748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Patti-definition(s)- options- no right or wrong- personal decision as a family and then watch for the lead of your child</a:t>
            </a: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Total Communication</a:t>
            </a:r>
            <a:r>
              <a:rPr lang="en-US" sz="1200" b="0" i="0" u="none" strike="noStrike" cap="none">
                <a:solidFill>
                  <a:schemeClr val="dk1"/>
                </a:solidFill>
                <a:latin typeface="Calibri"/>
                <a:ea typeface="Calibri"/>
                <a:cs typeface="Calibri"/>
                <a:sym typeface="Calibri"/>
              </a:rPr>
              <a:t> (TC) is an approach to Deaf education that aims to make use of a number of modes of </a:t>
            </a:r>
            <a:r>
              <a:rPr lang="en-US" sz="1200" b="1" i="0" u="none" strike="noStrike" cap="none">
                <a:solidFill>
                  <a:schemeClr val="dk1"/>
                </a:solidFill>
                <a:latin typeface="Calibri"/>
                <a:ea typeface="Calibri"/>
                <a:cs typeface="Calibri"/>
                <a:sym typeface="Calibri"/>
              </a:rPr>
              <a:t>communication</a:t>
            </a:r>
            <a:r>
              <a:rPr lang="en-US" sz="1200" b="0" i="0" u="none" strike="noStrike" cap="none">
                <a:solidFill>
                  <a:schemeClr val="dk1"/>
                </a:solidFill>
                <a:latin typeface="Calibri"/>
                <a:ea typeface="Calibri"/>
                <a:cs typeface="Calibri"/>
                <a:sym typeface="Calibri"/>
              </a:rPr>
              <a:t> such as signed, oral, auditory, written and visual aids, depending on the particular needs and abilities of the child.</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a:t>
            </a:r>
            <a:r>
              <a:rPr lang="en-US" sz="1200" b="1" i="0" u="none" strike="noStrike" cap="none">
                <a:solidFill>
                  <a:schemeClr val="dk1"/>
                </a:solidFill>
                <a:latin typeface="Calibri"/>
                <a:ea typeface="Calibri"/>
                <a:cs typeface="Calibri"/>
                <a:sym typeface="Calibri"/>
              </a:rPr>
              <a:t>Auditory</a:t>
            </a:r>
            <a:r>
              <a:rPr lang="en-US" sz="1200" b="0" i="0" u="none" strike="noStrike" cap="none">
                <a:solidFill>
                  <a:schemeClr val="dk1"/>
                </a:solidFill>
                <a:latin typeface="Calibri"/>
                <a:ea typeface="Calibri"/>
                <a:cs typeface="Calibri"/>
                <a:sym typeface="Calibri"/>
              </a:rPr>
              <a:t>/</a:t>
            </a:r>
            <a:r>
              <a:rPr lang="en-US" sz="1200" b="1" i="0" u="none" strike="noStrike" cap="none">
                <a:solidFill>
                  <a:schemeClr val="dk1"/>
                </a:solidFill>
                <a:latin typeface="Calibri"/>
                <a:ea typeface="Calibri"/>
                <a:cs typeface="Calibri"/>
                <a:sym typeface="Calibri"/>
              </a:rPr>
              <a:t>Oral</a:t>
            </a:r>
            <a:r>
              <a:rPr lang="en-US" sz="1200" b="0" i="0" u="none" strike="noStrike" cap="none">
                <a:solidFill>
                  <a:schemeClr val="dk1"/>
                </a:solidFill>
                <a:latin typeface="Calibri"/>
                <a:ea typeface="Calibri"/>
                <a:cs typeface="Calibri"/>
                <a:sym typeface="Calibri"/>
              </a:rPr>
              <a:t> (A/O) approach teaches infants and young children to use hearing and speech to develop spoken language for </a:t>
            </a:r>
            <a:r>
              <a:rPr lang="en-US" sz="1200" b="1" i="0" u="none" strike="noStrike" cap="none">
                <a:solidFill>
                  <a:schemeClr val="dk1"/>
                </a:solidFill>
                <a:latin typeface="Calibri"/>
                <a:ea typeface="Calibri"/>
                <a:cs typeface="Calibri"/>
                <a:sym typeface="Calibri"/>
              </a:rPr>
              <a:t>communication</a:t>
            </a:r>
            <a:r>
              <a:rPr lang="en-US" sz="1200" b="0" i="0" u="none" strike="noStrike" cap="none">
                <a:solidFill>
                  <a:schemeClr val="dk1"/>
                </a:solidFill>
                <a:latin typeface="Calibri"/>
                <a:ea typeface="Calibri"/>
                <a:cs typeface="Calibri"/>
                <a:sym typeface="Calibri"/>
              </a:rPr>
              <a:t> and learning. </a:t>
            </a: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ASL</a:t>
            </a:r>
            <a:r>
              <a:rPr lang="en-US" sz="1200" b="0" i="0" u="none" strike="noStrike" cap="none">
                <a:solidFill>
                  <a:schemeClr val="dk1"/>
                </a:solidFill>
                <a:latin typeface="Calibri"/>
                <a:ea typeface="Calibri"/>
                <a:cs typeface="Calibri"/>
                <a:sym typeface="Calibri"/>
              </a:rPr>
              <a:t>:is a language which chiefly uses manual </a:t>
            </a:r>
            <a:r>
              <a:rPr lang="en-US" sz="1200" b="1" i="0" u="none" strike="noStrike" cap="none">
                <a:solidFill>
                  <a:schemeClr val="dk1"/>
                </a:solidFill>
                <a:latin typeface="Calibri"/>
                <a:ea typeface="Calibri"/>
                <a:cs typeface="Calibri"/>
                <a:sym typeface="Calibri"/>
              </a:rPr>
              <a:t>communication</a:t>
            </a:r>
            <a:r>
              <a:rPr lang="en-US" sz="1200" b="0" i="0" u="none" strike="noStrike" cap="none">
                <a:solidFill>
                  <a:schemeClr val="dk1"/>
                </a:solidFill>
                <a:latin typeface="Calibri"/>
                <a:ea typeface="Calibri"/>
                <a:cs typeface="Calibri"/>
                <a:sym typeface="Calibri"/>
              </a:rPr>
              <a:t> to convey </a:t>
            </a:r>
            <a:r>
              <a:rPr lang="en-US" sz="1200" b="1" i="0" u="none" strike="noStrike" cap="none">
                <a:solidFill>
                  <a:schemeClr val="dk1"/>
                </a:solidFill>
                <a:latin typeface="Calibri"/>
                <a:ea typeface="Calibri"/>
                <a:cs typeface="Calibri"/>
                <a:sym typeface="Calibri"/>
              </a:rPr>
              <a:t>meaning</a:t>
            </a:r>
            <a:r>
              <a:rPr lang="en-US" sz="1200" b="0" i="0" u="none" strike="noStrike" cap="none">
                <a:solidFill>
                  <a:schemeClr val="dk1"/>
                </a:solidFill>
                <a:latin typeface="Calibri"/>
                <a:ea typeface="Calibri"/>
                <a:cs typeface="Calibri"/>
                <a:sym typeface="Calibri"/>
              </a:rPr>
              <a:t>, as opposed to spoken language.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Tactile signing</a:t>
            </a:r>
            <a:r>
              <a:rPr lang="en-US" sz="1200" b="0" i="0" u="none" strike="noStrike" cap="none">
                <a:solidFill>
                  <a:schemeClr val="dk1"/>
                </a:solidFill>
                <a:latin typeface="Calibri"/>
                <a:ea typeface="Calibri"/>
                <a:cs typeface="Calibri"/>
                <a:sym typeface="Calibri"/>
              </a:rPr>
              <a:t> is a common means of communication used by people with both a sight and hearing impairment  which is based on a </a:t>
            </a:r>
            <a:r>
              <a:rPr lang="en-US" sz="1200" b="1" i="0" u="none" strike="noStrike" cap="none">
                <a:solidFill>
                  <a:schemeClr val="dk1"/>
                </a:solidFill>
                <a:latin typeface="Calibri"/>
                <a:ea typeface="Calibri"/>
                <a:cs typeface="Calibri"/>
                <a:sym typeface="Calibri"/>
              </a:rPr>
              <a:t>sign language</a:t>
            </a:r>
            <a:r>
              <a:rPr lang="en-US" sz="1200" b="0" i="0" u="none" strike="noStrike" cap="none">
                <a:solidFill>
                  <a:schemeClr val="dk1"/>
                </a:solidFill>
                <a:latin typeface="Calibri"/>
                <a:ea typeface="Calibri"/>
                <a:cs typeface="Calibri"/>
                <a:sym typeface="Calibri"/>
              </a:rPr>
              <a:t> or other system of manual communication.</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 What does it look like using multiple modes of communication</a:t>
            </a:r>
          </a:p>
        </p:txBody>
      </p:sp>
      <p:sp>
        <p:nvSpPr>
          <p:cNvPr id="276" name="Shape 27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43839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dirty="0">
                <a:solidFill>
                  <a:schemeClr val="dk1"/>
                </a:solidFill>
                <a:latin typeface="Arial"/>
                <a:ea typeface="Arial"/>
                <a:cs typeface="Arial"/>
                <a:sym typeface="Arial"/>
              </a:rPr>
              <a:t>Carly</a:t>
            </a:r>
          </a:p>
        </p:txBody>
      </p:sp>
      <p:sp>
        <p:nvSpPr>
          <p:cNvPr id="282" name="Shape 28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14882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731522" y="4560570"/>
            <a:ext cx="5852159"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100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8074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Falls under Part C</a:t>
            </a:r>
          </a:p>
          <a:p>
            <a:pPr marL="0" marR="0" lvl="0" indent="0" algn="l" rtl="0">
              <a:lnSpc>
                <a:spcPct val="120000"/>
              </a:lnSpc>
              <a:spcBef>
                <a:spcPts val="0"/>
              </a:spcBef>
              <a:spcAft>
                <a:spcPts val="0"/>
              </a:spcAft>
              <a:buClr>
                <a:schemeClr val="dk1"/>
              </a:buClr>
              <a:buSzPct val="25000"/>
              <a:buFont typeface="Arial"/>
              <a:buNone/>
            </a:pPr>
            <a:endParaRPr sz="1200" b="0" i="0" u="none" strike="noStrike" cap="none">
              <a:solidFill>
                <a:srgbClr val="422311"/>
              </a:solidFill>
              <a:highlight>
                <a:srgbClr val="FFFFFF"/>
              </a:highlight>
              <a:latin typeface="Arial"/>
              <a:ea typeface="Arial"/>
              <a:cs typeface="Arial"/>
              <a:sym typeface="Arial"/>
            </a:endParaRPr>
          </a:p>
          <a:p>
            <a:pPr marL="0" marR="0" lvl="0" indent="0" algn="l" rtl="0">
              <a:spcBef>
                <a:spcPts val="845"/>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94" name="Shape 29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273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Inclusion:</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Most restrictive setting:</a:t>
            </a:r>
          </a:p>
        </p:txBody>
      </p:sp>
      <p:sp>
        <p:nvSpPr>
          <p:cNvPr id="300" name="Shape 30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58270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  Students with disabilities have the right under the IDEA law to attend school through their 21st year.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Entitlement vs Eligibility .  Check in with your state DB Project for state specific information-</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You have an option to take advantage of the extended school years, and this may be important for all the “extras” that our children need to learn on top of the general ed curriculum.  ex:  braille, O&amp;M, </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31433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Open lines of communication between team members. </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“Core team” of the sensory team members should be discussed </a:t>
            </a:r>
          </a:p>
        </p:txBody>
      </p:sp>
    </p:spTree>
    <p:extLst>
      <p:ext uri="{BB962C8B-B14F-4D97-AF65-F5344CB8AC3E}">
        <p14:creationId xmlns:p14="http://schemas.microsoft.com/office/powerpoint/2010/main" val="1832648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 heavy word- (3 yrs to say it)- thinking only of Helen Keller-understanding not total deafness nor blindness but understanding the impact of the dual loss especially in the educational system.  Our kids w/Usher will miss information and they have a right to not miss information.  They do not know what they have not seen or heard-  we owe to our kids not to allow this to happen.  This is why supports are so important-  Our children with Usher may need supports to be independent-  break the myth!</a:t>
            </a:r>
          </a:p>
        </p:txBody>
      </p:sp>
      <p:sp>
        <p:nvSpPr>
          <p:cNvPr id="320" name="Shape 32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5782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Carly-performance may  “hh” staying competitive at their academic capability</a:t>
            </a:r>
          </a:p>
        </p:txBody>
      </p:sp>
      <p:sp>
        <p:nvSpPr>
          <p:cNvPr id="332" name="Shape 3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21139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tx1"/>
                </a:solidFill>
                <a:latin typeface="Calibri"/>
                <a:ea typeface="Calibri"/>
                <a:cs typeface="Calibri"/>
                <a:sym typeface="Calibri"/>
              </a:rPr>
              <a:t>Carly: </a:t>
            </a:r>
            <a:r>
              <a:rPr lang="en-US" sz="1200" b="0" i="0" u="none" strike="noStrike" cap="none" dirty="0">
                <a:solidFill>
                  <a:schemeClr val="tx1"/>
                </a:solidFill>
                <a:highlight>
                  <a:srgbClr val="FFFFFF"/>
                </a:highlight>
                <a:latin typeface="Book Antiqua"/>
                <a:ea typeface="Book Antiqua"/>
                <a:cs typeface="Book Antiqua"/>
                <a:sym typeface="Book Antiqua"/>
              </a:rPr>
              <a:t>As IDEA states, the school system must ensure that—</a:t>
            </a:r>
          </a:p>
          <a:p>
            <a:pPr marL="308752" marR="0" lvl="0" indent="-80152" algn="l" rtl="0">
              <a:spcBef>
                <a:spcPts val="0"/>
              </a:spcBef>
              <a:spcAft>
                <a:spcPts val="0"/>
              </a:spcAft>
              <a:buClr>
                <a:schemeClr val="dk1"/>
              </a:buClr>
              <a:buSzPct val="25000"/>
              <a:buFont typeface="Book Antiqua"/>
              <a:buNone/>
            </a:pPr>
            <a:r>
              <a:rPr lang="en-US" sz="1200" b="0" i="0" u="none" strike="noStrike" cap="none" dirty="0">
                <a:solidFill>
                  <a:schemeClr val="tx1"/>
                </a:solidFill>
                <a:highlight>
                  <a:srgbClr val="FFFFFF"/>
                </a:highlight>
                <a:latin typeface="Book Antiqua"/>
                <a:ea typeface="Book Antiqua"/>
                <a:cs typeface="Book Antiqua"/>
                <a:sym typeface="Book Antiqua"/>
              </a:rPr>
              <a:t>…the evaluation is sufficiently comprehensive to identify all of the child’s special education and related services needs, whether or not commonly linked to the disability category in which the child has been classified.</a:t>
            </a:r>
          </a:p>
          <a:p>
            <a:pPr marL="0" marR="0" lvl="0" indent="0" algn="l" rtl="0">
              <a:spcBef>
                <a:spcPts val="1163"/>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Initial assessment: SPAN doc. ADD NOTES HERE</a:t>
            </a:r>
          </a:p>
          <a:p>
            <a:pPr marL="966529" marR="0" lvl="1" indent="-331529" algn="l" rtl="0">
              <a:spcBef>
                <a:spcPts val="0"/>
              </a:spcBef>
              <a:spcAft>
                <a:spcPts val="0"/>
              </a:spcAft>
              <a:buClr>
                <a:schemeClr val="dk1"/>
              </a:buClr>
              <a:buSzPct val="100000"/>
              <a:buFont typeface="Book Antiqua"/>
              <a:buChar char="○"/>
            </a:pPr>
            <a:r>
              <a:rPr lang="en-US" sz="1200" b="0" i="0" u="none" strike="noStrike" cap="none" dirty="0">
                <a:solidFill>
                  <a:schemeClr val="dk1"/>
                </a:solidFill>
                <a:latin typeface="Book Antiqua"/>
                <a:ea typeface="Book Antiqua"/>
                <a:cs typeface="Book Antiqua"/>
                <a:sym typeface="Book Antiqua"/>
              </a:rPr>
              <a:t>Functional Vision Assessment (FVA)</a:t>
            </a:r>
          </a:p>
          <a:p>
            <a:pPr marL="966529" marR="0" lvl="1" indent="-331529" algn="l" rtl="0">
              <a:spcBef>
                <a:spcPts val="0"/>
              </a:spcBef>
              <a:spcAft>
                <a:spcPts val="0"/>
              </a:spcAft>
              <a:buClr>
                <a:schemeClr val="dk1"/>
              </a:buClr>
              <a:buSzPct val="100000"/>
              <a:buFont typeface="Book Antiqua"/>
              <a:buChar char="○"/>
            </a:pPr>
            <a:r>
              <a:rPr lang="en-US" sz="1200" b="0" i="0" u="none" strike="noStrike" cap="none" dirty="0">
                <a:solidFill>
                  <a:schemeClr val="dk1"/>
                </a:solidFill>
                <a:latin typeface="Book Antiqua"/>
                <a:ea typeface="Book Antiqua"/>
                <a:cs typeface="Book Antiqua"/>
                <a:sym typeface="Book Antiqua"/>
              </a:rPr>
              <a:t>Learning Media Assessments (LMA)</a:t>
            </a:r>
          </a:p>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*Classification comes in</a:t>
            </a:r>
          </a:p>
          <a:p>
            <a:pPr marL="0" marR="0" lvl="0" indent="0" algn="l" rtl="0">
              <a:spcBef>
                <a:spcPts val="0"/>
              </a:spcBef>
              <a:spcAft>
                <a:spcPts val="0"/>
              </a:spcAft>
              <a:buClr>
                <a:schemeClr val="dk1"/>
              </a:buClr>
              <a:buSzPct val="25000"/>
              <a:buFont typeface="Arial"/>
              <a:buNone/>
            </a:pPr>
            <a:endParaRPr sz="11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Patti</a:t>
            </a:r>
            <a:r>
              <a:rPr lang="en-US" sz="1100" b="0" i="0" u="none" strike="noStrike" cap="none" dirty="0">
                <a:solidFill>
                  <a:schemeClr val="dk1"/>
                </a:solidFill>
                <a:latin typeface="Calibri"/>
                <a:ea typeface="Calibri"/>
                <a:cs typeface="Calibri"/>
                <a:sym typeface="Calibri"/>
              </a:rPr>
              <a:t>-  Suggestions:   You know your child that also plays as a factor. Usher changes over periods of times so good idea to keep up with assessments and evaluations regularly -both educationally and medically - good idea to share medical assessments with the educational team- Suggest to always have a deafblind consultant with these assessments.</a:t>
            </a:r>
          </a:p>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EA:</a:t>
            </a:r>
            <a:r>
              <a:rPr lang="en-US" sz="1100" b="0" i="0" u="none" strike="noStrike" cap="none" dirty="0">
                <a:solidFill>
                  <a:schemeClr val="dk1"/>
                </a:solidFill>
                <a:latin typeface="Calibri"/>
                <a:ea typeface="Calibri"/>
                <a:cs typeface="Calibri"/>
                <a:sym typeface="Calibri"/>
              </a:rPr>
              <a:t> Key components include: Parent and/or caregiver interview-Teacher and/or service provider interview-Review of records-Child Observations-Child or Student Interview-Current Learning and Literacy Functioning-Functional Reading and Writing</a:t>
            </a:r>
          </a:p>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FVA</a:t>
            </a:r>
            <a:r>
              <a:rPr lang="en-US" sz="1100" b="0" i="0" u="none" strike="noStrike" cap="none" dirty="0">
                <a:solidFill>
                  <a:schemeClr val="dk1"/>
                </a:solidFill>
                <a:latin typeface="Calibri"/>
                <a:ea typeface="Calibri"/>
                <a:cs typeface="Calibri"/>
                <a:sym typeface="Calibri"/>
              </a:rPr>
              <a:t>: It is an </a:t>
            </a:r>
            <a:r>
              <a:rPr lang="en-US" sz="1100" b="1" i="0" u="none" strike="noStrike" cap="none" dirty="0">
                <a:solidFill>
                  <a:schemeClr val="dk1"/>
                </a:solidFill>
                <a:latin typeface="Calibri"/>
                <a:ea typeface="Calibri"/>
                <a:cs typeface="Calibri"/>
                <a:sym typeface="Calibri"/>
              </a:rPr>
              <a:t>assessment</a:t>
            </a:r>
            <a:r>
              <a:rPr lang="en-US" sz="1100" b="0" i="0" u="none" strike="noStrike" cap="none" dirty="0">
                <a:solidFill>
                  <a:schemeClr val="dk1"/>
                </a:solidFill>
                <a:latin typeface="Calibri"/>
                <a:ea typeface="Calibri"/>
                <a:cs typeface="Calibri"/>
                <a:sym typeface="Calibri"/>
              </a:rPr>
              <a:t> of how a child uses the </a:t>
            </a:r>
            <a:r>
              <a:rPr lang="en-US" sz="1100" b="1" i="0" u="none" strike="noStrike" cap="none" dirty="0">
                <a:solidFill>
                  <a:schemeClr val="dk1"/>
                </a:solidFill>
                <a:latin typeface="Calibri"/>
                <a:ea typeface="Calibri"/>
                <a:cs typeface="Calibri"/>
                <a:sym typeface="Calibri"/>
              </a:rPr>
              <a:t>vision</a:t>
            </a:r>
            <a:r>
              <a:rPr lang="en-US" sz="1100" b="0" i="0" u="none" strike="noStrike" cap="none" dirty="0">
                <a:solidFill>
                  <a:schemeClr val="dk1"/>
                </a:solidFill>
                <a:latin typeface="Calibri"/>
                <a:ea typeface="Calibri"/>
                <a:cs typeface="Calibri"/>
                <a:sym typeface="Calibri"/>
              </a:rPr>
              <a:t> he or she has in everyday life, so it is usually not done with children who are totally blind or have light perception only.</a:t>
            </a:r>
          </a:p>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LMA: </a:t>
            </a:r>
            <a:r>
              <a:rPr lang="en-US" sz="1100" b="0" i="0" u="none" strike="noStrike" cap="none" dirty="0">
                <a:solidFill>
                  <a:schemeClr val="dk1"/>
                </a:solidFill>
                <a:latin typeface="Calibri"/>
                <a:ea typeface="Calibri"/>
                <a:cs typeface="Calibri"/>
                <a:sym typeface="Calibri"/>
              </a:rPr>
              <a:t>conducted by the Teacher of Students with Visual Impairments (TVI), is required to determine what kinds of literacy and functional </a:t>
            </a:r>
            <a:r>
              <a:rPr lang="en-US" sz="1100" b="1" i="0" u="none" strike="noStrike" cap="none" dirty="0">
                <a:solidFill>
                  <a:schemeClr val="dk1"/>
                </a:solidFill>
                <a:latin typeface="Calibri"/>
                <a:ea typeface="Calibri"/>
                <a:cs typeface="Calibri"/>
                <a:sym typeface="Calibri"/>
              </a:rPr>
              <a:t>learning</a:t>
            </a:r>
            <a:r>
              <a:rPr lang="en-US" sz="1100" b="0" i="0" u="none" strike="noStrike" cap="none" dirty="0">
                <a:solidFill>
                  <a:schemeClr val="dk1"/>
                </a:solidFill>
                <a:latin typeface="Calibri"/>
                <a:ea typeface="Calibri"/>
                <a:cs typeface="Calibri"/>
                <a:sym typeface="Calibri"/>
              </a:rPr>
              <a:t> materials are appropriate.</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326" name="Shape 32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8375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Carly-performance may  “hh” staying competitive at their academic capability</a:t>
            </a:r>
          </a:p>
        </p:txBody>
      </p:sp>
      <p:sp>
        <p:nvSpPr>
          <p:cNvPr id="332" name="Shape 3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4144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Carly-performance may  “hh” staying competitive at their academic capability</a:t>
            </a:r>
          </a:p>
        </p:txBody>
      </p:sp>
      <p:sp>
        <p:nvSpPr>
          <p:cNvPr id="332" name="Shape 3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6695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  as parents we not only have to think of the NOW for our children with Usher syndrome- we have to always prepare for the FUTURE</a:t>
            </a:r>
          </a:p>
        </p:txBody>
      </p:sp>
      <p:sp>
        <p:nvSpPr>
          <p:cNvPr id="172" name="Shape 17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0122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178" name="Shape 17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542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184" name="Shape 18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4552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190" name="Shape 19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36943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196" name="Shape 19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77147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NCDB Title Slide">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381000"/>
            <a:ext cx="7772400" cy="1470024"/>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a:spLocks noGrp="1"/>
          </p:cNvSpPr>
          <p:nvPr>
            <p:ph type="pic" idx="2"/>
          </p:nvPr>
        </p:nvSpPr>
        <p:spPr>
          <a:xfrm>
            <a:off x="228600" y="5943600"/>
            <a:ext cx="1524000" cy="3810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body" idx="3"/>
          </p:nvPr>
        </p:nvSpPr>
        <p:spPr>
          <a:xfrm>
            <a:off x="2514600" y="5943600"/>
            <a:ext cx="1219199" cy="3810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4"/>
          </p:nvPr>
        </p:nvSpPr>
        <p:spPr>
          <a:xfrm>
            <a:off x="4572000" y="5943600"/>
            <a:ext cx="1295400" cy="3047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a:spLocks noGrp="1"/>
          </p:cNvSpPr>
          <p:nvPr>
            <p:ph type="pic" idx="5"/>
          </p:nvPr>
        </p:nvSpPr>
        <p:spPr>
          <a:xfrm>
            <a:off x="7467600" y="5943600"/>
            <a:ext cx="1295400" cy="3047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body" idx="6"/>
          </p:nvPr>
        </p:nvSpPr>
        <p:spPr>
          <a:xfrm>
            <a:off x="914400" y="6553200"/>
            <a:ext cx="6934199" cy="228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2" name="Shape 72"/>
          <p:cNvSpPr txBox="1">
            <a:spLocks noGrp="1"/>
          </p:cNvSpPr>
          <p:nvPr>
            <p:ph type="body" idx="1"/>
          </p:nvPr>
        </p:nvSpPr>
        <p:spPr>
          <a:xfrm rot="5400000">
            <a:off x="2309018" y="-251618"/>
            <a:ext cx="4525963" cy="8229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8" name="Shape 78"/>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NCDB Title Slide">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762000" y="381000"/>
            <a:ext cx="7772400" cy="1470024"/>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7" name="Shape 87"/>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6" name="Shape 96"/>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2" name="Shape 102"/>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9" name="Shape 109"/>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8" name="Shape 11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1"/>
        <p:cNvGrpSpPr/>
        <p:nvPr/>
      </p:nvGrpSpPr>
      <p:grpSpPr>
        <a:xfrm>
          <a:off x="0" y="0"/>
          <a:ext cx="0" cy="0"/>
          <a:chOff x="0" y="0"/>
          <a:chExt cx="0" cy="0"/>
        </a:xfrm>
      </p:grpSpPr>
      <p:sp>
        <p:nvSpPr>
          <p:cNvPr id="122" name="Shape 12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4" name="Shape 134"/>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1" name="Shape 141"/>
          <p:cNvSpPr txBox="1">
            <a:spLocks noGrp="1"/>
          </p:cNvSpPr>
          <p:nvPr>
            <p:ph type="body" idx="1"/>
          </p:nvPr>
        </p:nvSpPr>
        <p:spPr>
          <a:xfrm rot="5400000">
            <a:off x="2309018" y="-251618"/>
            <a:ext cx="4525963" cy="8229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7" name="Shape 147"/>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5" name="Shape 65"/>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l="-998" r="-997"/>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l="-998" r="-997"/>
          </a:stretch>
        </a:blip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4" name="Shape 84"/>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hyperlink" Target="http://www.nationaldb.org/" TargetMode="External"/><Relationship Id="rId4" Type="http://schemas.openxmlformats.org/officeDocument/2006/relationships/hyperlink" Target="mailto:info@nationaldb.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mailto:frederc5@tcnj.edu" TargetMode="External"/><Relationship Id="rId2" Type="http://schemas.openxmlformats.org/officeDocument/2006/relationships/hyperlink" Target="mailto:megan.cote@hknc.org" TargetMode="External"/><Relationship Id="rId1" Type="http://schemas.openxmlformats.org/officeDocument/2006/relationships/slideLayout" Target="../slideLayouts/slideLayout13.xml"/><Relationship Id="rId5" Type="http://schemas.openxmlformats.org/officeDocument/2006/relationships/hyperlink" Target="mailto:nancy.odonnell0813@gmail.com" TargetMode="External"/><Relationship Id="rId4" Type="http://schemas.openxmlformats.org/officeDocument/2006/relationships/hyperlink" Target="mailto:pmcgowan@pattan.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hereditaryhearingloss.org/main.aspx?c=.HHH&amp;n=86573"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685800" y="381000"/>
            <a:ext cx="7772400" cy="1470024"/>
          </a:xfrm>
          <a:prstGeom prst="rect">
            <a:avLst/>
          </a:prstGeom>
          <a:noFill/>
          <a:ln>
            <a:noFill/>
          </a:ln>
        </p:spPr>
        <p:txBody>
          <a:bodyPr wrap="square" lIns="91425" tIns="45700" rIns="91425" bIns="45700" anchor="ctr"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3000" b="0" i="0" u="none" strike="noStrike" cap="none" dirty="0">
                <a:solidFill>
                  <a:schemeClr val="dk1"/>
                </a:solidFill>
                <a:latin typeface="Book Antiqua"/>
                <a:ea typeface="Book Antiqua"/>
                <a:cs typeface="Book Antiqua"/>
                <a:sym typeface="Book Antiqua"/>
              </a:rPr>
              <a:t> </a:t>
            </a:r>
            <a:r>
              <a:rPr lang="en-US" sz="3200" b="0" i="0" u="none" strike="noStrike" cap="none" dirty="0">
                <a:solidFill>
                  <a:schemeClr val="dk1"/>
                </a:solidFill>
                <a:latin typeface="Book Antiqua"/>
                <a:ea typeface="Book Antiqua"/>
                <a:cs typeface="Book Antiqua"/>
                <a:sym typeface="Book Antiqua"/>
              </a:rPr>
              <a:t>Educational Considerations for Students with Usher Syndrome – Part 1</a:t>
            </a:r>
          </a:p>
          <a:p>
            <a:pPr marL="0" marR="0" lvl="0" indent="0" algn="ctr" rtl="0">
              <a:lnSpc>
                <a:spcPct val="115000"/>
              </a:lnSpc>
              <a:spcBef>
                <a:spcPts val="0"/>
              </a:spcBef>
              <a:spcAft>
                <a:spcPts val="0"/>
              </a:spcAft>
              <a:buClr>
                <a:schemeClr val="dk1"/>
              </a:buClr>
              <a:buSzPct val="25000"/>
              <a:buFont typeface="Arial"/>
              <a:buNone/>
            </a:pPr>
            <a:r>
              <a:rPr lang="en-US" sz="1800" b="0" i="0" u="none" strike="noStrike" cap="none" dirty="0">
                <a:solidFill>
                  <a:schemeClr val="dk1"/>
                </a:solidFill>
                <a:latin typeface="Book Antiqua"/>
                <a:ea typeface="Book Antiqua"/>
                <a:cs typeface="Book Antiqua"/>
                <a:sym typeface="Book Antiqua"/>
              </a:rPr>
              <a:t>October 11, 2017</a:t>
            </a:r>
          </a:p>
        </p:txBody>
      </p:sp>
      <p:sp>
        <p:nvSpPr>
          <p:cNvPr id="156" name="Shape 156"/>
          <p:cNvSpPr txBox="1">
            <a:spLocks noGrp="1"/>
          </p:cNvSpPr>
          <p:nvPr>
            <p:ph type="subTitle" idx="1"/>
          </p:nvPr>
        </p:nvSpPr>
        <p:spPr>
          <a:xfrm>
            <a:off x="947250" y="3321525"/>
            <a:ext cx="7249500" cy="22797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Presented by:</a:t>
            </a:r>
            <a:endParaRPr sz="1400" b="0" i="0" u="none" strike="noStrike" cap="none" dirty="0">
              <a:solidFill>
                <a:schemeClr val="dk1"/>
              </a:solidFill>
              <a:latin typeface="Book Antiqua"/>
              <a:ea typeface="Book Antiqua"/>
              <a:cs typeface="Book Antiqua"/>
              <a:sym typeface="Book Antiqua"/>
            </a:endParaRP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Carly Fredericks </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Family Engagement Coordinator-New Jersey/Founder of Ava’s Voice/NFADB</a:t>
            </a: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Patti McGowan</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Family Engagement Coordinator-Pennsylvania/NFADB</a:t>
            </a: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Nancy O’Donnell</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Director, USH Trust Registry-Usher Syndrome Coalition</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Facilitated by:</a:t>
            </a: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Megan Cote</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rgbClr val="000000"/>
                </a:solidFill>
                <a:latin typeface="Book Antiqua"/>
                <a:ea typeface="Book Antiqua"/>
                <a:cs typeface="Book Antiqua"/>
                <a:sym typeface="Book Antiqua"/>
              </a:rPr>
              <a:t>NCDB Initiative Lead for Early Identification/ Referral &amp; Family Engagement</a:t>
            </a:r>
          </a:p>
        </p:txBody>
      </p:sp>
      <p:pic>
        <p:nvPicPr>
          <p:cNvPr id="157" name="Shape 157" descr="National Center on Deaf-Blindness logo"/>
          <p:cNvPicPr preferRelativeResize="0">
            <a:picLocks noGrp="1"/>
          </p:cNvPicPr>
          <p:nvPr>
            <p:ph type="pic" idx="2"/>
          </p:nvPr>
        </p:nvPicPr>
        <p:blipFill rotWithShape="1">
          <a:blip r:embed="rId3">
            <a:alphaModFix/>
          </a:blip>
          <a:srcRect l="-2040" r="-12244" b="-16666"/>
          <a:stretch/>
        </p:blipFill>
        <p:spPr>
          <a:xfrm>
            <a:off x="228600" y="6019800"/>
            <a:ext cx="1981199" cy="495299"/>
          </a:xfrm>
          <a:prstGeom prst="rect">
            <a:avLst/>
          </a:prstGeom>
          <a:noFill/>
          <a:ln>
            <a:noFill/>
          </a:ln>
        </p:spPr>
      </p:pic>
      <p:sp>
        <p:nvSpPr>
          <p:cNvPr id="158" name="Shape 158"/>
          <p:cNvSpPr txBox="1">
            <a:spLocks noGrp="1"/>
          </p:cNvSpPr>
          <p:nvPr>
            <p:ph type="body" idx="3"/>
          </p:nvPr>
        </p:nvSpPr>
        <p:spPr>
          <a:xfrm>
            <a:off x="2590800" y="6248400"/>
            <a:ext cx="2133599" cy="228600"/>
          </a:xfrm>
          <a:prstGeom prst="rect">
            <a:avLst/>
          </a:prstGeom>
          <a:noFill/>
          <a:ln>
            <a:noFill/>
          </a:ln>
        </p:spPr>
        <p:txBody>
          <a:bodyPr wrap="square" lIns="91425" tIns="45700" rIns="91425" bIns="45700" anchor="ctr" anchorCtr="0">
            <a:noAutofit/>
          </a:bodyPr>
          <a:lstStyle/>
          <a:p>
            <a:pPr marL="0" marR="0" lvl="0" indent="0" algn="l" rtl="0">
              <a:lnSpc>
                <a:spcPct val="80000"/>
              </a:lnSpc>
              <a:spcBef>
                <a:spcPts val="0"/>
              </a:spcBef>
              <a:spcAft>
                <a:spcPts val="0"/>
              </a:spcAft>
              <a:buClr>
                <a:schemeClr val="hlink"/>
              </a:buClr>
              <a:buSzPct val="25000"/>
              <a:buFont typeface="Arial"/>
              <a:buNone/>
            </a:pPr>
            <a:r>
              <a:rPr lang="en-US" sz="1400" b="0" i="0" u="sng" strike="noStrike" cap="none" dirty="0">
                <a:solidFill>
                  <a:schemeClr val="hlink"/>
                </a:solidFill>
                <a:latin typeface="Arial"/>
                <a:ea typeface="Arial"/>
                <a:cs typeface="Arial"/>
                <a:sym typeface="Arial"/>
                <a:hlinkClick r:id="rId4"/>
              </a:rPr>
              <a:t>info@nationaldb.org</a:t>
            </a:r>
            <a:endParaRPr lang="en-US" sz="800" b="0" i="0" u="none" strike="noStrike" cap="none" dirty="0">
              <a:solidFill>
                <a:schemeClr val="dk1"/>
              </a:solidFill>
              <a:latin typeface="Calibri"/>
              <a:ea typeface="Arial"/>
              <a:cs typeface="Arial"/>
              <a:sym typeface="Calibri"/>
            </a:endParaRPr>
          </a:p>
        </p:txBody>
      </p:sp>
      <p:sp>
        <p:nvSpPr>
          <p:cNvPr id="159" name="Shape 159"/>
          <p:cNvSpPr txBox="1">
            <a:spLocks noGrp="1"/>
          </p:cNvSpPr>
          <p:nvPr>
            <p:ph type="body" idx="4"/>
          </p:nvPr>
        </p:nvSpPr>
        <p:spPr>
          <a:xfrm>
            <a:off x="5334000" y="6096000"/>
            <a:ext cx="1600199" cy="381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sng" strike="noStrike" cap="none" dirty="0">
                <a:solidFill>
                  <a:schemeClr val="hlink"/>
                </a:solidFill>
                <a:latin typeface="Arial"/>
                <a:ea typeface="Arial"/>
                <a:cs typeface="Arial"/>
                <a:sym typeface="Arial"/>
                <a:hlinkClick r:id="rId5"/>
              </a:rPr>
              <a:t>nationaldb.org</a:t>
            </a:r>
          </a:p>
        </p:txBody>
      </p:sp>
      <p:pic>
        <p:nvPicPr>
          <p:cNvPr id="160" name="Shape 160" descr="IDEAs that Work and TA&amp;D Network logos"/>
          <p:cNvPicPr preferRelativeResize="0">
            <a:picLocks noGrp="1"/>
          </p:cNvPicPr>
          <p:nvPr>
            <p:ph type="pic" idx="5"/>
          </p:nvPr>
        </p:nvPicPr>
        <p:blipFill rotWithShape="1">
          <a:blip r:embed="rId6">
            <a:alphaModFix/>
          </a:blip>
          <a:srcRect t="1083" b="1083"/>
          <a:stretch/>
        </p:blipFill>
        <p:spPr>
          <a:xfrm>
            <a:off x="7620000" y="6019800"/>
            <a:ext cx="1295400" cy="304799"/>
          </a:xfrm>
          <a:prstGeom prst="rect">
            <a:avLst/>
          </a:prstGeom>
          <a:noFill/>
          <a:ln>
            <a:noFill/>
          </a:ln>
        </p:spPr>
      </p:pic>
      <p:sp>
        <p:nvSpPr>
          <p:cNvPr id="161" name="Shape 161"/>
          <p:cNvSpPr txBox="1">
            <a:spLocks noGrp="1"/>
          </p:cNvSpPr>
          <p:nvPr>
            <p:ph type="body" idx="6"/>
          </p:nvPr>
        </p:nvSpPr>
        <p:spPr>
          <a:xfrm>
            <a:off x="914400" y="6553200"/>
            <a:ext cx="6934199" cy="2286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625" b="0" i="0" u="none" strike="noStrike" cap="none" dirty="0">
                <a:solidFill>
                  <a:schemeClr val="dk1"/>
                </a:solidFill>
                <a:latin typeface="Verdana"/>
                <a:ea typeface="Verdana"/>
                <a:cs typeface="Verdana"/>
                <a:sym typeface="Verdana"/>
              </a:rPr>
              <a:t>The contents of this presentation were developed under a grant from the U.S. Department of Education #H326T130013. However, those contents do not necessarily represent the policy of the Teaching Research Institute, nor the US Department of Education, and you should not assume endorsement by the Federal Government. Project Officer, Jo Ann McCann.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Usher type 2</a:t>
            </a:r>
          </a:p>
        </p:txBody>
      </p:sp>
      <p:sp>
        <p:nvSpPr>
          <p:cNvPr id="2" name="Text Placeholder 1"/>
          <p:cNvSpPr>
            <a:spLocks noGrp="1"/>
          </p:cNvSpPr>
          <p:nvPr>
            <p:ph type="body" idx="1"/>
          </p:nvPr>
        </p:nvSpPr>
        <p:spPr>
          <a:xfrm>
            <a:off x="891250" y="1909823"/>
            <a:ext cx="7795550" cy="4216340"/>
          </a:xfrm>
        </p:spPr>
        <p:txBody>
          <a:bodyPr/>
          <a:lstStyle/>
          <a:p>
            <a:pPr marL="457200" indent="-457200">
              <a:lnSpc>
                <a:spcPct val="90000"/>
              </a:lnSpc>
              <a:spcBef>
                <a:spcPts val="0"/>
              </a:spcBef>
            </a:pPr>
            <a:r>
              <a:rPr lang="en-US" sz="3600" dirty="0">
                <a:solidFill>
                  <a:srgbClr val="000000"/>
                </a:solidFill>
                <a:latin typeface="Book Antiqua"/>
                <a:ea typeface="Book Antiqua"/>
                <a:cs typeface="Book Antiqua"/>
                <a:sym typeface="Book Antiqua"/>
              </a:rPr>
              <a:t>Moderate to severe hearing loss (hard of hearing)</a:t>
            </a:r>
          </a:p>
          <a:p>
            <a:pPr marL="457200" indent="-457200">
              <a:lnSpc>
                <a:spcPct val="90000"/>
              </a:lnSpc>
              <a:spcBef>
                <a:spcPts val="0"/>
              </a:spcBef>
            </a:pPr>
            <a:r>
              <a:rPr lang="en-US" sz="3600" dirty="0">
                <a:solidFill>
                  <a:srgbClr val="000000"/>
                </a:solidFill>
                <a:latin typeface="Book Antiqua"/>
                <a:ea typeface="Book Antiqua"/>
                <a:cs typeface="Book Antiqua"/>
                <a:sym typeface="Book Antiqua"/>
              </a:rPr>
              <a:t>RP evident in teen years</a:t>
            </a:r>
          </a:p>
          <a:p>
            <a:pPr marL="457200" indent="-457200">
              <a:lnSpc>
                <a:spcPct val="90000"/>
              </a:lnSpc>
              <a:spcBef>
                <a:spcPts val="500"/>
              </a:spcBef>
            </a:pPr>
            <a:r>
              <a:rPr lang="en-US" sz="3600" dirty="0">
                <a:solidFill>
                  <a:srgbClr val="000000"/>
                </a:solidFill>
                <a:latin typeface="Book Antiqua"/>
                <a:ea typeface="Book Antiqua"/>
                <a:cs typeface="Book Antiqua"/>
                <a:sym typeface="Book Antiqua"/>
              </a:rPr>
              <a:t>No balance problems</a:t>
            </a:r>
          </a:p>
          <a:p>
            <a:pPr marL="457200" indent="-457200">
              <a:lnSpc>
                <a:spcPct val="90000"/>
              </a:lnSpc>
              <a:spcBef>
                <a:spcPts val="500"/>
              </a:spcBef>
            </a:pPr>
            <a:r>
              <a:rPr lang="en-US" sz="3600" dirty="0">
                <a:solidFill>
                  <a:srgbClr val="000000"/>
                </a:solidFill>
                <a:latin typeface="Book Antiqua"/>
                <a:ea typeface="Book Antiqua"/>
                <a:cs typeface="Book Antiqua"/>
                <a:sym typeface="Book Antiqua"/>
              </a:rPr>
              <a:t>2A, 2C, 2D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Usher type 3</a:t>
            </a:r>
          </a:p>
        </p:txBody>
      </p:sp>
      <p:sp>
        <p:nvSpPr>
          <p:cNvPr id="2" name="Text Placeholder 1"/>
          <p:cNvSpPr>
            <a:spLocks noGrp="1"/>
          </p:cNvSpPr>
          <p:nvPr>
            <p:ph type="body" idx="1"/>
          </p:nvPr>
        </p:nvSpPr>
        <p:spPr>
          <a:xfrm>
            <a:off x="914400" y="1932973"/>
            <a:ext cx="7772400" cy="4170041"/>
          </a:xfrm>
        </p:spPr>
        <p:txBody>
          <a:bodyPr/>
          <a:lstStyle/>
          <a:p>
            <a:pPr marL="457200" lvl="0" indent="-457200">
              <a:lnSpc>
                <a:spcPct val="90000"/>
              </a:lnSpc>
              <a:spcBef>
                <a:spcPts val="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Sighted and hearing at birth; progressive hearing and vision loss.</a:t>
            </a:r>
          </a:p>
          <a:p>
            <a:pPr marL="457200" indent="-457200">
              <a:lnSpc>
                <a:spcPct val="90000"/>
              </a:lnSpc>
              <a:spcBef>
                <a:spcPts val="5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Progressive balance loss in 50% of those with USH3</a:t>
            </a:r>
          </a:p>
          <a:p>
            <a:pPr marL="457200" lvl="0" indent="-457200">
              <a:lnSpc>
                <a:spcPct val="90000"/>
              </a:lnSpc>
              <a:spcBef>
                <a:spcPts val="5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Rare - more common in Finland and Ashkenazi Jews</a:t>
            </a:r>
          </a:p>
          <a:p>
            <a:pPr marL="457200" lvl="0" indent="-457200">
              <a:lnSpc>
                <a:spcPct val="90000"/>
              </a:lnSpc>
              <a:spcBef>
                <a:spcPts val="5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3A and 3B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Atypical Usher</a:t>
            </a:r>
          </a:p>
        </p:txBody>
      </p:sp>
      <p:sp>
        <p:nvSpPr>
          <p:cNvPr id="2" name="Text Placeholder 1"/>
          <p:cNvSpPr>
            <a:spLocks noGrp="1"/>
          </p:cNvSpPr>
          <p:nvPr>
            <p:ph type="body" idx="1"/>
          </p:nvPr>
        </p:nvSpPr>
        <p:spPr>
          <a:xfrm>
            <a:off x="879676" y="1932972"/>
            <a:ext cx="7807124" cy="4193191"/>
          </a:xfrm>
        </p:spPr>
        <p:txBody>
          <a:bodyPr/>
          <a:lstStyle/>
          <a:p>
            <a:pPr marL="457200" lvl="0" indent="-457200">
              <a:lnSpc>
                <a:spcPct val="90000"/>
              </a:lnSpc>
              <a:spcBef>
                <a:spcPts val="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Doesn’t fit any of the first three categories OR</a:t>
            </a:r>
          </a:p>
          <a:p>
            <a:pPr marL="457200" lvl="0" indent="-457200">
              <a:lnSpc>
                <a:spcPct val="90000"/>
              </a:lnSpc>
              <a:spcBef>
                <a:spcPts val="5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symptoms do not fully express OR</a:t>
            </a:r>
          </a:p>
          <a:p>
            <a:pPr marL="457200" lvl="0" indent="-457200">
              <a:lnSpc>
                <a:spcPct val="90000"/>
              </a:lnSpc>
              <a:spcBef>
                <a:spcPts val="5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symptoms are absent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Population estimates</a:t>
            </a:r>
          </a:p>
        </p:txBody>
      </p:sp>
      <p:sp>
        <p:nvSpPr>
          <p:cNvPr id="2" name="Text Placeholder 1"/>
          <p:cNvSpPr>
            <a:spLocks noGrp="1"/>
          </p:cNvSpPr>
          <p:nvPr>
            <p:ph type="body" idx="1"/>
          </p:nvPr>
        </p:nvSpPr>
        <p:spPr>
          <a:xfrm>
            <a:off x="844952" y="1909823"/>
            <a:ext cx="7841848" cy="4216340"/>
          </a:xfrm>
        </p:spPr>
        <p:txBody>
          <a:bodyPr/>
          <a:lstStyle/>
          <a:p>
            <a:pPr marL="457200" lvl="0" indent="-457200">
              <a:lnSpc>
                <a:spcPct val="90000"/>
              </a:lnSpc>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USA USH population estimated to be between 20-50,000.</a:t>
            </a:r>
          </a:p>
          <a:p>
            <a:pPr marL="457200" lvl="0" indent="-457200">
              <a:lnSpc>
                <a:spcPct val="90000"/>
              </a:lnSpc>
              <a:spcBef>
                <a:spcPts val="100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 kids, ages birth to 21, could be between 7560 and 13,125.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What do we know - NCDB</a:t>
            </a:r>
          </a:p>
        </p:txBody>
      </p:sp>
      <p:sp>
        <p:nvSpPr>
          <p:cNvPr id="2" name="Text Placeholder 1"/>
          <p:cNvSpPr>
            <a:spLocks noGrp="1"/>
          </p:cNvSpPr>
          <p:nvPr>
            <p:ph type="body" idx="1"/>
          </p:nvPr>
        </p:nvSpPr>
        <p:spPr>
          <a:xfrm>
            <a:off x="844952" y="1875099"/>
            <a:ext cx="7841848" cy="4251064"/>
          </a:xfrm>
        </p:spPr>
        <p:txBody>
          <a:bodyPr/>
          <a:lstStyle/>
          <a:p>
            <a:pPr indent="0">
              <a:buNone/>
            </a:pPr>
            <a:r>
              <a:rPr lang="en-US" sz="3600" dirty="0">
                <a:solidFill>
                  <a:srgbClr val="000000"/>
                </a:solidFill>
                <a:latin typeface="Book Antiqua"/>
                <a:ea typeface="Book Antiqua"/>
                <a:cs typeface="Book Antiqua"/>
                <a:sym typeface="Book Antiqua"/>
              </a:rPr>
              <a:t>NCDB’s 2016 child count showed </a:t>
            </a:r>
            <a:r>
              <a:rPr lang="en-US" sz="3600" b="1" dirty="0">
                <a:solidFill>
                  <a:srgbClr val="000000"/>
                </a:solidFill>
                <a:latin typeface="Book Antiqua"/>
                <a:ea typeface="Book Antiqua"/>
                <a:cs typeface="Book Antiqua"/>
                <a:sym typeface="Book Antiqua"/>
              </a:rPr>
              <a:t>just under 300 kids </a:t>
            </a:r>
            <a:r>
              <a:rPr lang="en-US" sz="3600" dirty="0">
                <a:solidFill>
                  <a:srgbClr val="000000"/>
                </a:solidFill>
                <a:latin typeface="Book Antiqua"/>
                <a:ea typeface="Book Antiqua"/>
                <a:cs typeface="Book Antiqua"/>
                <a:sym typeface="Book Antiqua"/>
              </a:rPr>
              <a:t>with Usher syndrome, birth to 21 out of nearly 10,000 children identified as deafblind.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What do we know - USC</a:t>
            </a:r>
          </a:p>
        </p:txBody>
      </p:sp>
      <p:sp>
        <p:nvSpPr>
          <p:cNvPr id="2" name="Text Placeholder 1"/>
          <p:cNvSpPr>
            <a:spLocks noGrp="1"/>
          </p:cNvSpPr>
          <p:nvPr>
            <p:ph type="body" idx="1"/>
          </p:nvPr>
        </p:nvSpPr>
        <p:spPr>
          <a:xfrm>
            <a:off x="856526" y="1932972"/>
            <a:ext cx="7830273" cy="4193191"/>
          </a:xfrm>
        </p:spPr>
        <p:txBody>
          <a:bodyPr/>
          <a:lstStyle/>
          <a:p>
            <a:pPr indent="0">
              <a:buNone/>
            </a:pPr>
            <a:r>
              <a:rPr lang="en-US" sz="3600" dirty="0">
                <a:solidFill>
                  <a:srgbClr val="000000"/>
                </a:solidFill>
                <a:latin typeface="Book Antiqua"/>
                <a:ea typeface="Book Antiqua"/>
                <a:cs typeface="Book Antiqua"/>
                <a:sym typeface="Book Antiqua"/>
              </a:rPr>
              <a:t>As of October, 2017, the Usher Syndrome Coalition registry had</a:t>
            </a:r>
            <a:r>
              <a:rPr lang="en-US" sz="3600" b="1" dirty="0">
                <a:solidFill>
                  <a:srgbClr val="000000"/>
                </a:solidFill>
                <a:latin typeface="Book Antiqua"/>
                <a:ea typeface="Book Antiqua"/>
                <a:cs typeface="Book Antiqua"/>
                <a:sym typeface="Book Antiqua"/>
              </a:rPr>
              <a:t> 278 kids </a:t>
            </a:r>
            <a:r>
              <a:rPr lang="en-US" sz="3600" dirty="0">
                <a:solidFill>
                  <a:srgbClr val="000000"/>
                </a:solidFill>
                <a:latin typeface="Book Antiqua"/>
                <a:ea typeface="Book Antiqua"/>
                <a:cs typeface="Book Antiqua"/>
                <a:sym typeface="Book Antiqua"/>
              </a:rPr>
              <a:t>with Usher syndrome registered in the USA, birth to 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Where is everyone??</a:t>
            </a:r>
          </a:p>
        </p:txBody>
      </p:sp>
      <p:sp>
        <p:nvSpPr>
          <p:cNvPr id="2" name="Text Placeholder 1"/>
          <p:cNvSpPr>
            <a:spLocks noGrp="1"/>
          </p:cNvSpPr>
          <p:nvPr>
            <p:ph type="body" idx="1"/>
          </p:nvPr>
        </p:nvSpPr>
        <p:spPr>
          <a:xfrm>
            <a:off x="925974" y="1944547"/>
            <a:ext cx="7760825" cy="4181616"/>
          </a:xfrm>
        </p:spPr>
        <p:txBody>
          <a:bodyPr/>
          <a:lstStyle/>
          <a:p>
            <a:pPr marL="457200" lvl="0" indent="-457200">
              <a:lnSpc>
                <a:spcPct val="90000"/>
              </a:lnSpc>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Not yet identified with Usher</a:t>
            </a:r>
          </a:p>
          <a:p>
            <a:pPr marL="457200" lvl="0" indent="-457200">
              <a:lnSpc>
                <a:spcPct val="90000"/>
              </a:lnSpc>
              <a:spcBef>
                <a:spcPts val="100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Identified but still functioning visually with CI or H/A</a:t>
            </a:r>
          </a:p>
          <a:p>
            <a:pPr marL="457200" lvl="0" indent="-457200">
              <a:lnSpc>
                <a:spcPct val="90000"/>
              </a:lnSpc>
              <a:spcBef>
                <a:spcPts val="100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Don’t want to “say anything” yet.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Title"/>
          <p:cNvSpPr txBox="1">
            <a:spLocks noGrp="1"/>
          </p:cNvSpPr>
          <p:nvPr>
            <p:ph type="ctrTitle"/>
          </p:nvPr>
        </p:nvSpPr>
        <p:spPr>
          <a:xfrm>
            <a:off x="762000" y="164575"/>
            <a:ext cx="7772400" cy="14700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Book Antiqua"/>
                <a:ea typeface="Book Antiqua"/>
                <a:cs typeface="Book Antiqua"/>
                <a:sym typeface="Book Antiqua"/>
              </a:rPr>
              <a:t>Those 5 words...</a:t>
            </a:r>
          </a:p>
        </p:txBody>
      </p:sp>
      <p:sp>
        <p:nvSpPr>
          <p:cNvPr id="247" name="Text Placeholder 1"/>
          <p:cNvSpPr txBox="1">
            <a:spLocks noGrp="1"/>
          </p:cNvSpPr>
          <p:nvPr>
            <p:ph type="subTitle" idx="1"/>
          </p:nvPr>
        </p:nvSpPr>
        <p:spPr>
          <a:xfrm>
            <a:off x="1447800" y="2628225"/>
            <a:ext cx="6400800" cy="17526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4800" b="0" i="0" u="none" strike="noStrike" cap="none" dirty="0">
                <a:solidFill>
                  <a:srgbClr val="000000"/>
                </a:solidFill>
                <a:latin typeface="Book Antiqua"/>
                <a:ea typeface="Book Antiqua"/>
                <a:cs typeface="Book Antiqua"/>
                <a:sym typeface="Book Antiqua"/>
              </a:rPr>
              <a:t>Your child has </a:t>
            </a:r>
          </a:p>
          <a:p>
            <a:pPr marL="0" marR="0" lvl="0" indent="0" algn="ctr" rtl="0">
              <a:lnSpc>
                <a:spcPct val="100000"/>
              </a:lnSpc>
              <a:spcBef>
                <a:spcPts val="0"/>
              </a:spcBef>
              <a:spcAft>
                <a:spcPts val="0"/>
              </a:spcAft>
              <a:buClr>
                <a:srgbClr val="888888"/>
              </a:buClr>
              <a:buSzPct val="25000"/>
              <a:buFont typeface="Arial"/>
              <a:buNone/>
            </a:pPr>
            <a:r>
              <a:rPr lang="en-US" sz="4800" b="0" i="0" u="none" strike="noStrike" cap="none" dirty="0">
                <a:solidFill>
                  <a:srgbClr val="000000"/>
                </a:solidFill>
                <a:latin typeface="Book Antiqua"/>
                <a:ea typeface="Book Antiqua"/>
                <a:cs typeface="Book Antiqua"/>
                <a:sym typeface="Book Antiqua"/>
              </a:rPr>
              <a:t>Usher syndrome...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Grieving and Believing</a:t>
            </a:r>
          </a:p>
        </p:txBody>
      </p:sp>
      <p:sp>
        <p:nvSpPr>
          <p:cNvPr id="3" name="Text Placeholder 1"/>
          <p:cNvSpPr>
            <a:spLocks noGrp="1"/>
          </p:cNvSpPr>
          <p:nvPr>
            <p:ph type="body" idx="1"/>
          </p:nvPr>
        </p:nvSpPr>
        <p:spPr>
          <a:xfrm>
            <a:off x="879676" y="1921397"/>
            <a:ext cx="7807124" cy="4204766"/>
          </a:xfrm>
        </p:spPr>
        <p:txBody>
          <a:bodyPr/>
          <a:lstStyle/>
          <a:p>
            <a:pPr marL="685800" lvl="0" indent="-457200">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The initial shock of the diagnosis</a:t>
            </a:r>
          </a:p>
          <a:p>
            <a:pPr marL="685800" lvl="0" indent="-457200">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The unknown is the worst</a:t>
            </a:r>
          </a:p>
          <a:p>
            <a:pPr marL="685800" lvl="0" indent="-457200">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Unraveling the unknown</a:t>
            </a:r>
          </a:p>
          <a:p>
            <a:pPr marL="685800" lvl="0" indent="-457200">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Embracing the journey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Title"/>
          <p:cNvSpPr txBox="1">
            <a:spLocks noGrp="1"/>
          </p:cNvSpPr>
          <p:nvPr>
            <p:ph type="ctrTitle"/>
          </p:nvPr>
        </p:nvSpPr>
        <p:spPr>
          <a:xfrm>
            <a:off x="762000" y="381000"/>
            <a:ext cx="7772400" cy="1470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Fill your toolbox</a:t>
            </a:r>
          </a:p>
        </p:txBody>
      </p:sp>
      <p:sp>
        <p:nvSpPr>
          <p:cNvPr id="259" name="Text Placeholder 1"/>
          <p:cNvSpPr txBox="1">
            <a:spLocks noGrp="1"/>
          </p:cNvSpPr>
          <p:nvPr>
            <p:ph type="subTitle" idx="1"/>
          </p:nvPr>
        </p:nvSpPr>
        <p:spPr>
          <a:xfrm>
            <a:off x="1371600" y="1782025"/>
            <a:ext cx="6400800" cy="1752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4800" b="0" i="0" u="none" strike="noStrike" cap="none" dirty="0">
                <a:solidFill>
                  <a:srgbClr val="000000"/>
                </a:solidFill>
                <a:latin typeface="Book Antiqua"/>
                <a:ea typeface="Book Antiqua"/>
                <a:cs typeface="Book Antiqua"/>
                <a:sym typeface="Book Antiqua"/>
              </a:rPr>
              <a:t>“Knowledge is POWER”</a:t>
            </a:r>
          </a:p>
        </p:txBody>
      </p:sp>
      <p:pic>
        <p:nvPicPr>
          <p:cNvPr id="260" name="Shape 260" descr="Toolbox"/>
          <p:cNvPicPr preferRelativeResize="0"/>
          <p:nvPr/>
        </p:nvPicPr>
        <p:blipFill rotWithShape="1">
          <a:blip r:embed="rId3">
            <a:alphaModFix/>
          </a:blip>
          <a:srcRect/>
          <a:stretch/>
        </p:blipFill>
        <p:spPr>
          <a:xfrm>
            <a:off x="2819574" y="3972174"/>
            <a:ext cx="3499217" cy="2480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Title"/>
          <p:cNvSpPr txBox="1">
            <a:spLocks noGrp="1"/>
          </p:cNvSpPr>
          <p:nvPr>
            <p:ph type="title"/>
          </p:nvPr>
        </p:nvSpPr>
        <p:spPr>
          <a:xfrm>
            <a:off x="469232" y="286669"/>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“This is US”</a:t>
            </a:r>
          </a:p>
        </p:txBody>
      </p:sp>
      <p:pic>
        <p:nvPicPr>
          <p:cNvPr id="168" name="Shape 168" descr="Ava and mother, Carly Fredericks."/>
          <p:cNvPicPr preferRelativeResize="0"/>
          <p:nvPr/>
        </p:nvPicPr>
        <p:blipFill rotWithShape="1">
          <a:blip r:embed="rId3">
            <a:alphaModFix/>
          </a:blip>
          <a:srcRect/>
          <a:stretch/>
        </p:blipFill>
        <p:spPr>
          <a:xfrm>
            <a:off x="682632" y="2235623"/>
            <a:ext cx="2448495" cy="3125016"/>
          </a:xfrm>
          <a:prstGeom prst="rect">
            <a:avLst/>
          </a:prstGeom>
          <a:noFill/>
          <a:ln>
            <a:noFill/>
          </a:ln>
        </p:spPr>
      </p:pic>
      <p:pic>
        <p:nvPicPr>
          <p:cNvPr id="167" name="Shape 167" descr="Hunter McGowan with mother Patti and dog Atlas."/>
          <p:cNvPicPr preferRelativeResize="0"/>
          <p:nvPr/>
        </p:nvPicPr>
        <p:blipFill rotWithShape="1">
          <a:blip r:embed="rId4">
            <a:alphaModFix/>
          </a:blip>
          <a:srcRect/>
          <a:stretch/>
        </p:blipFill>
        <p:spPr>
          <a:xfrm>
            <a:off x="3412836" y="2401454"/>
            <a:ext cx="2697017" cy="2793353"/>
          </a:xfrm>
          <a:prstGeom prst="rect">
            <a:avLst/>
          </a:prstGeom>
          <a:noFill/>
          <a:ln>
            <a:noFill/>
          </a:ln>
        </p:spPr>
      </p:pic>
      <p:pic>
        <p:nvPicPr>
          <p:cNvPr id="169" name="Shape 169" descr="Nancy O'Donnell"/>
          <p:cNvPicPr preferRelativeResize="0"/>
          <p:nvPr/>
        </p:nvPicPr>
        <p:blipFill rotWithShape="1">
          <a:blip r:embed="rId5">
            <a:alphaModFix/>
          </a:blip>
          <a:srcRect/>
          <a:stretch/>
        </p:blipFill>
        <p:spPr>
          <a:xfrm>
            <a:off x="6391563" y="2222447"/>
            <a:ext cx="2445815" cy="30572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What’s first?</a:t>
            </a:r>
          </a:p>
          <a:p>
            <a:pPr marL="0" marR="0" lvl="0" indent="0" algn="ctr" rtl="0">
              <a:lnSpc>
                <a:spcPct val="100000"/>
              </a:lnSpc>
              <a:spcBef>
                <a:spcPts val="0"/>
              </a:spcBef>
              <a:spcAft>
                <a:spcPts val="0"/>
              </a:spcAft>
              <a:buClr>
                <a:schemeClr val="dk1"/>
              </a:buClr>
              <a:buSzPct val="25000"/>
              <a:buFont typeface="Calibri"/>
              <a:buNone/>
            </a:pPr>
            <a:r>
              <a:rPr lang="en-US" sz="3000" b="0" i="0" u="none" strike="noStrike" cap="none" dirty="0">
                <a:solidFill>
                  <a:schemeClr val="dk1"/>
                </a:solidFill>
                <a:latin typeface="Book Antiqua"/>
                <a:ea typeface="Book Antiqua"/>
                <a:cs typeface="Book Antiqua"/>
                <a:sym typeface="Book Antiqua"/>
              </a:rPr>
              <a:t>Making connections...</a:t>
            </a:r>
          </a:p>
        </p:txBody>
      </p:sp>
      <p:sp>
        <p:nvSpPr>
          <p:cNvPr id="3" name="Text Placeholder 1"/>
          <p:cNvSpPr>
            <a:spLocks noGrp="1"/>
          </p:cNvSpPr>
          <p:nvPr>
            <p:ph type="body" idx="1"/>
          </p:nvPr>
        </p:nvSpPr>
        <p:spPr>
          <a:xfrm>
            <a:off x="844952" y="1521809"/>
            <a:ext cx="7841848" cy="4525963"/>
          </a:xfrm>
        </p:spPr>
        <p:txBody>
          <a:bodyPr/>
          <a:lstStyle/>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Educate yourself!</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Set a Goal for yourself!</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Network with other families</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Meet adults with Usher syndrome</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Connect to your State Deaf-Blind Project and the National Center on Deaf-Blindness (NCDB)</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Usher Syndrome Coalition- USH Trust registry</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Parent Groups (NFADB,PTI,) local, state, national</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HKNC- get your child on the registry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One size does NOT fit all!</a:t>
            </a:r>
          </a:p>
        </p:txBody>
      </p:sp>
      <p:sp>
        <p:nvSpPr>
          <p:cNvPr id="4" name="Text Placeholder 1"/>
          <p:cNvSpPr>
            <a:spLocks noGrp="1"/>
          </p:cNvSpPr>
          <p:nvPr>
            <p:ph type="body" idx="1"/>
          </p:nvPr>
        </p:nvSpPr>
        <p:spPr>
          <a:xfrm>
            <a:off x="868101" y="1635508"/>
            <a:ext cx="7818699" cy="4525963"/>
          </a:xfrm>
        </p:spPr>
        <p:txBody>
          <a:bodyPr/>
          <a:lstStyle/>
          <a:p>
            <a:pPr marL="495300" lvl="0" indent="-457200">
              <a:spcBef>
                <a:spcPts val="0"/>
              </a:spcBef>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Learn</a:t>
            </a:r>
          </a:p>
          <a:p>
            <a:pPr marL="495300" lvl="0" indent="-457200">
              <a:spcBef>
                <a:spcPts val="0"/>
              </a:spcBef>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Consider</a:t>
            </a:r>
          </a:p>
          <a:p>
            <a:pPr marL="495300" lvl="0" indent="-457200">
              <a:spcBef>
                <a:spcPts val="0"/>
              </a:spcBef>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Make educated decisions</a:t>
            </a:r>
          </a:p>
          <a:p>
            <a:pPr marL="495300" lvl="0" indent="-457200">
              <a:spcBef>
                <a:spcPts val="0"/>
              </a:spcBef>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Follow your child’s lead</a:t>
            </a:r>
          </a:p>
          <a:p>
            <a:pPr marL="495300" lvl="0" indent="-457200">
              <a:spcBef>
                <a:spcPts val="0"/>
              </a:spcBef>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ADVOCATE</a:t>
            </a:r>
          </a:p>
        </p:txBody>
      </p:sp>
      <p:pic>
        <p:nvPicPr>
          <p:cNvPr id="273" name="Shape 273" descr="Small fish in big fish bowl and big fish in small fish bowl"/>
          <p:cNvPicPr preferRelativeResize="0"/>
          <p:nvPr/>
        </p:nvPicPr>
        <p:blipFill rotWithShape="1">
          <a:blip r:embed="rId3">
            <a:alphaModFix/>
          </a:blip>
          <a:srcRect/>
          <a:stretch/>
        </p:blipFill>
        <p:spPr>
          <a:xfrm>
            <a:off x="3981691" y="4039565"/>
            <a:ext cx="4831887" cy="24716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a:solidFill>
                  <a:schemeClr val="dk1"/>
                </a:solidFill>
                <a:latin typeface="Book Antiqua"/>
                <a:ea typeface="Book Antiqua"/>
                <a:cs typeface="Book Antiqua"/>
                <a:sym typeface="Book Antiqua"/>
              </a:rPr>
              <a:t>Exploring Modes of Communication</a:t>
            </a:r>
          </a:p>
        </p:txBody>
      </p:sp>
      <p:sp>
        <p:nvSpPr>
          <p:cNvPr id="2" name="Text Placeholder 1"/>
          <p:cNvSpPr>
            <a:spLocks noGrp="1"/>
          </p:cNvSpPr>
          <p:nvPr>
            <p:ph type="body" idx="1"/>
          </p:nvPr>
        </p:nvSpPr>
        <p:spPr>
          <a:xfrm>
            <a:off x="868101" y="1924292"/>
            <a:ext cx="7818699" cy="3233057"/>
          </a:xfrm>
        </p:spPr>
        <p:txBody>
          <a:bodyPr/>
          <a:lstStyle/>
          <a:p>
            <a:pPr marL="685800" indent="-457200">
              <a:spcBef>
                <a:spcPts val="0"/>
              </a:spcBef>
              <a:buClr>
                <a:srgbClr val="000000"/>
              </a:buClr>
            </a:pPr>
            <a:r>
              <a:rPr lang="en-US" sz="3000" dirty="0">
                <a:solidFill>
                  <a:srgbClr val="000000"/>
                </a:solidFill>
                <a:latin typeface="Book Antiqua"/>
                <a:ea typeface="Book Antiqua"/>
                <a:cs typeface="Book Antiqua"/>
                <a:sym typeface="Book Antiqua"/>
              </a:rPr>
              <a:t>Total Communication</a:t>
            </a:r>
          </a:p>
          <a:p>
            <a:pPr marL="685800" indent="-457200">
              <a:spcBef>
                <a:spcPts val="0"/>
              </a:spcBef>
              <a:buClr>
                <a:srgbClr val="000000"/>
              </a:buClr>
            </a:pPr>
            <a:r>
              <a:rPr lang="en-US" sz="3000" dirty="0">
                <a:solidFill>
                  <a:srgbClr val="000000"/>
                </a:solidFill>
                <a:latin typeface="Book Antiqua"/>
                <a:ea typeface="Book Antiqua"/>
                <a:cs typeface="Book Antiqua"/>
                <a:sym typeface="Book Antiqua"/>
              </a:rPr>
              <a:t>Auditory/Oral spoken Language</a:t>
            </a:r>
          </a:p>
          <a:p>
            <a:pPr marL="685800" indent="-457200">
              <a:spcBef>
                <a:spcPts val="0"/>
              </a:spcBef>
              <a:buClr>
                <a:srgbClr val="000000"/>
              </a:buClr>
            </a:pPr>
            <a:r>
              <a:rPr lang="en-US" sz="3000" dirty="0">
                <a:solidFill>
                  <a:srgbClr val="000000"/>
                </a:solidFill>
                <a:latin typeface="Book Antiqua"/>
                <a:ea typeface="Book Antiqua"/>
                <a:cs typeface="Book Antiqua"/>
                <a:sym typeface="Book Antiqua"/>
              </a:rPr>
              <a:t>American Sign Language</a:t>
            </a:r>
          </a:p>
          <a:p>
            <a:pPr marL="685800" indent="-457200">
              <a:spcBef>
                <a:spcPts val="0"/>
              </a:spcBef>
              <a:buClr>
                <a:srgbClr val="000000"/>
              </a:buClr>
            </a:pPr>
            <a:r>
              <a:rPr lang="en-US" sz="3000" dirty="0">
                <a:solidFill>
                  <a:srgbClr val="000000"/>
                </a:solidFill>
                <a:latin typeface="Book Antiqua"/>
                <a:ea typeface="Book Antiqua"/>
                <a:cs typeface="Book Antiqua"/>
                <a:sym typeface="Book Antiqua"/>
              </a:rPr>
              <a:t>Tactile Sign Language</a:t>
            </a:r>
            <a:endParaRPr lang="en-US" sz="3000" b="1" dirty="0">
              <a:solidFill>
                <a:srgbClr val="000000"/>
              </a:solidFill>
              <a:latin typeface="Book Antiqua"/>
              <a:ea typeface="Book Antiqua"/>
              <a:cs typeface="Book Antiqua"/>
              <a:sym typeface="Book Antiqua"/>
            </a:endParaRPr>
          </a:p>
        </p:txBody>
      </p:sp>
      <p:sp>
        <p:nvSpPr>
          <p:cNvPr id="3" name="Text Placeholder 2"/>
          <p:cNvSpPr>
            <a:spLocks noGrp="1"/>
          </p:cNvSpPr>
          <p:nvPr>
            <p:ph type="body" idx="2"/>
          </p:nvPr>
        </p:nvSpPr>
        <p:spPr>
          <a:xfrm>
            <a:off x="3426106" y="4833257"/>
            <a:ext cx="5260694" cy="1292906"/>
          </a:xfrm>
        </p:spPr>
        <p:txBody>
          <a:bodyPr/>
          <a:lstStyle/>
          <a:p>
            <a:pPr indent="0">
              <a:buNone/>
            </a:pPr>
            <a:r>
              <a:rPr lang="en-US" sz="3000" b="1" dirty="0">
                <a:solidFill>
                  <a:srgbClr val="000000"/>
                </a:solidFill>
                <a:latin typeface="Book Antiqua"/>
                <a:ea typeface="Book Antiqua"/>
                <a:cs typeface="Book Antiqua"/>
                <a:sym typeface="Book Antiqua"/>
              </a:rPr>
              <a:t>Follow your child’s lead...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PART WHAT?</a:t>
            </a:r>
          </a:p>
        </p:txBody>
      </p:sp>
      <p:sp>
        <p:nvSpPr>
          <p:cNvPr id="3" name="Text Placeholder 1"/>
          <p:cNvSpPr>
            <a:spLocks noGrp="1"/>
          </p:cNvSpPr>
          <p:nvPr>
            <p:ph type="body" idx="1"/>
          </p:nvPr>
        </p:nvSpPr>
        <p:spPr>
          <a:xfrm>
            <a:off x="561373" y="1611775"/>
            <a:ext cx="8432158" cy="5032094"/>
          </a:xfrm>
        </p:spPr>
        <p:txBody>
          <a:bodyPr/>
          <a:lstStyle/>
          <a:p>
            <a:pPr marL="0" lvl="0" indent="0">
              <a:spcBef>
                <a:spcPts val="0"/>
              </a:spcBef>
              <a:buClr>
                <a:srgbClr val="888888"/>
              </a:buClr>
              <a:buSzPct val="25000"/>
              <a:buNone/>
            </a:pPr>
            <a:r>
              <a:rPr lang="en-US" sz="1800" b="1" u="sng" dirty="0">
                <a:latin typeface="Book Antiqua" panose="02040602050305030304" pitchFamily="18" charset="0"/>
              </a:rPr>
              <a:t>Early Intervention Program - Part C – serves children birth-3</a:t>
            </a:r>
          </a:p>
          <a:p>
            <a:pPr marL="285750" indent="-285750">
              <a:buClrTx/>
            </a:pPr>
            <a:r>
              <a:rPr lang="en-US" sz="1800" dirty="0">
                <a:latin typeface="Book Antiqua" panose="02040602050305030304" pitchFamily="18" charset="0"/>
              </a:rPr>
              <a:t>Lead Agency designated by the state</a:t>
            </a:r>
          </a:p>
          <a:p>
            <a:pPr marL="285750" indent="-285750">
              <a:buClrTx/>
            </a:pPr>
            <a:r>
              <a:rPr lang="en-US" sz="1800" dirty="0">
                <a:latin typeface="Book Antiqua" panose="02040602050305030304" pitchFamily="18" charset="0"/>
              </a:rPr>
              <a:t>Services must be provided to children experiencing developmental delay or a condition that is highly likely to result in a developmental delay and therefore needs early intervention</a:t>
            </a:r>
          </a:p>
          <a:p>
            <a:pPr marL="285750" indent="-285750">
              <a:buClrTx/>
            </a:pPr>
            <a:r>
              <a:rPr lang="en-US" sz="1800" dirty="0">
                <a:latin typeface="Book Antiqua" panose="02040602050305030304" pitchFamily="18" charset="0"/>
              </a:rPr>
              <a:t>Individualized Family Service Plan (IFSP)</a:t>
            </a:r>
          </a:p>
          <a:p>
            <a:pPr marL="0" lvl="0" indent="0">
              <a:buClr>
                <a:srgbClr val="888888"/>
              </a:buClr>
              <a:buSzPct val="25000"/>
              <a:buNone/>
            </a:pPr>
            <a:r>
              <a:rPr lang="en-US" sz="1800" b="1" dirty="0">
                <a:latin typeface="Book Antiqua" panose="02040602050305030304" pitchFamily="18" charset="0"/>
              </a:rPr>
              <a:t>Family Involvement</a:t>
            </a:r>
            <a:r>
              <a:rPr lang="en-US" sz="1800" dirty="0">
                <a:latin typeface="Book Antiqua" panose="02040602050305030304" pitchFamily="18" charset="0"/>
              </a:rPr>
              <a:t> – Participation on all teams making decisions about the child’s individualized plan for services</a:t>
            </a:r>
          </a:p>
          <a:p>
            <a:pPr marL="0" lvl="0" indent="0">
              <a:buClr>
                <a:srgbClr val="888888"/>
              </a:buClr>
              <a:buSzPct val="25000"/>
              <a:buNone/>
            </a:pPr>
            <a:r>
              <a:rPr lang="en-US" sz="1800" dirty="0">
                <a:latin typeface="Book Antiqua" panose="02040602050305030304" pitchFamily="18" charset="0"/>
              </a:rPr>
              <a:t>Receive services to improve the family’s ability to meet the needs of their child with a disability</a:t>
            </a:r>
          </a:p>
          <a:p>
            <a:pPr marL="0" lvl="0" indent="0">
              <a:buClr>
                <a:srgbClr val="888888"/>
              </a:buClr>
              <a:buSzPct val="25000"/>
              <a:buNone/>
            </a:pPr>
            <a:r>
              <a:rPr lang="en-US" sz="1800" b="1" dirty="0">
                <a:latin typeface="Book Antiqua" panose="02040602050305030304" pitchFamily="18" charset="0"/>
              </a:rPr>
              <a:t>Location of Services</a:t>
            </a:r>
            <a:r>
              <a:rPr lang="en-US" sz="1800" dirty="0">
                <a:latin typeface="Book Antiqua" panose="02040602050305030304" pitchFamily="18" charset="0"/>
              </a:rPr>
              <a:t> - Natural Environment—to the maximum extent appropriate, the child is served in environments that are normal or natural for a child of that age (including the home and integrated child care settings).</a:t>
            </a:r>
          </a:p>
          <a:p>
            <a:pPr marL="0" lvl="0" indent="0">
              <a:buClr>
                <a:srgbClr val="888888"/>
              </a:buClr>
              <a:buSzPct val="25000"/>
              <a:buNone/>
            </a:pPr>
            <a:r>
              <a:rPr lang="en-US" sz="1800" b="1" dirty="0">
                <a:latin typeface="Book Antiqua" panose="02040602050305030304" pitchFamily="18" charset="0"/>
              </a:rPr>
              <a:t>Costs for Services</a:t>
            </a:r>
            <a:r>
              <a:rPr lang="en-US" sz="1800" dirty="0">
                <a:latin typeface="Book Antiqua" panose="02040602050305030304" pitchFamily="18" charset="0"/>
              </a:rPr>
              <a:t> - States </a:t>
            </a:r>
            <a:r>
              <a:rPr lang="en-US" sz="1800" u="sng" dirty="0">
                <a:latin typeface="Book Antiqua" panose="02040602050305030304" pitchFamily="18" charset="0"/>
              </a:rPr>
              <a:t>may</a:t>
            </a:r>
            <a:r>
              <a:rPr lang="en-US" sz="1800" dirty="0">
                <a:latin typeface="Book Antiqua" panose="02040602050305030304" pitchFamily="18" charset="0"/>
              </a:rPr>
              <a:t> charge for services (e.g. sliding scale), but must ensure no one does not receive services because of inability to pay.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PART WHAT? (cont.)</a:t>
            </a:r>
          </a:p>
        </p:txBody>
      </p:sp>
      <p:sp>
        <p:nvSpPr>
          <p:cNvPr id="4" name="Text Placeholder 1"/>
          <p:cNvSpPr>
            <a:spLocks noGrp="1"/>
          </p:cNvSpPr>
          <p:nvPr>
            <p:ph type="body" idx="1"/>
          </p:nvPr>
        </p:nvSpPr>
        <p:spPr>
          <a:xfrm>
            <a:off x="457200" y="1507603"/>
            <a:ext cx="8559478" cy="5101542"/>
          </a:xfrm>
        </p:spPr>
        <p:txBody>
          <a:bodyPr/>
          <a:lstStyle/>
          <a:p>
            <a:pPr marL="203200" lvl="0" indent="0">
              <a:spcBef>
                <a:spcPts val="0"/>
              </a:spcBef>
              <a:buSzPct val="25000"/>
              <a:buNone/>
            </a:pPr>
            <a:r>
              <a:rPr lang="en-US" sz="1800" b="1" u="sng" dirty="0">
                <a:latin typeface="Book Antiqua" panose="02040602050305030304" pitchFamily="18" charset="0"/>
              </a:rPr>
              <a:t>Special Education Program – Part B – children ages 3-21</a:t>
            </a:r>
          </a:p>
          <a:p>
            <a:pPr lvl="0" indent="-139700"/>
            <a:r>
              <a:rPr lang="en-US" sz="1800" dirty="0">
                <a:latin typeface="Book Antiqua" panose="02040602050305030304" pitchFamily="18" charset="0"/>
              </a:rPr>
              <a:t>Lead Agency is the State Department of Education</a:t>
            </a:r>
          </a:p>
          <a:p>
            <a:pPr lvl="0" indent="-139700"/>
            <a:r>
              <a:rPr lang="en-US" sz="1800" dirty="0">
                <a:latin typeface="Book Antiqua" panose="02040602050305030304" pitchFamily="18" charset="0"/>
              </a:rPr>
              <a:t>Special education must be provided to children who fit </a:t>
            </a:r>
            <a:r>
              <a:rPr lang="en-US" sz="1800" b="1" dirty="0">
                <a:latin typeface="Book Antiqua" panose="02040602050305030304" pitchFamily="18" charset="0"/>
              </a:rPr>
              <a:t>1 or more </a:t>
            </a:r>
            <a:r>
              <a:rPr lang="en-US" sz="1800" dirty="0">
                <a:latin typeface="Book Antiqua" panose="02040602050305030304" pitchFamily="18" charset="0"/>
              </a:rPr>
              <a:t>of the following categories of disability:  Mental retardation, a hearing impairment (including deafness), a speech or  language impairment, a visual impairment (including blindness), a serious emotional disturbance (referred to in this part as emotional disturbance), an orthopedic impairment, Autism, Traumatic brain injury, other health impairment, a specific learning disability, Deaf-blindness, or multiple disabilities </a:t>
            </a:r>
          </a:p>
          <a:p>
            <a:pPr lvl="0" indent="-139700"/>
            <a:r>
              <a:rPr lang="en-US" sz="1800" dirty="0">
                <a:latin typeface="Book Antiqua" panose="02040602050305030304" pitchFamily="18" charset="0"/>
              </a:rPr>
              <a:t>Individualized Education Plans (IEP)</a:t>
            </a:r>
          </a:p>
          <a:p>
            <a:pPr marL="203200" lvl="0" indent="0">
              <a:buSzPct val="25000"/>
              <a:buNone/>
            </a:pPr>
            <a:r>
              <a:rPr lang="en-US" sz="1800" b="1" dirty="0">
                <a:latin typeface="Book Antiqua" panose="02040602050305030304" pitchFamily="18" charset="0"/>
              </a:rPr>
              <a:t>Family Involvement</a:t>
            </a:r>
            <a:r>
              <a:rPr lang="en-US" sz="1800" dirty="0">
                <a:latin typeface="Book Antiqua" panose="02040602050305030304" pitchFamily="18" charset="0"/>
              </a:rPr>
              <a:t> - Participation on all teams making decisions about the child’s individualized plan for services</a:t>
            </a:r>
          </a:p>
          <a:p>
            <a:pPr marL="203200" lvl="0" indent="0">
              <a:buSzPct val="25000"/>
              <a:buNone/>
            </a:pPr>
            <a:r>
              <a:rPr lang="en-US" sz="1800" b="1" dirty="0">
                <a:latin typeface="Book Antiqua" panose="02040602050305030304" pitchFamily="18" charset="0"/>
              </a:rPr>
              <a:t>Location of Services</a:t>
            </a:r>
            <a:r>
              <a:rPr lang="en-US" sz="1800" dirty="0">
                <a:latin typeface="Book Antiqua" panose="02040602050305030304" pitchFamily="18" charset="0"/>
              </a:rPr>
              <a:t> - Least Restrictive Environment—to the maximum extent appropriate, the child receives services and participates in the general curriculum, non-academic, and extra-curricular activities alongside peers without disabilities.</a:t>
            </a:r>
          </a:p>
          <a:p>
            <a:pPr marL="203200" lvl="0" indent="0">
              <a:buSzPct val="25000"/>
              <a:buNone/>
            </a:pPr>
            <a:r>
              <a:rPr lang="en-US" sz="1800" b="1" dirty="0">
                <a:latin typeface="Book Antiqua" panose="02040602050305030304" pitchFamily="18" charset="0"/>
              </a:rPr>
              <a:t>Costs for Services</a:t>
            </a:r>
            <a:r>
              <a:rPr lang="en-US" sz="1800" dirty="0">
                <a:latin typeface="Book Antiqua" panose="02040602050305030304" pitchFamily="18" charset="0"/>
              </a:rPr>
              <a:t> - All services must be provided for free.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Early Intervention (birth-3yrs)</a:t>
            </a:r>
          </a:p>
        </p:txBody>
      </p:sp>
      <p:sp>
        <p:nvSpPr>
          <p:cNvPr id="3" name="Text Placeholder 1"/>
          <p:cNvSpPr>
            <a:spLocks noGrp="1"/>
          </p:cNvSpPr>
          <p:nvPr>
            <p:ph type="body" idx="1"/>
          </p:nvPr>
        </p:nvSpPr>
        <p:spPr>
          <a:xfrm>
            <a:off x="601883" y="1600199"/>
            <a:ext cx="8356921" cy="5032095"/>
          </a:xfrm>
        </p:spPr>
        <p:txBody>
          <a:bodyPr/>
          <a:lstStyle/>
          <a:p>
            <a:pPr marL="0" lvl="0" indent="0">
              <a:lnSpc>
                <a:spcPct val="129500"/>
              </a:lnSpc>
              <a:spcBef>
                <a:spcPts val="0"/>
              </a:spcBef>
              <a:buSzPct val="25000"/>
              <a:buNone/>
            </a:pPr>
            <a:r>
              <a:rPr lang="en-US" sz="2200" dirty="0">
                <a:latin typeface="Book Antiqua"/>
                <a:ea typeface="Book Antiqua"/>
                <a:cs typeface="Book Antiqua"/>
                <a:sym typeface="Book Antiqua"/>
              </a:rPr>
              <a:t>Early intervention refers to educational services for young children (birth to age 3) who have disabilities. Part C</a:t>
            </a:r>
          </a:p>
          <a:p>
            <a:pPr marL="0" lvl="0" indent="0">
              <a:lnSpc>
                <a:spcPct val="129500"/>
              </a:lnSpc>
              <a:spcBef>
                <a:spcPts val="800"/>
              </a:spcBef>
              <a:buSzPct val="25000"/>
              <a:buNone/>
            </a:pPr>
            <a:r>
              <a:rPr lang="en-US" sz="2200" dirty="0">
                <a:latin typeface="Book Antiqua" panose="02040602050305030304" pitchFamily="18" charset="0"/>
                <a:sym typeface="Book Antiqua"/>
              </a:rPr>
              <a:t>Early intervention focuses on helping eligible babies and toddlers learn the basic and brand-new skills that typically develop during the first three years of life, such as:</a:t>
            </a:r>
          </a:p>
          <a:p>
            <a:pPr marL="457200" lvl="0" indent="-342900">
              <a:lnSpc>
                <a:spcPct val="120000"/>
              </a:lnSpc>
              <a:spcBef>
                <a:spcPts val="800"/>
              </a:spcBef>
              <a:buClr>
                <a:srgbClr val="000000"/>
              </a:buClr>
              <a:buFont typeface="Arial"/>
              <a:buChar char="●"/>
            </a:pPr>
            <a:r>
              <a:rPr lang="en-US" sz="2200" dirty="0">
                <a:latin typeface="Book Antiqua" panose="02040602050305030304" pitchFamily="18" charset="0"/>
                <a:sym typeface="Book Antiqua"/>
              </a:rPr>
              <a:t>physical (reaching, rolling, crawling, and walking);</a:t>
            </a:r>
          </a:p>
          <a:p>
            <a:pPr marL="457200" lvl="0" indent="-342900">
              <a:lnSpc>
                <a:spcPct val="120000"/>
              </a:lnSpc>
              <a:spcBef>
                <a:spcPts val="800"/>
              </a:spcBef>
              <a:buClr>
                <a:srgbClr val="000000"/>
              </a:buClr>
              <a:buFont typeface="Arial"/>
              <a:buChar char="●"/>
            </a:pPr>
            <a:r>
              <a:rPr lang="en-US" sz="2200" dirty="0">
                <a:latin typeface="Book Antiqua" panose="02040602050305030304" pitchFamily="18" charset="0"/>
                <a:sym typeface="Book Antiqua"/>
              </a:rPr>
              <a:t>cognitive (thinking, learning, solving problems);</a:t>
            </a:r>
          </a:p>
          <a:p>
            <a:pPr marL="457200" lvl="0" indent="-342900">
              <a:lnSpc>
                <a:spcPct val="120000"/>
              </a:lnSpc>
              <a:spcBef>
                <a:spcPts val="800"/>
              </a:spcBef>
              <a:buClr>
                <a:srgbClr val="000000"/>
              </a:buClr>
              <a:buFont typeface="Arial"/>
              <a:buChar char="●"/>
            </a:pPr>
            <a:r>
              <a:rPr lang="en-US" sz="2200" dirty="0">
                <a:latin typeface="Book Antiqua" panose="02040602050305030304" pitchFamily="18" charset="0"/>
                <a:sym typeface="Book Antiqua"/>
              </a:rPr>
              <a:t>communication (talking, listening, understanding);</a:t>
            </a:r>
          </a:p>
          <a:p>
            <a:pPr marL="457200" lvl="0" indent="-342900">
              <a:lnSpc>
                <a:spcPct val="120000"/>
              </a:lnSpc>
              <a:spcBef>
                <a:spcPts val="800"/>
              </a:spcBef>
              <a:buClr>
                <a:srgbClr val="000000"/>
              </a:buClr>
              <a:buFont typeface="Arial"/>
              <a:buChar char="●"/>
            </a:pPr>
            <a:r>
              <a:rPr lang="en-US" sz="2200" dirty="0">
                <a:latin typeface="Book Antiqua" panose="02040602050305030304" pitchFamily="18" charset="0"/>
                <a:sym typeface="Book Antiqua"/>
              </a:rPr>
              <a:t>social/emotional (playing, feeling secure and happy); and</a:t>
            </a:r>
          </a:p>
          <a:p>
            <a:pPr marL="457200" lvl="0" indent="-342900">
              <a:lnSpc>
                <a:spcPct val="120000"/>
              </a:lnSpc>
              <a:spcBef>
                <a:spcPts val="800"/>
              </a:spcBef>
              <a:buClr>
                <a:srgbClr val="000000"/>
              </a:buClr>
              <a:buFont typeface="Arial"/>
              <a:buChar char="●"/>
            </a:pPr>
            <a:r>
              <a:rPr lang="en-US" sz="2200" dirty="0">
                <a:latin typeface="Book Antiqua" panose="02040602050305030304" pitchFamily="18" charset="0"/>
                <a:sym typeface="Book Antiqua"/>
              </a:rPr>
              <a:t>self-help (eating, dressing).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Preschool (age 3-5yrs)</a:t>
            </a:r>
          </a:p>
        </p:txBody>
      </p:sp>
      <p:sp>
        <p:nvSpPr>
          <p:cNvPr id="6" name="Text Placeholder 1"/>
          <p:cNvSpPr>
            <a:spLocks noGrp="1"/>
          </p:cNvSpPr>
          <p:nvPr>
            <p:ph type="body" idx="1"/>
          </p:nvPr>
        </p:nvSpPr>
        <p:spPr>
          <a:xfrm>
            <a:off x="607671" y="1797268"/>
            <a:ext cx="4230547" cy="4701917"/>
          </a:xfrm>
        </p:spPr>
        <p:txBody>
          <a:bodyPr anchor="ctr"/>
          <a:lstStyle/>
          <a:p>
            <a:pPr indent="0">
              <a:buNone/>
            </a:pPr>
            <a:r>
              <a:rPr lang="en-US" sz="2400" dirty="0">
                <a:latin typeface="Book Antiqua" panose="02040602050305030304" pitchFamily="18" charset="0"/>
                <a:sym typeface="Book Antiqua"/>
              </a:rPr>
              <a:t>Services for preschool children (ages 3 through 5) are provided free of charge through the public school system. These services are available through the same law—the Individuals with Disabilities Education Act—</a:t>
            </a:r>
          </a:p>
        </p:txBody>
      </p:sp>
      <p:pic>
        <p:nvPicPr>
          <p:cNvPr id="304" name="Shape 304" descr="Ava at preschool graduation"/>
          <p:cNvPicPr preferRelativeResize="0"/>
          <p:nvPr/>
        </p:nvPicPr>
        <p:blipFill rotWithShape="1">
          <a:blip r:embed="rId3">
            <a:alphaModFix/>
          </a:blip>
          <a:srcRect/>
          <a:stretch/>
        </p:blipFill>
        <p:spPr>
          <a:xfrm>
            <a:off x="5198618" y="1797267"/>
            <a:ext cx="3198815" cy="47019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School Age (age 6 - 21yrs)</a:t>
            </a:r>
          </a:p>
        </p:txBody>
      </p:sp>
      <p:sp>
        <p:nvSpPr>
          <p:cNvPr id="3" name="Text Placeholder 1"/>
          <p:cNvSpPr>
            <a:spLocks noGrp="1"/>
          </p:cNvSpPr>
          <p:nvPr>
            <p:ph type="body" idx="1"/>
          </p:nvPr>
        </p:nvSpPr>
        <p:spPr>
          <a:xfrm>
            <a:off x="746568" y="1843269"/>
            <a:ext cx="3918030" cy="4395486"/>
          </a:xfrm>
        </p:spPr>
        <p:txBody>
          <a:bodyPr/>
          <a:lstStyle/>
          <a:p>
            <a:pPr marL="0" lvl="0" indent="0">
              <a:spcBef>
                <a:spcPts val="0"/>
              </a:spcBef>
              <a:buClr>
                <a:srgbClr val="888888"/>
              </a:buClr>
              <a:buSzPct val="25000"/>
              <a:buNone/>
            </a:pPr>
            <a:r>
              <a:rPr lang="en-US" sz="2400" dirty="0">
                <a:latin typeface="Book Antiqua"/>
                <a:ea typeface="Book Antiqua"/>
                <a:cs typeface="Book Antiqua"/>
                <a:sym typeface="Book Antiqua"/>
              </a:rPr>
              <a:t>For school-aged children and youth (aged 3 through 21), special education and related services are provided through the school system. Part B</a:t>
            </a:r>
          </a:p>
          <a:p>
            <a:pPr marL="0" lvl="0" indent="0">
              <a:spcBef>
                <a:spcPts val="0"/>
              </a:spcBef>
              <a:buClr>
                <a:srgbClr val="888888"/>
              </a:buClr>
              <a:buSzPct val="25000"/>
              <a:buNone/>
            </a:pPr>
            <a:endParaRPr lang="en-US" sz="2400" dirty="0">
              <a:latin typeface="Book Antiqua"/>
              <a:ea typeface="Book Antiqua"/>
              <a:cs typeface="Book Antiqua"/>
              <a:sym typeface="Book Antiqua"/>
            </a:endParaRPr>
          </a:p>
          <a:p>
            <a:pPr marL="0" lvl="0" indent="0">
              <a:spcBef>
                <a:spcPts val="0"/>
              </a:spcBef>
              <a:buClr>
                <a:srgbClr val="888888"/>
              </a:buClr>
              <a:buSzPct val="25000"/>
              <a:buNone/>
            </a:pPr>
            <a:r>
              <a:rPr lang="en-US" sz="2400" dirty="0">
                <a:latin typeface="Book Antiqua"/>
                <a:ea typeface="Book Antiqua"/>
                <a:cs typeface="Book Antiqua"/>
                <a:sym typeface="Book Antiqua"/>
              </a:rPr>
              <a:t>The student must both be eligible for and in need of </a:t>
            </a:r>
            <a:r>
              <a:rPr lang="en-US" sz="2400" b="1" dirty="0">
                <a:latin typeface="Book Antiqua"/>
                <a:ea typeface="Book Antiqua"/>
                <a:cs typeface="Book Antiqua"/>
                <a:sym typeface="Book Antiqua"/>
              </a:rPr>
              <a:t>special education</a:t>
            </a:r>
            <a:r>
              <a:rPr lang="en-US" sz="2400" dirty="0">
                <a:latin typeface="Book Antiqua"/>
                <a:ea typeface="Book Antiqua"/>
                <a:cs typeface="Book Antiqua"/>
                <a:sym typeface="Book Antiqua"/>
              </a:rPr>
              <a:t> in order to be entitled to </a:t>
            </a:r>
            <a:r>
              <a:rPr lang="en-US" sz="2400" b="1" dirty="0">
                <a:latin typeface="Book Antiqua"/>
                <a:ea typeface="Book Antiqua"/>
                <a:cs typeface="Book Antiqua"/>
                <a:sym typeface="Book Antiqua"/>
              </a:rPr>
              <a:t>special education</a:t>
            </a:r>
            <a:r>
              <a:rPr lang="en-US" sz="2400" dirty="0">
                <a:latin typeface="Book Antiqua"/>
                <a:ea typeface="Book Antiqua"/>
                <a:cs typeface="Book Antiqua"/>
                <a:sym typeface="Book Antiqua"/>
              </a:rPr>
              <a:t> services.</a:t>
            </a:r>
          </a:p>
        </p:txBody>
      </p:sp>
      <p:pic>
        <p:nvPicPr>
          <p:cNvPr id="311" name="Shape 311" descr="School aged Hunter working with machine"/>
          <p:cNvPicPr preferRelativeResize="0"/>
          <p:nvPr/>
        </p:nvPicPr>
        <p:blipFill rotWithShape="1">
          <a:blip r:embed="rId3">
            <a:alphaModFix/>
          </a:blip>
          <a:srcRect/>
          <a:stretch/>
        </p:blipFill>
        <p:spPr>
          <a:xfrm>
            <a:off x="4942390" y="2511707"/>
            <a:ext cx="3887321" cy="322699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Who’s on my team?</a:t>
            </a:r>
          </a:p>
        </p:txBody>
      </p:sp>
      <p:sp>
        <p:nvSpPr>
          <p:cNvPr id="3" name="Text Placeholder 1"/>
          <p:cNvSpPr>
            <a:spLocks noGrp="1"/>
          </p:cNvSpPr>
          <p:nvPr>
            <p:ph type="body" idx="1"/>
          </p:nvPr>
        </p:nvSpPr>
        <p:spPr>
          <a:xfrm>
            <a:off x="457200" y="1585731"/>
            <a:ext cx="8524754" cy="5162309"/>
          </a:xfrm>
        </p:spPr>
        <p:txBody>
          <a:bodyPr/>
          <a:lstStyle/>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Parent, Student</a:t>
            </a:r>
          </a:p>
          <a:p>
            <a:pPr marL="419100" indent="-342900">
              <a:spcBef>
                <a:spcPts val="0"/>
              </a:spcBef>
              <a:buClr>
                <a:srgbClr val="000000"/>
              </a:buClr>
            </a:pPr>
            <a:r>
              <a:rPr lang="en-US" sz="2400" dirty="0">
                <a:latin typeface="Book Antiqua"/>
                <a:ea typeface="Book Antiqua"/>
                <a:cs typeface="Book Antiqua"/>
                <a:sym typeface="Book Antiqua"/>
              </a:rPr>
              <a:t>Family member, guardian</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Special Ed Director, LEA/Case Manager</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General Education Teachers</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Special Education Teachers</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Teacher of Visual Impairment (TVI)</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Teacher of the Deaf (TOD)</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Educational Interpreter</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Intervener, Para-professional</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Audiologist</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AT Consultant </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Deaf-Blind Consultant</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Speech Pathologist</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OT, PT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Classification</a:t>
            </a:r>
          </a:p>
        </p:txBody>
      </p:sp>
      <p:sp>
        <p:nvSpPr>
          <p:cNvPr id="2" name="Text Placeholder 1"/>
          <p:cNvSpPr>
            <a:spLocks noGrp="1"/>
          </p:cNvSpPr>
          <p:nvPr>
            <p:ph type="body" idx="1"/>
          </p:nvPr>
        </p:nvSpPr>
        <p:spPr>
          <a:xfrm>
            <a:off x="914400" y="1634925"/>
            <a:ext cx="7772400" cy="4592255"/>
          </a:xfrm>
        </p:spPr>
        <p:txBody>
          <a:bodyPr/>
          <a:lstStyle/>
          <a:p>
            <a:pPr marL="0" lvl="0" indent="0" algn="ctr">
              <a:spcBef>
                <a:spcPts val="0"/>
              </a:spcBef>
              <a:buClr>
                <a:srgbClr val="888888"/>
              </a:buClr>
              <a:buSzPct val="25000"/>
              <a:buNone/>
            </a:pPr>
            <a:r>
              <a:rPr lang="en-US" b="1" dirty="0">
                <a:solidFill>
                  <a:srgbClr val="000000"/>
                </a:solidFill>
                <a:latin typeface="Book Antiqua"/>
                <a:ea typeface="Book Antiqua"/>
                <a:cs typeface="Book Antiqua"/>
                <a:sym typeface="Book Antiqua"/>
              </a:rPr>
              <a:t>Federal Definition:</a:t>
            </a:r>
          </a:p>
          <a:p>
            <a:pPr marL="0" lvl="0" indent="0">
              <a:spcBef>
                <a:spcPts val="0"/>
              </a:spcBef>
              <a:buClr>
                <a:srgbClr val="888888"/>
              </a:buClr>
              <a:buSzPct val="25000"/>
              <a:buNone/>
            </a:pPr>
            <a:r>
              <a:rPr lang="en-US" dirty="0">
                <a:solidFill>
                  <a:srgbClr val="000000"/>
                </a:solidFill>
                <a:latin typeface="Book Antiqua"/>
                <a:ea typeface="Book Antiqua"/>
                <a:cs typeface="Book Antiqua"/>
                <a:sym typeface="Book Antiqua"/>
              </a:rPr>
              <a:t>Deaf-blindness means concomitant hearing and visual impairments, the combination of which causes such severe communication and other developmental and educational needs that they cannot be accommodated in special education programs solely for children with deafness or children with blindness. 34 CFR 300.8 (c)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dirty="0">
                <a:latin typeface="Book Antiqua"/>
                <a:ea typeface="Book Antiqua"/>
                <a:cs typeface="Book Antiqua"/>
                <a:sym typeface="Book Antiqua"/>
              </a:rPr>
              <a:t>Part I Content</a:t>
            </a:r>
            <a:endParaRPr lang="en-US" sz="6000" b="0" i="0" u="none" strike="noStrike" cap="none" dirty="0">
              <a:solidFill>
                <a:schemeClr val="dk1"/>
              </a:solidFill>
              <a:latin typeface="Book Antiqua"/>
              <a:ea typeface="Book Antiqua"/>
              <a:cs typeface="Book Antiqua"/>
              <a:sym typeface="Book Antiqua"/>
            </a:endParaRPr>
          </a:p>
        </p:txBody>
      </p:sp>
      <p:sp>
        <p:nvSpPr>
          <p:cNvPr id="2" name="Text Placeholder 1"/>
          <p:cNvSpPr>
            <a:spLocks noGrp="1"/>
          </p:cNvSpPr>
          <p:nvPr>
            <p:ph type="body" idx="1"/>
          </p:nvPr>
        </p:nvSpPr>
        <p:spPr>
          <a:xfrm>
            <a:off x="833376" y="1889567"/>
            <a:ext cx="7853423" cy="4525963"/>
          </a:xfrm>
        </p:spPr>
        <p:txBody>
          <a:bodyPr/>
          <a:lstStyle/>
          <a:p>
            <a:pPr marL="508000" indent="-457200">
              <a:spcBef>
                <a:spcPts val="0"/>
              </a:spcBef>
              <a:buClr>
                <a:srgbClr val="000000"/>
              </a:buClr>
            </a:pPr>
            <a:r>
              <a:rPr lang="en-US" dirty="0">
                <a:solidFill>
                  <a:srgbClr val="000000"/>
                </a:solidFill>
                <a:latin typeface="Book Antiqua"/>
                <a:ea typeface="Book Antiqua"/>
                <a:cs typeface="Book Antiqua"/>
                <a:sym typeface="Book Antiqua"/>
              </a:rPr>
              <a:t>Overview of Usher syndrome </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Your  child with Usher syndrome</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First steps in creating the educational program</a:t>
            </a:r>
          </a:p>
        </p:txBody>
      </p:sp>
    </p:spTree>
    <p:extLst>
      <p:ext uri="{BB962C8B-B14F-4D97-AF65-F5344CB8AC3E}">
        <p14:creationId xmlns:p14="http://schemas.microsoft.com/office/powerpoint/2010/main" val="1713961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Title"/>
          <p:cNvSpPr txBox="1">
            <a:spLocks noGrp="1"/>
          </p:cNvSpPr>
          <p:nvPr>
            <p:ph type="ctrTitle"/>
          </p:nvPr>
        </p:nvSpPr>
        <p:spPr>
          <a:xfrm>
            <a:off x="883750" y="151050"/>
            <a:ext cx="7772400" cy="1470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Assessments</a:t>
            </a:r>
          </a:p>
        </p:txBody>
      </p:sp>
      <p:sp>
        <p:nvSpPr>
          <p:cNvPr id="329" name="Text Placeholder 1"/>
          <p:cNvSpPr txBox="1">
            <a:spLocks noGrp="1"/>
          </p:cNvSpPr>
          <p:nvPr>
            <p:ph type="subTitle" idx="1"/>
          </p:nvPr>
        </p:nvSpPr>
        <p:spPr>
          <a:xfrm>
            <a:off x="572429" y="1493448"/>
            <a:ext cx="8395042" cy="513884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dirty="0">
                <a:solidFill>
                  <a:schemeClr val="tx1"/>
                </a:solidFill>
                <a:latin typeface="Book Antiqua" panose="02040602050305030304" pitchFamily="18" charset="0"/>
                <a:sym typeface="Book Antiqua"/>
              </a:rPr>
              <a:t>The evaluation must use a variety of assessment tools and strategies to gather relevant functional, developmental, and academic information about the child, including information provided by the parent. When conducting an initial evaluation, it’s important to examine all areas of a child’s functioning to determine not only if the child is a child with a disability, but also determine the child’s educational needs. This full and individual evaluation includes evaluating the child’s:</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Health,</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Vision and hearing</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Social and emotional status</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General </a:t>
            </a:r>
            <a:r>
              <a:rPr lang="en-US" sz="2000" dirty="0" err="1">
                <a:solidFill>
                  <a:schemeClr val="tx1"/>
                </a:solidFill>
                <a:latin typeface="Book Antiqua" panose="02040602050305030304" pitchFamily="18" charset="0"/>
                <a:sym typeface="Book Antiqua"/>
              </a:rPr>
              <a:t>inteliligence</a:t>
            </a:r>
            <a:endParaRPr lang="en-US" sz="2000" dirty="0">
              <a:solidFill>
                <a:schemeClr val="tx1"/>
              </a:solidFill>
              <a:latin typeface="Book Antiqua" panose="02040602050305030304" pitchFamily="18" charset="0"/>
              <a:sym typeface="Book Antiqua"/>
            </a:endParaRP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Academic performances</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Communicative status and</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Motor abilities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Develop IEP</a:t>
            </a:r>
          </a:p>
        </p:txBody>
      </p:sp>
      <p:sp>
        <p:nvSpPr>
          <p:cNvPr id="2" name="Text Placeholder 1"/>
          <p:cNvSpPr>
            <a:spLocks noGrp="1"/>
          </p:cNvSpPr>
          <p:nvPr>
            <p:ph type="body" idx="1"/>
          </p:nvPr>
        </p:nvSpPr>
        <p:spPr>
          <a:xfrm>
            <a:off x="833376" y="1889567"/>
            <a:ext cx="7853423" cy="4525963"/>
          </a:xfrm>
        </p:spPr>
        <p:txBody>
          <a:bodyPr/>
          <a:lstStyle/>
          <a:p>
            <a:pPr marL="508000" indent="-457200">
              <a:spcBef>
                <a:spcPts val="0"/>
              </a:spcBef>
              <a:buClr>
                <a:srgbClr val="000000"/>
              </a:buClr>
            </a:pPr>
            <a:r>
              <a:rPr lang="en-US" dirty="0">
                <a:solidFill>
                  <a:srgbClr val="000000"/>
                </a:solidFill>
                <a:latin typeface="Book Antiqua"/>
                <a:ea typeface="Book Antiqua"/>
                <a:cs typeface="Book Antiqua"/>
                <a:sym typeface="Book Antiqua"/>
              </a:rPr>
              <a:t>Based on the results of the Assessment, the team develops educational goals for the school year. </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The IEP tells his story and designs a path for him to achieve his educational outcomes. This includes adaptations, accommodations or modifications for him/her  to access the general </a:t>
            </a:r>
            <a:r>
              <a:rPr lang="en-US" dirty="0" err="1">
                <a:solidFill>
                  <a:srgbClr val="000000"/>
                </a:solidFill>
                <a:latin typeface="Book Antiqua"/>
                <a:ea typeface="Book Antiqua"/>
                <a:cs typeface="Book Antiqua"/>
                <a:sym typeface="Book Antiqua"/>
              </a:rPr>
              <a:t>ed</a:t>
            </a:r>
            <a:r>
              <a:rPr lang="en-US" dirty="0">
                <a:solidFill>
                  <a:srgbClr val="000000"/>
                </a:solidFill>
                <a:latin typeface="Book Antiqua"/>
                <a:ea typeface="Book Antiqua"/>
                <a:cs typeface="Book Antiqua"/>
                <a:sym typeface="Book Antiqua"/>
              </a:rPr>
              <a:t> curriculum.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anose="02040602050305030304" pitchFamily="18" charset="0"/>
              </a:rPr>
              <a:t>Contacts</a:t>
            </a:r>
          </a:p>
        </p:txBody>
      </p:sp>
      <p:sp>
        <p:nvSpPr>
          <p:cNvPr id="3" name="Text Placeholder 2"/>
          <p:cNvSpPr>
            <a:spLocks noGrp="1"/>
          </p:cNvSpPr>
          <p:nvPr>
            <p:ph type="body" idx="1"/>
          </p:nvPr>
        </p:nvSpPr>
        <p:spPr>
          <a:xfrm>
            <a:off x="457200" y="1600200"/>
            <a:ext cx="8229600" cy="5012871"/>
          </a:xfrm>
        </p:spPr>
        <p:txBody>
          <a:bodyPr/>
          <a:lstStyle/>
          <a:p>
            <a:pPr indent="0" algn="ctr">
              <a:spcBef>
                <a:spcPts val="0"/>
              </a:spcBef>
              <a:buNone/>
            </a:pPr>
            <a:r>
              <a:rPr lang="en-US" dirty="0">
                <a:latin typeface="Book Antiqua" panose="02040602050305030304" pitchFamily="18" charset="0"/>
              </a:rPr>
              <a:t>Megan Cote</a:t>
            </a:r>
          </a:p>
          <a:p>
            <a:pPr indent="0" algn="ctr">
              <a:spcBef>
                <a:spcPts val="0"/>
              </a:spcBef>
              <a:buNone/>
            </a:pPr>
            <a:r>
              <a:rPr lang="en-US" dirty="0">
                <a:latin typeface="Book Antiqua" panose="02040602050305030304" pitchFamily="18" charset="0"/>
                <a:hlinkClick r:id="rId2"/>
              </a:rPr>
              <a:t>megan.cote@hknc.org</a:t>
            </a:r>
            <a:endParaRPr lang="en-US" dirty="0">
              <a:latin typeface="Book Antiqua" panose="02040602050305030304" pitchFamily="18" charset="0"/>
            </a:endParaRPr>
          </a:p>
          <a:p>
            <a:pPr indent="0" algn="ctr">
              <a:spcBef>
                <a:spcPts val="1000"/>
              </a:spcBef>
              <a:buNone/>
            </a:pPr>
            <a:r>
              <a:rPr lang="en-US" dirty="0">
                <a:latin typeface="Book Antiqua" panose="02040602050305030304" pitchFamily="18" charset="0"/>
              </a:rPr>
              <a:t>Carly Fredericks</a:t>
            </a:r>
          </a:p>
          <a:p>
            <a:pPr indent="0" algn="ctr">
              <a:spcBef>
                <a:spcPts val="0"/>
              </a:spcBef>
              <a:buNone/>
            </a:pPr>
            <a:r>
              <a:rPr lang="en-US" dirty="0">
                <a:latin typeface="Book Antiqua" panose="02040602050305030304" pitchFamily="18" charset="0"/>
                <a:hlinkClick r:id="rId3"/>
              </a:rPr>
              <a:t>frederc5@tcnj.edu</a:t>
            </a:r>
            <a:endParaRPr lang="en-US" dirty="0">
              <a:latin typeface="Book Antiqua" panose="02040602050305030304" pitchFamily="18" charset="0"/>
            </a:endParaRPr>
          </a:p>
          <a:p>
            <a:pPr indent="0" algn="ctr">
              <a:spcBef>
                <a:spcPts val="1000"/>
              </a:spcBef>
              <a:buNone/>
            </a:pPr>
            <a:r>
              <a:rPr lang="en-US" dirty="0">
                <a:latin typeface="Book Antiqua" panose="02040602050305030304" pitchFamily="18" charset="0"/>
              </a:rPr>
              <a:t>Patti McGowan</a:t>
            </a:r>
          </a:p>
          <a:p>
            <a:pPr indent="0" algn="ctr">
              <a:spcBef>
                <a:spcPts val="0"/>
              </a:spcBef>
              <a:buNone/>
            </a:pPr>
            <a:r>
              <a:rPr lang="en-US" dirty="0">
                <a:latin typeface="Book Antiqua" panose="02040602050305030304" pitchFamily="18" charset="0"/>
                <a:hlinkClick r:id="rId4"/>
              </a:rPr>
              <a:t>pmcgowan@pattan.net</a:t>
            </a:r>
            <a:endParaRPr lang="en-US" dirty="0">
              <a:latin typeface="Book Antiqua" panose="02040602050305030304" pitchFamily="18" charset="0"/>
            </a:endParaRPr>
          </a:p>
          <a:p>
            <a:pPr indent="0" algn="ctr">
              <a:spcBef>
                <a:spcPts val="1000"/>
              </a:spcBef>
              <a:buNone/>
            </a:pPr>
            <a:r>
              <a:rPr lang="en-US" dirty="0">
                <a:latin typeface="Book Antiqua" panose="02040602050305030304" pitchFamily="18" charset="0"/>
              </a:rPr>
              <a:t>Nancy O'Donnell</a:t>
            </a:r>
          </a:p>
          <a:p>
            <a:pPr indent="0" algn="ctr">
              <a:spcBef>
                <a:spcPts val="0"/>
              </a:spcBef>
              <a:buNone/>
            </a:pPr>
            <a:r>
              <a:rPr lang="en-US" dirty="0">
                <a:latin typeface="Book Antiqua" panose="02040602050305030304" pitchFamily="18" charset="0"/>
                <a:hlinkClick r:id="rId5"/>
              </a:rPr>
              <a:t>nancy.odonnell0813@gmail.com</a:t>
            </a:r>
            <a:endParaRPr lang="en-US" dirty="0">
              <a:latin typeface="Book Antiqua" panose="02040602050305030304" pitchFamily="18" charset="0"/>
            </a:endParaRPr>
          </a:p>
        </p:txBody>
      </p:sp>
    </p:spTree>
    <p:extLst>
      <p:ext uri="{BB962C8B-B14F-4D97-AF65-F5344CB8AC3E}">
        <p14:creationId xmlns:p14="http://schemas.microsoft.com/office/powerpoint/2010/main" val="417199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dirty="0">
                <a:latin typeface="Book Antiqua"/>
                <a:ea typeface="Book Antiqua"/>
                <a:cs typeface="Book Antiqua"/>
                <a:sym typeface="Book Antiqua"/>
              </a:rPr>
              <a:t>Part II Content</a:t>
            </a:r>
            <a:endParaRPr lang="en-US" sz="6000" b="0" i="0" u="none" strike="noStrike" cap="none" dirty="0">
              <a:solidFill>
                <a:schemeClr val="dk1"/>
              </a:solidFill>
              <a:latin typeface="Book Antiqua"/>
              <a:ea typeface="Book Antiqua"/>
              <a:cs typeface="Book Antiqua"/>
              <a:sym typeface="Book Antiqua"/>
            </a:endParaRPr>
          </a:p>
        </p:txBody>
      </p:sp>
      <p:sp>
        <p:nvSpPr>
          <p:cNvPr id="2" name="Text Placeholder 1"/>
          <p:cNvSpPr>
            <a:spLocks noGrp="1"/>
          </p:cNvSpPr>
          <p:nvPr>
            <p:ph type="body" idx="1"/>
          </p:nvPr>
        </p:nvSpPr>
        <p:spPr>
          <a:xfrm>
            <a:off x="833376" y="1889567"/>
            <a:ext cx="7853423" cy="4525963"/>
          </a:xfrm>
        </p:spPr>
        <p:txBody>
          <a:bodyPr/>
          <a:lstStyle/>
          <a:p>
            <a:pPr marL="508000" indent="-457200">
              <a:spcBef>
                <a:spcPts val="0"/>
              </a:spcBef>
              <a:buClr>
                <a:srgbClr val="000000"/>
              </a:buClr>
            </a:pPr>
            <a:r>
              <a:rPr lang="en-US" dirty="0">
                <a:solidFill>
                  <a:srgbClr val="000000"/>
                </a:solidFill>
                <a:latin typeface="Book Antiqua"/>
                <a:ea typeface="Book Antiqua"/>
                <a:cs typeface="Book Antiqua"/>
                <a:sym typeface="Book Antiqua"/>
              </a:rPr>
              <a:t>The Individualized Education Plan</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Accommodations and Modifications</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Detailed example of Specially Designed Instruction</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The educational team</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Transition </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Adult services</a:t>
            </a:r>
          </a:p>
        </p:txBody>
      </p:sp>
    </p:spTree>
    <p:extLst>
      <p:ext uri="{BB962C8B-B14F-4D97-AF65-F5344CB8AC3E}">
        <p14:creationId xmlns:p14="http://schemas.microsoft.com/office/powerpoint/2010/main" val="101695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Title"/>
          <p:cNvSpPr txBox="1">
            <a:spLocks noGrp="1"/>
          </p:cNvSpPr>
          <p:nvPr>
            <p:ph type="ctrTitle"/>
          </p:nvPr>
        </p:nvSpPr>
        <p:spPr>
          <a:xfrm>
            <a:off x="762000" y="96950"/>
            <a:ext cx="7772400" cy="1470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Webinar Outcomes</a:t>
            </a:r>
          </a:p>
        </p:txBody>
      </p:sp>
      <p:sp>
        <p:nvSpPr>
          <p:cNvPr id="175" name="Text Placeholder 1"/>
          <p:cNvSpPr txBox="1">
            <a:spLocks noGrp="1"/>
          </p:cNvSpPr>
          <p:nvPr>
            <p:ph type="subTitle" idx="1"/>
          </p:nvPr>
        </p:nvSpPr>
        <p:spPr>
          <a:xfrm>
            <a:off x="1006997" y="1876550"/>
            <a:ext cx="7527403" cy="4593300"/>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800" b="0" i="0" u="none" strike="noStrike" cap="none" dirty="0">
                <a:solidFill>
                  <a:srgbClr val="000000"/>
                </a:solidFill>
                <a:latin typeface="Book Antiqua"/>
                <a:ea typeface="Book Antiqua"/>
                <a:cs typeface="Book Antiqua"/>
                <a:sym typeface="Book Antiqua"/>
              </a:rPr>
              <a:t>Participants will:</a:t>
            </a:r>
          </a:p>
          <a:p>
            <a:pPr marL="457200" marR="0" lvl="0" indent="-381000" algn="l" rtl="0">
              <a:lnSpc>
                <a:spcPct val="115000"/>
              </a:lnSpc>
              <a:spcBef>
                <a:spcPts val="0"/>
              </a:spcBef>
              <a:spcAft>
                <a:spcPts val="0"/>
              </a:spcAft>
              <a:buClr>
                <a:srgbClr val="000000"/>
              </a:buClr>
              <a:buSzPct val="100000"/>
              <a:buFont typeface="Book Antiqua"/>
              <a:buAutoNum type="arabicPeriod"/>
            </a:pPr>
            <a:r>
              <a:rPr lang="en-US" sz="2800" b="0" i="0" u="none" strike="noStrike" cap="none" dirty="0">
                <a:solidFill>
                  <a:srgbClr val="000000"/>
                </a:solidFill>
                <a:latin typeface="Book Antiqua"/>
                <a:ea typeface="Book Antiqua"/>
                <a:cs typeface="Book Antiqua"/>
                <a:sym typeface="Book Antiqua"/>
              </a:rPr>
              <a:t>increase their knowledge about the impact that combined vision and hearing loss (due to Usher syndrome) has on their child’s learning</a:t>
            </a:r>
          </a:p>
          <a:p>
            <a:pPr marL="457200" marR="0" lvl="0" indent="-381000" algn="l" rtl="0">
              <a:lnSpc>
                <a:spcPct val="115000"/>
              </a:lnSpc>
              <a:spcBef>
                <a:spcPts val="0"/>
              </a:spcBef>
              <a:spcAft>
                <a:spcPts val="0"/>
              </a:spcAft>
              <a:buClr>
                <a:srgbClr val="000000"/>
              </a:buClr>
              <a:buSzPct val="100000"/>
              <a:buFont typeface="Book Antiqua"/>
              <a:buAutoNum type="arabicPeriod"/>
            </a:pPr>
            <a:r>
              <a:rPr lang="en-US" sz="2800" b="0" i="0" u="none" strike="noStrike" cap="none" dirty="0">
                <a:solidFill>
                  <a:srgbClr val="000000"/>
                </a:solidFill>
                <a:latin typeface="Book Antiqua"/>
                <a:ea typeface="Book Antiqua"/>
                <a:cs typeface="Book Antiqua"/>
                <a:sym typeface="Book Antiqua"/>
              </a:rPr>
              <a:t>understand some of the educational considerations that may be needed now and in the future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Title"/>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History of USH</a:t>
            </a:r>
          </a:p>
        </p:txBody>
      </p:sp>
      <p:sp>
        <p:nvSpPr>
          <p:cNvPr id="2" name="Text Placeholder 1"/>
          <p:cNvSpPr>
            <a:spLocks noGrp="1"/>
          </p:cNvSpPr>
          <p:nvPr>
            <p:ph type="body" idx="1"/>
          </p:nvPr>
        </p:nvSpPr>
        <p:spPr>
          <a:xfrm>
            <a:off x="902824" y="1877992"/>
            <a:ext cx="7783975" cy="4525963"/>
          </a:xfrm>
        </p:spPr>
        <p:txBody>
          <a:bodyPr/>
          <a:lstStyle/>
          <a:p>
            <a:pPr indent="0">
              <a:buNone/>
            </a:pPr>
            <a:r>
              <a:rPr lang="en-US" dirty="0">
                <a:latin typeface="Book Antiqua"/>
                <a:ea typeface="Book Antiqua"/>
                <a:cs typeface="Book Antiqua"/>
                <a:sym typeface="Book Antiqua"/>
              </a:rPr>
              <a:t>1914 - Charles Usher, Scottish  ophthalmologist studied 69 individuals with RP, 19 of whom also had hearing loss. </a:t>
            </a:r>
          </a:p>
          <a:p>
            <a:pPr indent="0">
              <a:buNone/>
            </a:pPr>
            <a:endParaRPr lang="en-US" dirty="0">
              <a:latin typeface="Book Antiqua"/>
              <a:ea typeface="Book Antiqua"/>
              <a:cs typeface="Book Antiqua"/>
              <a:sym typeface="Book Antiqua"/>
            </a:endParaRPr>
          </a:p>
          <a:p>
            <a:pPr indent="0">
              <a:buNone/>
            </a:pPr>
            <a:r>
              <a:rPr lang="en-US" dirty="0">
                <a:latin typeface="Book Antiqua"/>
                <a:ea typeface="Book Antiqua"/>
                <a:cs typeface="Book Antiqua"/>
                <a:sym typeface="Book Antiqua"/>
              </a:rPr>
              <a:t>What have we learned in 103 years?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Title"/>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What is Usher syndrome</a:t>
            </a:r>
          </a:p>
        </p:txBody>
      </p:sp>
      <p:sp>
        <p:nvSpPr>
          <p:cNvPr id="187" name="Text Placeholder 1"/>
          <p:cNvSpPr txBox="1">
            <a:spLocks noGrp="1"/>
          </p:cNvSpPr>
          <p:nvPr>
            <p:ph type="body" idx="1"/>
          </p:nvPr>
        </p:nvSpPr>
        <p:spPr>
          <a:xfrm>
            <a:off x="879676" y="1921397"/>
            <a:ext cx="7807124" cy="4112168"/>
          </a:xfrm>
          <a:prstGeom prst="rect">
            <a:avLst/>
          </a:prstGeom>
          <a:noFill/>
          <a:ln>
            <a:noFill/>
          </a:ln>
        </p:spPr>
        <p:txBody>
          <a:bodyPr wrap="square" lIns="91425" tIns="91425" rIns="91425" bIns="91425" anchor="t" anchorCtr="0">
            <a:noAutofit/>
          </a:bodyPr>
          <a:lstStyle/>
          <a:p>
            <a:pPr marL="660400" indent="-457200">
              <a:lnSpc>
                <a:spcPct val="90000"/>
              </a:lnSpc>
              <a:spcBef>
                <a:spcPts val="0"/>
              </a:spcBef>
            </a:pPr>
            <a:r>
              <a:rPr lang="en-US" sz="3600" b="0" i="0" u="none" strike="noStrike" cap="none" dirty="0">
                <a:solidFill>
                  <a:schemeClr val="dk1"/>
                </a:solidFill>
                <a:latin typeface="Book Antiqua"/>
                <a:ea typeface="Book Antiqua"/>
                <a:cs typeface="Book Antiqua"/>
                <a:sym typeface="Book Antiqua"/>
              </a:rPr>
              <a:t>Congenital bilateral sensorineural hearing loss (SNL)</a:t>
            </a:r>
          </a:p>
          <a:p>
            <a:pPr marL="660400" indent="-457200">
              <a:lnSpc>
                <a:spcPct val="90000"/>
              </a:lnSpc>
              <a:spcBef>
                <a:spcPts val="0"/>
              </a:spcBef>
            </a:pPr>
            <a:r>
              <a:rPr lang="en-US" sz="3600" b="0" i="0" u="none" strike="noStrike" cap="none" dirty="0">
                <a:solidFill>
                  <a:schemeClr val="dk1"/>
                </a:solidFill>
                <a:latin typeface="Book Antiqua"/>
                <a:ea typeface="Book Antiqua"/>
                <a:cs typeface="Book Antiqua"/>
                <a:sym typeface="Book Antiqua"/>
              </a:rPr>
              <a:t>Retinitis </a:t>
            </a:r>
            <a:r>
              <a:rPr lang="en-US" sz="3600" b="0" i="0" u="none" strike="noStrike" cap="none" dirty="0" err="1">
                <a:solidFill>
                  <a:schemeClr val="dk1"/>
                </a:solidFill>
                <a:latin typeface="Book Antiqua"/>
                <a:ea typeface="Book Antiqua"/>
                <a:cs typeface="Book Antiqua"/>
                <a:sym typeface="Book Antiqua"/>
              </a:rPr>
              <a:t>pigmentosa</a:t>
            </a:r>
            <a:r>
              <a:rPr lang="en-US" sz="3600" b="0" i="0" u="none" strike="noStrike" cap="none" dirty="0">
                <a:solidFill>
                  <a:schemeClr val="dk1"/>
                </a:solidFill>
                <a:latin typeface="Book Antiqua"/>
                <a:ea typeface="Book Antiqua"/>
                <a:cs typeface="Book Antiqua"/>
                <a:sym typeface="Book Antiqua"/>
              </a:rPr>
              <a:t> (RP</a:t>
            </a:r>
            <a:r>
              <a:rPr lang="en-US" sz="3600" dirty="0">
                <a:latin typeface="Book Antiqua"/>
                <a:ea typeface="Book Antiqua"/>
                <a:cs typeface="Book Antiqua"/>
                <a:sym typeface="Book Antiqua"/>
              </a:rPr>
              <a:t>) – night blindness and a loss of peripheral vision. This may become evident at different ages, depending on type of Usher</a:t>
            </a:r>
          </a:p>
          <a:p>
            <a:pPr marL="660400" indent="-457200">
              <a:lnSpc>
                <a:spcPct val="90000"/>
              </a:lnSpc>
              <a:spcBef>
                <a:spcPts val="0"/>
              </a:spcBef>
            </a:pPr>
            <a:r>
              <a:rPr lang="en-US" sz="3600" b="0" i="0" u="none" strike="noStrike" cap="none" dirty="0">
                <a:solidFill>
                  <a:schemeClr val="dk1"/>
                </a:solidFill>
                <a:latin typeface="Book Antiqua"/>
                <a:ea typeface="Book Antiqua"/>
                <a:cs typeface="Book Antiqua"/>
                <a:sym typeface="Book Antiqua"/>
              </a:rPr>
              <a:t>Vestibular/balance issues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Usher Syndrome FAQs</a:t>
            </a:r>
          </a:p>
        </p:txBody>
      </p:sp>
      <p:sp>
        <p:nvSpPr>
          <p:cNvPr id="3" name="Text Placeholder 1"/>
          <p:cNvSpPr>
            <a:spLocks noGrp="1"/>
          </p:cNvSpPr>
          <p:nvPr>
            <p:ph type="body" idx="1"/>
          </p:nvPr>
        </p:nvSpPr>
        <p:spPr>
          <a:xfrm>
            <a:off x="902825" y="1886673"/>
            <a:ext cx="7783975" cy="3880674"/>
          </a:xfrm>
        </p:spPr>
        <p:txBody>
          <a:bodyPr/>
          <a:lstStyle/>
          <a:p>
            <a:pPr marL="457200" lvl="0" indent="-457200">
              <a:lnSpc>
                <a:spcPct val="90000"/>
              </a:lnSpc>
              <a:spcBef>
                <a:spcPts val="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Most common genetic cause of combined vision and hearing loss</a:t>
            </a:r>
          </a:p>
          <a:p>
            <a:pPr marL="457200" lvl="0" indent="-457200">
              <a:lnSpc>
                <a:spcPct val="90000"/>
              </a:lnSpc>
              <a:spcBef>
                <a:spcPts val="10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Recessive - both parents must carry the Usher gene</a:t>
            </a:r>
          </a:p>
          <a:p>
            <a:pPr marL="457200" lvl="0" indent="-457200">
              <a:lnSpc>
                <a:spcPct val="90000"/>
              </a:lnSpc>
              <a:spcBef>
                <a:spcPts val="10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Affects males and females</a:t>
            </a:r>
          </a:p>
          <a:p>
            <a:pPr marL="457200" lvl="0" indent="-457200">
              <a:lnSpc>
                <a:spcPct val="90000"/>
              </a:lnSpc>
              <a:spcBef>
                <a:spcPts val="10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3 main types and 16 subtypes</a:t>
            </a:r>
          </a:p>
          <a:p>
            <a:pPr marL="0" lvl="0" indent="0">
              <a:lnSpc>
                <a:spcPct val="90000"/>
              </a:lnSpc>
              <a:spcBef>
                <a:spcPts val="1000"/>
              </a:spcBef>
              <a:buNone/>
            </a:pPr>
            <a:r>
              <a:rPr lang="en-US" sz="1600" dirty="0">
                <a:solidFill>
                  <a:srgbClr val="000000"/>
                </a:solidFill>
                <a:latin typeface="Book Antiqua"/>
                <a:ea typeface="Book Antiqua"/>
                <a:cs typeface="Book Antiqua"/>
                <a:sym typeface="Book Antiqua"/>
                <a:hlinkClick r:id="rId3"/>
              </a:rPr>
              <a:t>http://hereditaryhearingloss.org/main.aspx?c=.HHH&amp;n=86573</a:t>
            </a:r>
            <a:r>
              <a:rPr lang="en-US" sz="1600" dirty="0">
                <a:solidFill>
                  <a:srgbClr val="000000"/>
                </a:solidFill>
                <a:latin typeface="Book Antiqua"/>
                <a:ea typeface="Book Antiqua"/>
                <a:cs typeface="Book Antiqua"/>
                <a:sym typeface="Book Antiqua"/>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Usher type 1</a:t>
            </a:r>
          </a:p>
        </p:txBody>
      </p:sp>
      <p:sp>
        <p:nvSpPr>
          <p:cNvPr id="2" name="Text Placeholder 1"/>
          <p:cNvSpPr>
            <a:spLocks noGrp="1"/>
          </p:cNvSpPr>
          <p:nvPr>
            <p:ph type="body" idx="1"/>
          </p:nvPr>
        </p:nvSpPr>
        <p:spPr>
          <a:xfrm>
            <a:off x="925975" y="1990845"/>
            <a:ext cx="7760825" cy="3267216"/>
          </a:xfrm>
        </p:spPr>
        <p:txBody>
          <a:bodyPr/>
          <a:lstStyle/>
          <a:p>
            <a:pPr marL="457200" lvl="0" indent="-457200">
              <a:lnSpc>
                <a:spcPct val="90000"/>
              </a:lnSpc>
              <a:spcBef>
                <a:spcPts val="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Profound hearing loss (deaf)</a:t>
            </a:r>
          </a:p>
          <a:p>
            <a:pPr marL="457200" lvl="0" indent="-457200">
              <a:lnSpc>
                <a:spcPct val="90000"/>
              </a:lnSpc>
              <a:spcBef>
                <a:spcPts val="5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Early onset RP (first decade of life)</a:t>
            </a:r>
          </a:p>
          <a:p>
            <a:pPr marL="457200" indent="-457200">
              <a:lnSpc>
                <a:spcPct val="90000"/>
              </a:lnSpc>
              <a:spcBef>
                <a:spcPts val="5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Vestibular (balance) problems affecting early milestones of crawling, walking, balance and coordination </a:t>
            </a:r>
          </a:p>
          <a:p>
            <a:pPr marL="457200" lvl="0" indent="-457200">
              <a:lnSpc>
                <a:spcPct val="90000"/>
              </a:lnSpc>
              <a:spcBef>
                <a:spcPts val="5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1B, 1C, 1D, 1E, 1F, 1G, 1H, 1J, 1K</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 Educational Considerations for Students with Usher Syndrome – Part 1&amp;#x0D;October 11, 2017&amp;quot;&quot;/&gt;&lt;property id=&quot;20307&quot; value=&quot;256&quot;/&gt;&lt;/object&gt;&lt;object type=&quot;3&quot; unique_id=&quot;10004&quot;&gt;&lt;property id=&quot;20148&quot; value=&quot;5&quot;/&gt;&lt;property id=&quot;20300&quot; value=&quot;Slide 2 - &amp;quot;“This is US”&amp;quot;&quot;/&gt;&lt;property id=&quot;20307&quot; value=&quot;257&quot;/&gt;&lt;/object&gt;&lt;object type=&quot;3&quot; unique_id=&quot;10005&quot;&gt;&lt;property id=&quot;20148&quot; value=&quot;5&quot;/&gt;&lt;property id=&quot;20300&quot; value=&quot;Slide 5 - &amp;quot;Webinar Outcomes&amp;quot;&quot;/&gt;&lt;property id=&quot;20307&quot; value=&quot;258&quot;/&gt;&lt;/object&gt;&lt;object type=&quot;3&quot; unique_id=&quot;10006&quot;&gt;&lt;property id=&quot;20148&quot; value=&quot;5&quot;/&gt;&lt;property id=&quot;20300&quot; value=&quot;Slide 6 - &amp;quot;History of USH&amp;quot;&quot;/&gt;&lt;property id=&quot;20307&quot; value=&quot;259&quot;/&gt;&lt;/object&gt;&lt;object type=&quot;3&quot; unique_id=&quot;10007&quot;&gt;&lt;property id=&quot;20148&quot; value=&quot;5&quot;/&gt;&lt;property id=&quot;20300&quot; value=&quot;Slide 7 - &amp;quot;What is Usher syndrome&amp;quot;&quot;/&gt;&lt;property id=&quot;20307&quot; value=&quot;260&quot;/&gt;&lt;/object&gt;&lt;object type=&quot;3&quot; unique_id=&quot;10008&quot;&gt;&lt;property id=&quot;20148&quot; value=&quot;5&quot;/&gt;&lt;property id=&quot;20300&quot; value=&quot;Slide 8 - &amp;quot;Usher Syndrome FAQs&amp;quot;&quot;/&gt;&lt;property id=&quot;20307&quot; value=&quot;261&quot;/&gt;&lt;/object&gt;&lt;object type=&quot;3&quot; unique_id=&quot;10009&quot;&gt;&lt;property id=&quot;20148&quot; value=&quot;5&quot;/&gt;&lt;property id=&quot;20300&quot; value=&quot;Slide 9 - &amp;quot;Usher type 1&amp;quot;&quot;/&gt;&lt;property id=&quot;20307&quot; value=&quot;262&quot;/&gt;&lt;/object&gt;&lt;object type=&quot;3&quot; unique_id=&quot;10010&quot;&gt;&lt;property id=&quot;20148&quot; value=&quot;5&quot;/&gt;&lt;property id=&quot;20300&quot; value=&quot;Slide 10 - &amp;quot;Usher type 2&amp;quot;&quot;/&gt;&lt;property id=&quot;20307&quot; value=&quot;263&quot;/&gt;&lt;/object&gt;&lt;object type=&quot;3&quot; unique_id=&quot;10011&quot;&gt;&lt;property id=&quot;20148&quot; value=&quot;5&quot;/&gt;&lt;property id=&quot;20300&quot; value=&quot;Slide 11 - &amp;quot;Usher type 3&amp;quot;&quot;/&gt;&lt;property id=&quot;20307&quot; value=&quot;264&quot;/&gt;&lt;/object&gt;&lt;object type=&quot;3&quot; unique_id=&quot;10012&quot;&gt;&lt;property id=&quot;20148&quot; value=&quot;5&quot;/&gt;&lt;property id=&quot;20300&quot; value=&quot;Slide 12 - &amp;quot;Atypical Usher&amp;quot;&quot;/&gt;&lt;property id=&quot;20307&quot; value=&quot;265&quot;/&gt;&lt;/object&gt;&lt;object type=&quot;3&quot; unique_id=&quot;10013&quot;&gt;&lt;property id=&quot;20148&quot; value=&quot;5&quot;/&gt;&lt;property id=&quot;20300&quot; value=&quot;Slide 13 - &amp;quot;Population estimates&amp;quot;&quot;/&gt;&lt;property id=&quot;20307&quot; value=&quot;266&quot;/&gt;&lt;/object&gt;&lt;object type=&quot;3&quot; unique_id=&quot;10014&quot;&gt;&lt;property id=&quot;20148&quot; value=&quot;5&quot;/&gt;&lt;property id=&quot;20300&quot; value=&quot;Slide 14 - &amp;quot;What do we know - NCDB&amp;quot;&quot;/&gt;&lt;property id=&quot;20307&quot; value=&quot;267&quot;/&gt;&lt;/object&gt;&lt;object type=&quot;3&quot; unique_id=&quot;10015&quot;&gt;&lt;property id=&quot;20148&quot; value=&quot;5&quot;/&gt;&lt;property id=&quot;20300&quot; value=&quot;Slide 15 - &amp;quot;What do we know - USC&amp;quot;&quot;/&gt;&lt;property id=&quot;20307&quot; value=&quot;268&quot;/&gt;&lt;/object&gt;&lt;object type=&quot;3&quot; unique_id=&quot;10016&quot;&gt;&lt;property id=&quot;20148&quot; value=&quot;5&quot;/&gt;&lt;property id=&quot;20300&quot; value=&quot;Slide 16 - &amp;quot;Where is everyone??&amp;quot;&quot;/&gt;&lt;property id=&quot;20307&quot; value=&quot;269&quot;/&gt;&lt;/object&gt;&lt;object type=&quot;3&quot; unique_id=&quot;10017&quot;&gt;&lt;property id=&quot;20148&quot; value=&quot;5&quot;/&gt;&lt;property id=&quot;20300&quot; value=&quot;Slide 17 - &amp;quot;Those 5 words...&amp;quot;&quot;/&gt;&lt;property id=&quot;20307&quot; value=&quot;270&quot;/&gt;&lt;/object&gt;&lt;object type=&quot;3&quot; unique_id=&quot;10018&quot;&gt;&lt;property id=&quot;20148&quot; value=&quot;5&quot;/&gt;&lt;property id=&quot;20300&quot; value=&quot;Slide 18 - &amp;quot;Grieving and Believing&amp;quot;&quot;/&gt;&lt;property id=&quot;20307&quot; value=&quot;271&quot;/&gt;&lt;/object&gt;&lt;object type=&quot;3&quot; unique_id=&quot;10019&quot;&gt;&lt;property id=&quot;20148&quot; value=&quot;5&quot;/&gt;&lt;property id=&quot;20300&quot; value=&quot;Slide 19 - &amp;quot;Fill your toolbox&amp;quot;&quot;/&gt;&lt;property id=&quot;20307&quot; value=&quot;272&quot;/&gt;&lt;/object&gt;&lt;object type=&quot;3&quot; unique_id=&quot;10020&quot;&gt;&lt;property id=&quot;20148&quot; value=&quot;5&quot;/&gt;&lt;property id=&quot;20300&quot; value=&quot;Slide 20 - &amp;quot;What’s first?&amp;#x0D;Making connections...&amp;quot;&quot;/&gt;&lt;property id=&quot;20307&quot; value=&quot;273&quot;/&gt;&lt;/object&gt;&lt;object type=&quot;3&quot; unique_id=&quot;10021&quot;&gt;&lt;property id=&quot;20148&quot; value=&quot;5&quot;/&gt;&lt;property id=&quot;20300&quot; value=&quot;Slide 21 - &amp;quot;One size does NOT fit all!&amp;quot;&quot;/&gt;&lt;property id=&quot;20307&quot; value=&quot;274&quot;/&gt;&lt;/object&gt;&lt;object type=&quot;3&quot; unique_id=&quot;10022&quot;&gt;&lt;property id=&quot;20148&quot; value=&quot;5&quot;/&gt;&lt;property id=&quot;20300&quot; value=&quot;Slide 22 - &amp;quot;Exploring Modes of Communication&amp;quot;&quot;/&gt;&lt;property id=&quot;20307&quot; value=&quot;275&quot;/&gt;&lt;/object&gt;&lt;object type=&quot;3&quot; unique_id=&quot;10023&quot;&gt;&lt;property id=&quot;20148&quot; value=&quot;5&quot;/&gt;&lt;property id=&quot;20300&quot; value=&quot;Slide 23 - &amp;quot;PART WHAT?&amp;quot;&quot;/&gt;&lt;property id=&quot;20307&quot; value=&quot;276&quot;/&gt;&lt;/object&gt;&lt;object type=&quot;3&quot; unique_id=&quot;10024&quot;&gt;&lt;property id=&quot;20148&quot; value=&quot;5&quot;/&gt;&lt;property id=&quot;20300&quot; value=&quot;Slide 24 - &amp;quot;PART WHAT? (cont.)&amp;quot;&quot;/&gt;&lt;property id=&quot;20307&quot; value=&quot;277&quot;/&gt;&lt;/object&gt;&lt;object type=&quot;3&quot; unique_id=&quot;10025&quot;&gt;&lt;property id=&quot;20148&quot; value=&quot;5&quot;/&gt;&lt;property id=&quot;20300&quot; value=&quot;Slide 25 - &amp;quot;Early Intervention (birth-3yrs)&amp;quot;&quot;/&gt;&lt;property id=&quot;20307&quot; value=&quot;278&quot;/&gt;&lt;/object&gt;&lt;object type=&quot;3&quot; unique_id=&quot;10026&quot;&gt;&lt;property id=&quot;20148&quot; value=&quot;5&quot;/&gt;&lt;property id=&quot;20300&quot; value=&quot;Slide 26 - &amp;quot;Preschool (age 3-5yrs)&amp;quot;&quot;/&gt;&lt;property id=&quot;20307&quot; value=&quot;279&quot;/&gt;&lt;/object&gt;&lt;object type=&quot;3&quot; unique_id=&quot;10027&quot;&gt;&lt;property id=&quot;20148&quot; value=&quot;5&quot;/&gt;&lt;property id=&quot;20300&quot; value=&quot;Slide 27 - &amp;quot;School Age (age 6 - 21yrs)&amp;quot;&quot;/&gt;&lt;property id=&quot;20307&quot; value=&quot;280&quot;/&gt;&lt;/object&gt;&lt;object type=&quot;3&quot; unique_id=&quot;10028&quot;&gt;&lt;property id=&quot;20148&quot; value=&quot;5&quot;/&gt;&lt;property id=&quot;20300&quot; value=&quot;Slide 28 - &amp;quot;Who’s on my team?&amp;quot;&quot;/&gt;&lt;property id=&quot;20307&quot; value=&quot;281&quot;/&gt;&lt;/object&gt;&lt;object type=&quot;3&quot; unique_id=&quot;10029&quot;&gt;&lt;property id=&quot;20148&quot; value=&quot;5&quot;/&gt;&lt;property id=&quot;20300&quot; value=&quot;Slide 29 - &amp;quot;Classification&amp;quot;&quot;/&gt;&lt;property id=&quot;20307&quot; value=&quot;282&quot;/&gt;&lt;/object&gt;&lt;object type=&quot;3&quot; unique_id=&quot;10030&quot;&gt;&lt;property id=&quot;20148&quot; value=&quot;5&quot;/&gt;&lt;property id=&quot;20300&quot; value=&quot;Slide 30 - &amp;quot;Assessments&amp;quot;&quot;/&gt;&lt;property id=&quot;20307&quot; value=&quot;283&quot;/&gt;&lt;/object&gt;&lt;object type=&quot;3&quot; unique_id=&quot;10031&quot;&gt;&lt;property id=&quot;20148&quot; value=&quot;5&quot;/&gt;&lt;property id=&quot;20300&quot; value=&quot;Slide 31 - &amp;quot;Develop IEP&amp;quot;&quot;/&gt;&lt;property id=&quot;20307&quot; value=&quot;284&quot;/&gt;&lt;/object&gt;&lt;object type=&quot;3&quot; unique_id=&quot;10129&quot;&gt;&lt;property id=&quot;20148&quot; value=&quot;5&quot;/&gt;&lt;property id=&quot;20300&quot; value=&quot;Slide 32 - &amp;quot;Contacts&amp;quot;&quot;/&gt;&lt;property id=&quot;20307&quot; value=&quot;318&quot;/&gt;&lt;/object&gt;&lt;object type=&quot;3&quot; unique_id=&quot;10131&quot;&gt;&lt;property id=&quot;20148&quot; value=&quot;5&quot;/&gt;&lt;property id=&quot;20300&quot; value=&quot;Slide 3 - &amp;quot;Part I Content&amp;quot;&quot;/&gt;&lt;property id=&quot;20307&quot; value=&quot;322&quot;/&gt;&lt;/object&gt;&lt;object type=&quot;3&quot; unique_id=&quot;10132&quot;&gt;&lt;property id=&quot;20148&quot; value=&quot;5&quot;/&gt;&lt;property id=&quot;20300&quot; value=&quot;Slide 4 - &amp;quot;Part II Content&amp;quot;&quot;/&gt;&lt;property id=&quot;20307&quot; value=&quot;323&quot;/&gt;&lt;/object&gt;&lt;/object&gt;&lt;object type=&quot;8&quot; unique_id=&quot;10128&quot;&gt;&lt;/object&gt;&lt;/object&gt;&lt;/database&gt;"/>
  <p:tag name="SECTOMILLISECCONVERTED" val="1"/>
</p:tagLst>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DB Conten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2629</Words>
  <Application>Microsoft Macintosh PowerPoint</Application>
  <PresentationFormat>On-screen Show (4:3)</PresentationFormat>
  <Paragraphs>239</Paragraphs>
  <Slides>32</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Book Antiqua</vt:lpstr>
      <vt:lpstr>Calibri</vt:lpstr>
      <vt:lpstr>Arial</vt:lpstr>
      <vt:lpstr>Verdana</vt:lpstr>
      <vt:lpstr>Custom Design</vt:lpstr>
      <vt:lpstr>NCDB Content Theme</vt:lpstr>
      <vt:lpstr> Educational Considerations for Students with Usher Syndrome – Part 1 October 11, 2017</vt:lpstr>
      <vt:lpstr>“This is US”</vt:lpstr>
      <vt:lpstr>Part I Content</vt:lpstr>
      <vt:lpstr>Part II Content</vt:lpstr>
      <vt:lpstr>Webinar Outcomes</vt:lpstr>
      <vt:lpstr>History of USH</vt:lpstr>
      <vt:lpstr>What is Usher syndrome</vt:lpstr>
      <vt:lpstr>Usher Syndrome FAQs</vt:lpstr>
      <vt:lpstr>Usher type 1</vt:lpstr>
      <vt:lpstr>Usher type 2</vt:lpstr>
      <vt:lpstr>Usher type 3</vt:lpstr>
      <vt:lpstr>Atypical Usher</vt:lpstr>
      <vt:lpstr>Population estimates</vt:lpstr>
      <vt:lpstr>What do we know - NCDB</vt:lpstr>
      <vt:lpstr>What do we know - USC</vt:lpstr>
      <vt:lpstr>Where is everyone??</vt:lpstr>
      <vt:lpstr>Those 5 words...</vt:lpstr>
      <vt:lpstr>Grieving and Believing</vt:lpstr>
      <vt:lpstr>Fill your toolbox</vt:lpstr>
      <vt:lpstr>What’s first? Making connections...</vt:lpstr>
      <vt:lpstr>One size does NOT fit all!</vt:lpstr>
      <vt:lpstr>Exploring Modes of Communication</vt:lpstr>
      <vt:lpstr>PART WHAT?</vt:lpstr>
      <vt:lpstr>PART WHAT? (cont.)</vt:lpstr>
      <vt:lpstr>Early Intervention (birth-3yrs)</vt:lpstr>
      <vt:lpstr>Preschool (age 3-5yrs)</vt:lpstr>
      <vt:lpstr>School Age (age 6 - 21yrs)</vt:lpstr>
      <vt:lpstr>Who’s on my team?</vt:lpstr>
      <vt:lpstr>Classification</vt:lpstr>
      <vt:lpstr>Assessments</vt:lpstr>
      <vt:lpstr>Develop IEP</vt:lpstr>
      <vt:lpstr>Contacts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Considerations for  Students with Usher Syndrome October 11, 2017</dc:title>
  <dc:creator>Jordyn Watanabe</dc:creator>
  <cp:lastModifiedBy>Haylee Marcotte</cp:lastModifiedBy>
  <cp:revision>45</cp:revision>
  <dcterms:modified xsi:type="dcterms:W3CDTF">2020-03-09T23:06:19Z</dcterms:modified>
</cp:coreProperties>
</file>