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1" r:id="rId1"/>
  </p:sldMasterIdLst>
  <p:notesMasterIdLst>
    <p:notesMasterId r:id="rId39"/>
  </p:notesMasterIdLst>
  <p:sldIdLst>
    <p:sldId id="319" r:id="rId2"/>
    <p:sldId id="320" r:id="rId3"/>
    <p:sldId id="321"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Lst>
  <p:sldSz cx="9144000" cy="6858000" type="screen4x3"/>
  <p:notesSz cx="7315200" cy="9601200"/>
  <p:embeddedFontLst>
    <p:embeddedFont>
      <p:font typeface="Book Antiqua" panose="02040602050305030304" pitchFamily="18"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Verdana" panose="020B0604030504040204" pitchFamily="34" charset="0"/>
      <p:regular r:id="rId48"/>
      <p:bold r:id="rId49"/>
      <p:italic r:id="rId50"/>
      <p:boldItalic r:id="rId51"/>
    </p:embeddedFont>
  </p:embeddedFontLst>
  <p:custDataLst>
    <p:tags r:id="rId5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63" autoAdjust="0"/>
  </p:normalViewPr>
  <p:slideViewPr>
    <p:cSldViewPr snapToGrid="0">
      <p:cViewPr varScale="1">
        <p:scale>
          <a:sx n="94" d="100"/>
          <a:sy n="94" d="100"/>
        </p:scale>
        <p:origin x="1072" y="20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1" d="100"/>
          <a:sy n="51" d="100"/>
        </p:scale>
        <p:origin x="281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2" y="4560570"/>
            <a:ext cx="5852159" cy="4320540"/>
          </a:xfrm>
          <a:prstGeom prst="rect">
            <a:avLst/>
          </a:prstGeom>
          <a:noFill/>
          <a:ln>
            <a:noFill/>
          </a:ln>
        </p:spPr>
        <p:txBody>
          <a:bodyPr wrap="square" lIns="91425" tIns="91425" rIns="91425" bIns="91425" anchor="t" anchorCtr="0"/>
          <a:lstStyle>
            <a:lvl1pPr marL="0" marR="0" lvl="0"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1pPr>
            <a:lvl2pPr marL="457200" marR="0" lvl="1"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2pPr>
            <a:lvl3pPr marL="914400" marR="0" lvl="2"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3pPr>
            <a:lvl4pPr marL="1371600" marR="0" lvl="3"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4pPr>
            <a:lvl5pPr marL="1828800" marR="0" lvl="4"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5pPr>
            <a:lvl6pPr marL="2286000" marR="0" lvl="5"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743200" marR="0" lvl="6"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200400" marR="0" lvl="7"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657600" marR="0" lvl="8"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267137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731522" y="4560570"/>
            <a:ext cx="5852159"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53" name="Shape 15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20822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 Support will be needed for the General Education Staff- chances are they have not worked with a student with a dual loss (Usher) - and again this would be individualized and unique- Indirect Services </a:t>
            </a:r>
          </a:p>
        </p:txBody>
      </p:sp>
    </p:spTree>
    <p:extLst>
      <p:ext uri="{BB962C8B-B14F-4D97-AF65-F5344CB8AC3E}">
        <p14:creationId xmlns:p14="http://schemas.microsoft.com/office/powerpoint/2010/main" val="1599243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  This would be an example of indirect services to the educational team members working with a student with dual loss, and they do would do indirect service as colleagues.  </a:t>
            </a:r>
          </a:p>
        </p:txBody>
      </p:sp>
    </p:spTree>
    <p:extLst>
      <p:ext uri="{BB962C8B-B14F-4D97-AF65-F5344CB8AC3E}">
        <p14:creationId xmlns:p14="http://schemas.microsoft.com/office/powerpoint/2010/main" val="1533658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 Model of collaborative trainings</a:t>
            </a:r>
          </a:p>
        </p:txBody>
      </p:sp>
    </p:spTree>
    <p:extLst>
      <p:ext uri="{BB962C8B-B14F-4D97-AF65-F5344CB8AC3E}">
        <p14:creationId xmlns:p14="http://schemas.microsoft.com/office/powerpoint/2010/main" val="2119303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pre-teach, </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Provided by district</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Through Itinerant program</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School for the Deaf</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*They become your go to</a:t>
            </a:r>
          </a:p>
        </p:txBody>
      </p:sp>
    </p:spTree>
    <p:extLst>
      <p:ext uri="{BB962C8B-B14F-4D97-AF65-F5344CB8AC3E}">
        <p14:creationId xmlns:p14="http://schemas.microsoft.com/office/powerpoint/2010/main" val="3985450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 -Key player on Hunter’s team:  in tandem w/Hunter did accommodations/Braille instruction/ key player on core team and team at large.</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Worked well with TOD-Intervener-Speech-O&amp;M-</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78394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4" name="Shape 40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 OT aspect/tactile defensiveness/ writing/ </a:t>
            </a:r>
          </a:p>
        </p:txBody>
      </p:sp>
    </p:spTree>
    <p:extLst>
      <p:ext uri="{BB962C8B-B14F-4D97-AF65-F5344CB8AC3E}">
        <p14:creationId xmlns:p14="http://schemas.microsoft.com/office/powerpoint/2010/main" val="1716574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Nancy- “reiterate balance with different types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 balance issues early on with type/sitting up/walking/core traini</a:t>
            </a:r>
            <a:r>
              <a:rPr lang="en-US" sz="1200" b="0" i="0" u="none" strike="noStrike" cap="none">
                <a:solidFill>
                  <a:schemeClr val="dk1"/>
                </a:solidFill>
                <a:latin typeface="Calibri"/>
                <a:ea typeface="Calibri"/>
                <a:cs typeface="Calibri"/>
                <a:sym typeface="Calibri"/>
              </a:rPr>
              <a:t>ng</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OT PT team - including school officials, educators and the </a:t>
            </a:r>
            <a:r>
              <a:rPr lang="en-US" sz="1200" b="1" i="1" u="none" strike="noStrike" cap="none">
                <a:solidFill>
                  <a:schemeClr val="dk1"/>
                </a:solidFill>
                <a:latin typeface="Calibri"/>
                <a:ea typeface="Calibri"/>
                <a:cs typeface="Calibri"/>
                <a:sym typeface="Calibri"/>
              </a:rPr>
              <a:t>therapists</a:t>
            </a:r>
            <a:r>
              <a:rPr lang="en-US" sz="1200" b="0" i="0" u="none" strike="noStrike" cap="none">
                <a:solidFill>
                  <a:schemeClr val="dk1"/>
                </a:solidFill>
                <a:latin typeface="Calibri"/>
                <a:ea typeface="Calibri"/>
                <a:cs typeface="Calibri"/>
                <a:sym typeface="Calibri"/>
              </a:rPr>
              <a:t> assigned as part of the school-based services program.</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502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6" name="Shape 416"/>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qualifications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importance when newly implanted or aided </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“it has to go in to come out”</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6690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Nancy-RID  National Association</a:t>
            </a:r>
            <a:r>
              <a:rPr lang="en-US" sz="1100" b="0" i="0" u="none" strike="noStrike" cap="none" baseline="0" dirty="0">
                <a:solidFill>
                  <a:schemeClr val="dk1"/>
                </a:solidFill>
                <a:latin typeface="Arial"/>
                <a:ea typeface="Arial"/>
                <a:cs typeface="Arial"/>
                <a:sym typeface="Arial"/>
              </a:rPr>
              <a:t> of Interpreters in Education</a:t>
            </a:r>
            <a:endParaRPr lang="en-US" sz="1100" b="0" i="0" u="none" strike="noStrike" cap="none" dirty="0">
              <a:solidFill>
                <a:schemeClr val="dk1"/>
              </a:solidFill>
              <a:latin typeface="Arial"/>
              <a:ea typeface="Arial"/>
              <a:cs typeface="Arial"/>
              <a:sym typeface="Arial"/>
            </a:endParaRPr>
          </a:p>
          <a:p>
            <a:r>
              <a:rPr lang="en-US" sz="1100" b="0" i="0" u="none" strike="noStrike" cap="none" dirty="0">
                <a:solidFill>
                  <a:schemeClr val="dk1"/>
                </a:solidFill>
                <a:latin typeface="Arial"/>
                <a:ea typeface="Arial"/>
                <a:cs typeface="Arial"/>
                <a:sym typeface="Arial"/>
              </a:rPr>
              <a:t>Interpreters vs. aides who sign; </a:t>
            </a:r>
            <a:r>
              <a:rPr lang="en-US" sz="1100" b="0" i="0" u="none" strike="noStrike" kern="1200" cap="none" dirty="0">
                <a:solidFill>
                  <a:schemeClr val="dk1"/>
                </a:solidFill>
                <a:effectLst/>
                <a:latin typeface="Arial"/>
                <a:ea typeface="Arial"/>
                <a:cs typeface="Arial"/>
                <a:sym typeface="Arial"/>
              </a:rPr>
              <a:t>The NAIE believes students who are deaf/hard of hearing have the right to access the educational environment using professional interpreting services which provide communication in the modality determined by the Individual Education Plan or 504 plan and as required by IDEA and state education agencies.</a:t>
            </a:r>
            <a:endParaRPr lang="en-US" dirty="0"/>
          </a:p>
          <a:p>
            <a:r>
              <a:rPr lang="en-US" sz="1100" b="0" i="0" u="none" strike="noStrike" kern="1200" cap="none" dirty="0">
                <a:solidFill>
                  <a:schemeClr val="dk1"/>
                </a:solidFill>
                <a:effectLst/>
                <a:latin typeface="Arial"/>
                <a:ea typeface="Arial"/>
                <a:cs typeface="Arial"/>
                <a:sym typeface="Arial"/>
              </a:rPr>
              <a:t>Therefore,  The NAIE believes this organization is critical in order to support, collaborate and advocate for interpreters in education by acknowledging and addressing the complex challenges of the work, and advancing the field through research, professional development, and partnerships with educational stakeholders.</a:t>
            </a:r>
            <a:endParaRPr lang="en-US" dirty="0"/>
          </a:p>
          <a:p>
            <a:r>
              <a:rPr lang="en-US" sz="1100" b="0" i="0" u="none" strike="noStrike" kern="1200" cap="none" dirty="0">
                <a:solidFill>
                  <a:schemeClr val="dk1"/>
                </a:solidFill>
                <a:effectLst/>
                <a:latin typeface="Arial"/>
                <a:ea typeface="Arial"/>
                <a:cs typeface="Arial"/>
                <a:sym typeface="Arial"/>
              </a:rPr>
              <a:t>The NAIE also believes a professional interpreter working in an educational setting is an individual who holds specialized academic and professional credentials that include knowledge and skill sets for the educational environment, adheres to a high standard of ethical practices and professional integrity, pursues excellence through professional development opportunities that continually enhance the quality of the services provided, values, respects and advocates for the advancement of the profession, and, engages in collegial relationships with interpreting peers and other members of the educational team.</a:t>
            </a:r>
            <a:endParaRPr lang="en-US" dirty="0"/>
          </a:p>
          <a:p>
            <a:pPr marL="0" marR="0" lvl="0" indent="0" algn="l" rtl="0">
              <a:spcBef>
                <a:spcPts val="0"/>
              </a:spcBef>
              <a:buClr>
                <a:schemeClr val="dk1"/>
              </a:buClr>
              <a:buSzPct val="25000"/>
              <a:buFont typeface="Arial"/>
              <a:buNone/>
            </a:pPr>
            <a:endParaRPr lang="en-US"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1691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8" name="Shape 428"/>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Nancy-RID/EI</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Interpreters vs. Aides who signs</a:t>
            </a:r>
          </a:p>
        </p:txBody>
      </p:sp>
    </p:spTree>
    <p:extLst>
      <p:ext uri="{BB962C8B-B14F-4D97-AF65-F5344CB8AC3E}">
        <p14:creationId xmlns:p14="http://schemas.microsoft.com/office/powerpoint/2010/main" val="414766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Carly-performance may  “hh” staying competitive at their academic capability</a:t>
            </a:r>
          </a:p>
        </p:txBody>
      </p:sp>
      <p:sp>
        <p:nvSpPr>
          <p:cNvPr id="332" name="Shape 33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65440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May require interpreter and an intervener  - Intervener 1:1 w/specific training in the dual loss/deafblindness.  Should be as unique and individualized as the students IEP.  Do WITH not FOR the student.  Simply the EYES and EARS of the student.  The student does not know what he/she may miss and they have the right to know everything in their environment and going on around them.  Bridge of Access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Para-professionals: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Para (in role of an Intervener):</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Para- in classroom setting:</a:t>
            </a:r>
          </a:p>
        </p:txBody>
      </p:sp>
    </p:spTree>
    <p:extLst>
      <p:ext uri="{BB962C8B-B14F-4D97-AF65-F5344CB8AC3E}">
        <p14:creationId xmlns:p14="http://schemas.microsoft.com/office/powerpoint/2010/main" val="189478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0" name="Shape 440"/>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1" i="0" u="none" strike="noStrike" cap="none" dirty="0">
                <a:solidFill>
                  <a:schemeClr val="dk1"/>
                </a:solidFill>
                <a:latin typeface="Arial"/>
                <a:ea typeface="Arial"/>
                <a:cs typeface="Arial"/>
                <a:sym typeface="Arial"/>
              </a:rPr>
              <a:t>Patti</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May require interpreter and an intervener  - Intervener 1:1 w/specific training in the dual loss/</a:t>
            </a:r>
            <a:r>
              <a:rPr lang="en-US" sz="1100" b="0" i="0" u="none" strike="noStrike" cap="none" dirty="0" err="1">
                <a:solidFill>
                  <a:schemeClr val="dk1"/>
                </a:solidFill>
                <a:latin typeface="Arial"/>
                <a:ea typeface="Arial"/>
                <a:cs typeface="Arial"/>
                <a:sym typeface="Arial"/>
              </a:rPr>
              <a:t>deafblindness</a:t>
            </a:r>
            <a:r>
              <a:rPr lang="en-US" sz="1100" b="0" i="0" u="none" strike="noStrike" cap="none" dirty="0">
                <a:solidFill>
                  <a:schemeClr val="dk1"/>
                </a:solidFill>
                <a:latin typeface="Arial"/>
                <a:ea typeface="Arial"/>
                <a:cs typeface="Arial"/>
                <a:sym typeface="Arial"/>
              </a:rPr>
              <a:t>.  Should be as unique and individualized as the students IEP.  Do WITH not FOR the student.  Simply the EYES and EARS of the student.  The student does not know what he/she may miss and they have the right to know everything in their environment and going on around them.  Bridge of Access</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Para-professionals:</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Para (in role of an Intervener):</a:t>
            </a:r>
          </a:p>
          <a:p>
            <a:pPr marL="0" marR="0" lvl="0" indent="0" algn="l" rtl="0">
              <a:spcBef>
                <a:spcPts val="0"/>
              </a:spcBef>
              <a:buClr>
                <a:schemeClr val="dk1"/>
              </a:buClr>
              <a:buSzPct val="25000"/>
              <a:buFont typeface="Arial"/>
              <a:buNone/>
            </a:pPr>
            <a:r>
              <a:rPr lang="en-US" sz="1100" b="0" i="0" u="none" strike="noStrike" cap="none" dirty="0">
                <a:solidFill>
                  <a:schemeClr val="dk1"/>
                </a:solidFill>
                <a:latin typeface="Arial"/>
                <a:ea typeface="Arial"/>
                <a:cs typeface="Arial"/>
                <a:sym typeface="Arial"/>
              </a:rPr>
              <a:t>Para- in classroom setting:</a:t>
            </a:r>
          </a:p>
        </p:txBody>
      </p:sp>
    </p:spTree>
    <p:extLst>
      <p:ext uri="{BB962C8B-B14F-4D97-AF65-F5344CB8AC3E}">
        <p14:creationId xmlns:p14="http://schemas.microsoft.com/office/powerpoint/2010/main" val="1955539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 trailing for safety in home, cane, transitioning day/night</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Low Vision or No usable Vision- talk about the word “impairment”</a:t>
            </a:r>
          </a:p>
          <a:p>
            <a:pPr marL="0" marR="0" lvl="0" indent="0" algn="l" rtl="0">
              <a:spcBef>
                <a:spcPts val="0"/>
              </a:spcBef>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-orientation ( new school/different classrooms/ offices in the school building/ football stadium/ Pool area) High School years: learning public transit, subways, guide dogs ( research/applying/ follow up after teamed with a guide dog for the blind)</a:t>
            </a:r>
          </a:p>
        </p:txBody>
      </p:sp>
    </p:spTree>
    <p:extLst>
      <p:ext uri="{BB962C8B-B14F-4D97-AF65-F5344CB8AC3E}">
        <p14:creationId xmlns:p14="http://schemas.microsoft.com/office/powerpoint/2010/main" val="1388240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3" name="Shape 453"/>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endParaRPr sz="1100" b="0" i="0" u="none" strike="noStrike" cap="none">
              <a:solidFill>
                <a:srgbClr val="980000"/>
              </a:solidFill>
              <a:latin typeface="Arial"/>
              <a:ea typeface="Arial"/>
              <a:cs typeface="Arial"/>
              <a:sym typeface="Arial"/>
            </a:endParaRPr>
          </a:p>
        </p:txBody>
      </p:sp>
    </p:spTree>
    <p:extLst>
      <p:ext uri="{BB962C8B-B14F-4D97-AF65-F5344CB8AC3E}">
        <p14:creationId xmlns:p14="http://schemas.microsoft.com/office/powerpoint/2010/main" val="820110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1" name="Shape 46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 In community: Agua Club- Boy Scouts (Eagle)- Church-Volunteered at our Local Food Bank Monthly- School: High School Varsity Swim Team</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*Accomodations</a:t>
            </a:r>
          </a:p>
        </p:txBody>
      </p:sp>
    </p:spTree>
    <p:extLst>
      <p:ext uri="{BB962C8B-B14F-4D97-AF65-F5344CB8AC3E}">
        <p14:creationId xmlns:p14="http://schemas.microsoft.com/office/powerpoint/2010/main" val="2603667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7" name="Shape 46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2399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4" name="Shape 47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 importance of meeting prior to end of school, identifying staff and attend last team meeting “Passing of the torch” Just as important to the teacher</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*Most important person on the team, consistency, know your child the best </a:t>
            </a:r>
          </a:p>
          <a:p>
            <a:pPr marL="0" marR="0" lvl="0" indent="0" algn="l" rtl="0">
              <a:spcBef>
                <a:spcPts val="0"/>
              </a:spcBef>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  Important to have team meetings outside of the IEP meeting ( we met quarterly) Hunter did “All about Me” PPT for new teachers- passing the “torch” at the end of the school year-encouraging teachers to talk about Hunter- Supplementary Aids and Services Toolkit-</a:t>
            </a:r>
          </a:p>
        </p:txBody>
      </p:sp>
    </p:spTree>
    <p:extLst>
      <p:ext uri="{BB962C8B-B14F-4D97-AF65-F5344CB8AC3E}">
        <p14:creationId xmlns:p14="http://schemas.microsoft.com/office/powerpoint/2010/main" val="2422420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0" name="Shape 480"/>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 importance of meeting prior to end of school, identifying staff and attend last team meeting “Passing of the torch” Just as important to the teacher</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*Most important person on the team, consistency, know your child the best </a:t>
            </a:r>
          </a:p>
          <a:p>
            <a:pPr marL="0" marR="0" lvl="0" indent="0" algn="l" rtl="0">
              <a:spcBef>
                <a:spcPts val="0"/>
              </a:spcBef>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  Important to have team meetings outside of the IEP meeting ( we met quarterly) Hunter did “All about Me” PPT for new teachers- passing the “torch” at the end of the school year-encouraging teachers to talk about Hunter- Supplementary Aids and Services Toolkit-</a:t>
            </a:r>
          </a:p>
        </p:txBody>
      </p:sp>
    </p:spTree>
    <p:extLst>
      <p:ext uri="{BB962C8B-B14F-4D97-AF65-F5344CB8AC3E}">
        <p14:creationId xmlns:p14="http://schemas.microsoft.com/office/powerpoint/2010/main" val="3647139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8" name="Shape 488"/>
          <p:cNvSpPr txBox="1">
            <a:spLocks noGrp="1"/>
          </p:cNvSpPr>
          <p:nvPr>
            <p:ph type="body" idx="1"/>
          </p:nvPr>
        </p:nvSpPr>
        <p:spPr>
          <a:xfrm>
            <a:off x="731522" y="4560570"/>
            <a:ext cx="5852159"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100000"/>
              <a:buFont typeface="Arial"/>
              <a:buChar char="●"/>
            </a:pPr>
            <a:r>
              <a:rPr lang="en-US" sz="1100" b="0" i="0" u="none" strike="noStrike" cap="none">
                <a:solidFill>
                  <a:schemeClr val="dk1"/>
                </a:solidFill>
                <a:latin typeface="Arial"/>
                <a:ea typeface="Arial"/>
                <a:cs typeface="Arial"/>
                <a:sym typeface="Arial"/>
              </a:rPr>
              <a:t>Hunter prepared and presented a ppt about himself to teachers and peers , including overview of usher syndrome, technology that he used this was the beginning of his self determination and self advocay</a:t>
            </a:r>
          </a:p>
        </p:txBody>
      </p:sp>
    </p:spTree>
    <p:extLst>
      <p:ext uri="{BB962C8B-B14F-4D97-AF65-F5344CB8AC3E}">
        <p14:creationId xmlns:p14="http://schemas.microsoft.com/office/powerpoint/2010/main" val="522386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5" name="Shape 49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 - will describe slide as is,  Your child will decide his or her identity - make sure you support -  Nancy will add in DB vs. Db</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Usher can be misleading, invisible...resourceful &amp; clever. They will fill in information. So, who is this person with Usher? They decide, not us. </a:t>
            </a:r>
          </a:p>
        </p:txBody>
      </p:sp>
    </p:spTree>
    <p:extLst>
      <p:ext uri="{BB962C8B-B14F-4D97-AF65-F5344CB8AC3E}">
        <p14:creationId xmlns:p14="http://schemas.microsoft.com/office/powerpoint/2010/main" val="429542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Carly-performance may  “hh” staying competitive at their academic capability</a:t>
            </a:r>
          </a:p>
        </p:txBody>
      </p:sp>
      <p:sp>
        <p:nvSpPr>
          <p:cNvPr id="332" name="Shape 33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3630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Patti </a:t>
            </a:r>
            <a:r>
              <a:rPr lang="en-US" sz="1100" b="0" i="0" u="none" strike="noStrike" cap="none">
                <a:solidFill>
                  <a:schemeClr val="dk1"/>
                </a:solidFill>
                <a:latin typeface="Arial"/>
                <a:ea typeface="Arial"/>
                <a:cs typeface="Arial"/>
                <a:sym typeface="Arial"/>
              </a:rPr>
              <a:t> Three areas to cover and have good goals</a:t>
            </a:r>
          </a:p>
          <a:p>
            <a:pPr marL="0" marR="0" lvl="0" indent="0" algn="l" rtl="0">
              <a:lnSpc>
                <a:spcPct val="115000"/>
              </a:lnSpc>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 </a:t>
            </a:r>
            <a:r>
              <a:rPr lang="en-US" sz="1100" b="0" i="0" u="none" strike="noStrike" cap="none">
                <a:solidFill>
                  <a:schemeClr val="dk1"/>
                </a:solidFill>
                <a:latin typeface="Times New Roman"/>
                <a:ea typeface="Times New Roman"/>
                <a:cs typeface="Times New Roman"/>
                <a:sym typeface="Times New Roman"/>
              </a:rPr>
              <a:t>Postsecondary Education/Training (higher ed or vocational) </a:t>
            </a:r>
          </a:p>
          <a:p>
            <a:pPr marL="0" marR="0" lvl="0" indent="0" algn="l" rtl="0">
              <a:lnSpc>
                <a:spcPct val="115000"/>
              </a:lnSpc>
              <a:spcBef>
                <a:spcPts val="0"/>
              </a:spcBef>
              <a:spcAft>
                <a:spcPts val="0"/>
              </a:spcAft>
              <a:buClr>
                <a:schemeClr val="dk1"/>
              </a:buClr>
              <a:buSzPct val="25000"/>
              <a:buFont typeface="Times New Roman"/>
              <a:buNone/>
            </a:pPr>
            <a:r>
              <a:rPr lang="en-US" sz="1100" b="0" i="0" u="none" strike="noStrike" cap="none">
                <a:solidFill>
                  <a:schemeClr val="dk1"/>
                </a:solidFill>
                <a:latin typeface="Times New Roman"/>
                <a:ea typeface="Times New Roman"/>
                <a:cs typeface="Times New Roman"/>
                <a:sym typeface="Times New Roman"/>
              </a:rPr>
              <a:t>• Employment</a:t>
            </a:r>
          </a:p>
          <a:p>
            <a:pPr marL="0" marR="0" lvl="0" indent="0" algn="l" rtl="0">
              <a:lnSpc>
                <a:spcPct val="115000"/>
              </a:lnSpc>
              <a:spcBef>
                <a:spcPts val="0"/>
              </a:spcBef>
              <a:spcAft>
                <a:spcPts val="0"/>
              </a:spcAft>
              <a:buClr>
                <a:schemeClr val="dk1"/>
              </a:buClr>
              <a:buSzPct val="25000"/>
              <a:buFont typeface="Times New Roman"/>
              <a:buNone/>
            </a:pPr>
            <a:r>
              <a:rPr lang="en-US" sz="1100" b="0" i="0" u="none" strike="noStrike" cap="none">
                <a:solidFill>
                  <a:schemeClr val="dk1"/>
                </a:solidFill>
                <a:latin typeface="Times New Roman"/>
                <a:ea typeface="Times New Roman"/>
                <a:cs typeface="Times New Roman"/>
                <a:sym typeface="Times New Roman"/>
              </a:rPr>
              <a:t>• Independent Living/Community Participation</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87267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7" name="Shape 50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 beginning this new piece of the journey </a:t>
            </a:r>
          </a:p>
        </p:txBody>
      </p:sp>
    </p:spTree>
    <p:extLst>
      <p:ext uri="{BB962C8B-B14F-4D97-AF65-F5344CB8AC3E}">
        <p14:creationId xmlns:p14="http://schemas.microsoft.com/office/powerpoint/2010/main" val="202315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3" name="Shape 513"/>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6374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9" name="Shape 519"/>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08139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96645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1" name="Shape 53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0640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7" name="Shape 53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327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-Examples- accommodations&gt; same work as peers, extended test time, test questions read orally, </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Modifications&gt; might be only 10 of the 30 questions on a test, instead of writing an essay you may have multiple choice questions</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Carly-examples:</a:t>
            </a:r>
          </a:p>
        </p:txBody>
      </p:sp>
    </p:spTree>
    <p:extLst>
      <p:ext uri="{BB962C8B-B14F-4D97-AF65-F5344CB8AC3E}">
        <p14:creationId xmlns:p14="http://schemas.microsoft.com/office/powerpoint/2010/main" val="289246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Patti-Sharing of my son Hunter and his IEP- Special design instruction and related services or direct services  for a student with adaptations,  accommodations  - So what does this mean? Look at IEP - Related Services- Special Design Instruction.</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Bring up Carly’s tool box-  Hunter knew when and where some of the SDI’s were needed </a:t>
            </a:r>
          </a:p>
        </p:txBody>
      </p:sp>
    </p:spTree>
    <p:extLst>
      <p:ext uri="{BB962C8B-B14F-4D97-AF65-F5344CB8AC3E}">
        <p14:creationId xmlns:p14="http://schemas.microsoft.com/office/powerpoint/2010/main" val="318492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Patti-Special design instruction and related services for a student - So what does this mean? Look at IEP - Related Services- Special Design Instruction</a:t>
            </a:r>
          </a:p>
        </p:txBody>
      </p:sp>
    </p:spTree>
    <p:extLst>
      <p:ext uri="{BB962C8B-B14F-4D97-AF65-F5344CB8AC3E}">
        <p14:creationId xmlns:p14="http://schemas.microsoft.com/office/powerpoint/2010/main" val="78896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 Talk a little about PRE-Teaching and RE-Teaching-  best practice of what to expect and then to make sure all was heard after the fact.  There also needs to be that additional time of processing.  We call this WAIT TIME.  </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With my son it always takes twice as long to do half the work-  not an excuse but a fact.  Now he has to prove it is a fact by getting all required work done.</a:t>
            </a:r>
          </a:p>
        </p:txBody>
      </p:sp>
    </p:spTree>
    <p:extLst>
      <p:ext uri="{BB962C8B-B14F-4D97-AF65-F5344CB8AC3E}">
        <p14:creationId xmlns:p14="http://schemas.microsoft.com/office/powerpoint/2010/main" val="331368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 share the importance of identifying oneself-  parents may need to model this for others including educators</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999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8" name="Shape 368"/>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Patti-Special design instruction and related services for a student - So what does this mean? Look at IEP - Related Services- Special Design Instruction</a:t>
            </a:r>
          </a:p>
        </p:txBody>
      </p:sp>
    </p:spTree>
    <p:extLst>
      <p:ext uri="{BB962C8B-B14F-4D97-AF65-F5344CB8AC3E}">
        <p14:creationId xmlns:p14="http://schemas.microsoft.com/office/powerpoint/2010/main" val="129331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0" name="Shape 90"/>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NCDB Title Slide">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381000"/>
            <a:ext cx="7772400" cy="1470024"/>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a:spLocks noGrp="1"/>
          </p:cNvSpPr>
          <p:nvPr>
            <p:ph type="pic" idx="2"/>
          </p:nvPr>
        </p:nvSpPr>
        <p:spPr>
          <a:xfrm>
            <a:off x="228600" y="5943600"/>
            <a:ext cx="1524000" cy="3810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body" idx="3"/>
          </p:nvPr>
        </p:nvSpPr>
        <p:spPr>
          <a:xfrm>
            <a:off x="2514600" y="5943600"/>
            <a:ext cx="1219199" cy="3810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4"/>
          </p:nvPr>
        </p:nvSpPr>
        <p:spPr>
          <a:xfrm>
            <a:off x="4572000" y="5943600"/>
            <a:ext cx="1295400" cy="304799"/>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a:spLocks noGrp="1"/>
          </p:cNvSpPr>
          <p:nvPr>
            <p:ph type="pic" idx="5"/>
          </p:nvPr>
        </p:nvSpPr>
        <p:spPr>
          <a:xfrm>
            <a:off x="7467600" y="5943600"/>
            <a:ext cx="1295400" cy="304799"/>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body" idx="6"/>
          </p:nvPr>
        </p:nvSpPr>
        <p:spPr>
          <a:xfrm>
            <a:off x="914400" y="6553200"/>
            <a:ext cx="6934199" cy="2286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9326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6" name="Shape 96"/>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9" name="Shape 109"/>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8" name="Shape 11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1"/>
        <p:cNvGrpSpPr/>
        <p:nvPr/>
      </p:nvGrpSpPr>
      <p:grpSpPr>
        <a:xfrm>
          <a:off x="0" y="0"/>
          <a:ext cx="0" cy="0"/>
          <a:chOff x="0" y="0"/>
          <a:chExt cx="0" cy="0"/>
        </a:xfrm>
      </p:grpSpPr>
      <p:sp>
        <p:nvSpPr>
          <p:cNvPr id="122" name="Shape 12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7" name="Shape 127"/>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4" name="Shape 134"/>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1" name="Shape 141"/>
          <p:cNvSpPr txBox="1">
            <a:spLocks noGrp="1"/>
          </p:cNvSpPr>
          <p:nvPr>
            <p:ph type="body" idx="1"/>
          </p:nvPr>
        </p:nvSpPr>
        <p:spPr>
          <a:xfrm rot="5400000">
            <a:off x="2309018" y="-251618"/>
            <a:ext cx="4525963" cy="82296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7" name="Shape 147"/>
          <p:cNvSpPr txBox="1">
            <a:spLocks noGrp="1"/>
          </p:cNvSpPr>
          <p:nvPr>
            <p:ph type="body" idx="1"/>
          </p:nvPr>
        </p:nvSpPr>
        <p:spPr>
          <a:xfrm rot="5400000">
            <a:off x="541337" y="190500"/>
            <a:ext cx="5851525" cy="6019799"/>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l="-998" r="-997"/>
          </a:stretch>
        </a:blip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4" name="Shape 84"/>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gif"/><Relationship Id="rId5" Type="http://schemas.openxmlformats.org/officeDocument/2006/relationships/hyperlink" Target="http://www.nationaldb.org/" TargetMode="External"/><Relationship Id="rId4" Type="http://schemas.openxmlformats.org/officeDocument/2006/relationships/hyperlink" Target="mailto:info@nationaldb.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classroominterpreting.org/eipa/"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naiedu.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ncsab.org/List/StateDirector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www.csavr.org/state-vr-director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hyperlink" Target="https://www.usher-syndrome.org/our-story/ush-connections-conference-summaries.html" TargetMode="External"/><Relationship Id="rId3" Type="http://schemas.openxmlformats.org/officeDocument/2006/relationships/hyperlink" Target="http://www.usher-syndrome.org" TargetMode="External"/><Relationship Id="rId7" Type="http://schemas.openxmlformats.org/officeDocument/2006/relationships/hyperlink" Target="https://www.usher-syndrome.org/what-is-usher-syndrome/presentations/ush-talks-library.html"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www.usher-syndrome.org/our-story/ush-blog.html" TargetMode="External"/><Relationship Id="rId5" Type="http://schemas.openxmlformats.org/officeDocument/2006/relationships/hyperlink" Target="https://www.usher-syndrome.org/our-story/join-the-ush-blue-book.html" TargetMode="External"/><Relationship Id="rId4" Type="http://schemas.openxmlformats.org/officeDocument/2006/relationships/hyperlink" Target="http://www.usher-registry.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nationaldb.org/" TargetMode="External"/><Relationship Id="rId7" Type="http://schemas.openxmlformats.org/officeDocument/2006/relationships/hyperlink" Target="https://nationaldb.org/events"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nationaldb.org/families" TargetMode="External"/><Relationship Id="rId5" Type="http://schemas.openxmlformats.org/officeDocument/2006/relationships/hyperlink" Target="http://nfadb.org/stories/" TargetMode="External"/><Relationship Id="rId4" Type="http://schemas.openxmlformats.org/officeDocument/2006/relationships/hyperlink" Target="https://nationaldb.org/members/list?type=State+Project"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usher-syndrome.org"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www.helenkeller.org/hknc"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frederc5@tcnj.edu" TargetMode="External"/><Relationship Id="rId2" Type="http://schemas.openxmlformats.org/officeDocument/2006/relationships/hyperlink" Target="mailto:megan.cote@hknc.org" TargetMode="External"/><Relationship Id="rId1" Type="http://schemas.openxmlformats.org/officeDocument/2006/relationships/slideLayout" Target="../slideLayouts/slideLayout1.xml"/><Relationship Id="rId5" Type="http://schemas.openxmlformats.org/officeDocument/2006/relationships/hyperlink" Target="mailto:nancy.odonnell0813@gmail.com" TargetMode="External"/><Relationship Id="rId4" Type="http://schemas.openxmlformats.org/officeDocument/2006/relationships/hyperlink" Target="mailto:pmcgowan@pattan.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685800" y="381000"/>
            <a:ext cx="7772400" cy="1470024"/>
          </a:xfrm>
          <a:prstGeom prst="rect">
            <a:avLst/>
          </a:prstGeom>
          <a:noFill/>
          <a:ln>
            <a:noFill/>
          </a:ln>
        </p:spPr>
        <p:txBody>
          <a:bodyPr wrap="square" lIns="91425" tIns="45700" rIns="91425" bIns="45700" anchor="ctr"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3000" b="0" i="0" u="none" strike="noStrike" cap="none" dirty="0">
                <a:solidFill>
                  <a:schemeClr val="dk1"/>
                </a:solidFill>
                <a:latin typeface="Book Antiqua"/>
                <a:ea typeface="Book Antiqua"/>
                <a:cs typeface="Book Antiqua"/>
                <a:sym typeface="Book Antiqua"/>
              </a:rPr>
              <a:t> </a:t>
            </a:r>
            <a:r>
              <a:rPr lang="en-US" sz="3200" b="0" i="0" u="none" strike="noStrike" cap="none" dirty="0">
                <a:solidFill>
                  <a:schemeClr val="dk1"/>
                </a:solidFill>
                <a:latin typeface="Book Antiqua"/>
                <a:ea typeface="Book Antiqua"/>
                <a:cs typeface="Book Antiqua"/>
                <a:sym typeface="Book Antiqua"/>
              </a:rPr>
              <a:t>Educational Considerations for Students with Usher Syndrome – Part 2</a:t>
            </a:r>
          </a:p>
          <a:p>
            <a:pPr marL="0" marR="0" lvl="0" indent="0" algn="ctr" rtl="0">
              <a:lnSpc>
                <a:spcPct val="115000"/>
              </a:lnSpc>
              <a:spcBef>
                <a:spcPts val="0"/>
              </a:spcBef>
              <a:spcAft>
                <a:spcPts val="0"/>
              </a:spcAft>
              <a:buClr>
                <a:schemeClr val="dk1"/>
              </a:buClr>
              <a:buSzPct val="25000"/>
              <a:buFont typeface="Arial"/>
              <a:buNone/>
            </a:pPr>
            <a:r>
              <a:rPr lang="en-US" sz="1800" b="0" i="0" u="none" strike="noStrike" cap="none" dirty="0">
                <a:solidFill>
                  <a:schemeClr val="dk1"/>
                </a:solidFill>
                <a:latin typeface="Book Antiqua"/>
                <a:ea typeface="Book Antiqua"/>
                <a:cs typeface="Book Antiqua"/>
                <a:sym typeface="Book Antiqua"/>
              </a:rPr>
              <a:t>October 11, 2017</a:t>
            </a:r>
          </a:p>
        </p:txBody>
      </p:sp>
      <p:sp>
        <p:nvSpPr>
          <p:cNvPr id="156" name="Shape 156"/>
          <p:cNvSpPr txBox="1">
            <a:spLocks noGrp="1"/>
          </p:cNvSpPr>
          <p:nvPr>
            <p:ph type="subTitle" idx="1"/>
          </p:nvPr>
        </p:nvSpPr>
        <p:spPr>
          <a:xfrm>
            <a:off x="947250" y="3321525"/>
            <a:ext cx="7249500" cy="22797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Presented by:</a:t>
            </a:r>
            <a:endParaRPr sz="1400" b="0" i="0" u="none" strike="noStrike" cap="none" dirty="0">
              <a:solidFill>
                <a:schemeClr val="dk1"/>
              </a:solidFill>
              <a:latin typeface="Book Antiqua"/>
              <a:ea typeface="Book Antiqua"/>
              <a:cs typeface="Book Antiqua"/>
              <a:sym typeface="Book Antiqua"/>
            </a:endParaRPr>
          </a:p>
          <a:p>
            <a:pPr marL="0" marR="0" lvl="0" indent="0" algn="ctr" rtl="0">
              <a:lnSpc>
                <a:spcPct val="115000"/>
              </a:lnSpc>
              <a:spcBef>
                <a:spcPts val="0"/>
              </a:spcBef>
              <a:spcAft>
                <a:spcPts val="0"/>
              </a:spcAft>
              <a:buClr>
                <a:schemeClr val="dk1"/>
              </a:buClr>
              <a:buSzPct val="25000"/>
              <a:buFont typeface="Arial"/>
              <a:buNone/>
            </a:pPr>
            <a:r>
              <a:rPr lang="en-US" sz="1400" b="1" i="0" u="none" strike="noStrike" cap="none" dirty="0">
                <a:solidFill>
                  <a:schemeClr val="dk1"/>
                </a:solidFill>
                <a:latin typeface="Book Antiqua"/>
                <a:ea typeface="Book Antiqua"/>
                <a:cs typeface="Book Antiqua"/>
                <a:sym typeface="Book Antiqua"/>
              </a:rPr>
              <a:t>Carly Fredericks </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Family Engagement Coordinator-New Jersey/Founder of Ava’s Voice/NFADB</a:t>
            </a:r>
          </a:p>
          <a:p>
            <a:pPr marL="0" marR="0" lvl="0" indent="0" algn="ctr" rtl="0">
              <a:lnSpc>
                <a:spcPct val="115000"/>
              </a:lnSpc>
              <a:spcBef>
                <a:spcPts val="0"/>
              </a:spcBef>
              <a:spcAft>
                <a:spcPts val="0"/>
              </a:spcAft>
              <a:buClr>
                <a:schemeClr val="dk1"/>
              </a:buClr>
              <a:buSzPct val="25000"/>
              <a:buFont typeface="Arial"/>
              <a:buNone/>
            </a:pPr>
            <a:r>
              <a:rPr lang="en-US" sz="1400" b="1" i="0" u="none" strike="noStrike" cap="none" dirty="0">
                <a:solidFill>
                  <a:schemeClr val="dk1"/>
                </a:solidFill>
                <a:latin typeface="Book Antiqua"/>
                <a:ea typeface="Book Antiqua"/>
                <a:cs typeface="Book Antiqua"/>
                <a:sym typeface="Book Antiqua"/>
              </a:rPr>
              <a:t>Patti McGowan</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Family Engagement Coordinator-Pennsylvania/NFADB</a:t>
            </a:r>
          </a:p>
          <a:p>
            <a:pPr marL="0" marR="0" lvl="0" indent="0" algn="ctr" rtl="0">
              <a:lnSpc>
                <a:spcPct val="115000"/>
              </a:lnSpc>
              <a:spcBef>
                <a:spcPts val="0"/>
              </a:spcBef>
              <a:spcAft>
                <a:spcPts val="0"/>
              </a:spcAft>
              <a:buClr>
                <a:schemeClr val="dk1"/>
              </a:buClr>
              <a:buSzPct val="25000"/>
              <a:buFont typeface="Arial"/>
              <a:buNone/>
            </a:pPr>
            <a:r>
              <a:rPr lang="en-US" sz="1400" b="1" i="0" u="none" strike="noStrike" cap="none" dirty="0">
                <a:solidFill>
                  <a:schemeClr val="dk1"/>
                </a:solidFill>
                <a:latin typeface="Book Antiqua"/>
                <a:ea typeface="Book Antiqua"/>
                <a:cs typeface="Book Antiqua"/>
                <a:sym typeface="Book Antiqua"/>
              </a:rPr>
              <a:t>Nancy O’Donnell</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Director, USH Trust Registry-Usher Syndrome Coalition</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Facilitated by:</a:t>
            </a:r>
          </a:p>
          <a:p>
            <a:pPr marL="0" marR="0" lvl="0" indent="0" algn="ctr" rtl="0">
              <a:lnSpc>
                <a:spcPct val="115000"/>
              </a:lnSpc>
              <a:spcBef>
                <a:spcPts val="0"/>
              </a:spcBef>
              <a:spcAft>
                <a:spcPts val="0"/>
              </a:spcAft>
              <a:buClr>
                <a:schemeClr val="dk1"/>
              </a:buClr>
              <a:buSzPct val="25000"/>
              <a:buFont typeface="Arial"/>
              <a:buNone/>
            </a:pPr>
            <a:r>
              <a:rPr lang="en-US" sz="1400" b="1" i="0" u="none" strike="noStrike" cap="none" dirty="0">
                <a:solidFill>
                  <a:schemeClr val="dk1"/>
                </a:solidFill>
                <a:latin typeface="Book Antiqua"/>
                <a:ea typeface="Book Antiqua"/>
                <a:cs typeface="Book Antiqua"/>
                <a:sym typeface="Book Antiqua"/>
              </a:rPr>
              <a:t>Megan Cote</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rgbClr val="000000"/>
                </a:solidFill>
                <a:latin typeface="Book Antiqua"/>
                <a:ea typeface="Book Antiqua"/>
                <a:cs typeface="Book Antiqua"/>
                <a:sym typeface="Book Antiqua"/>
              </a:rPr>
              <a:t>NCDB Initiative Lead for Early Identification/ Referral &amp; Family Engagement</a:t>
            </a:r>
          </a:p>
        </p:txBody>
      </p:sp>
      <p:pic>
        <p:nvPicPr>
          <p:cNvPr id="157" name="Shape 157" descr="National Center on Deaf-Blindness logo"/>
          <p:cNvPicPr preferRelativeResize="0">
            <a:picLocks noGrp="1"/>
          </p:cNvPicPr>
          <p:nvPr>
            <p:ph type="pic" idx="2"/>
          </p:nvPr>
        </p:nvPicPr>
        <p:blipFill rotWithShape="1">
          <a:blip r:embed="rId3">
            <a:alphaModFix/>
          </a:blip>
          <a:srcRect l="-2040" r="-12244" b="-16666"/>
          <a:stretch/>
        </p:blipFill>
        <p:spPr>
          <a:xfrm>
            <a:off x="228600" y="6019800"/>
            <a:ext cx="1981199" cy="495299"/>
          </a:xfrm>
          <a:prstGeom prst="rect">
            <a:avLst/>
          </a:prstGeom>
          <a:noFill/>
          <a:ln>
            <a:noFill/>
          </a:ln>
        </p:spPr>
      </p:pic>
      <p:sp>
        <p:nvSpPr>
          <p:cNvPr id="158" name="Shape 158"/>
          <p:cNvSpPr txBox="1">
            <a:spLocks noGrp="1"/>
          </p:cNvSpPr>
          <p:nvPr>
            <p:ph type="body" idx="3"/>
          </p:nvPr>
        </p:nvSpPr>
        <p:spPr>
          <a:xfrm>
            <a:off x="2590800" y="6248400"/>
            <a:ext cx="2133599" cy="228600"/>
          </a:xfrm>
          <a:prstGeom prst="rect">
            <a:avLst/>
          </a:prstGeom>
          <a:noFill/>
          <a:ln>
            <a:noFill/>
          </a:ln>
        </p:spPr>
        <p:txBody>
          <a:bodyPr wrap="square" lIns="91425" tIns="45700" rIns="91425" bIns="45700" anchor="ctr" anchorCtr="0">
            <a:noAutofit/>
          </a:bodyPr>
          <a:lstStyle/>
          <a:p>
            <a:pPr marL="0" marR="0" lvl="0" indent="0" algn="l" rtl="0">
              <a:lnSpc>
                <a:spcPct val="80000"/>
              </a:lnSpc>
              <a:spcBef>
                <a:spcPts val="0"/>
              </a:spcBef>
              <a:spcAft>
                <a:spcPts val="0"/>
              </a:spcAft>
              <a:buClr>
                <a:schemeClr val="hlink"/>
              </a:buClr>
              <a:buSzPct val="25000"/>
              <a:buFont typeface="Arial"/>
              <a:buNone/>
            </a:pPr>
            <a:r>
              <a:rPr lang="en-US" sz="1400" b="0" i="0" u="sng" strike="noStrike" cap="none" dirty="0">
                <a:solidFill>
                  <a:schemeClr val="hlink"/>
                </a:solidFill>
                <a:latin typeface="Arial"/>
                <a:ea typeface="Arial"/>
                <a:cs typeface="Arial"/>
                <a:sym typeface="Arial"/>
                <a:hlinkClick r:id="rId4"/>
              </a:rPr>
              <a:t>info@nationaldb.org</a:t>
            </a:r>
            <a:endParaRPr lang="en-US" sz="800" b="0" i="0" u="none" strike="noStrike" cap="none" dirty="0">
              <a:solidFill>
                <a:schemeClr val="dk1"/>
              </a:solidFill>
              <a:latin typeface="Calibri"/>
              <a:ea typeface="Arial"/>
              <a:cs typeface="Arial"/>
              <a:sym typeface="Calibri"/>
            </a:endParaRPr>
          </a:p>
        </p:txBody>
      </p:sp>
      <p:sp>
        <p:nvSpPr>
          <p:cNvPr id="159" name="Shape 159"/>
          <p:cNvSpPr txBox="1">
            <a:spLocks noGrp="1"/>
          </p:cNvSpPr>
          <p:nvPr>
            <p:ph type="body" idx="4"/>
          </p:nvPr>
        </p:nvSpPr>
        <p:spPr>
          <a:xfrm>
            <a:off x="5334000" y="6096000"/>
            <a:ext cx="1600199" cy="381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sng" strike="noStrike" cap="none" dirty="0">
                <a:solidFill>
                  <a:schemeClr val="hlink"/>
                </a:solidFill>
                <a:latin typeface="Arial"/>
                <a:ea typeface="Arial"/>
                <a:cs typeface="Arial"/>
                <a:sym typeface="Arial"/>
                <a:hlinkClick r:id="rId5"/>
              </a:rPr>
              <a:t>nationaldb.org</a:t>
            </a:r>
          </a:p>
        </p:txBody>
      </p:sp>
      <p:pic>
        <p:nvPicPr>
          <p:cNvPr id="160" name="Shape 160" descr="IDEAs that Work and TA&amp;D Network logos"/>
          <p:cNvPicPr preferRelativeResize="0">
            <a:picLocks noGrp="1"/>
          </p:cNvPicPr>
          <p:nvPr>
            <p:ph type="pic" idx="5"/>
          </p:nvPr>
        </p:nvPicPr>
        <p:blipFill rotWithShape="1">
          <a:blip r:embed="rId6">
            <a:alphaModFix/>
          </a:blip>
          <a:srcRect t="1083" b="1083"/>
          <a:stretch/>
        </p:blipFill>
        <p:spPr>
          <a:xfrm>
            <a:off x="7620000" y="6019800"/>
            <a:ext cx="1295400" cy="304799"/>
          </a:xfrm>
          <a:prstGeom prst="rect">
            <a:avLst/>
          </a:prstGeom>
          <a:noFill/>
          <a:ln>
            <a:noFill/>
          </a:ln>
        </p:spPr>
      </p:pic>
      <p:sp>
        <p:nvSpPr>
          <p:cNvPr id="161" name="Shape 161"/>
          <p:cNvSpPr txBox="1">
            <a:spLocks noGrp="1"/>
          </p:cNvSpPr>
          <p:nvPr>
            <p:ph type="body" idx="6"/>
          </p:nvPr>
        </p:nvSpPr>
        <p:spPr>
          <a:xfrm>
            <a:off x="914400" y="6553200"/>
            <a:ext cx="6934199" cy="2286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625" b="0" i="0" u="none" strike="noStrike" cap="none" dirty="0">
                <a:solidFill>
                  <a:schemeClr val="dk1"/>
                </a:solidFill>
                <a:latin typeface="Verdana"/>
                <a:ea typeface="Verdana"/>
                <a:cs typeface="Verdana"/>
                <a:sym typeface="Verdana"/>
              </a:rPr>
              <a:t>The contents of this presentation were developed under a grant from the U.S. Department of Education #H326T130013. However, those contents do not necessarily represent the policy of the Teaching Research Institute, nor the US Department of Education, and you should not assume endorsement by the Federal Government. Project Officer, Jo Ann McCann.</a:t>
            </a:r>
          </a:p>
        </p:txBody>
      </p:sp>
    </p:spTree>
    <p:extLst>
      <p:ext uri="{BB962C8B-B14F-4D97-AF65-F5344CB8AC3E}">
        <p14:creationId xmlns:p14="http://schemas.microsoft.com/office/powerpoint/2010/main" val="409784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500" b="0" i="0" u="none" strike="noStrike" cap="none" dirty="0">
                <a:solidFill>
                  <a:schemeClr val="dk1"/>
                </a:solidFill>
                <a:latin typeface="Book Antiqua"/>
                <a:ea typeface="Book Antiqua"/>
                <a:cs typeface="Book Antiqua"/>
                <a:sym typeface="Book Antiqua"/>
              </a:rPr>
              <a:t>Support for School Personnel General Ed</a:t>
            </a:r>
          </a:p>
        </p:txBody>
      </p:sp>
      <p:sp>
        <p:nvSpPr>
          <p:cNvPr id="3" name="Text Placeholder 1"/>
          <p:cNvSpPr>
            <a:spLocks noGrp="1"/>
          </p:cNvSpPr>
          <p:nvPr>
            <p:ph type="body" idx="1"/>
          </p:nvPr>
        </p:nvSpPr>
        <p:spPr>
          <a:xfrm>
            <a:off x="868100" y="1898248"/>
            <a:ext cx="7818699" cy="4502552"/>
          </a:xfrm>
        </p:spPr>
        <p:txBody>
          <a:bodyPr/>
          <a:lstStyle/>
          <a:p>
            <a:pPr marL="533400" indent="-457200">
              <a:spcBef>
                <a:spcPts val="0"/>
              </a:spcBef>
            </a:pPr>
            <a:r>
              <a:rPr lang="en-US" dirty="0">
                <a:latin typeface="Book Antiqua"/>
                <a:ea typeface="Book Antiqua"/>
                <a:cs typeface="Book Antiqua"/>
                <a:sym typeface="Book Antiqua"/>
              </a:rPr>
              <a:t>General Education Teachers</a:t>
            </a:r>
          </a:p>
          <a:p>
            <a:pPr marL="533400" indent="-457200">
              <a:spcBef>
                <a:spcPts val="0"/>
              </a:spcBef>
            </a:pPr>
            <a:r>
              <a:rPr lang="en-US" dirty="0">
                <a:latin typeface="Book Antiqua"/>
                <a:ea typeface="Book Antiqua"/>
                <a:cs typeface="Book Antiqua"/>
                <a:sym typeface="Book Antiqua"/>
              </a:rPr>
              <a:t>In­ service with classroom teachers about deaf­ blindness, assistive technology, and accommodations</a:t>
            </a:r>
          </a:p>
          <a:p>
            <a:pPr marL="533400" indent="-457200">
              <a:spcBef>
                <a:spcPts val="0"/>
              </a:spcBef>
            </a:pPr>
            <a:r>
              <a:rPr lang="en-US" dirty="0">
                <a:latin typeface="Book Antiqua"/>
                <a:ea typeface="Book Antiqua"/>
                <a:cs typeface="Book Antiqua"/>
                <a:sym typeface="Book Antiqua"/>
              </a:rPr>
              <a:t>Consultation from the Intervener</a:t>
            </a:r>
          </a:p>
          <a:p>
            <a:pPr marL="533400" indent="-457200">
              <a:spcBef>
                <a:spcPts val="0"/>
              </a:spcBef>
            </a:pPr>
            <a:r>
              <a:rPr lang="en-US" dirty="0">
                <a:latin typeface="Book Antiqua"/>
                <a:ea typeface="Book Antiqua"/>
                <a:cs typeface="Book Antiqua"/>
                <a:sym typeface="Book Antiqua"/>
              </a:rPr>
              <a:t>Academic collaborative meetings</a:t>
            </a:r>
          </a:p>
          <a:p>
            <a:pPr marL="533400" indent="-457200">
              <a:spcBef>
                <a:spcPts val="0"/>
              </a:spcBef>
            </a:pPr>
            <a:r>
              <a:rPr lang="en-US" dirty="0">
                <a:latin typeface="Book Antiqua"/>
                <a:ea typeface="Book Antiqua"/>
                <a:cs typeface="Book Antiqua"/>
                <a:sym typeface="Book Antiqua"/>
              </a:rPr>
              <a:t>FM system </a:t>
            </a:r>
            <a:r>
              <a:rPr lang="en-US" dirty="0" err="1">
                <a:latin typeface="Book Antiqua"/>
                <a:ea typeface="Book Antiqua"/>
                <a:cs typeface="Book Antiqua"/>
                <a:sym typeface="Book Antiqua"/>
              </a:rPr>
              <a:t>in­service</a:t>
            </a:r>
            <a:r>
              <a:rPr lang="en-US" dirty="0">
                <a:latin typeface="Book Antiqua"/>
                <a:ea typeface="Book Antiqua"/>
                <a:cs typeface="Book Antiqua"/>
                <a:sym typeface="Book Antiqua"/>
              </a:rPr>
              <a:t> training</a:t>
            </a:r>
          </a:p>
          <a:p>
            <a:pPr marL="533400" indent="-457200">
              <a:spcBef>
                <a:spcPts val="0"/>
              </a:spcBef>
            </a:pPr>
            <a:r>
              <a:rPr lang="en-US" dirty="0">
                <a:latin typeface="Book Antiqua"/>
                <a:ea typeface="Book Antiqua"/>
                <a:cs typeface="Book Antiqua"/>
                <a:sym typeface="Book Antiqua"/>
              </a:rPr>
              <a:t>Consultations regarding hearing loss as needed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500" b="0" i="0" u="none" strike="noStrike" cap="none" dirty="0">
                <a:solidFill>
                  <a:schemeClr val="dk1"/>
                </a:solidFill>
                <a:latin typeface="Book Antiqua"/>
                <a:ea typeface="Book Antiqua"/>
                <a:cs typeface="Book Antiqua"/>
                <a:sym typeface="Book Antiqua"/>
              </a:rPr>
              <a:t>Support for School Personnel Other</a:t>
            </a:r>
          </a:p>
        </p:txBody>
      </p:sp>
      <p:sp>
        <p:nvSpPr>
          <p:cNvPr id="3" name="Text Placeholder 1"/>
          <p:cNvSpPr>
            <a:spLocks noGrp="1"/>
          </p:cNvSpPr>
          <p:nvPr>
            <p:ph type="body" idx="1"/>
          </p:nvPr>
        </p:nvSpPr>
        <p:spPr>
          <a:xfrm>
            <a:off x="891250" y="1863524"/>
            <a:ext cx="7795549" cy="4514127"/>
          </a:xfrm>
        </p:spPr>
        <p:txBody>
          <a:bodyPr/>
          <a:lstStyle/>
          <a:p>
            <a:pPr marL="0" lvl="0" indent="0">
              <a:spcBef>
                <a:spcPts val="0"/>
              </a:spcBef>
              <a:buClr>
                <a:srgbClr val="888888"/>
              </a:buClr>
              <a:buSzPct val="25000"/>
              <a:buNone/>
            </a:pPr>
            <a:r>
              <a:rPr lang="en-US" sz="2800" dirty="0">
                <a:solidFill>
                  <a:srgbClr val="000000"/>
                </a:solidFill>
                <a:latin typeface="Book Antiqua"/>
                <a:ea typeface="Book Antiqua"/>
                <a:cs typeface="Book Antiqua"/>
                <a:sym typeface="Book Antiqua"/>
              </a:rPr>
              <a:t>Example of staff who will receive support:</a:t>
            </a:r>
          </a:p>
          <a:p>
            <a:pPr marL="533400" indent="-457200">
              <a:buClr>
                <a:srgbClr val="000000"/>
              </a:buClr>
            </a:pPr>
            <a:r>
              <a:rPr lang="en-US" sz="2800" dirty="0">
                <a:solidFill>
                  <a:srgbClr val="000000"/>
                </a:solidFill>
                <a:latin typeface="Book Antiqua"/>
                <a:ea typeface="Book Antiqua"/>
                <a:cs typeface="Book Antiqua"/>
                <a:sym typeface="Book Antiqua"/>
              </a:rPr>
              <a:t>Teacher of the Visually Impaired, Teacher of the Deaf/HOH, Intervener, Audiologist, AT Consultant</a:t>
            </a:r>
          </a:p>
          <a:p>
            <a:pPr marL="533400" indent="-457200">
              <a:buClr>
                <a:srgbClr val="000000"/>
              </a:buClr>
            </a:pPr>
            <a:r>
              <a:rPr lang="en-US" sz="2800" dirty="0">
                <a:solidFill>
                  <a:srgbClr val="000000"/>
                </a:solidFill>
                <a:latin typeface="Book Antiqua"/>
                <a:ea typeface="Book Antiqua"/>
                <a:cs typeface="Book Antiqua"/>
                <a:sym typeface="Book Antiqua"/>
              </a:rPr>
              <a:t>In­ service with classroom teachers about </a:t>
            </a:r>
            <a:r>
              <a:rPr lang="en-US" sz="2800" dirty="0" err="1">
                <a:solidFill>
                  <a:srgbClr val="000000"/>
                </a:solidFill>
                <a:latin typeface="Book Antiqua"/>
                <a:ea typeface="Book Antiqua"/>
                <a:cs typeface="Book Antiqua"/>
                <a:sym typeface="Book Antiqua"/>
              </a:rPr>
              <a:t>deaf­blindness</a:t>
            </a:r>
            <a:r>
              <a:rPr lang="en-US" sz="2800" dirty="0">
                <a:solidFill>
                  <a:srgbClr val="000000"/>
                </a:solidFill>
                <a:latin typeface="Book Antiqua"/>
                <a:ea typeface="Book Antiqua"/>
                <a:cs typeface="Book Antiqua"/>
                <a:sym typeface="Book Antiqua"/>
              </a:rPr>
              <a:t>, assistive technology, and accommodations</a:t>
            </a:r>
          </a:p>
          <a:p>
            <a:pPr marL="533400" indent="-457200">
              <a:buClr>
                <a:srgbClr val="000000"/>
              </a:buClr>
            </a:pPr>
            <a:r>
              <a:rPr lang="en-US" sz="2800" dirty="0">
                <a:solidFill>
                  <a:srgbClr val="000000"/>
                </a:solidFill>
                <a:latin typeface="Book Antiqua"/>
                <a:ea typeface="Book Antiqua"/>
                <a:cs typeface="Book Antiqua"/>
                <a:sym typeface="Book Antiqua"/>
              </a:rPr>
              <a:t>Transitional collaborative meetings</a:t>
            </a:r>
          </a:p>
          <a:p>
            <a:pPr marL="533400" indent="-457200">
              <a:buClr>
                <a:srgbClr val="000000"/>
              </a:buClr>
            </a:pPr>
            <a:r>
              <a:rPr lang="en-US" sz="2800" dirty="0">
                <a:solidFill>
                  <a:srgbClr val="000000"/>
                </a:solidFill>
                <a:latin typeface="Book Antiqua"/>
                <a:ea typeface="Book Antiqua"/>
                <a:cs typeface="Book Antiqua"/>
                <a:sym typeface="Book Antiqua"/>
              </a:rPr>
              <a:t>Consultation from Occupational Therapist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a:solidFill>
                  <a:schemeClr val="dk1"/>
                </a:solidFill>
                <a:latin typeface="Book Antiqua"/>
                <a:ea typeface="Book Antiqua"/>
                <a:cs typeface="Book Antiqua"/>
                <a:sym typeface="Book Antiqua"/>
              </a:rPr>
              <a:t>Collaboration</a:t>
            </a:r>
          </a:p>
        </p:txBody>
      </p:sp>
      <p:sp>
        <p:nvSpPr>
          <p:cNvPr id="3" name="Text Placeholder 1"/>
          <p:cNvSpPr>
            <a:spLocks noGrp="1"/>
          </p:cNvSpPr>
          <p:nvPr>
            <p:ph type="body" idx="1"/>
          </p:nvPr>
        </p:nvSpPr>
        <p:spPr>
          <a:xfrm>
            <a:off x="879676" y="1944547"/>
            <a:ext cx="7807124" cy="4328931"/>
          </a:xfrm>
        </p:spPr>
        <p:txBody>
          <a:bodyPr/>
          <a:lstStyle/>
          <a:p>
            <a:pPr marL="0" lvl="0" indent="0" algn="ctr">
              <a:spcBef>
                <a:spcPts val="0"/>
              </a:spcBef>
              <a:buClr>
                <a:srgbClr val="888888"/>
              </a:buClr>
              <a:buSzPct val="25000"/>
              <a:buNone/>
            </a:pPr>
            <a:r>
              <a:rPr lang="en-US" dirty="0">
                <a:solidFill>
                  <a:srgbClr val="000000"/>
                </a:solidFill>
                <a:latin typeface="Book Antiqua"/>
                <a:ea typeface="Book Antiqua"/>
                <a:cs typeface="Book Antiqua"/>
                <a:sym typeface="Book Antiqua"/>
              </a:rPr>
              <a:t>“You don’t know what you don’t know”</a:t>
            </a:r>
          </a:p>
          <a:p>
            <a:pPr marL="0" lvl="0" indent="0" algn="ctr">
              <a:spcBef>
                <a:spcPts val="0"/>
              </a:spcBef>
              <a:buClr>
                <a:srgbClr val="888888"/>
              </a:buClr>
              <a:buSzPct val="25000"/>
              <a:buNone/>
            </a:pPr>
            <a:endParaRPr lang="en-US" sz="2800" dirty="0">
              <a:solidFill>
                <a:srgbClr val="000000"/>
              </a:solidFill>
              <a:latin typeface="Book Antiqua"/>
              <a:ea typeface="Book Antiqua"/>
              <a:cs typeface="Book Antiqua"/>
              <a:sym typeface="Book Antiqua"/>
            </a:endParaRPr>
          </a:p>
          <a:p>
            <a:pPr marL="495300" lvl="0" indent="-457200">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break barriers</a:t>
            </a:r>
          </a:p>
          <a:p>
            <a:pPr marL="495300" lvl="0" indent="-457200">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communicate</a:t>
            </a:r>
          </a:p>
          <a:p>
            <a:pPr marL="495300" lvl="0" indent="-457200">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overcome challenges</a:t>
            </a:r>
          </a:p>
          <a:p>
            <a:pPr marL="495300" lvl="0" indent="-457200">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be open minded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a:solidFill>
                  <a:schemeClr val="dk1"/>
                </a:solidFill>
                <a:latin typeface="Book Antiqua"/>
                <a:ea typeface="Book Antiqua"/>
                <a:cs typeface="Book Antiqua"/>
                <a:sym typeface="Book Antiqua"/>
              </a:rPr>
              <a:t>Teacher of the Deaf (TOD)</a:t>
            </a:r>
          </a:p>
        </p:txBody>
      </p:sp>
      <p:sp>
        <p:nvSpPr>
          <p:cNvPr id="3" name="Text Placeholder 1"/>
          <p:cNvSpPr>
            <a:spLocks noGrp="1"/>
          </p:cNvSpPr>
          <p:nvPr>
            <p:ph type="body" idx="1"/>
          </p:nvPr>
        </p:nvSpPr>
        <p:spPr>
          <a:xfrm>
            <a:off x="879676" y="1889568"/>
            <a:ext cx="7807124" cy="4464934"/>
          </a:xfrm>
        </p:spPr>
        <p:txBody>
          <a:bodyPr/>
          <a:lstStyle/>
          <a:p>
            <a:pPr marL="685800" indent="-457200">
              <a:spcBef>
                <a:spcPts val="0"/>
              </a:spcBef>
              <a:buClr>
                <a:srgbClr val="000000"/>
              </a:buClr>
            </a:pPr>
            <a:r>
              <a:rPr lang="en-US" dirty="0">
                <a:solidFill>
                  <a:srgbClr val="000000"/>
                </a:solidFill>
                <a:latin typeface="Book Antiqua"/>
                <a:ea typeface="Book Antiqua"/>
                <a:cs typeface="Book Antiqua"/>
                <a:sym typeface="Book Antiqua"/>
              </a:rPr>
              <a:t>May work with children from preschool to college age</a:t>
            </a:r>
          </a:p>
          <a:p>
            <a:pPr marL="685800" indent="-457200">
              <a:spcBef>
                <a:spcPts val="0"/>
              </a:spcBef>
              <a:buClr>
                <a:srgbClr val="000000"/>
              </a:buClr>
            </a:pPr>
            <a:r>
              <a:rPr lang="en-US" dirty="0">
                <a:solidFill>
                  <a:srgbClr val="000000"/>
                </a:solidFill>
                <a:latin typeface="Book Antiqua"/>
                <a:ea typeface="Book Antiqua"/>
                <a:cs typeface="Book Antiqua"/>
                <a:sym typeface="Book Antiqua"/>
              </a:rPr>
              <a:t>Works in a variety of environments</a:t>
            </a:r>
          </a:p>
          <a:p>
            <a:pPr marL="685800" indent="-457200">
              <a:spcBef>
                <a:spcPts val="0"/>
              </a:spcBef>
              <a:buClr>
                <a:srgbClr val="000000"/>
              </a:buClr>
            </a:pPr>
            <a:r>
              <a:rPr lang="en-US" dirty="0">
                <a:solidFill>
                  <a:srgbClr val="000000"/>
                </a:solidFill>
                <a:latin typeface="Book Antiqua"/>
                <a:ea typeface="Book Antiqua"/>
                <a:cs typeface="Book Antiqua"/>
                <a:sym typeface="Book Antiqua"/>
              </a:rPr>
              <a:t>Understanding of complexity of language and its development</a:t>
            </a:r>
          </a:p>
          <a:p>
            <a:pPr marL="685800" indent="-457200">
              <a:spcBef>
                <a:spcPts val="0"/>
              </a:spcBef>
              <a:buClr>
                <a:srgbClr val="000000"/>
              </a:buClr>
            </a:pPr>
            <a:r>
              <a:rPr lang="en-US" dirty="0">
                <a:solidFill>
                  <a:srgbClr val="000000"/>
                </a:solidFill>
                <a:latin typeface="Book Antiqua"/>
                <a:ea typeface="Book Antiqua"/>
                <a:cs typeface="Book Antiqua"/>
                <a:sym typeface="Book Antiqua"/>
              </a:rPr>
              <a:t>Deep understanding in which hearing loss may affect language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Book Antiqua"/>
                <a:ea typeface="Book Antiqua"/>
                <a:cs typeface="Book Antiqua"/>
                <a:sym typeface="Book Antiqua"/>
              </a:rPr>
              <a:t>Teacher of the Visually Impaired (TVI)</a:t>
            </a:r>
          </a:p>
        </p:txBody>
      </p:sp>
      <p:sp>
        <p:nvSpPr>
          <p:cNvPr id="3" name="Text Placeholder 1"/>
          <p:cNvSpPr>
            <a:spLocks noGrp="1"/>
          </p:cNvSpPr>
          <p:nvPr>
            <p:ph type="body" idx="1"/>
          </p:nvPr>
        </p:nvSpPr>
        <p:spPr>
          <a:xfrm>
            <a:off x="879676" y="1886673"/>
            <a:ext cx="7807123" cy="4525702"/>
          </a:xfrm>
        </p:spPr>
        <p:txBody>
          <a:bodyPr/>
          <a:lstStyle/>
          <a:p>
            <a:pPr marL="0" lvl="0" indent="0">
              <a:spcBef>
                <a:spcPts val="0"/>
              </a:spcBef>
              <a:buClr>
                <a:srgbClr val="888888"/>
              </a:buClr>
              <a:buSzPct val="25000"/>
              <a:buNone/>
            </a:pPr>
            <a:r>
              <a:rPr lang="en-US" sz="2800" dirty="0">
                <a:solidFill>
                  <a:srgbClr val="000000"/>
                </a:solidFill>
                <a:latin typeface="Book Antiqua"/>
                <a:ea typeface="Book Antiqua"/>
                <a:cs typeface="Book Antiqua"/>
                <a:sym typeface="Book Antiqua"/>
              </a:rPr>
              <a:t>Typically - licensed special education teacher with certification and specialized training in meeting the educational needs of students who are blind or have visual impairments ages birth through 21 (states vary on the criteria for certification as a Teacher of Students with Visual Impairments).  </a:t>
            </a:r>
          </a:p>
          <a:p>
            <a:pPr marL="0" lvl="0" indent="0">
              <a:spcBef>
                <a:spcPts val="0"/>
              </a:spcBef>
              <a:buClr>
                <a:srgbClr val="888888"/>
              </a:buClr>
              <a:buSzPct val="25000"/>
              <a:buNone/>
            </a:pPr>
            <a:endParaRPr lang="en-US" sz="2800" dirty="0">
              <a:solidFill>
                <a:srgbClr val="000000"/>
              </a:solidFill>
              <a:latin typeface="Book Antiqua"/>
              <a:ea typeface="Book Antiqua"/>
              <a:cs typeface="Book Antiqua"/>
              <a:sym typeface="Book Antiqua"/>
            </a:endParaRPr>
          </a:p>
          <a:p>
            <a:pPr marL="0" lvl="0" indent="0">
              <a:spcBef>
                <a:spcPts val="0"/>
              </a:spcBef>
              <a:buClr>
                <a:srgbClr val="888888"/>
              </a:buClr>
              <a:buSzPct val="25000"/>
              <a:buNone/>
            </a:pPr>
            <a:r>
              <a:rPr lang="en-US" sz="2800" dirty="0">
                <a:solidFill>
                  <a:srgbClr val="000000"/>
                </a:solidFill>
                <a:latin typeface="Book Antiqua"/>
                <a:ea typeface="Book Antiqua"/>
                <a:cs typeface="Book Antiqua"/>
                <a:sym typeface="Book Antiqua"/>
              </a:rPr>
              <a:t>This is an instructional position, as opposed to a related service or vision therapy.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a:solidFill>
                  <a:schemeClr val="dk1"/>
                </a:solidFill>
                <a:latin typeface="Book Antiqua"/>
                <a:ea typeface="Book Antiqua"/>
                <a:cs typeface="Book Antiqua"/>
                <a:sym typeface="Book Antiqua"/>
              </a:rPr>
              <a:t>Occupational Therapy (OT)</a:t>
            </a:r>
          </a:p>
        </p:txBody>
      </p:sp>
      <p:sp>
        <p:nvSpPr>
          <p:cNvPr id="3" name="Text Placeholder 1"/>
          <p:cNvSpPr>
            <a:spLocks noGrp="1"/>
          </p:cNvSpPr>
          <p:nvPr>
            <p:ph type="body" idx="1"/>
          </p:nvPr>
        </p:nvSpPr>
        <p:spPr>
          <a:xfrm>
            <a:off x="902825" y="1924293"/>
            <a:ext cx="7783975" cy="4360762"/>
          </a:xfrm>
        </p:spPr>
        <p:txBody>
          <a:bodyPr/>
          <a:lstStyle/>
          <a:p>
            <a:pPr marL="0" lvl="0" indent="0">
              <a:lnSpc>
                <a:spcPct val="115000"/>
              </a:lnSpc>
              <a:spcBef>
                <a:spcPts val="0"/>
              </a:spcBef>
              <a:buSzPct val="25000"/>
              <a:buNone/>
            </a:pPr>
            <a:r>
              <a:rPr lang="en-US" b="1" dirty="0">
                <a:solidFill>
                  <a:srgbClr val="000000"/>
                </a:solidFill>
                <a:latin typeface="Book Antiqua"/>
                <a:ea typeface="Book Antiqua"/>
                <a:cs typeface="Book Antiqua"/>
                <a:sym typeface="Book Antiqua"/>
              </a:rPr>
              <a:t>Occupational therapy</a:t>
            </a:r>
            <a:r>
              <a:rPr lang="en-US" dirty="0">
                <a:solidFill>
                  <a:srgbClr val="000000"/>
                </a:solidFill>
                <a:latin typeface="Book Antiqua"/>
                <a:ea typeface="Book Antiqua"/>
                <a:cs typeface="Book Antiqua"/>
                <a:sym typeface="Book Antiqua"/>
              </a:rPr>
              <a:t> (OT):  combines the art and science of providing and directing activities that serve to restore and enhance performance of skills needed for functional daily living.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a:solidFill>
                  <a:schemeClr val="dk1"/>
                </a:solidFill>
                <a:latin typeface="Book Antiqua"/>
                <a:ea typeface="Book Antiqua"/>
                <a:cs typeface="Book Antiqua"/>
                <a:sym typeface="Book Antiqua"/>
              </a:rPr>
              <a:t>Physical Therapy (PT)</a:t>
            </a:r>
          </a:p>
        </p:txBody>
      </p:sp>
      <p:sp>
        <p:nvSpPr>
          <p:cNvPr id="3" name="Text Placeholder 1"/>
          <p:cNvSpPr>
            <a:spLocks noGrp="1"/>
          </p:cNvSpPr>
          <p:nvPr>
            <p:ph type="body" idx="1"/>
          </p:nvPr>
        </p:nvSpPr>
        <p:spPr>
          <a:xfrm>
            <a:off x="925974" y="1898248"/>
            <a:ext cx="7760825" cy="4479403"/>
          </a:xfrm>
        </p:spPr>
        <p:txBody>
          <a:bodyPr/>
          <a:lstStyle/>
          <a:p>
            <a:pPr marL="0" lvl="0" indent="0">
              <a:lnSpc>
                <a:spcPct val="115000"/>
              </a:lnSpc>
              <a:spcBef>
                <a:spcPts val="0"/>
              </a:spcBef>
              <a:buSzPct val="25000"/>
              <a:buNone/>
            </a:pPr>
            <a:r>
              <a:rPr lang="en-US" sz="2800" b="1" dirty="0">
                <a:solidFill>
                  <a:srgbClr val="000000"/>
                </a:solidFill>
                <a:latin typeface="Book Antiqua"/>
                <a:ea typeface="Book Antiqua"/>
                <a:cs typeface="Book Antiqua"/>
                <a:sym typeface="Book Antiqua"/>
              </a:rPr>
              <a:t>U</a:t>
            </a:r>
            <a:r>
              <a:rPr lang="en-US" sz="2800" dirty="0">
                <a:solidFill>
                  <a:srgbClr val="000000"/>
                </a:solidFill>
                <a:latin typeface="Book Antiqua"/>
                <a:ea typeface="Book Antiqua"/>
                <a:cs typeface="Book Antiqua"/>
                <a:sym typeface="Book Antiqua"/>
              </a:rPr>
              <a:t>ses a variety of treatments to help build strength, improve movement, and strengthen skills needed for daily activities: crawling, walking, balance and coordination activities.</a:t>
            </a:r>
          </a:p>
          <a:p>
            <a:pPr marL="0" lvl="0" indent="0">
              <a:lnSpc>
                <a:spcPct val="115000"/>
              </a:lnSpc>
              <a:spcBef>
                <a:spcPts val="0"/>
              </a:spcBef>
              <a:buSzPct val="25000"/>
              <a:buNone/>
            </a:pPr>
            <a:endParaRPr lang="en-US" sz="2800" dirty="0">
              <a:solidFill>
                <a:srgbClr val="000000"/>
              </a:solidFill>
              <a:latin typeface="Book Antiqua"/>
              <a:ea typeface="Book Antiqua"/>
              <a:cs typeface="Book Antiqua"/>
              <a:sym typeface="Book Antiqua"/>
            </a:endParaRPr>
          </a:p>
          <a:p>
            <a:pPr marL="0" lvl="0" indent="0">
              <a:lnSpc>
                <a:spcPct val="115000"/>
              </a:lnSpc>
              <a:spcBef>
                <a:spcPts val="0"/>
              </a:spcBef>
              <a:buSzPct val="25000"/>
              <a:buNone/>
            </a:pPr>
            <a:r>
              <a:rPr lang="en-US" sz="2800" dirty="0">
                <a:solidFill>
                  <a:srgbClr val="000000"/>
                </a:solidFill>
                <a:latin typeface="Book Antiqua"/>
                <a:ea typeface="Book Antiqua"/>
                <a:cs typeface="Book Antiqua"/>
                <a:sym typeface="Book Antiqua"/>
              </a:rPr>
              <a:t>OT</a:t>
            </a:r>
            <a:r>
              <a:rPr lang="en-US" sz="2800" b="1" dirty="0">
                <a:solidFill>
                  <a:srgbClr val="000000"/>
                </a:solidFill>
                <a:latin typeface="Book Antiqua"/>
                <a:ea typeface="Book Antiqua"/>
                <a:cs typeface="Book Antiqua"/>
                <a:sym typeface="Book Antiqua"/>
              </a:rPr>
              <a:t>s </a:t>
            </a:r>
            <a:r>
              <a:rPr lang="en-US" sz="2800" dirty="0">
                <a:solidFill>
                  <a:srgbClr val="000000"/>
                </a:solidFill>
                <a:latin typeface="Book Antiqua"/>
                <a:ea typeface="Book Antiqua"/>
                <a:cs typeface="Book Antiqua"/>
                <a:sym typeface="Book Antiqua"/>
              </a:rPr>
              <a:t>and PTs</a:t>
            </a:r>
            <a:r>
              <a:rPr lang="en-US" sz="2800" b="1" i="1" dirty="0">
                <a:solidFill>
                  <a:srgbClr val="000000"/>
                </a:solidFill>
                <a:latin typeface="Book Antiqua"/>
                <a:ea typeface="Book Antiqua"/>
                <a:cs typeface="Book Antiqua"/>
                <a:sym typeface="Book Antiqua"/>
              </a:rPr>
              <a:t> </a:t>
            </a:r>
            <a:r>
              <a:rPr lang="en-US" sz="2800" dirty="0">
                <a:solidFill>
                  <a:srgbClr val="000000"/>
                </a:solidFill>
                <a:latin typeface="Book Antiqua"/>
                <a:ea typeface="Book Antiqua"/>
                <a:cs typeface="Book Antiqua"/>
                <a:sym typeface="Book Antiqua"/>
              </a:rPr>
              <a:t> - part of IEP; do assessment and establish clearly defined goals for everyone to follow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Speech</a:t>
            </a:r>
          </a:p>
        </p:txBody>
      </p:sp>
      <p:sp>
        <p:nvSpPr>
          <p:cNvPr id="3" name="Text Placeholder 1"/>
          <p:cNvSpPr>
            <a:spLocks noGrp="1"/>
          </p:cNvSpPr>
          <p:nvPr>
            <p:ph type="body" idx="1"/>
          </p:nvPr>
        </p:nvSpPr>
        <p:spPr>
          <a:xfrm>
            <a:off x="937548" y="1932972"/>
            <a:ext cx="7749251" cy="4193191"/>
          </a:xfrm>
        </p:spPr>
        <p:txBody>
          <a:bodyPr/>
          <a:lstStyle/>
          <a:p>
            <a:pPr indent="0">
              <a:buNone/>
            </a:pPr>
            <a:r>
              <a:rPr lang="en-US" dirty="0">
                <a:solidFill>
                  <a:srgbClr val="000000"/>
                </a:solidFill>
                <a:latin typeface="Book Antiqua"/>
                <a:ea typeface="Book Antiqua"/>
                <a:cs typeface="Book Antiqua"/>
                <a:sym typeface="Book Antiqua"/>
              </a:rPr>
              <a:t>The purpose is to promote communicative and linguistic as well as to optimize outcomes for deaf and hard of hearing children.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0" i="0" u="none" strike="noStrike" cap="none" dirty="0">
                <a:solidFill>
                  <a:schemeClr val="dk1"/>
                </a:solidFill>
                <a:latin typeface="Book Antiqua"/>
                <a:ea typeface="Book Antiqua"/>
                <a:cs typeface="Book Antiqua"/>
                <a:sym typeface="Book Antiqua"/>
              </a:rPr>
              <a:t>What is an Educational Interpreter?</a:t>
            </a:r>
          </a:p>
        </p:txBody>
      </p:sp>
      <p:sp>
        <p:nvSpPr>
          <p:cNvPr id="425" name="Text Placeholder 1"/>
          <p:cNvSpPr txBox="1">
            <a:spLocks noGrp="1"/>
          </p:cNvSpPr>
          <p:nvPr>
            <p:ph type="body" idx="1"/>
          </p:nvPr>
        </p:nvSpPr>
        <p:spPr>
          <a:xfrm>
            <a:off x="902825" y="1979271"/>
            <a:ext cx="7783975" cy="4146892"/>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Arial"/>
              <a:buNone/>
            </a:pPr>
            <a:r>
              <a:rPr lang="en-US" sz="2800" b="0" i="0" u="none" strike="noStrike" cap="none" dirty="0">
                <a:solidFill>
                  <a:schemeClr val="dk1"/>
                </a:solidFill>
                <a:latin typeface="Book Antiqua"/>
                <a:ea typeface="Book Antiqua"/>
                <a:cs typeface="Book Antiqua"/>
                <a:sym typeface="Book Antiqua"/>
              </a:rPr>
              <a:t>Very different scope of practice than interpreter for adult community:</a:t>
            </a:r>
          </a:p>
          <a:p>
            <a:pPr marL="419100" indent="-342900">
              <a:spcBef>
                <a:spcPts val="0"/>
              </a:spcBef>
              <a:buClr>
                <a:srgbClr val="000000"/>
              </a:buClr>
            </a:pPr>
            <a:r>
              <a:rPr lang="en-US" sz="2800" b="0" i="0" u="none" strike="noStrike" cap="none" dirty="0">
                <a:solidFill>
                  <a:srgbClr val="000000"/>
                </a:solidFill>
                <a:latin typeface="Book Antiqua"/>
                <a:ea typeface="Book Antiqua"/>
                <a:cs typeface="Book Antiqua"/>
                <a:sym typeface="Book Antiqua"/>
              </a:rPr>
              <a:t>part of the educational team</a:t>
            </a:r>
          </a:p>
          <a:p>
            <a:pPr marL="419100" indent="-342900">
              <a:spcBef>
                <a:spcPts val="0"/>
              </a:spcBef>
              <a:buClr>
                <a:srgbClr val="000000"/>
              </a:buClr>
            </a:pPr>
            <a:r>
              <a:rPr lang="en-US" sz="2800" dirty="0">
                <a:solidFill>
                  <a:srgbClr val="000000"/>
                </a:solidFill>
                <a:latin typeface="Book Antiqua"/>
                <a:ea typeface="Book Antiqua"/>
                <a:cs typeface="Book Antiqua"/>
                <a:sym typeface="Book Antiqua"/>
              </a:rPr>
              <a:t>specially trained – not an aide who knows some sign language</a:t>
            </a:r>
          </a:p>
          <a:p>
            <a:pPr marL="419100" indent="-342900">
              <a:spcBef>
                <a:spcPts val="0"/>
              </a:spcBef>
              <a:buClr>
                <a:srgbClr val="000000"/>
              </a:buClr>
            </a:pPr>
            <a:r>
              <a:rPr lang="en-US" sz="2800" dirty="0">
                <a:solidFill>
                  <a:srgbClr val="000000"/>
                </a:solidFill>
                <a:latin typeface="Book Antiqua"/>
                <a:ea typeface="Book Antiqua"/>
                <a:cs typeface="Book Antiqua"/>
                <a:sym typeface="Book Antiqua"/>
              </a:rPr>
              <a:t>is </a:t>
            </a:r>
            <a:r>
              <a:rPr lang="en-US" sz="2800" b="0" i="0" u="none" strike="noStrike" cap="none" dirty="0">
                <a:solidFill>
                  <a:srgbClr val="000000"/>
                </a:solidFill>
                <a:latin typeface="Book Antiqua"/>
                <a:ea typeface="Book Antiqua"/>
                <a:cs typeface="Book Antiqua"/>
                <a:sym typeface="Book Antiqua"/>
              </a:rPr>
              <a:t>a related service provider </a:t>
            </a:r>
          </a:p>
          <a:p>
            <a:pPr marL="419100" indent="-342900">
              <a:spcBef>
                <a:spcPts val="0"/>
              </a:spcBef>
              <a:buClr>
                <a:srgbClr val="000000"/>
              </a:buClr>
            </a:pPr>
            <a:r>
              <a:rPr lang="en-US" sz="2800" b="0" i="0" u="none" strike="noStrike" cap="none" dirty="0">
                <a:solidFill>
                  <a:srgbClr val="000000"/>
                </a:solidFill>
                <a:latin typeface="Book Antiqua"/>
                <a:ea typeface="Book Antiqua"/>
                <a:cs typeface="Book Antiqua"/>
                <a:sym typeface="Book Antiqua"/>
              </a:rPr>
              <a:t>legal responsibility to support child’s education/access to the general curriculum.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Professional training for EIs</a:t>
            </a:r>
            <a:r>
              <a:rPr lang="en-US" sz="4400" b="0" i="0" u="none" strike="noStrike" cap="none" dirty="0">
                <a:solidFill>
                  <a:schemeClr val="dk1"/>
                </a:solidFill>
                <a:latin typeface="Calibri"/>
                <a:ea typeface="Calibri"/>
                <a:cs typeface="Calibri"/>
                <a:sym typeface="Calibri"/>
              </a:rPr>
              <a:t> </a:t>
            </a:r>
          </a:p>
        </p:txBody>
      </p:sp>
      <p:sp>
        <p:nvSpPr>
          <p:cNvPr id="431" name="Text Placeholder 1"/>
          <p:cNvSpPr txBox="1">
            <a:spLocks noGrp="1"/>
          </p:cNvSpPr>
          <p:nvPr>
            <p:ph type="body" idx="1"/>
          </p:nvPr>
        </p:nvSpPr>
        <p:spPr>
          <a:xfrm>
            <a:off x="833377" y="1854843"/>
            <a:ext cx="7853423" cy="4557532"/>
          </a:xfrm>
          <a:prstGeom prst="rect">
            <a:avLst/>
          </a:prstGeom>
          <a:noFill/>
          <a:ln>
            <a:noFill/>
          </a:ln>
        </p:spPr>
        <p:txBody>
          <a:bodyPr wrap="square" lIns="91425" tIns="91425" rIns="91425" bIns="91425" anchor="t" anchorCtr="0">
            <a:noAutofit/>
          </a:bodyPr>
          <a:lstStyle/>
          <a:p>
            <a:pPr marL="419100" indent="-342900">
              <a:spcBef>
                <a:spcPts val="0"/>
              </a:spcBef>
              <a:buClrTx/>
            </a:pPr>
            <a:r>
              <a:rPr lang="en-US" dirty="0">
                <a:latin typeface="Book Antiqua"/>
                <a:ea typeface="Book Antiqua"/>
                <a:cs typeface="Book Antiqua"/>
                <a:sym typeface="Book Antiqua"/>
              </a:rPr>
              <a:t>Certification through Boys Town - Educational Interpreter Performance Test </a:t>
            </a:r>
            <a:r>
              <a:rPr lang="en-US" u="sng" dirty="0">
                <a:solidFill>
                  <a:schemeClr val="hlink"/>
                </a:solidFill>
                <a:latin typeface="Book Antiqua"/>
                <a:ea typeface="Book Antiqua"/>
                <a:cs typeface="Book Antiqua"/>
                <a:sym typeface="Book Antiqua"/>
                <a:hlinkClick r:id="rId3"/>
              </a:rPr>
              <a:t>classroominterpreting.org/</a:t>
            </a:r>
            <a:r>
              <a:rPr lang="en-US" u="sng" dirty="0" err="1">
                <a:solidFill>
                  <a:schemeClr val="hlink"/>
                </a:solidFill>
                <a:latin typeface="Book Antiqua"/>
                <a:ea typeface="Book Antiqua"/>
                <a:cs typeface="Book Antiqua"/>
                <a:sym typeface="Book Antiqua"/>
                <a:hlinkClick r:id="rId3"/>
              </a:rPr>
              <a:t>eipa</a:t>
            </a:r>
            <a:endParaRPr lang="en-US" u="sng" dirty="0">
              <a:solidFill>
                <a:schemeClr val="hlink"/>
              </a:solidFill>
              <a:latin typeface="Book Antiqua"/>
              <a:ea typeface="Book Antiqua"/>
              <a:cs typeface="Book Antiqua"/>
              <a:sym typeface="Book Antiqua"/>
            </a:endParaRPr>
          </a:p>
          <a:p>
            <a:pPr marL="419100" indent="-342900">
              <a:spcBef>
                <a:spcPts val="0"/>
              </a:spcBef>
              <a:buClrTx/>
            </a:pPr>
            <a:r>
              <a:rPr lang="en-US" dirty="0">
                <a:solidFill>
                  <a:schemeClr val="tx1"/>
                </a:solidFill>
                <a:latin typeface="Book Antiqua"/>
                <a:ea typeface="Book Antiqua"/>
                <a:cs typeface="Book Antiqua"/>
                <a:sym typeface="Book Antiqua"/>
                <a:hlinkClick r:id="rId4" action="ppaction://hlinkfile"/>
              </a:rPr>
              <a:t>National Association of Interpreters in Education</a:t>
            </a:r>
            <a:r>
              <a:rPr lang="en-US" dirty="0">
                <a:solidFill>
                  <a:schemeClr val="tx1"/>
                </a:solidFill>
                <a:latin typeface="Book Antiqua"/>
                <a:ea typeface="Book Antiqua"/>
                <a:cs typeface="Book Antiqua"/>
                <a:sym typeface="Book Antiqua"/>
              </a:rPr>
              <a:t> – for interpreter support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dirty="0">
                <a:latin typeface="Book Antiqua"/>
                <a:ea typeface="Book Antiqua"/>
                <a:cs typeface="Book Antiqua"/>
                <a:sym typeface="Book Antiqua"/>
              </a:rPr>
              <a:t>Part I Content</a:t>
            </a:r>
            <a:endParaRPr lang="en-US" sz="6000" b="0" i="0" u="none" strike="noStrike" cap="none" dirty="0">
              <a:solidFill>
                <a:schemeClr val="dk1"/>
              </a:solidFill>
              <a:latin typeface="Book Antiqua"/>
              <a:ea typeface="Book Antiqua"/>
              <a:cs typeface="Book Antiqua"/>
              <a:sym typeface="Book Antiqua"/>
            </a:endParaRPr>
          </a:p>
        </p:txBody>
      </p:sp>
      <p:sp>
        <p:nvSpPr>
          <p:cNvPr id="2" name="Text Placeholder 1"/>
          <p:cNvSpPr>
            <a:spLocks noGrp="1"/>
          </p:cNvSpPr>
          <p:nvPr>
            <p:ph type="body" idx="1"/>
          </p:nvPr>
        </p:nvSpPr>
        <p:spPr>
          <a:xfrm>
            <a:off x="833376" y="1889567"/>
            <a:ext cx="7853423" cy="4525963"/>
          </a:xfrm>
        </p:spPr>
        <p:txBody>
          <a:bodyPr/>
          <a:lstStyle/>
          <a:p>
            <a:pPr marL="508000" indent="-457200">
              <a:spcBef>
                <a:spcPts val="0"/>
              </a:spcBef>
              <a:buClr>
                <a:srgbClr val="000000"/>
              </a:buClr>
            </a:pPr>
            <a:r>
              <a:rPr lang="en-US" dirty="0">
                <a:solidFill>
                  <a:srgbClr val="000000"/>
                </a:solidFill>
                <a:latin typeface="Book Antiqua"/>
                <a:ea typeface="Book Antiqua"/>
                <a:cs typeface="Book Antiqua"/>
                <a:sym typeface="Book Antiqua"/>
              </a:rPr>
              <a:t>Overview of Usher syndrome </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Your  child with Usher syndrome</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First steps in creating the educational program</a:t>
            </a:r>
          </a:p>
        </p:txBody>
      </p:sp>
    </p:spTree>
    <p:extLst>
      <p:ext uri="{BB962C8B-B14F-4D97-AF65-F5344CB8AC3E}">
        <p14:creationId xmlns:p14="http://schemas.microsoft.com/office/powerpoint/2010/main" val="748202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Interveners</a:t>
            </a:r>
          </a:p>
        </p:txBody>
      </p:sp>
      <p:sp>
        <p:nvSpPr>
          <p:cNvPr id="437" name="Text Placeholder 1"/>
          <p:cNvSpPr txBox="1">
            <a:spLocks noGrp="1"/>
          </p:cNvSpPr>
          <p:nvPr>
            <p:ph type="body" idx="1"/>
          </p:nvPr>
        </p:nvSpPr>
        <p:spPr>
          <a:xfrm>
            <a:off x="856526" y="1909823"/>
            <a:ext cx="7830273" cy="4216340"/>
          </a:xfrm>
          <a:prstGeom prst="rect">
            <a:avLst/>
          </a:prstGeom>
          <a:noFill/>
          <a:ln>
            <a:noFill/>
          </a:ln>
        </p:spPr>
        <p:txBody>
          <a:bodyPr wrap="square" lIns="91425" tIns="91425" rIns="91425" bIns="91425" anchor="t" anchorCtr="0">
            <a:noAutofit/>
          </a:bodyPr>
          <a:lstStyle/>
          <a:p>
            <a:pPr marL="520700" indent="-457200">
              <a:spcBef>
                <a:spcPts val="0"/>
              </a:spcBef>
              <a:buClr>
                <a:srgbClr val="381E1F"/>
              </a:buClr>
            </a:pPr>
            <a:r>
              <a:rPr lang="en-US" sz="2800" b="0" i="0" u="none" strike="noStrike" cap="none" dirty="0">
                <a:solidFill>
                  <a:srgbClr val="381E1F"/>
                </a:solidFill>
                <a:latin typeface="Book Antiqua"/>
                <a:ea typeface="Book Antiqua"/>
                <a:cs typeface="Book Antiqua"/>
                <a:sym typeface="Book Antiqua"/>
              </a:rPr>
              <a:t>Provide consistent one-to-one support to a student who is deaf-blind (age 3 through 21) throughout the instructional day;</a:t>
            </a:r>
          </a:p>
          <a:p>
            <a:pPr marL="520700" indent="-457200">
              <a:spcBef>
                <a:spcPts val="0"/>
              </a:spcBef>
              <a:buClr>
                <a:srgbClr val="381E1F"/>
              </a:buClr>
            </a:pPr>
            <a:r>
              <a:rPr lang="en-US" sz="2800" b="0" i="0" u="none" strike="noStrike" cap="none" dirty="0">
                <a:solidFill>
                  <a:srgbClr val="381E1F"/>
                </a:solidFill>
                <a:latin typeface="Book Antiqua"/>
                <a:ea typeface="Book Antiqua"/>
                <a:cs typeface="Book Antiqua"/>
                <a:sym typeface="Book Antiqua"/>
              </a:rPr>
              <a:t>Provide access to information and communication;</a:t>
            </a:r>
          </a:p>
          <a:p>
            <a:pPr marL="520700" indent="-457200">
              <a:spcBef>
                <a:spcPts val="0"/>
              </a:spcBef>
              <a:buClr>
                <a:srgbClr val="381E1F"/>
              </a:buClr>
            </a:pPr>
            <a:r>
              <a:rPr lang="en-US" sz="2800" b="0" i="0" u="none" strike="noStrike" cap="none" dirty="0">
                <a:solidFill>
                  <a:srgbClr val="381E1F"/>
                </a:solidFill>
                <a:latin typeface="Book Antiqua"/>
                <a:ea typeface="Book Antiqua"/>
                <a:cs typeface="Book Antiqua"/>
                <a:sym typeface="Book Antiqua"/>
              </a:rPr>
              <a:t>Facilitate the development of social and emotional well-being for children who are deaf-blind;</a:t>
            </a:r>
          </a:p>
          <a:p>
            <a:pPr marL="520700" indent="-457200">
              <a:spcBef>
                <a:spcPts val="0"/>
              </a:spcBef>
              <a:buClr>
                <a:srgbClr val="381E1F"/>
              </a:buClr>
            </a:pPr>
            <a:r>
              <a:rPr lang="en-US" sz="2800" b="0" i="0" u="none" strike="noStrike" cap="none" dirty="0">
                <a:solidFill>
                  <a:srgbClr val="381E1F"/>
                </a:solidFill>
                <a:latin typeface="Book Antiqua"/>
                <a:ea typeface="Book Antiqua"/>
                <a:cs typeface="Book Antiqua"/>
                <a:sym typeface="Book Antiqua"/>
              </a:rPr>
              <a:t>Specially trained in understanding deaf-blindness and the process of intervention.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Interveners in action!</a:t>
            </a:r>
          </a:p>
        </p:txBody>
      </p:sp>
      <p:pic>
        <p:nvPicPr>
          <p:cNvPr id="444" name="Shape 444" descr="Hunter working on computer with Mr. White"/>
          <p:cNvPicPr preferRelativeResize="0"/>
          <p:nvPr/>
        </p:nvPicPr>
        <p:blipFill rotWithShape="1">
          <a:blip r:embed="rId3">
            <a:alphaModFix/>
          </a:blip>
          <a:srcRect/>
          <a:stretch/>
        </p:blipFill>
        <p:spPr>
          <a:xfrm>
            <a:off x="1722418" y="1833489"/>
            <a:ext cx="6115853" cy="45904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O&amp;M</a:t>
            </a:r>
          </a:p>
        </p:txBody>
      </p:sp>
      <p:sp>
        <p:nvSpPr>
          <p:cNvPr id="450" name="Text Placeholder 1"/>
          <p:cNvSpPr txBox="1">
            <a:spLocks noGrp="1"/>
          </p:cNvSpPr>
          <p:nvPr>
            <p:ph type="body" idx="1"/>
          </p:nvPr>
        </p:nvSpPr>
        <p:spPr>
          <a:xfrm>
            <a:off x="902824" y="1851949"/>
            <a:ext cx="7783975" cy="4274214"/>
          </a:xfrm>
          <a:prstGeom prst="rect">
            <a:avLst/>
          </a:prstGeom>
          <a:noFill/>
          <a:ln>
            <a:noFill/>
          </a:ln>
        </p:spPr>
        <p:txBody>
          <a:bodyPr wrap="square" lIns="91425" tIns="91425" rIns="91425" bIns="91425" anchor="t" anchorCtr="0">
            <a:noAutofit/>
          </a:bodyPr>
          <a:lstStyle/>
          <a:p>
            <a:pPr marL="0" marR="0" lvl="0" indent="0" rtl="0">
              <a:lnSpc>
                <a:spcPct val="100000"/>
              </a:lnSpc>
              <a:spcBef>
                <a:spcPts val="0"/>
              </a:spcBef>
              <a:spcAft>
                <a:spcPts val="0"/>
              </a:spcAft>
              <a:buClr>
                <a:srgbClr val="888888"/>
              </a:buClr>
              <a:buSzPct val="25000"/>
              <a:buFont typeface="Arial"/>
              <a:buNone/>
            </a:pPr>
            <a:r>
              <a:rPr lang="en-US" b="1" i="0" u="none" strike="noStrike" cap="none" dirty="0">
                <a:solidFill>
                  <a:schemeClr val="dk1"/>
                </a:solidFill>
                <a:latin typeface="Book Antiqua" panose="02040602050305030304" pitchFamily="18" charset="0"/>
                <a:ea typeface="Arial"/>
                <a:cs typeface="Arial"/>
                <a:sym typeface="Arial"/>
              </a:rPr>
              <a:t>Orientation and mobility</a:t>
            </a:r>
            <a:r>
              <a:rPr lang="en-US" b="0" i="0" u="none" strike="noStrike" cap="none" dirty="0">
                <a:solidFill>
                  <a:schemeClr val="dk1"/>
                </a:solidFill>
                <a:latin typeface="Book Antiqua" panose="02040602050305030304" pitchFamily="18" charset="0"/>
                <a:ea typeface="Arial"/>
                <a:cs typeface="Arial"/>
                <a:sym typeface="Arial"/>
              </a:rPr>
              <a:t> (O&amp;M) specialists teach individuals with low vision or no usable vision to travel safely, confidently and independently in their environment. They work with infants, children and adults usually on a one-to-one basis in a home, school, hospital or in the community.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3" name="Title"/>
          <p:cNvSpPr>
            <a:spLocks noGrp="1"/>
          </p:cNvSpPr>
          <p:nvPr>
            <p:ph type="title"/>
          </p:nvPr>
        </p:nvSpPr>
        <p:spPr/>
        <p:txBody>
          <a:bodyPr/>
          <a:lstStyle/>
          <a:p>
            <a:r>
              <a:rPr lang="en-US" dirty="0">
                <a:latin typeface="Book Antiqua" panose="02040602050305030304" pitchFamily="18" charset="0"/>
              </a:rPr>
              <a:t>Independence</a:t>
            </a:r>
          </a:p>
        </p:txBody>
      </p:sp>
      <p:pic>
        <p:nvPicPr>
          <p:cNvPr id="458" name="Shape 458" descr="Hunter and dog Atlas"/>
          <p:cNvPicPr preferRelativeResize="0"/>
          <p:nvPr/>
        </p:nvPicPr>
        <p:blipFill rotWithShape="1">
          <a:blip r:embed="rId3">
            <a:alphaModFix/>
          </a:blip>
          <a:srcRect/>
          <a:stretch/>
        </p:blipFill>
        <p:spPr>
          <a:xfrm>
            <a:off x="812051" y="1616374"/>
            <a:ext cx="3759949" cy="5013265"/>
          </a:xfrm>
          <a:prstGeom prst="rect">
            <a:avLst/>
          </a:prstGeom>
          <a:noFill/>
          <a:ln>
            <a:noFill/>
          </a:ln>
        </p:spPr>
      </p:pic>
      <p:pic>
        <p:nvPicPr>
          <p:cNvPr id="455" name="Shape 455" descr="Ava and siblings holding canes."/>
          <p:cNvPicPr preferRelativeResize="0"/>
          <p:nvPr/>
        </p:nvPicPr>
        <p:blipFill rotWithShape="1">
          <a:blip r:embed="rId4">
            <a:alphaModFix/>
          </a:blip>
          <a:srcRect/>
          <a:stretch/>
        </p:blipFill>
        <p:spPr>
          <a:xfrm>
            <a:off x="4638725" y="2280300"/>
            <a:ext cx="4260036" cy="402218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Extra Curricular Activities</a:t>
            </a:r>
          </a:p>
        </p:txBody>
      </p:sp>
      <p:sp>
        <p:nvSpPr>
          <p:cNvPr id="2" name="Text Placeholder 1"/>
          <p:cNvSpPr>
            <a:spLocks noGrp="1"/>
          </p:cNvSpPr>
          <p:nvPr>
            <p:ph type="body" idx="1"/>
          </p:nvPr>
        </p:nvSpPr>
        <p:spPr>
          <a:xfrm>
            <a:off x="821804" y="1886672"/>
            <a:ext cx="7864996" cy="4514127"/>
          </a:xfrm>
        </p:spPr>
        <p:txBody>
          <a:bodyPr/>
          <a:lstStyle/>
          <a:p>
            <a:pPr indent="0">
              <a:buNone/>
            </a:pPr>
            <a:r>
              <a:rPr lang="en-US" sz="3600" dirty="0">
                <a:latin typeface="Book Antiqua" panose="02040602050305030304" pitchFamily="18" charset="0"/>
                <a:sym typeface="Book Antiqua"/>
              </a:rPr>
              <a:t>The Rehab Act requires that students with disabilities be provided equal opportunity for participation in interscholastic, club, and intramural athletics programs offered or sponsored by a school.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Keep your eye on the prize!</a:t>
            </a:r>
          </a:p>
        </p:txBody>
      </p:sp>
      <p:pic>
        <p:nvPicPr>
          <p:cNvPr id="470" name="Shape 470" descr="Ava in soccer uniform"/>
          <p:cNvPicPr preferRelativeResize="0"/>
          <p:nvPr/>
        </p:nvPicPr>
        <p:blipFill rotWithShape="1">
          <a:blip r:embed="rId3">
            <a:alphaModFix/>
          </a:blip>
          <a:srcRect/>
          <a:stretch/>
        </p:blipFill>
        <p:spPr>
          <a:xfrm>
            <a:off x="429550" y="1458000"/>
            <a:ext cx="4272600" cy="4272600"/>
          </a:xfrm>
          <a:prstGeom prst="rect">
            <a:avLst/>
          </a:prstGeom>
          <a:noFill/>
          <a:ln>
            <a:noFill/>
          </a:ln>
        </p:spPr>
      </p:pic>
      <p:pic>
        <p:nvPicPr>
          <p:cNvPr id="471" name="Shape 471" descr="Hunter and dog Atlas in kayak"/>
          <p:cNvPicPr preferRelativeResize="0"/>
          <p:nvPr/>
        </p:nvPicPr>
        <p:blipFill rotWithShape="1">
          <a:blip r:embed="rId4">
            <a:alphaModFix/>
          </a:blip>
          <a:srcRect/>
          <a:stretch/>
        </p:blipFill>
        <p:spPr>
          <a:xfrm>
            <a:off x="4027225" y="3009300"/>
            <a:ext cx="4906131" cy="3689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Not already!</a:t>
            </a:r>
          </a:p>
        </p:txBody>
      </p:sp>
      <p:sp>
        <p:nvSpPr>
          <p:cNvPr id="477" name="Text Placeholder 1"/>
          <p:cNvSpPr txBox="1">
            <a:spLocks noGrp="1"/>
          </p:cNvSpPr>
          <p:nvPr>
            <p:ph type="body" idx="1"/>
          </p:nvPr>
        </p:nvSpPr>
        <p:spPr>
          <a:xfrm>
            <a:off x="879676" y="1921397"/>
            <a:ext cx="7807124" cy="4204766"/>
          </a:xfrm>
          <a:prstGeom prst="rect">
            <a:avLst/>
          </a:prstGeom>
          <a:noFill/>
          <a:ln>
            <a:noFill/>
          </a:ln>
        </p:spPr>
        <p:txBody>
          <a:bodyPr wrap="square" lIns="91425" tIns="91425" rIns="91425" bIns="91425" anchor="t" anchorCtr="0">
            <a:noAutofit/>
          </a:bodyPr>
          <a:lstStyle/>
          <a:p>
            <a:pPr marL="685800" marR="0" lvl="0" indent="-457200" algn="l" rtl="0">
              <a:lnSpc>
                <a:spcPct val="100000"/>
              </a:lnSpc>
              <a:spcBef>
                <a:spcPts val="0"/>
              </a:spcBef>
              <a:spcAft>
                <a:spcPts val="0"/>
              </a:spcAft>
              <a:buClr>
                <a:srgbClr val="000000"/>
              </a:buClr>
              <a:buSzPct val="100000"/>
            </a:pPr>
            <a:r>
              <a:rPr lang="en-US" sz="3200" b="0" i="0" u="none" strike="noStrike" cap="none" dirty="0">
                <a:solidFill>
                  <a:srgbClr val="000000"/>
                </a:solidFill>
                <a:latin typeface="Book Antiqua"/>
                <a:ea typeface="Book Antiqua"/>
                <a:cs typeface="Book Antiqua"/>
                <a:sym typeface="Book Antiqua"/>
              </a:rPr>
              <a:t>Identify new team members</a:t>
            </a:r>
          </a:p>
          <a:p>
            <a:pPr marL="685800" marR="0" lvl="0" indent="-457200" algn="l" rtl="0">
              <a:lnSpc>
                <a:spcPct val="100000"/>
              </a:lnSpc>
              <a:spcBef>
                <a:spcPts val="0"/>
              </a:spcBef>
              <a:spcAft>
                <a:spcPts val="0"/>
              </a:spcAft>
              <a:buClr>
                <a:srgbClr val="000000"/>
              </a:buClr>
              <a:buSzPct val="100000"/>
            </a:pPr>
            <a:r>
              <a:rPr lang="en-US" sz="3200" b="0" i="0" u="none" strike="noStrike" cap="none" dirty="0">
                <a:solidFill>
                  <a:srgbClr val="000000"/>
                </a:solidFill>
                <a:latin typeface="Book Antiqua"/>
                <a:ea typeface="Book Antiqua"/>
                <a:cs typeface="Book Antiqua"/>
                <a:sym typeface="Book Antiqua"/>
              </a:rPr>
              <a:t>Share student profile</a:t>
            </a:r>
          </a:p>
          <a:p>
            <a:pPr marL="1085850" lvl="1" indent="-457200">
              <a:spcBef>
                <a:spcPts val="0"/>
              </a:spcBef>
              <a:buClr>
                <a:srgbClr val="000000"/>
              </a:buClr>
            </a:pPr>
            <a:r>
              <a:rPr lang="en-US" sz="2400" b="0" i="0" u="none" strike="noStrike" cap="none" dirty="0">
                <a:solidFill>
                  <a:srgbClr val="000000"/>
                </a:solidFill>
                <a:latin typeface="Book Antiqua"/>
                <a:ea typeface="Book Antiqua"/>
                <a:cs typeface="Book Antiqua"/>
                <a:sym typeface="Book Antiqua"/>
              </a:rPr>
              <a:t>Focus on strengths</a:t>
            </a:r>
          </a:p>
          <a:p>
            <a:pPr marL="685800" marR="0" lvl="0" indent="-457200" algn="l" rtl="0">
              <a:lnSpc>
                <a:spcPct val="100000"/>
              </a:lnSpc>
              <a:spcBef>
                <a:spcPts val="0"/>
              </a:spcBef>
              <a:spcAft>
                <a:spcPts val="0"/>
              </a:spcAft>
              <a:buClr>
                <a:srgbClr val="000000"/>
              </a:buClr>
              <a:buSzPct val="100000"/>
            </a:pPr>
            <a:r>
              <a:rPr lang="en-US" sz="3200" b="0" i="0" u="none" strike="noStrike" cap="none" dirty="0">
                <a:solidFill>
                  <a:srgbClr val="000000"/>
                </a:solidFill>
                <a:latin typeface="Book Antiqua"/>
                <a:ea typeface="Book Antiqua"/>
                <a:cs typeface="Book Antiqua"/>
                <a:sym typeface="Book Antiqua"/>
              </a:rPr>
              <a:t>Introduce team “mates”</a:t>
            </a:r>
          </a:p>
          <a:p>
            <a:pPr marL="685800" marR="0" lvl="0" indent="-457200" algn="l" rtl="0">
              <a:lnSpc>
                <a:spcPct val="100000"/>
              </a:lnSpc>
              <a:spcBef>
                <a:spcPts val="0"/>
              </a:spcBef>
              <a:spcAft>
                <a:spcPts val="0"/>
              </a:spcAft>
              <a:buClr>
                <a:srgbClr val="000000"/>
              </a:buClr>
              <a:buSzPct val="100000"/>
            </a:pPr>
            <a:r>
              <a:rPr lang="en-US" sz="3200" b="0" i="0" u="none" strike="noStrike" cap="none" dirty="0">
                <a:solidFill>
                  <a:srgbClr val="000000"/>
                </a:solidFill>
                <a:latin typeface="Book Antiqua"/>
                <a:ea typeface="Book Antiqua"/>
                <a:cs typeface="Book Antiqua"/>
                <a:sym typeface="Book Antiqua"/>
              </a:rPr>
              <a:t>Begin forming a relationship</a:t>
            </a:r>
          </a:p>
          <a:p>
            <a:pPr marL="685800" marR="0" lvl="0" indent="-457200" algn="l" rtl="0">
              <a:lnSpc>
                <a:spcPct val="100000"/>
              </a:lnSpc>
              <a:spcBef>
                <a:spcPts val="0"/>
              </a:spcBef>
              <a:spcAft>
                <a:spcPts val="0"/>
              </a:spcAft>
              <a:buClr>
                <a:srgbClr val="000000"/>
              </a:buClr>
              <a:buSzPct val="100000"/>
            </a:pPr>
            <a:r>
              <a:rPr lang="en-US" sz="3200" b="0" i="0" u="none" strike="noStrike" cap="none" dirty="0">
                <a:solidFill>
                  <a:srgbClr val="000000"/>
                </a:solidFill>
                <a:latin typeface="Book Antiqua"/>
                <a:ea typeface="Book Antiqua"/>
                <a:cs typeface="Book Antiqua"/>
                <a:sym typeface="Book Antiqua"/>
              </a:rPr>
              <a:t>Thank you goes a long way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800" b="0" i="0" u="none" strike="noStrike" cap="none" dirty="0">
                <a:solidFill>
                  <a:schemeClr val="dk1"/>
                </a:solidFill>
                <a:latin typeface="Book Antiqua"/>
                <a:ea typeface="Book Antiqua"/>
                <a:cs typeface="Book Antiqua"/>
                <a:sym typeface="Book Antiqua"/>
              </a:rPr>
              <a:t>“Ava is a nutshell”</a:t>
            </a:r>
          </a:p>
        </p:txBody>
      </p:sp>
      <p:sp>
        <p:nvSpPr>
          <p:cNvPr id="3" name="Text Placeholder 1"/>
          <p:cNvSpPr>
            <a:spLocks noGrp="1"/>
          </p:cNvSpPr>
          <p:nvPr>
            <p:ph type="body" idx="1"/>
          </p:nvPr>
        </p:nvSpPr>
        <p:spPr>
          <a:xfrm>
            <a:off x="4734045" y="2016834"/>
            <a:ext cx="4045352" cy="3863106"/>
          </a:xfrm>
        </p:spPr>
        <p:txBody>
          <a:bodyPr/>
          <a:lstStyle/>
          <a:p>
            <a:pPr marL="0" lvl="0" indent="0" algn="ctr">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A’s of AVA</a:t>
            </a:r>
          </a:p>
          <a:p>
            <a:pPr marL="0" lvl="0" indent="0">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Avid reader</a:t>
            </a:r>
          </a:p>
          <a:p>
            <a:pPr marL="0" lvl="0" indent="0">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Always a competition</a:t>
            </a:r>
          </a:p>
          <a:p>
            <a:pPr marL="0" lvl="0" indent="0">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Athlete</a:t>
            </a:r>
          </a:p>
          <a:p>
            <a:pPr marL="0" lvl="0" indent="0">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Artist</a:t>
            </a:r>
          </a:p>
          <a:p>
            <a:pPr marL="0" lvl="0" indent="0">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Advocate</a:t>
            </a:r>
          </a:p>
          <a:p>
            <a:pPr marL="0" lvl="0" indent="0">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Anything is possible</a:t>
            </a:r>
          </a:p>
        </p:txBody>
      </p:sp>
      <p:grpSp>
        <p:nvGrpSpPr>
          <p:cNvPr id="2" name="Group 1" descr="Ava in nutshell"/>
          <p:cNvGrpSpPr/>
          <p:nvPr/>
        </p:nvGrpSpPr>
        <p:grpSpPr>
          <a:xfrm>
            <a:off x="366125" y="2766296"/>
            <a:ext cx="4103279" cy="4103279"/>
            <a:chOff x="366125" y="2754775"/>
            <a:chExt cx="4103279" cy="4103279"/>
          </a:xfrm>
        </p:grpSpPr>
        <p:pic>
          <p:nvPicPr>
            <p:cNvPr id="483" name="Shape 483" descr="Picture of a nutshell."/>
            <p:cNvPicPr preferRelativeResize="0"/>
            <p:nvPr/>
          </p:nvPicPr>
          <p:blipFill rotWithShape="1">
            <a:blip r:embed="rId3">
              <a:alphaModFix/>
            </a:blip>
            <a:srcRect/>
            <a:stretch/>
          </p:blipFill>
          <p:spPr>
            <a:xfrm>
              <a:off x="366125" y="2754775"/>
              <a:ext cx="4103279" cy="4103279"/>
            </a:xfrm>
            <a:prstGeom prst="rect">
              <a:avLst/>
            </a:prstGeom>
            <a:noFill/>
            <a:ln>
              <a:noFill/>
            </a:ln>
          </p:spPr>
        </p:pic>
        <p:pic>
          <p:nvPicPr>
            <p:cNvPr id="484" name="Shape 484" descr="Photograph of Ava."/>
            <p:cNvPicPr preferRelativeResize="0"/>
            <p:nvPr/>
          </p:nvPicPr>
          <p:blipFill rotWithShape="1">
            <a:blip r:embed="rId4">
              <a:alphaModFix/>
            </a:blip>
            <a:srcRect/>
            <a:stretch/>
          </p:blipFill>
          <p:spPr>
            <a:xfrm>
              <a:off x="1991787" y="3206487"/>
              <a:ext cx="2123615" cy="2123615"/>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a:solidFill>
                  <a:schemeClr val="dk1"/>
                </a:solidFill>
                <a:latin typeface="Book Antiqua" panose="02040602050305030304" pitchFamily="18" charset="0"/>
                <a:sym typeface="Calibri"/>
              </a:rPr>
              <a:t>Me at a Glance</a:t>
            </a:r>
          </a:p>
        </p:txBody>
      </p:sp>
      <p:sp>
        <p:nvSpPr>
          <p:cNvPr id="491" name="Text Placeholder 1"/>
          <p:cNvSpPr txBox="1">
            <a:spLocks noGrp="1"/>
          </p:cNvSpPr>
          <p:nvPr>
            <p:ph type="body" idx="1"/>
          </p:nvPr>
        </p:nvSpPr>
        <p:spPr>
          <a:xfrm>
            <a:off x="457200" y="1948163"/>
            <a:ext cx="4253696" cy="3830036"/>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Book Antiqua" panose="02040602050305030304" pitchFamily="18" charset="0"/>
                <a:sym typeface="Calibri"/>
              </a:rPr>
              <a:t>Hunter prepares and presents a power point presentation to share with his educational team and peers.</a:t>
            </a:r>
          </a:p>
        </p:txBody>
      </p:sp>
      <p:pic>
        <p:nvPicPr>
          <p:cNvPr id="492" name="Shape 492" descr="Hunter on computer. &quot;Me at a Glance By: Hunter McGowan&quot;"/>
          <p:cNvPicPr preferRelativeResize="0"/>
          <p:nvPr/>
        </p:nvPicPr>
        <p:blipFill rotWithShape="1">
          <a:blip r:embed="rId3">
            <a:alphaModFix/>
          </a:blip>
          <a:srcRect/>
          <a:stretch/>
        </p:blipFill>
        <p:spPr>
          <a:xfrm>
            <a:off x="4794908" y="1948163"/>
            <a:ext cx="4349092" cy="383003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Identity</a:t>
            </a:r>
          </a:p>
        </p:txBody>
      </p:sp>
      <p:sp>
        <p:nvSpPr>
          <p:cNvPr id="498" name="Text Placeholder 1"/>
          <p:cNvSpPr txBox="1">
            <a:spLocks noGrp="1"/>
          </p:cNvSpPr>
          <p:nvPr>
            <p:ph type="body" idx="1"/>
          </p:nvPr>
        </p:nvSpPr>
        <p:spPr>
          <a:xfrm>
            <a:off x="590308" y="1678328"/>
            <a:ext cx="8322197" cy="4930815"/>
          </a:xfrm>
          <a:prstGeom prst="rect">
            <a:avLst/>
          </a:prstGeom>
          <a:noFill/>
          <a:ln>
            <a:noFill/>
          </a:ln>
        </p:spPr>
        <p:txBody>
          <a:bodyPr wrap="square" lIns="91425" tIns="91425" rIns="91425" bIns="91425" anchor="t" anchorCtr="0">
            <a:noAutofit/>
          </a:bodyPr>
          <a:lstStyle/>
          <a:p>
            <a:pPr marL="0" marR="0" lvl="0" indent="0" rtl="0">
              <a:lnSpc>
                <a:spcPct val="100000"/>
              </a:lnSpc>
              <a:spcBef>
                <a:spcPts val="0"/>
              </a:spcBef>
              <a:spcAft>
                <a:spcPts val="0"/>
              </a:spcAft>
              <a:buClr>
                <a:srgbClr val="888888"/>
              </a:buClr>
              <a:buSzPct val="25000"/>
              <a:buFont typeface="Arial"/>
              <a:buNone/>
            </a:pPr>
            <a:r>
              <a:rPr lang="en-US" sz="2400" b="1" i="0" u="none" strike="noStrike" cap="none" dirty="0">
                <a:solidFill>
                  <a:schemeClr val="dk1"/>
                </a:solidFill>
                <a:latin typeface="Book Antiqua"/>
                <a:ea typeface="Book Antiqua"/>
                <a:cs typeface="Book Antiqua"/>
                <a:sym typeface="Book Antiqua"/>
              </a:rPr>
              <a:t>Self</a:t>
            </a:r>
            <a:r>
              <a:rPr lang="en-US" sz="2400" b="0" i="0" u="none" strike="noStrike" cap="none" dirty="0">
                <a:solidFill>
                  <a:schemeClr val="dk1"/>
                </a:solidFill>
                <a:latin typeface="Book Antiqua"/>
                <a:ea typeface="Book Antiqua"/>
                <a:cs typeface="Book Antiqua"/>
                <a:sym typeface="Book Antiqua"/>
              </a:rPr>
              <a:t>-</a:t>
            </a:r>
            <a:r>
              <a:rPr lang="en-US" sz="2400" b="1" i="0" u="none" strike="noStrike" cap="none" dirty="0">
                <a:solidFill>
                  <a:schemeClr val="dk1"/>
                </a:solidFill>
                <a:latin typeface="Book Antiqua"/>
                <a:ea typeface="Book Antiqua"/>
                <a:cs typeface="Book Antiqua"/>
                <a:sym typeface="Book Antiqua"/>
              </a:rPr>
              <a:t>determination</a:t>
            </a:r>
            <a:r>
              <a:rPr lang="en-US" sz="2400" b="0" i="0" u="none" strike="noStrike" cap="none" dirty="0">
                <a:solidFill>
                  <a:schemeClr val="dk1"/>
                </a:solidFill>
                <a:latin typeface="Book Antiqua"/>
                <a:ea typeface="Book Antiqua"/>
                <a:cs typeface="Book Antiqua"/>
                <a:sym typeface="Book Antiqua"/>
              </a:rPr>
              <a:t> involves many attitudes and abilities including: </a:t>
            </a:r>
            <a:r>
              <a:rPr lang="en-US" sz="2400" b="1" i="0" u="none" strike="noStrike" cap="none" dirty="0">
                <a:solidFill>
                  <a:schemeClr val="dk1"/>
                </a:solidFill>
                <a:latin typeface="Book Antiqua"/>
                <a:ea typeface="Book Antiqua"/>
                <a:cs typeface="Book Antiqua"/>
                <a:sym typeface="Book Antiqua"/>
              </a:rPr>
              <a:t>self</a:t>
            </a:r>
            <a:r>
              <a:rPr lang="en-US" sz="2400" b="0" i="0" u="none" strike="noStrike" cap="none" dirty="0">
                <a:solidFill>
                  <a:schemeClr val="dk1"/>
                </a:solidFill>
                <a:latin typeface="Book Antiqua"/>
                <a:ea typeface="Book Antiqua"/>
                <a:cs typeface="Book Antiqua"/>
                <a:sym typeface="Book Antiqua"/>
              </a:rPr>
              <a:t>-awareness, assertiveness, creativity, and pride, and problem solving and </a:t>
            </a:r>
            <a:r>
              <a:rPr lang="en-US" sz="2400" b="1" i="0" u="none" strike="noStrike" cap="none" dirty="0">
                <a:solidFill>
                  <a:schemeClr val="dk1"/>
                </a:solidFill>
                <a:latin typeface="Book Antiqua"/>
                <a:ea typeface="Book Antiqua"/>
                <a:cs typeface="Book Antiqua"/>
                <a:sym typeface="Book Antiqua"/>
              </a:rPr>
              <a:t>self</a:t>
            </a:r>
            <a:r>
              <a:rPr lang="en-US" sz="2400" b="0" i="0" u="none" strike="noStrike" cap="none" dirty="0">
                <a:solidFill>
                  <a:schemeClr val="dk1"/>
                </a:solidFill>
                <a:latin typeface="Book Antiqua"/>
                <a:ea typeface="Book Antiqua"/>
                <a:cs typeface="Book Antiqua"/>
                <a:sym typeface="Book Antiqua"/>
              </a:rPr>
              <a:t>-advocacy </a:t>
            </a:r>
            <a:r>
              <a:rPr lang="en-US" sz="2400" b="1" i="0" u="none" strike="noStrike" cap="none" dirty="0">
                <a:solidFill>
                  <a:schemeClr val="dk1"/>
                </a:solidFill>
                <a:latin typeface="Book Antiqua"/>
                <a:ea typeface="Book Antiqua"/>
                <a:cs typeface="Book Antiqua"/>
                <a:sym typeface="Book Antiqua"/>
              </a:rPr>
              <a:t>skills</a:t>
            </a:r>
            <a:r>
              <a:rPr lang="en-US" sz="2400" b="0" i="0" u="none" strike="noStrike" cap="none" dirty="0">
                <a:solidFill>
                  <a:schemeClr val="dk1"/>
                </a:solidFill>
                <a:latin typeface="Book Antiqua"/>
                <a:ea typeface="Book Antiqua"/>
                <a:cs typeface="Book Antiqua"/>
                <a:sym typeface="Book Antiqua"/>
              </a:rPr>
              <a:t>. To take charge of your own life, you must be able to set goals, evaluate options, make choices and then work to achieve your goals.</a:t>
            </a:r>
          </a:p>
          <a:p>
            <a:pPr marL="0" marR="0" lvl="0" indent="0" rtl="0">
              <a:lnSpc>
                <a:spcPct val="100000"/>
              </a:lnSpc>
              <a:spcBef>
                <a:spcPts val="0"/>
              </a:spcBef>
              <a:spcAft>
                <a:spcPts val="0"/>
              </a:spcAft>
              <a:buClr>
                <a:srgbClr val="888888"/>
              </a:buClr>
              <a:buSzPct val="25000"/>
              <a:buFont typeface="Arial"/>
              <a:buNone/>
            </a:pPr>
            <a:endParaRPr sz="2400" b="0" i="0" u="none" strike="noStrike" cap="none" dirty="0">
              <a:solidFill>
                <a:schemeClr val="dk1"/>
              </a:solidFill>
              <a:latin typeface="Book Antiqua"/>
              <a:ea typeface="Book Antiqua"/>
              <a:cs typeface="Book Antiqua"/>
              <a:sym typeface="Book Antiqua"/>
            </a:endParaRPr>
          </a:p>
          <a:p>
            <a:pPr marL="0" marR="0" lvl="0" indent="0" rtl="0">
              <a:lnSpc>
                <a:spcPct val="100000"/>
              </a:lnSpc>
              <a:spcBef>
                <a:spcPts val="0"/>
              </a:spcBef>
              <a:spcAft>
                <a:spcPts val="0"/>
              </a:spcAft>
              <a:buClr>
                <a:srgbClr val="888888"/>
              </a:buClr>
              <a:buSzPct val="25000"/>
              <a:buFont typeface="Arial"/>
              <a:buNone/>
            </a:pPr>
            <a:r>
              <a:rPr lang="en-US" sz="2400" b="0" i="0" u="none" strike="noStrike" cap="none" dirty="0">
                <a:solidFill>
                  <a:schemeClr val="dk1"/>
                </a:solidFill>
                <a:latin typeface="Book Antiqua"/>
                <a:ea typeface="Book Antiqua"/>
                <a:cs typeface="Book Antiqua"/>
                <a:sym typeface="Book Antiqua"/>
              </a:rPr>
              <a:t> Students who have </a:t>
            </a:r>
            <a:r>
              <a:rPr lang="en-US" sz="2400" b="1" i="0" u="none" strike="noStrike" cap="none" dirty="0">
                <a:solidFill>
                  <a:schemeClr val="dk1"/>
                </a:solidFill>
                <a:latin typeface="Book Antiqua"/>
                <a:ea typeface="Book Antiqua"/>
                <a:cs typeface="Book Antiqua"/>
                <a:sym typeface="Book Antiqua"/>
              </a:rPr>
              <a:t>self</a:t>
            </a:r>
            <a:r>
              <a:rPr lang="en-US" sz="2400" b="0" i="0" u="none" strike="noStrike" cap="none" dirty="0">
                <a:solidFill>
                  <a:schemeClr val="dk1"/>
                </a:solidFill>
                <a:latin typeface="Book Antiqua"/>
                <a:ea typeface="Book Antiqua"/>
                <a:cs typeface="Book Antiqua"/>
                <a:sym typeface="Book Antiqua"/>
              </a:rPr>
              <a:t>-</a:t>
            </a:r>
            <a:r>
              <a:rPr lang="en-US" sz="2400" b="1" i="0" u="none" strike="noStrike" cap="none" dirty="0">
                <a:solidFill>
                  <a:schemeClr val="dk1"/>
                </a:solidFill>
                <a:latin typeface="Book Antiqua"/>
                <a:ea typeface="Book Antiqua"/>
                <a:cs typeface="Book Antiqua"/>
                <a:sym typeface="Book Antiqua"/>
              </a:rPr>
              <a:t>determination</a:t>
            </a:r>
            <a:r>
              <a:rPr lang="en-US" sz="2400" b="0" i="0" u="none" strike="noStrike" cap="none" dirty="0">
                <a:solidFill>
                  <a:schemeClr val="dk1"/>
                </a:solidFill>
                <a:latin typeface="Book Antiqua"/>
                <a:ea typeface="Book Antiqua"/>
                <a:cs typeface="Book Antiqua"/>
                <a:sym typeface="Book Antiqua"/>
              </a:rPr>
              <a:t> skills have a stronger chance of being successful in making the transition to adulthood, including employment and independence (</a:t>
            </a:r>
            <a:r>
              <a:rPr lang="en-US" sz="2400" b="0" i="0" u="none" strike="noStrike" cap="none" dirty="0" err="1">
                <a:solidFill>
                  <a:schemeClr val="dk1"/>
                </a:solidFill>
                <a:latin typeface="Book Antiqua"/>
                <a:ea typeface="Book Antiqua"/>
                <a:cs typeface="Book Antiqua"/>
                <a:sym typeface="Book Antiqua"/>
              </a:rPr>
              <a:t>Wehmeyer</a:t>
            </a:r>
            <a:r>
              <a:rPr lang="en-US" sz="2400" b="0" i="0" u="none" strike="noStrike" cap="none" dirty="0">
                <a:solidFill>
                  <a:schemeClr val="dk1"/>
                </a:solidFill>
                <a:latin typeface="Book Antiqua"/>
                <a:ea typeface="Book Antiqua"/>
                <a:cs typeface="Book Antiqua"/>
                <a:sym typeface="Book Antiqua"/>
              </a:rPr>
              <a:t> &amp; Schwartz, 1997).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dirty="0">
                <a:latin typeface="Book Antiqua"/>
                <a:ea typeface="Book Antiqua"/>
                <a:cs typeface="Book Antiqua"/>
                <a:sym typeface="Book Antiqua"/>
              </a:rPr>
              <a:t>Part II Content</a:t>
            </a:r>
            <a:endParaRPr lang="en-US" sz="6000" b="0" i="0" u="none" strike="noStrike" cap="none" dirty="0">
              <a:solidFill>
                <a:schemeClr val="dk1"/>
              </a:solidFill>
              <a:latin typeface="Book Antiqua"/>
              <a:ea typeface="Book Antiqua"/>
              <a:cs typeface="Book Antiqua"/>
              <a:sym typeface="Book Antiqua"/>
            </a:endParaRPr>
          </a:p>
        </p:txBody>
      </p:sp>
      <p:sp>
        <p:nvSpPr>
          <p:cNvPr id="2" name="Text Placeholder 1"/>
          <p:cNvSpPr>
            <a:spLocks noGrp="1"/>
          </p:cNvSpPr>
          <p:nvPr>
            <p:ph type="body" idx="1"/>
          </p:nvPr>
        </p:nvSpPr>
        <p:spPr>
          <a:xfrm>
            <a:off x="833376" y="1889567"/>
            <a:ext cx="7853423" cy="4525963"/>
          </a:xfrm>
        </p:spPr>
        <p:txBody>
          <a:bodyPr/>
          <a:lstStyle/>
          <a:p>
            <a:pPr marL="508000" indent="-457200">
              <a:spcBef>
                <a:spcPts val="0"/>
              </a:spcBef>
              <a:buClr>
                <a:srgbClr val="000000"/>
              </a:buClr>
            </a:pPr>
            <a:r>
              <a:rPr lang="en-US" dirty="0">
                <a:solidFill>
                  <a:srgbClr val="000000"/>
                </a:solidFill>
                <a:latin typeface="Book Antiqua"/>
                <a:ea typeface="Book Antiqua"/>
                <a:cs typeface="Book Antiqua"/>
                <a:sym typeface="Book Antiqua"/>
              </a:rPr>
              <a:t>The Individualized Education Plan</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Accommodations and Modifications</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Detailed example of Specially Designed Instruction</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The educational team</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Transition </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Adult services</a:t>
            </a:r>
          </a:p>
        </p:txBody>
      </p:sp>
    </p:spTree>
    <p:extLst>
      <p:ext uri="{BB962C8B-B14F-4D97-AF65-F5344CB8AC3E}">
        <p14:creationId xmlns:p14="http://schemas.microsoft.com/office/powerpoint/2010/main" val="1230234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Secondary Transition Planning</a:t>
            </a:r>
          </a:p>
        </p:txBody>
      </p:sp>
      <p:sp>
        <p:nvSpPr>
          <p:cNvPr id="504" name="Text Placeholder 1"/>
          <p:cNvSpPr txBox="1">
            <a:spLocks noGrp="1"/>
          </p:cNvSpPr>
          <p:nvPr>
            <p:ph type="body" idx="1"/>
          </p:nvPr>
        </p:nvSpPr>
        <p:spPr>
          <a:xfrm>
            <a:off x="868100" y="1909823"/>
            <a:ext cx="7818699" cy="4216340"/>
          </a:xfrm>
          <a:prstGeom prst="rect">
            <a:avLst/>
          </a:prstGeom>
          <a:noFill/>
          <a:ln>
            <a:noFill/>
          </a:ln>
        </p:spPr>
        <p:txBody>
          <a:bodyPr wrap="square" lIns="91425" tIns="91425" rIns="91425" bIns="91425" anchor="t" anchorCtr="0">
            <a:noAutofit/>
          </a:bodyPr>
          <a:lstStyle/>
          <a:p>
            <a:pPr marL="419100" indent="-342900">
              <a:spcBef>
                <a:spcPts val="0"/>
              </a:spcBef>
            </a:pPr>
            <a:r>
              <a:rPr lang="en-US" sz="2800" b="0" i="0" u="none" strike="noStrike" cap="none" dirty="0">
                <a:solidFill>
                  <a:schemeClr val="dk1"/>
                </a:solidFill>
                <a:latin typeface="Book Antiqua" panose="02040602050305030304" pitchFamily="18" charset="0"/>
                <a:sym typeface="Calibri"/>
              </a:rPr>
              <a:t>Generally begins at age 14 </a:t>
            </a:r>
          </a:p>
          <a:p>
            <a:pPr marL="419100" indent="-342900">
              <a:spcBef>
                <a:spcPts val="0"/>
              </a:spcBef>
            </a:pPr>
            <a:r>
              <a:rPr lang="en-US" sz="2800" b="0" i="0" u="none" strike="noStrike" cap="none" dirty="0">
                <a:solidFill>
                  <a:schemeClr val="dk1"/>
                </a:solidFill>
                <a:latin typeface="Book Antiqua" panose="02040602050305030304" pitchFamily="18" charset="0"/>
                <a:sym typeface="Calibri"/>
              </a:rPr>
              <a:t>Transition plan is part of  IEP </a:t>
            </a:r>
          </a:p>
          <a:p>
            <a:pPr marL="419100" indent="-342900">
              <a:spcBef>
                <a:spcPts val="0"/>
              </a:spcBef>
            </a:pPr>
            <a:r>
              <a:rPr lang="en-US" sz="2800" b="0" i="0" u="none" strike="noStrike" cap="none" dirty="0">
                <a:solidFill>
                  <a:schemeClr val="dk1"/>
                </a:solidFill>
                <a:latin typeface="Book Antiqua" panose="02040602050305030304" pitchFamily="18" charset="0"/>
                <a:sym typeface="Calibri"/>
              </a:rPr>
              <a:t>Establishes goals for post graduation through career awareness exploration activities.</a:t>
            </a:r>
          </a:p>
          <a:p>
            <a:pPr marL="419100" indent="-342900">
              <a:spcBef>
                <a:spcPts val="0"/>
              </a:spcBef>
            </a:pPr>
            <a:r>
              <a:rPr lang="en-US" sz="2800" b="0" i="0" u="none" strike="noStrike" cap="none" dirty="0">
                <a:solidFill>
                  <a:schemeClr val="dk1"/>
                </a:solidFill>
                <a:latin typeface="Book Antiqua" panose="02040602050305030304" pitchFamily="18" charset="0"/>
                <a:sym typeface="Calibri"/>
              </a:rPr>
              <a:t>Based on student's needs, strengths, skills, and interests.</a:t>
            </a:r>
          </a:p>
          <a:p>
            <a:pPr marL="419100" indent="-342900">
              <a:spcBef>
                <a:spcPts val="0"/>
              </a:spcBef>
            </a:pPr>
            <a:r>
              <a:rPr lang="en-US" sz="2800" b="0" i="0" u="none" strike="noStrike" cap="none" dirty="0">
                <a:solidFill>
                  <a:schemeClr val="dk1"/>
                </a:solidFill>
                <a:latin typeface="Book Antiqua" panose="02040602050305030304" pitchFamily="18" charset="0"/>
                <a:sym typeface="Calibri"/>
              </a:rPr>
              <a:t>Involves student and individuals directly involved in helping them prepare to enter a post-school environment.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Transition to Adulthood (18+)</a:t>
            </a:r>
          </a:p>
        </p:txBody>
      </p:sp>
      <p:sp>
        <p:nvSpPr>
          <p:cNvPr id="510" name="Text Placeholder 1"/>
          <p:cNvSpPr txBox="1">
            <a:spLocks noGrp="1"/>
          </p:cNvSpPr>
          <p:nvPr>
            <p:ph type="body" idx="1"/>
          </p:nvPr>
        </p:nvSpPr>
        <p:spPr>
          <a:xfrm>
            <a:off x="902825" y="1886673"/>
            <a:ext cx="7783975" cy="4456254"/>
          </a:xfrm>
          <a:prstGeom prst="rect">
            <a:avLst/>
          </a:prstGeom>
          <a:noFill/>
          <a:ln>
            <a:noFill/>
          </a:ln>
        </p:spPr>
        <p:txBody>
          <a:bodyPr wrap="square" lIns="91425" tIns="91425" rIns="91425" bIns="91425" anchor="t" anchorCtr="0">
            <a:noAutofit/>
          </a:bodyPr>
          <a:lstStyle/>
          <a:p>
            <a:pPr marL="0" marR="0" lvl="0" indent="0" algn="l" rtl="0">
              <a:lnSpc>
                <a:spcPct val="129500"/>
              </a:lnSpc>
              <a:spcBef>
                <a:spcPts val="0"/>
              </a:spcBef>
              <a:spcAft>
                <a:spcPts val="0"/>
              </a:spcAft>
              <a:buClr>
                <a:schemeClr val="dk1"/>
              </a:buClr>
              <a:buSzPct val="25000"/>
              <a:buFont typeface="Arial"/>
              <a:buNone/>
            </a:pPr>
            <a:r>
              <a:rPr lang="en-US" sz="2200" b="1" i="0" u="none" strike="noStrike" cap="none" dirty="0">
                <a:solidFill>
                  <a:srgbClr val="333333"/>
                </a:solidFill>
                <a:latin typeface="Book Antiqua"/>
                <a:ea typeface="Book Antiqua"/>
                <a:cs typeface="Book Antiqua"/>
                <a:sym typeface="Book Antiqua"/>
              </a:rPr>
              <a:t>Postsecondary Education:  </a:t>
            </a:r>
            <a:r>
              <a:rPr lang="en-US" sz="2200" b="0" i="0" u="none" strike="noStrike" cap="none" dirty="0">
                <a:solidFill>
                  <a:srgbClr val="333333"/>
                </a:solidFill>
                <a:latin typeface="Book Antiqua"/>
                <a:ea typeface="Book Antiqua"/>
                <a:cs typeface="Book Antiqua"/>
                <a:sym typeface="Book Antiqua"/>
              </a:rPr>
              <a:t>Many high school students with disabilities, including those with deaf-blindness, continue their education in post-secondary schools including vocational and career schools, 2 and 4 year colleges, and universities. While a free and appropriate public education (FAPE) is guaranteed through the Individuals with Disabilities Education Act (IDEA), once a student graduates from high school public funding is not guaranteed. Some students may be eligible for support from vocational rehabilitation agencies.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a:solidFill>
                  <a:schemeClr val="dk1"/>
                </a:solidFill>
                <a:latin typeface="Book Antiqua"/>
                <a:ea typeface="Book Antiqua"/>
                <a:cs typeface="Book Antiqua"/>
                <a:sym typeface="Book Antiqua"/>
              </a:rPr>
              <a:t>Adult Services</a:t>
            </a:r>
          </a:p>
        </p:txBody>
      </p:sp>
      <p:sp>
        <p:nvSpPr>
          <p:cNvPr id="516" name="Text Placeholder 1"/>
          <p:cNvSpPr txBox="1">
            <a:spLocks noGrp="1"/>
          </p:cNvSpPr>
          <p:nvPr>
            <p:ph type="body" idx="1"/>
          </p:nvPr>
        </p:nvSpPr>
        <p:spPr>
          <a:xfrm>
            <a:off x="587829" y="1681843"/>
            <a:ext cx="8327571" cy="4980214"/>
          </a:xfrm>
          <a:prstGeom prst="rect">
            <a:avLst/>
          </a:prstGeom>
          <a:noFill/>
          <a:ln>
            <a:noFill/>
          </a:ln>
        </p:spPr>
        <p:txBody>
          <a:bodyPr wrap="square" lIns="91425" tIns="91425" rIns="91425" bIns="91425" anchor="t" anchorCtr="0">
            <a:noAutofit/>
          </a:bodyPr>
          <a:lstStyle/>
          <a:p>
            <a:pPr marL="495300" indent="-457200">
              <a:spcBef>
                <a:spcPts val="600"/>
              </a:spcBef>
              <a:buClr>
                <a:srgbClr val="000000"/>
              </a:buClr>
            </a:pPr>
            <a:r>
              <a:rPr lang="en-US" sz="2400" b="0" i="0" strike="noStrike" cap="none" dirty="0">
                <a:solidFill>
                  <a:schemeClr val="tx1"/>
                </a:solidFill>
                <a:latin typeface="Book Antiqua"/>
                <a:ea typeface="Book Antiqua"/>
                <a:cs typeface="Book Antiqua"/>
                <a:sym typeface="Book Antiqua"/>
              </a:rPr>
              <a:t>Eligibility not Entitlement </a:t>
            </a:r>
          </a:p>
          <a:p>
            <a:pPr marL="495300" indent="-457200">
              <a:spcBef>
                <a:spcPts val="600"/>
              </a:spcBef>
              <a:buClr>
                <a:srgbClr val="000000"/>
              </a:buClr>
            </a:pPr>
            <a:r>
              <a:rPr lang="en-US" sz="2400" b="0" i="0" strike="noStrike" cap="none" dirty="0">
                <a:solidFill>
                  <a:schemeClr val="tx1"/>
                </a:solidFill>
                <a:latin typeface="Book Antiqua"/>
                <a:ea typeface="Book Antiqua"/>
                <a:cs typeface="Book Antiqua"/>
                <a:sym typeface="Book Antiqua"/>
              </a:rPr>
              <a:t>Commission for the Blind</a:t>
            </a:r>
            <a:endParaRPr lang="en-US" sz="2400" b="0" i="0" strike="noStrike" cap="none" dirty="0">
              <a:solidFill>
                <a:schemeClr val="tx1"/>
              </a:solidFill>
              <a:latin typeface="Book Antiqua"/>
              <a:ea typeface="Book Antiqua"/>
              <a:cs typeface="Book Antiqua"/>
              <a:sym typeface="Book Antiqua"/>
              <a:hlinkClick r:id="rId3"/>
            </a:endParaRPr>
          </a:p>
          <a:p>
            <a:pPr marL="895350" lvl="1" indent="-457200">
              <a:spcBef>
                <a:spcPts val="0"/>
              </a:spcBef>
              <a:buClr>
                <a:srgbClr val="000000"/>
              </a:buClr>
            </a:pPr>
            <a:r>
              <a:rPr lang="en-US" sz="2400" u="sng" dirty="0">
                <a:solidFill>
                  <a:schemeClr val="hlink"/>
                </a:solidFill>
                <a:latin typeface="Book Antiqua"/>
                <a:ea typeface="Book Antiqua"/>
                <a:cs typeface="Book Antiqua"/>
                <a:sym typeface="Book Antiqua"/>
                <a:hlinkClick r:id="rId3"/>
              </a:rPr>
              <a:t>http://ncsab.org/List/StateDirectors</a:t>
            </a:r>
            <a:endParaRPr lang="en-US" sz="2400" b="0" i="0" u="sng" strike="noStrike" cap="none" dirty="0">
              <a:solidFill>
                <a:schemeClr val="hlink"/>
              </a:solidFill>
              <a:latin typeface="Book Antiqua"/>
              <a:ea typeface="Book Antiqua"/>
              <a:cs typeface="Book Antiqua"/>
              <a:sym typeface="Book Antiqua"/>
              <a:hlinkClick r:id="rId3"/>
            </a:endParaRPr>
          </a:p>
          <a:p>
            <a:pPr marL="495300" indent="-457200">
              <a:spcBef>
                <a:spcPts val="600"/>
              </a:spcBef>
              <a:buClr>
                <a:srgbClr val="000000"/>
              </a:buClr>
            </a:pPr>
            <a:r>
              <a:rPr lang="en-US" sz="2400" b="0" i="0" strike="noStrike" cap="none" dirty="0">
                <a:solidFill>
                  <a:schemeClr val="tx1"/>
                </a:solidFill>
                <a:latin typeface="Book Antiqua"/>
                <a:ea typeface="Book Antiqua"/>
                <a:cs typeface="Book Antiqua"/>
                <a:sym typeface="Book Antiqua"/>
              </a:rPr>
              <a:t>Department of Vocational Rehabilitation</a:t>
            </a:r>
          </a:p>
          <a:p>
            <a:pPr marL="895350" lvl="1" indent="-457200">
              <a:spcBef>
                <a:spcPts val="0"/>
              </a:spcBef>
              <a:buClr>
                <a:srgbClr val="000000"/>
              </a:buClr>
            </a:pPr>
            <a:r>
              <a:rPr lang="en-US" sz="2400" u="sng" dirty="0">
                <a:solidFill>
                  <a:schemeClr val="hlink"/>
                </a:solidFill>
                <a:latin typeface="Book Antiqua"/>
                <a:ea typeface="Book Antiqua"/>
                <a:cs typeface="Book Antiqua"/>
                <a:sym typeface="Book Antiqua"/>
                <a:hlinkClick r:id="rId4"/>
              </a:rPr>
              <a:t>https://www.csavr.org/state-vr-directors</a:t>
            </a:r>
            <a:endParaRPr lang="en-US" sz="2400" b="0" i="0" u="sng" strike="noStrike" cap="none" dirty="0">
              <a:solidFill>
                <a:schemeClr val="hlink"/>
              </a:solidFill>
              <a:latin typeface="Book Antiqua"/>
              <a:ea typeface="Book Antiqua"/>
              <a:cs typeface="Book Antiqua"/>
              <a:sym typeface="Book Antiqua"/>
              <a:hlinkClick r:id="rId4"/>
            </a:endParaRPr>
          </a:p>
          <a:p>
            <a:pPr marL="495300" indent="-457200">
              <a:spcBef>
                <a:spcPts val="600"/>
              </a:spcBef>
              <a:buClr>
                <a:srgbClr val="000000"/>
              </a:buClr>
            </a:pPr>
            <a:r>
              <a:rPr lang="en-US" sz="2400" b="0" i="0" u="none" strike="noStrike" cap="none" dirty="0">
                <a:solidFill>
                  <a:srgbClr val="000000"/>
                </a:solidFill>
                <a:latin typeface="Book Antiqua"/>
                <a:ea typeface="Book Antiqua"/>
                <a:cs typeface="Book Antiqua"/>
                <a:sym typeface="Book Antiqua"/>
              </a:rPr>
              <a:t>HKNC Reps, Registry, Trainings</a:t>
            </a:r>
          </a:p>
          <a:p>
            <a:pPr marL="495300" indent="-457200">
              <a:spcBef>
                <a:spcPts val="600"/>
              </a:spcBef>
              <a:buClr>
                <a:srgbClr val="000000"/>
              </a:buClr>
            </a:pPr>
            <a:r>
              <a:rPr lang="en-US" sz="2400" b="0" i="0" u="none" strike="noStrike" cap="none" dirty="0">
                <a:solidFill>
                  <a:srgbClr val="000000"/>
                </a:solidFill>
                <a:latin typeface="Book Antiqua"/>
                <a:ea typeface="Book Antiqua"/>
                <a:cs typeface="Book Antiqua"/>
                <a:sym typeface="Book Antiqua"/>
              </a:rPr>
              <a:t>Support Service Providers</a:t>
            </a:r>
          </a:p>
          <a:p>
            <a:pPr marL="495300" indent="-457200">
              <a:spcBef>
                <a:spcPts val="600"/>
              </a:spcBef>
              <a:buClr>
                <a:srgbClr val="000000"/>
              </a:buClr>
            </a:pPr>
            <a:r>
              <a:rPr lang="en-US" sz="2400" dirty="0">
                <a:latin typeface="Book Antiqua"/>
                <a:ea typeface="Book Antiqua"/>
                <a:cs typeface="Book Antiqua"/>
                <a:sym typeface="Book Antiqua"/>
              </a:rPr>
              <a:t>Gallaudet, National Technical Institute for the Deaf, CSU Northridge or any college with supports for individual</a:t>
            </a:r>
          </a:p>
          <a:p>
            <a:pPr marL="495300" indent="-457200">
              <a:spcBef>
                <a:spcPts val="600"/>
              </a:spcBef>
              <a:buClr>
                <a:srgbClr val="000000"/>
              </a:buClr>
            </a:pPr>
            <a:endParaRPr lang="en-US" b="0" i="0" u="none" strike="noStrike" cap="none" dirty="0">
              <a:solidFill>
                <a:srgbClr val="000000"/>
              </a:solidFill>
              <a:latin typeface="Book Antiqua"/>
              <a:ea typeface="Book Antiqua"/>
              <a:cs typeface="Book Antiqua"/>
              <a:sym typeface="Book Antiqu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It’s the climb</a:t>
            </a:r>
          </a:p>
        </p:txBody>
      </p:sp>
      <p:sp>
        <p:nvSpPr>
          <p:cNvPr id="522" name="Text Placeholder 1"/>
          <p:cNvSpPr txBox="1">
            <a:spLocks noGrp="1"/>
          </p:cNvSpPr>
          <p:nvPr>
            <p:ph type="body" idx="1"/>
          </p:nvPr>
        </p:nvSpPr>
        <p:spPr>
          <a:xfrm>
            <a:off x="1331088" y="2743199"/>
            <a:ext cx="7014259" cy="3105171"/>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US" sz="4000" b="0" i="0" u="none" strike="noStrike" cap="none" dirty="0">
                <a:solidFill>
                  <a:srgbClr val="000000"/>
                </a:solidFill>
                <a:latin typeface="Book Antiqua"/>
                <a:ea typeface="Book Antiqua"/>
                <a:cs typeface="Book Antiqua"/>
                <a:sym typeface="Book Antiqua"/>
              </a:rPr>
              <a:t>“Alone we can do so little, together we can do so much”- Helen Keller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a:solidFill>
                  <a:schemeClr val="dk1"/>
                </a:solidFill>
                <a:latin typeface="Book Antiqua"/>
                <a:ea typeface="Book Antiqua"/>
                <a:cs typeface="Book Antiqua"/>
                <a:sym typeface="Book Antiqua"/>
              </a:rPr>
              <a:t>Links &amp; Resources</a:t>
            </a:r>
            <a:r>
              <a:rPr lang="en-US" sz="4000" b="0" i="0" u="none" strike="noStrike" cap="none" baseline="0" dirty="0">
                <a:solidFill>
                  <a:schemeClr val="dk1"/>
                </a:solidFill>
                <a:latin typeface="Book Antiqua"/>
                <a:ea typeface="Book Antiqua"/>
                <a:cs typeface="Book Antiqua"/>
                <a:sym typeface="Book Antiqua"/>
              </a:rPr>
              <a:t> </a:t>
            </a:r>
            <a:r>
              <a:rPr lang="en-US" sz="4000" b="0" i="0" u="none" strike="noStrike" cap="none" dirty="0">
                <a:solidFill>
                  <a:schemeClr val="dk1"/>
                </a:solidFill>
                <a:latin typeface="Book Antiqua"/>
                <a:ea typeface="Book Antiqua"/>
                <a:cs typeface="Book Antiqua"/>
                <a:sym typeface="Book Antiqua"/>
              </a:rPr>
              <a:t>Usher Syndrome Coalition</a:t>
            </a:r>
          </a:p>
        </p:txBody>
      </p:sp>
      <p:sp>
        <p:nvSpPr>
          <p:cNvPr id="528" name="Text Placeholder 1"/>
          <p:cNvSpPr txBox="1">
            <a:spLocks noGrp="1"/>
          </p:cNvSpPr>
          <p:nvPr>
            <p:ph type="body" idx="1"/>
          </p:nvPr>
        </p:nvSpPr>
        <p:spPr>
          <a:xfrm>
            <a:off x="457200" y="1417638"/>
            <a:ext cx="8572500" cy="5260748"/>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US" sz="2800" b="0" i="0" u="none" strike="noStrike" cap="none" dirty="0">
                <a:solidFill>
                  <a:srgbClr val="000000"/>
                </a:solidFill>
                <a:latin typeface="Book Antiqua"/>
                <a:ea typeface="Book Antiqua"/>
                <a:cs typeface="Book Antiqua"/>
                <a:sym typeface="Book Antiqua"/>
              </a:rPr>
              <a:t>Website: </a:t>
            </a:r>
            <a:r>
              <a:rPr lang="en-US" sz="2800" b="0" i="0" u="sng" strike="noStrike" cap="none" dirty="0">
                <a:solidFill>
                  <a:schemeClr val="hlink"/>
                </a:solidFill>
                <a:latin typeface="Book Antiqua"/>
                <a:ea typeface="Book Antiqua"/>
                <a:cs typeface="Book Antiqua"/>
                <a:sym typeface="Book Antiqua"/>
                <a:hlinkClick r:id="rId3"/>
              </a:rPr>
              <a:t>www.usher-syndrome.org</a:t>
            </a:r>
            <a:r>
              <a:rPr lang="en-US" sz="2800" b="0" i="0" u="none" strike="noStrike" cap="none" dirty="0">
                <a:solidFill>
                  <a:srgbClr val="0000FF"/>
                </a:solidFill>
                <a:latin typeface="Book Antiqua"/>
                <a:ea typeface="Book Antiqua"/>
                <a:cs typeface="Book Antiqua"/>
                <a:sym typeface="Book Antiqua"/>
              </a:rPr>
              <a:t> </a:t>
            </a:r>
            <a:r>
              <a:rPr lang="en-US" sz="2800" b="0" i="0" u="none" strike="noStrike" cap="none" dirty="0">
                <a:solidFill>
                  <a:srgbClr val="000000"/>
                </a:solidFill>
                <a:latin typeface="Book Antiqua"/>
                <a:ea typeface="Book Antiqua"/>
                <a:cs typeface="Book Antiqua"/>
                <a:sym typeface="Book Antiqua"/>
              </a:rPr>
              <a:t>  </a:t>
            </a:r>
          </a:p>
          <a:p>
            <a:pPr marL="0" lvl="0" indent="0" algn="ctr">
              <a:spcBef>
                <a:spcPts val="1000"/>
              </a:spcBef>
              <a:buClr>
                <a:srgbClr val="888888"/>
              </a:buClr>
              <a:buSzPct val="25000"/>
              <a:buNone/>
            </a:pPr>
            <a:r>
              <a:rPr lang="en-US" sz="2400" b="0" i="0" strike="noStrike" cap="none" dirty="0">
                <a:solidFill>
                  <a:schemeClr val="tx1"/>
                </a:solidFill>
                <a:latin typeface="Book Antiqua"/>
                <a:ea typeface="Book Antiqua"/>
                <a:cs typeface="Book Antiqua"/>
                <a:sym typeface="Book Antiqua"/>
              </a:rPr>
              <a:t>USH Trust Registry</a:t>
            </a:r>
            <a:r>
              <a:rPr lang="en-US" sz="2400" dirty="0">
                <a:solidFill>
                  <a:schemeClr val="tx1"/>
                </a:solidFill>
                <a:latin typeface="Book Antiqua"/>
                <a:ea typeface="Book Antiqua"/>
                <a:cs typeface="Book Antiqua"/>
                <a:sym typeface="Book Antiqua"/>
              </a:rPr>
              <a:t>: </a:t>
            </a:r>
          </a:p>
          <a:p>
            <a:pPr marL="0" lvl="0" indent="0" algn="ctr">
              <a:spcBef>
                <a:spcPts val="0"/>
              </a:spcBef>
              <a:buClr>
                <a:srgbClr val="888888"/>
              </a:buClr>
              <a:buSzPct val="25000"/>
              <a:buNone/>
            </a:pPr>
            <a:r>
              <a:rPr lang="en-US" sz="1800" u="sng" dirty="0">
                <a:solidFill>
                  <a:schemeClr val="hlink"/>
                </a:solidFill>
                <a:latin typeface="Book Antiqua"/>
                <a:ea typeface="Book Antiqua"/>
                <a:cs typeface="Book Antiqua"/>
                <a:sym typeface="Book Antiqua"/>
                <a:hlinkClick r:id="rId4"/>
              </a:rPr>
              <a:t>http://www.usher-registry.org</a:t>
            </a:r>
            <a:endParaRPr lang="en-US" sz="1800" u="sng" dirty="0">
              <a:solidFill>
                <a:schemeClr val="hlink"/>
              </a:solidFill>
              <a:latin typeface="Book Antiqua"/>
              <a:ea typeface="Book Antiqua"/>
              <a:cs typeface="Book Antiqua"/>
              <a:sym typeface="Book Antiqua"/>
            </a:endParaRPr>
          </a:p>
          <a:p>
            <a:pPr marL="0" lvl="0" indent="0" algn="ctr">
              <a:spcBef>
                <a:spcPts val="1000"/>
              </a:spcBef>
              <a:buClr>
                <a:srgbClr val="888888"/>
              </a:buClr>
              <a:buSzPct val="25000"/>
              <a:buNone/>
            </a:pPr>
            <a:r>
              <a:rPr lang="en-US" sz="2400" b="0" i="0" strike="noStrike" cap="none" dirty="0">
                <a:solidFill>
                  <a:schemeClr val="tx1"/>
                </a:solidFill>
                <a:latin typeface="Book Antiqua"/>
                <a:ea typeface="Book Antiqua"/>
                <a:cs typeface="Book Antiqua"/>
                <a:sym typeface="Book Antiqua"/>
              </a:rPr>
              <a:t>USH Blue Book</a:t>
            </a:r>
            <a:r>
              <a:rPr lang="en-US" sz="2400" dirty="0">
                <a:solidFill>
                  <a:schemeClr val="tx1"/>
                </a:solidFill>
                <a:latin typeface="Book Antiqua"/>
                <a:ea typeface="Book Antiqua"/>
                <a:cs typeface="Book Antiqua"/>
                <a:sym typeface="Book Antiqua"/>
              </a:rPr>
              <a:t>: </a:t>
            </a:r>
          </a:p>
          <a:p>
            <a:pPr marL="0" lvl="0" indent="0" algn="ctr">
              <a:spcBef>
                <a:spcPts val="0"/>
              </a:spcBef>
              <a:buClr>
                <a:srgbClr val="888888"/>
              </a:buClr>
              <a:buSzPct val="25000"/>
              <a:buNone/>
            </a:pPr>
            <a:r>
              <a:rPr lang="en-US" sz="1800" u="sng" dirty="0">
                <a:solidFill>
                  <a:schemeClr val="hlink"/>
                </a:solidFill>
                <a:latin typeface="Book Antiqua"/>
                <a:ea typeface="Book Antiqua"/>
                <a:cs typeface="Book Antiqua"/>
                <a:sym typeface="Book Antiqua"/>
                <a:hlinkClick r:id="rId5"/>
              </a:rPr>
              <a:t>https://www.usher-syndrome.org/our-story/join-the-ush-blue-book.html</a:t>
            </a:r>
            <a:endParaRPr lang="en-US" sz="1800" u="sng" dirty="0">
              <a:solidFill>
                <a:schemeClr val="hlink"/>
              </a:solidFill>
              <a:latin typeface="Book Antiqua"/>
              <a:ea typeface="Book Antiqua"/>
              <a:cs typeface="Book Antiqua"/>
              <a:sym typeface="Book Antiqua"/>
            </a:endParaRPr>
          </a:p>
          <a:p>
            <a:pPr marL="0" lvl="0" indent="0" algn="ctr">
              <a:spcBef>
                <a:spcPts val="1000"/>
              </a:spcBef>
              <a:buClr>
                <a:srgbClr val="888888"/>
              </a:buClr>
              <a:buSzPct val="25000"/>
              <a:buNone/>
            </a:pPr>
            <a:r>
              <a:rPr lang="en-US" sz="2400" b="0" i="0" strike="noStrike" cap="none" dirty="0">
                <a:solidFill>
                  <a:schemeClr val="tx1"/>
                </a:solidFill>
                <a:latin typeface="Book Antiqua"/>
                <a:ea typeface="Book Antiqua"/>
                <a:cs typeface="Book Antiqua"/>
                <a:sym typeface="Book Antiqua"/>
              </a:rPr>
              <a:t>USH </a:t>
            </a:r>
            <a:r>
              <a:rPr lang="en-US" sz="2400" dirty="0">
                <a:solidFill>
                  <a:schemeClr val="tx1"/>
                </a:solidFill>
                <a:latin typeface="Book Antiqua"/>
                <a:ea typeface="Book Antiqua"/>
                <a:cs typeface="Book Antiqua"/>
                <a:sym typeface="Book Antiqua"/>
              </a:rPr>
              <a:t>Blog: </a:t>
            </a:r>
          </a:p>
          <a:p>
            <a:pPr marL="0" lvl="0" indent="0" algn="ctr">
              <a:spcBef>
                <a:spcPts val="0"/>
              </a:spcBef>
              <a:buClr>
                <a:srgbClr val="888888"/>
              </a:buClr>
              <a:buSzPct val="25000"/>
              <a:buNone/>
            </a:pPr>
            <a:r>
              <a:rPr lang="en-US" sz="1800" dirty="0">
                <a:solidFill>
                  <a:schemeClr val="tx1"/>
                </a:solidFill>
                <a:latin typeface="Book Antiqua"/>
                <a:ea typeface="Book Antiqua"/>
                <a:cs typeface="Book Antiqua"/>
                <a:sym typeface="Book Antiqua"/>
                <a:hlinkClick r:id="rId6"/>
              </a:rPr>
              <a:t>https://www.usher-syndrome.org/our-story/ush-blog.html</a:t>
            </a:r>
            <a:endParaRPr lang="en-US" sz="1800" dirty="0">
              <a:solidFill>
                <a:schemeClr val="tx1"/>
              </a:solidFill>
              <a:latin typeface="Book Antiqua"/>
              <a:ea typeface="Book Antiqua"/>
              <a:cs typeface="Book Antiqua"/>
              <a:sym typeface="Book Antiqua"/>
            </a:endParaRPr>
          </a:p>
          <a:p>
            <a:pPr marL="0" lvl="0" indent="0" algn="ctr">
              <a:spcBef>
                <a:spcPts val="1000"/>
              </a:spcBef>
              <a:buClr>
                <a:srgbClr val="888888"/>
              </a:buClr>
              <a:buSzPct val="25000"/>
              <a:buNone/>
            </a:pPr>
            <a:r>
              <a:rPr lang="en-US" sz="2400" dirty="0">
                <a:solidFill>
                  <a:schemeClr val="tx1"/>
                </a:solidFill>
                <a:latin typeface="Book Antiqua"/>
                <a:ea typeface="Book Antiqua"/>
                <a:cs typeface="Book Antiqua"/>
                <a:sym typeface="Book Antiqua"/>
              </a:rPr>
              <a:t>USH Talks: </a:t>
            </a:r>
          </a:p>
          <a:p>
            <a:pPr marL="0" lvl="0" indent="0" algn="ctr">
              <a:spcBef>
                <a:spcPts val="0"/>
              </a:spcBef>
              <a:buClr>
                <a:srgbClr val="888888"/>
              </a:buClr>
              <a:buSzPct val="25000"/>
              <a:buNone/>
            </a:pPr>
            <a:r>
              <a:rPr lang="en-US" sz="1800" dirty="0">
                <a:solidFill>
                  <a:schemeClr val="tx1"/>
                </a:solidFill>
                <a:latin typeface="Book Antiqua"/>
                <a:ea typeface="Book Antiqua"/>
                <a:cs typeface="Book Antiqua"/>
                <a:sym typeface="Book Antiqua"/>
                <a:hlinkClick r:id="rId7"/>
              </a:rPr>
              <a:t>https://www.usher-syndrome.org/what-is-usher-syndrome/presentations/ush-talks-library.html</a:t>
            </a:r>
            <a:endParaRPr lang="en-US" sz="1800" b="0" i="0" strike="noStrike" cap="none" dirty="0">
              <a:solidFill>
                <a:schemeClr val="tx1"/>
              </a:solidFill>
              <a:latin typeface="Book Antiqua"/>
              <a:ea typeface="Book Antiqua"/>
              <a:cs typeface="Book Antiqua"/>
              <a:sym typeface="Book Antiqua"/>
              <a:hlinkClick r:id="rId7"/>
            </a:endParaRPr>
          </a:p>
          <a:p>
            <a:pPr marL="0" lvl="0" indent="0" algn="ctr">
              <a:spcBef>
                <a:spcPts val="1000"/>
              </a:spcBef>
              <a:buClr>
                <a:srgbClr val="888888"/>
              </a:buClr>
              <a:buSzPct val="25000"/>
              <a:buNone/>
            </a:pPr>
            <a:r>
              <a:rPr lang="en-US" sz="2400" b="0" i="0" strike="noStrike" cap="none" dirty="0">
                <a:solidFill>
                  <a:schemeClr val="tx1"/>
                </a:solidFill>
                <a:latin typeface="Book Antiqua"/>
                <a:ea typeface="Book Antiqua"/>
                <a:cs typeface="Book Antiqua"/>
                <a:sym typeface="Book Antiqua"/>
              </a:rPr>
              <a:t>USH Connections </a:t>
            </a:r>
            <a:r>
              <a:rPr lang="en-US" sz="2400" dirty="0">
                <a:solidFill>
                  <a:schemeClr val="tx1"/>
                </a:solidFill>
                <a:latin typeface="Book Antiqua"/>
                <a:ea typeface="Book Antiqua"/>
                <a:cs typeface="Book Antiqua"/>
                <a:sym typeface="Book Antiqua"/>
              </a:rPr>
              <a:t>Conference: </a:t>
            </a:r>
          </a:p>
          <a:p>
            <a:pPr marL="0" lvl="0" indent="0" algn="ctr">
              <a:spcBef>
                <a:spcPts val="0"/>
              </a:spcBef>
              <a:buClr>
                <a:srgbClr val="888888"/>
              </a:buClr>
              <a:buSzPct val="25000"/>
              <a:buNone/>
            </a:pPr>
            <a:r>
              <a:rPr lang="en-US" sz="1800" dirty="0">
                <a:solidFill>
                  <a:schemeClr val="tx1"/>
                </a:solidFill>
                <a:latin typeface="Book Antiqua"/>
                <a:ea typeface="Book Antiqua"/>
                <a:cs typeface="Book Antiqua"/>
                <a:sym typeface="Book Antiqua"/>
                <a:hlinkClick r:id="rId8"/>
              </a:rPr>
              <a:t>https://www.usher-syndrome.org/our-story/ush-connections-conference-summaries.html</a:t>
            </a:r>
            <a:endParaRPr lang="en-US" sz="1800" b="0" i="0" strike="noStrike" cap="none" dirty="0">
              <a:solidFill>
                <a:schemeClr val="tx1"/>
              </a:solidFill>
              <a:latin typeface="Book Antiqua"/>
              <a:ea typeface="Book Antiqua"/>
              <a:cs typeface="Book Antiqua"/>
              <a:sym typeface="Book Antiqu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0" i="0" u="none" strike="noStrike" cap="none" dirty="0">
                <a:solidFill>
                  <a:schemeClr val="dk1"/>
                </a:solidFill>
                <a:latin typeface="Book Antiqua"/>
                <a:ea typeface="Book Antiqua"/>
                <a:cs typeface="Book Antiqua"/>
                <a:sym typeface="Book Antiqua"/>
              </a:rPr>
              <a:t>Links &amp; Resources</a:t>
            </a:r>
          </a:p>
          <a:p>
            <a:pPr marL="0" marR="0" lvl="0" indent="0" algn="ctr" rtl="0">
              <a:lnSpc>
                <a:spcPct val="100000"/>
              </a:lnSpc>
              <a:spcBef>
                <a:spcPts val="0"/>
              </a:spcBef>
              <a:spcAft>
                <a:spcPts val="0"/>
              </a:spcAft>
              <a:buClr>
                <a:schemeClr val="dk1"/>
              </a:buClr>
              <a:buSzPct val="25000"/>
              <a:buFont typeface="Arial"/>
              <a:buNone/>
            </a:pPr>
            <a:r>
              <a:rPr lang="en-US" b="0" i="0" u="none" strike="noStrike" cap="none" dirty="0">
                <a:solidFill>
                  <a:schemeClr val="dk1"/>
                </a:solidFill>
                <a:latin typeface="Book Antiqua"/>
                <a:ea typeface="Book Antiqua"/>
                <a:cs typeface="Book Antiqua"/>
                <a:sym typeface="Book Antiqua"/>
              </a:rPr>
              <a:t>NCDB</a:t>
            </a:r>
          </a:p>
        </p:txBody>
      </p:sp>
      <p:sp>
        <p:nvSpPr>
          <p:cNvPr id="534" name="Text Placeholder 1"/>
          <p:cNvSpPr txBox="1">
            <a:spLocks noGrp="1"/>
          </p:cNvSpPr>
          <p:nvPr>
            <p:ph type="body" idx="1"/>
          </p:nvPr>
        </p:nvSpPr>
        <p:spPr>
          <a:xfrm>
            <a:off x="457200" y="1600200"/>
            <a:ext cx="8523514" cy="5110843"/>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US" sz="3600" b="0" i="0" u="none" strike="noStrike" cap="none" dirty="0">
                <a:solidFill>
                  <a:srgbClr val="000000"/>
                </a:solidFill>
                <a:latin typeface="Book Antiqua"/>
                <a:ea typeface="Book Antiqua"/>
                <a:cs typeface="Book Antiqua"/>
                <a:sym typeface="Book Antiqua"/>
              </a:rPr>
              <a:t>Website: </a:t>
            </a:r>
            <a:r>
              <a:rPr lang="en-US" sz="3600" b="0" i="0" u="sng" strike="noStrike" cap="none" dirty="0">
                <a:solidFill>
                  <a:schemeClr val="hlink"/>
                </a:solidFill>
                <a:latin typeface="Book Antiqua"/>
                <a:ea typeface="Book Antiqua"/>
                <a:cs typeface="Book Antiqua"/>
                <a:sym typeface="Book Antiqua"/>
                <a:hlinkClick r:id="rId3"/>
              </a:rPr>
              <a:t>www.nationaldb.org</a:t>
            </a:r>
            <a:r>
              <a:rPr lang="en-US" sz="3600" b="0" i="0" u="none" strike="noStrike" cap="none" dirty="0">
                <a:solidFill>
                  <a:srgbClr val="000000"/>
                </a:solidFill>
                <a:latin typeface="Book Antiqua"/>
                <a:ea typeface="Book Antiqua"/>
                <a:cs typeface="Book Antiqua"/>
                <a:sym typeface="Book Antiqua"/>
              </a:rPr>
              <a:t>   </a:t>
            </a:r>
          </a:p>
          <a:p>
            <a:pPr marL="0" lvl="0" indent="0" algn="ctr">
              <a:spcBef>
                <a:spcPts val="1000"/>
              </a:spcBef>
              <a:buClr>
                <a:srgbClr val="888888"/>
              </a:buClr>
              <a:buSzPct val="25000"/>
              <a:buNone/>
            </a:pPr>
            <a:r>
              <a:rPr lang="en-US" sz="2800" b="0" i="0" strike="noStrike" cap="none" dirty="0">
                <a:solidFill>
                  <a:schemeClr val="tx1"/>
                </a:solidFill>
                <a:latin typeface="Book Antiqua"/>
                <a:ea typeface="Book Antiqua"/>
                <a:cs typeface="Book Antiqua"/>
                <a:sym typeface="Book Antiqua"/>
              </a:rPr>
              <a:t>State DB Projects</a:t>
            </a:r>
            <a:r>
              <a:rPr lang="en-US" sz="2800" dirty="0">
                <a:solidFill>
                  <a:schemeClr val="tx1"/>
                </a:solidFill>
                <a:latin typeface="Book Antiqua"/>
                <a:ea typeface="Book Antiqua"/>
                <a:cs typeface="Book Antiqua"/>
                <a:sym typeface="Book Antiqua"/>
              </a:rPr>
              <a:t>: </a:t>
            </a:r>
            <a:r>
              <a:rPr lang="en-US" sz="2400" dirty="0">
                <a:solidFill>
                  <a:schemeClr val="tx1"/>
                </a:solidFill>
                <a:latin typeface="Book Antiqua"/>
                <a:ea typeface="Book Antiqua"/>
                <a:cs typeface="Book Antiqua"/>
                <a:sym typeface="Book Antiqua"/>
                <a:hlinkClick r:id="rId4"/>
              </a:rPr>
              <a:t>https://nationaldb.org/members/list?type=State+Project</a:t>
            </a:r>
            <a:endParaRPr lang="en-US" sz="2800" b="0" i="0" strike="noStrike" cap="none" dirty="0">
              <a:solidFill>
                <a:schemeClr val="tx1"/>
              </a:solidFill>
              <a:latin typeface="Book Antiqua"/>
              <a:ea typeface="Book Antiqua"/>
              <a:cs typeface="Book Antiqua"/>
              <a:sym typeface="Book Antiqua"/>
            </a:endParaRPr>
          </a:p>
          <a:p>
            <a:pPr marL="0" lvl="0" indent="0" algn="ctr">
              <a:spcBef>
                <a:spcPts val="1000"/>
              </a:spcBef>
              <a:buClr>
                <a:srgbClr val="888888"/>
              </a:buClr>
              <a:buSzPct val="25000"/>
              <a:buNone/>
            </a:pPr>
            <a:r>
              <a:rPr lang="en-US" sz="2800" b="0" i="0" strike="noStrike" cap="none" dirty="0">
                <a:solidFill>
                  <a:schemeClr val="tx1"/>
                </a:solidFill>
                <a:latin typeface="Book Antiqua"/>
                <a:ea typeface="Book Antiqua"/>
                <a:cs typeface="Book Antiqua"/>
                <a:sym typeface="Book Antiqua"/>
              </a:rPr>
              <a:t>Family Matters Stories</a:t>
            </a:r>
            <a:r>
              <a:rPr lang="en-US" sz="2800" dirty="0">
                <a:solidFill>
                  <a:schemeClr val="tx1"/>
                </a:solidFill>
                <a:latin typeface="Book Antiqua"/>
                <a:ea typeface="Book Antiqua"/>
                <a:cs typeface="Book Antiqua"/>
                <a:sym typeface="Book Antiqua"/>
              </a:rPr>
              <a:t>: </a:t>
            </a:r>
          </a:p>
          <a:p>
            <a:pPr marL="0" lvl="0" indent="0" algn="ctr">
              <a:spcBef>
                <a:spcPts val="0"/>
              </a:spcBef>
              <a:buClr>
                <a:srgbClr val="888888"/>
              </a:buClr>
              <a:buSzPct val="25000"/>
              <a:buNone/>
            </a:pPr>
            <a:r>
              <a:rPr lang="en-US" sz="2400" u="sng" dirty="0">
                <a:solidFill>
                  <a:schemeClr val="tx1"/>
                </a:solidFill>
                <a:latin typeface="Book Antiqua"/>
                <a:ea typeface="Book Antiqua"/>
                <a:cs typeface="Book Antiqua"/>
                <a:sym typeface="Book Antiqua"/>
                <a:hlinkClick r:id="rId5"/>
              </a:rPr>
              <a:t>http://nfadb.org/stories/</a:t>
            </a:r>
            <a:endParaRPr lang="en-US" sz="2400" b="0" i="0" u="sng" strike="noStrike" cap="none" dirty="0">
              <a:solidFill>
                <a:schemeClr val="tx1"/>
              </a:solidFill>
              <a:latin typeface="Book Antiqua"/>
              <a:ea typeface="Book Antiqua"/>
              <a:cs typeface="Book Antiqua"/>
              <a:sym typeface="Book Antiqua"/>
            </a:endParaRPr>
          </a:p>
          <a:p>
            <a:pPr marL="0" lvl="0" indent="0" algn="ctr">
              <a:spcBef>
                <a:spcPts val="1000"/>
              </a:spcBef>
              <a:buClr>
                <a:srgbClr val="888888"/>
              </a:buClr>
              <a:buSzPct val="25000"/>
              <a:buNone/>
            </a:pPr>
            <a:r>
              <a:rPr lang="en-US" sz="2800" i="0" strike="noStrike" cap="none" dirty="0">
                <a:solidFill>
                  <a:schemeClr val="tx1"/>
                </a:solidFill>
                <a:latin typeface="Book Antiqua"/>
                <a:ea typeface="Book Antiqua"/>
                <a:cs typeface="Book Antiqua"/>
                <a:sym typeface="Book Antiqua"/>
              </a:rPr>
              <a:t>Resources</a:t>
            </a:r>
            <a:r>
              <a:rPr lang="en-US" sz="2800" dirty="0">
                <a:solidFill>
                  <a:schemeClr val="tx1"/>
                </a:solidFill>
                <a:latin typeface="Book Antiqua"/>
                <a:ea typeface="Book Antiqua"/>
                <a:cs typeface="Book Antiqua"/>
                <a:sym typeface="Book Antiqua"/>
              </a:rPr>
              <a:t>: </a:t>
            </a:r>
          </a:p>
          <a:p>
            <a:pPr marL="0" lvl="0" indent="0" algn="ctr">
              <a:spcBef>
                <a:spcPts val="0"/>
              </a:spcBef>
              <a:buClr>
                <a:srgbClr val="888888"/>
              </a:buClr>
              <a:buSzPct val="25000"/>
              <a:buNone/>
            </a:pPr>
            <a:r>
              <a:rPr lang="en-US" sz="2400" dirty="0">
                <a:solidFill>
                  <a:schemeClr val="tx1"/>
                </a:solidFill>
                <a:latin typeface="Book Antiqua"/>
                <a:ea typeface="Book Antiqua"/>
                <a:cs typeface="Book Antiqua"/>
                <a:sym typeface="Book Antiqua"/>
                <a:hlinkClick r:id="rId6"/>
              </a:rPr>
              <a:t>https://nationaldb.org/families</a:t>
            </a:r>
            <a:endParaRPr lang="en-US" sz="2400" b="0" i="0" strike="noStrike" cap="none" dirty="0">
              <a:solidFill>
                <a:schemeClr val="tx1"/>
              </a:solidFill>
              <a:latin typeface="Book Antiqua"/>
              <a:ea typeface="Book Antiqua"/>
              <a:cs typeface="Book Antiqua"/>
              <a:sym typeface="Book Antiqua"/>
            </a:endParaRPr>
          </a:p>
          <a:p>
            <a:pPr marL="0" lvl="0" indent="0" algn="ctr">
              <a:spcBef>
                <a:spcPts val="1000"/>
              </a:spcBef>
              <a:buClr>
                <a:srgbClr val="888888"/>
              </a:buClr>
              <a:buSzPct val="25000"/>
              <a:buNone/>
            </a:pPr>
            <a:r>
              <a:rPr lang="en-US" sz="2800" b="0" i="0" strike="noStrike" cap="none" dirty="0">
                <a:solidFill>
                  <a:schemeClr val="tx1"/>
                </a:solidFill>
                <a:latin typeface="Book Antiqua"/>
                <a:ea typeface="Book Antiqua"/>
                <a:cs typeface="Book Antiqua"/>
                <a:sym typeface="Book Antiqua"/>
              </a:rPr>
              <a:t>Training Opportunities</a:t>
            </a:r>
            <a:r>
              <a:rPr lang="en-US" sz="2800" dirty="0">
                <a:solidFill>
                  <a:schemeClr val="tx1"/>
                </a:solidFill>
                <a:latin typeface="Book Antiqua"/>
                <a:ea typeface="Book Antiqua"/>
                <a:cs typeface="Book Antiqua"/>
                <a:sym typeface="Book Antiqua"/>
              </a:rPr>
              <a:t>: </a:t>
            </a:r>
          </a:p>
          <a:p>
            <a:pPr marL="0" lvl="0" indent="0" algn="ctr">
              <a:spcBef>
                <a:spcPts val="0"/>
              </a:spcBef>
              <a:buClr>
                <a:srgbClr val="888888"/>
              </a:buClr>
              <a:buSzPct val="25000"/>
              <a:buNone/>
            </a:pPr>
            <a:r>
              <a:rPr lang="en-US" sz="2400" dirty="0">
                <a:solidFill>
                  <a:schemeClr val="tx1"/>
                </a:solidFill>
                <a:latin typeface="Book Antiqua"/>
                <a:ea typeface="Book Antiqua"/>
                <a:cs typeface="Book Antiqua"/>
                <a:sym typeface="Book Antiqua"/>
                <a:hlinkClick r:id="rId7"/>
              </a:rPr>
              <a:t>https://nationaldb.org/events</a:t>
            </a:r>
            <a:endParaRPr lang="en-US" sz="2400" b="0" i="0" strike="noStrike" cap="none" dirty="0">
              <a:solidFill>
                <a:schemeClr val="tx1"/>
              </a:solidFill>
              <a:latin typeface="Book Antiqua"/>
              <a:ea typeface="Book Antiqua"/>
              <a:cs typeface="Book Antiqua"/>
              <a:sym typeface="Book Antiqu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0" i="0" u="none" strike="noStrike" cap="none" dirty="0">
                <a:solidFill>
                  <a:schemeClr val="dk1"/>
                </a:solidFill>
                <a:latin typeface="Book Antiqua"/>
                <a:ea typeface="Book Antiqua"/>
                <a:cs typeface="Book Antiqua"/>
                <a:sym typeface="Book Antiqua"/>
              </a:rPr>
              <a:t>Links &amp; Resources</a:t>
            </a:r>
          </a:p>
        </p:txBody>
      </p:sp>
      <p:sp>
        <p:nvSpPr>
          <p:cNvPr id="540" name="Text Placeholder 1"/>
          <p:cNvSpPr txBox="1">
            <a:spLocks noGrp="1"/>
          </p:cNvSpPr>
          <p:nvPr>
            <p:ph type="body" idx="1"/>
          </p:nvPr>
        </p:nvSpPr>
        <p:spPr>
          <a:prstGeom prst="rect">
            <a:avLst/>
          </a:prstGeom>
          <a:noFill/>
          <a:ln>
            <a:noFill/>
          </a:ln>
        </p:spPr>
        <p:txBody>
          <a:bodyPr wrap="square" lIns="91425" tIns="91425" rIns="91425" bIns="91425" anchor="t" anchorCtr="0">
            <a:noAutofit/>
          </a:bodyPr>
          <a:lstStyle/>
          <a:p>
            <a:pPr marL="0" lvl="0" indent="0" algn="ctr">
              <a:spcBef>
                <a:spcPts val="0"/>
              </a:spcBef>
              <a:buClr>
                <a:srgbClr val="888888"/>
              </a:buClr>
              <a:buSzPct val="25000"/>
              <a:buNone/>
            </a:pPr>
            <a:r>
              <a:rPr lang="en-US" sz="3600" dirty="0">
                <a:solidFill>
                  <a:srgbClr val="000000"/>
                </a:solidFill>
                <a:latin typeface="Book Antiqua"/>
                <a:ea typeface="Book Antiqua"/>
                <a:cs typeface="Book Antiqua"/>
                <a:sym typeface="Book Antiqua"/>
              </a:rPr>
              <a:t>National Family Association</a:t>
            </a:r>
          </a:p>
          <a:p>
            <a:pPr marL="0" lvl="0" indent="0" algn="ctr">
              <a:spcBef>
                <a:spcPts val="0"/>
              </a:spcBef>
              <a:buClr>
                <a:srgbClr val="888888"/>
              </a:buClr>
              <a:buSzPct val="25000"/>
              <a:buNone/>
            </a:pPr>
            <a:r>
              <a:rPr lang="en-US" sz="3600" dirty="0">
                <a:solidFill>
                  <a:srgbClr val="000000"/>
                </a:solidFill>
                <a:latin typeface="Book Antiqua"/>
                <a:ea typeface="Book Antiqua"/>
                <a:cs typeface="Book Antiqua"/>
                <a:sym typeface="Book Antiqua"/>
              </a:rPr>
              <a:t>for Deaf-Blind (NFADB)</a:t>
            </a:r>
          </a:p>
          <a:p>
            <a:pPr marL="0" lvl="0" indent="0" algn="ctr">
              <a:spcBef>
                <a:spcPts val="0"/>
              </a:spcBef>
              <a:buClr>
                <a:srgbClr val="888888"/>
              </a:buClr>
              <a:buSzPct val="25000"/>
              <a:buNone/>
            </a:pPr>
            <a:r>
              <a:rPr lang="en-US" sz="3600" u="sng" dirty="0">
                <a:solidFill>
                  <a:schemeClr val="hlink"/>
                </a:solidFill>
                <a:latin typeface="Book Antiqua"/>
                <a:ea typeface="Book Antiqua"/>
                <a:cs typeface="Book Antiqua"/>
                <a:sym typeface="Book Antiqua"/>
                <a:hlinkClick r:id="rId3"/>
              </a:rPr>
              <a:t>www.nfadb.org</a:t>
            </a:r>
            <a:r>
              <a:rPr lang="en-US" sz="3600" dirty="0">
                <a:solidFill>
                  <a:srgbClr val="000000"/>
                </a:solidFill>
                <a:latin typeface="Book Antiqua"/>
                <a:ea typeface="Book Antiqua"/>
                <a:cs typeface="Book Antiqua"/>
                <a:sym typeface="Book Antiqua"/>
              </a:rPr>
              <a:t>   </a:t>
            </a:r>
          </a:p>
          <a:p>
            <a:pPr marL="0" lvl="0" indent="0" algn="ctr">
              <a:spcBef>
                <a:spcPts val="0"/>
              </a:spcBef>
              <a:buClr>
                <a:srgbClr val="888888"/>
              </a:buClr>
              <a:buSzPct val="25000"/>
              <a:buNone/>
            </a:pPr>
            <a:endParaRPr lang="en-US" sz="3600" dirty="0">
              <a:solidFill>
                <a:srgbClr val="000000"/>
              </a:solidFill>
              <a:latin typeface="Book Antiqua"/>
              <a:ea typeface="Book Antiqua"/>
              <a:cs typeface="Book Antiqua"/>
              <a:sym typeface="Book Antiqua"/>
            </a:endParaRPr>
          </a:p>
          <a:p>
            <a:pPr marL="0" lvl="0" indent="0" algn="ctr">
              <a:spcBef>
                <a:spcPts val="0"/>
              </a:spcBef>
              <a:buClr>
                <a:srgbClr val="888888"/>
              </a:buClr>
              <a:buSzPct val="25000"/>
              <a:buNone/>
            </a:pPr>
            <a:r>
              <a:rPr lang="en-US" sz="3600" dirty="0">
                <a:solidFill>
                  <a:srgbClr val="000000"/>
                </a:solidFill>
                <a:latin typeface="Book Antiqua"/>
                <a:ea typeface="Book Antiqua"/>
                <a:cs typeface="Book Antiqua"/>
                <a:sym typeface="Book Antiqua"/>
              </a:rPr>
              <a:t>Helen Keller National Center for Deaf-Blind Youths and Adults (HKNC)</a:t>
            </a:r>
          </a:p>
          <a:p>
            <a:pPr marL="0" lvl="0" indent="0" algn="ctr">
              <a:spcBef>
                <a:spcPts val="0"/>
              </a:spcBef>
              <a:buClr>
                <a:srgbClr val="888888"/>
              </a:buClr>
              <a:buSzPct val="25000"/>
              <a:buNone/>
            </a:pPr>
            <a:r>
              <a:rPr lang="en-US" sz="3600" u="sng" dirty="0">
                <a:solidFill>
                  <a:schemeClr val="hlink"/>
                </a:solidFill>
                <a:latin typeface="Book Antiqua"/>
                <a:ea typeface="Book Antiqua"/>
                <a:cs typeface="Book Antiqua"/>
                <a:sym typeface="Book Antiqua"/>
                <a:hlinkClick r:id="rId4"/>
              </a:rPr>
              <a:t>www.helenkeller.</a:t>
            </a:r>
            <a:r>
              <a:rPr lang="en-US" sz="3600" u="sng" dirty="0">
                <a:solidFill>
                  <a:srgbClr val="000000"/>
                </a:solidFill>
                <a:latin typeface="Book Antiqua"/>
                <a:ea typeface="Book Antiqua"/>
                <a:cs typeface="Book Antiqua"/>
                <a:sym typeface="Book Antiqua"/>
                <a:hlinkClick r:id="rId4"/>
              </a:rPr>
              <a:t>org/hknc</a:t>
            </a:r>
            <a:endParaRPr lang="en-US" sz="3600" dirty="0">
              <a:solidFill>
                <a:srgbClr val="000000"/>
              </a:solidFill>
              <a:latin typeface="Book Antiqua"/>
              <a:ea typeface="Book Antiqua"/>
              <a:cs typeface="Book Antiqua"/>
              <a:sym typeface="Book Antiqu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Contacts</a:t>
            </a:r>
          </a:p>
        </p:txBody>
      </p:sp>
      <p:sp>
        <p:nvSpPr>
          <p:cNvPr id="3" name="Text Placeholder 2"/>
          <p:cNvSpPr>
            <a:spLocks noGrp="1"/>
          </p:cNvSpPr>
          <p:nvPr>
            <p:ph type="body" idx="1"/>
          </p:nvPr>
        </p:nvSpPr>
        <p:spPr>
          <a:xfrm>
            <a:off x="457200" y="1600200"/>
            <a:ext cx="8229600" cy="5012871"/>
          </a:xfrm>
        </p:spPr>
        <p:txBody>
          <a:bodyPr/>
          <a:lstStyle/>
          <a:p>
            <a:pPr indent="0" algn="ctr">
              <a:spcBef>
                <a:spcPts val="0"/>
              </a:spcBef>
              <a:buNone/>
            </a:pPr>
            <a:r>
              <a:rPr lang="en-US" dirty="0">
                <a:latin typeface="Book Antiqua" panose="02040602050305030304" pitchFamily="18" charset="0"/>
              </a:rPr>
              <a:t>Megan Cote</a:t>
            </a:r>
          </a:p>
          <a:p>
            <a:pPr indent="0" algn="ctr">
              <a:spcBef>
                <a:spcPts val="0"/>
              </a:spcBef>
              <a:buNone/>
            </a:pPr>
            <a:r>
              <a:rPr lang="en-US" dirty="0">
                <a:latin typeface="Book Antiqua" panose="02040602050305030304" pitchFamily="18" charset="0"/>
                <a:hlinkClick r:id="rId2"/>
              </a:rPr>
              <a:t>megan.cote@hknc.org</a:t>
            </a:r>
            <a:endParaRPr lang="en-US" dirty="0">
              <a:latin typeface="Book Antiqua" panose="02040602050305030304" pitchFamily="18" charset="0"/>
            </a:endParaRPr>
          </a:p>
          <a:p>
            <a:pPr indent="0" algn="ctr">
              <a:spcBef>
                <a:spcPts val="1000"/>
              </a:spcBef>
              <a:buNone/>
            </a:pPr>
            <a:r>
              <a:rPr lang="en-US" dirty="0">
                <a:latin typeface="Book Antiqua" panose="02040602050305030304" pitchFamily="18" charset="0"/>
              </a:rPr>
              <a:t>Carly Fredericks</a:t>
            </a:r>
          </a:p>
          <a:p>
            <a:pPr indent="0" algn="ctr">
              <a:spcBef>
                <a:spcPts val="0"/>
              </a:spcBef>
              <a:buNone/>
            </a:pPr>
            <a:r>
              <a:rPr lang="en-US" dirty="0">
                <a:latin typeface="Book Antiqua" panose="02040602050305030304" pitchFamily="18" charset="0"/>
                <a:hlinkClick r:id="rId3"/>
              </a:rPr>
              <a:t>frederc5@tcnj.edu</a:t>
            </a:r>
            <a:endParaRPr lang="en-US" dirty="0">
              <a:latin typeface="Book Antiqua" panose="02040602050305030304" pitchFamily="18" charset="0"/>
            </a:endParaRPr>
          </a:p>
          <a:p>
            <a:pPr indent="0" algn="ctr">
              <a:spcBef>
                <a:spcPts val="1000"/>
              </a:spcBef>
              <a:buNone/>
            </a:pPr>
            <a:r>
              <a:rPr lang="en-US" dirty="0">
                <a:latin typeface="Book Antiqua" panose="02040602050305030304" pitchFamily="18" charset="0"/>
              </a:rPr>
              <a:t>Patti McGowan</a:t>
            </a:r>
          </a:p>
          <a:p>
            <a:pPr indent="0" algn="ctr">
              <a:spcBef>
                <a:spcPts val="0"/>
              </a:spcBef>
              <a:buNone/>
            </a:pPr>
            <a:r>
              <a:rPr lang="en-US" dirty="0">
                <a:latin typeface="Book Antiqua" panose="02040602050305030304" pitchFamily="18" charset="0"/>
                <a:hlinkClick r:id="rId4"/>
              </a:rPr>
              <a:t>pmcgowan@pattan.net</a:t>
            </a:r>
            <a:endParaRPr lang="en-US" dirty="0">
              <a:latin typeface="Book Antiqua" panose="02040602050305030304" pitchFamily="18" charset="0"/>
            </a:endParaRPr>
          </a:p>
          <a:p>
            <a:pPr indent="0" algn="ctr">
              <a:spcBef>
                <a:spcPts val="1000"/>
              </a:spcBef>
              <a:buNone/>
            </a:pPr>
            <a:r>
              <a:rPr lang="en-US" dirty="0">
                <a:latin typeface="Book Antiqua" panose="02040602050305030304" pitchFamily="18" charset="0"/>
              </a:rPr>
              <a:t>Nancy O'Donnell</a:t>
            </a:r>
          </a:p>
          <a:p>
            <a:pPr indent="0" algn="ctr">
              <a:spcBef>
                <a:spcPts val="0"/>
              </a:spcBef>
              <a:buNone/>
            </a:pPr>
            <a:r>
              <a:rPr lang="en-US" dirty="0">
                <a:latin typeface="Book Antiqua" panose="02040602050305030304" pitchFamily="18" charset="0"/>
                <a:hlinkClick r:id="rId5"/>
              </a:rPr>
              <a:t>nancy.odonnell0813@gmail.com</a:t>
            </a:r>
            <a:endParaRPr lang="en-US" dirty="0">
              <a:latin typeface="Book Antiqua" panose="02040602050305030304" pitchFamily="18" charset="0"/>
            </a:endParaRPr>
          </a:p>
        </p:txBody>
      </p:sp>
    </p:spTree>
    <p:extLst>
      <p:ext uri="{BB962C8B-B14F-4D97-AF65-F5344CB8AC3E}">
        <p14:creationId xmlns:p14="http://schemas.microsoft.com/office/powerpoint/2010/main" val="417199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err="1">
                <a:solidFill>
                  <a:schemeClr val="dk1"/>
                </a:solidFill>
                <a:latin typeface="Book Antiqua"/>
                <a:ea typeface="Book Antiqua"/>
                <a:cs typeface="Book Antiqua"/>
                <a:sym typeface="Book Antiqua"/>
              </a:rPr>
              <a:t>Accomodations</a:t>
            </a:r>
            <a:r>
              <a:rPr lang="en-US" sz="4000" b="0" i="0" u="none" strike="noStrike" cap="none" dirty="0">
                <a:solidFill>
                  <a:schemeClr val="dk1"/>
                </a:solidFill>
                <a:latin typeface="Book Antiqua"/>
                <a:ea typeface="Book Antiqua"/>
                <a:cs typeface="Book Antiqua"/>
                <a:sym typeface="Book Antiqua"/>
              </a:rPr>
              <a:t> vs. Modifications</a:t>
            </a:r>
          </a:p>
        </p:txBody>
      </p:sp>
      <p:sp>
        <p:nvSpPr>
          <p:cNvPr id="2" name="Text Placeholder 1"/>
          <p:cNvSpPr>
            <a:spLocks noGrp="1"/>
          </p:cNvSpPr>
          <p:nvPr>
            <p:ph type="body" idx="1"/>
          </p:nvPr>
        </p:nvSpPr>
        <p:spPr>
          <a:xfrm>
            <a:off x="555585" y="1782501"/>
            <a:ext cx="8420583" cy="4722472"/>
          </a:xfrm>
        </p:spPr>
        <p:txBody>
          <a:bodyPr/>
          <a:lstStyle/>
          <a:p>
            <a:pPr marL="0" lvl="0" indent="0">
              <a:spcBef>
                <a:spcPts val="0"/>
              </a:spcBef>
              <a:buClr>
                <a:srgbClr val="888888"/>
              </a:buClr>
              <a:buSzPct val="25000"/>
              <a:buNone/>
            </a:pPr>
            <a:r>
              <a:rPr lang="en-US" sz="2400" b="1" dirty="0">
                <a:latin typeface="Book Antiqua"/>
                <a:ea typeface="Book Antiqua"/>
                <a:cs typeface="Book Antiqua"/>
                <a:sym typeface="Book Antiqua"/>
              </a:rPr>
              <a:t>Accommodations</a:t>
            </a:r>
            <a:r>
              <a:rPr lang="en-US" sz="2400" dirty="0">
                <a:latin typeface="Book Antiqua"/>
                <a:ea typeface="Book Antiqua"/>
                <a:cs typeface="Book Antiqua"/>
                <a:sym typeface="Book Antiqua"/>
              </a:rPr>
              <a:t> alter </a:t>
            </a:r>
            <a:r>
              <a:rPr lang="en-US" sz="2400" i="1" dirty="0">
                <a:latin typeface="Book Antiqua"/>
                <a:ea typeface="Book Antiqua"/>
                <a:cs typeface="Book Antiqua"/>
                <a:sym typeface="Book Antiqua"/>
              </a:rPr>
              <a:t>how</a:t>
            </a:r>
            <a:r>
              <a:rPr lang="en-US" sz="2400" dirty="0">
                <a:latin typeface="Book Antiqua"/>
                <a:ea typeface="Book Antiqua"/>
                <a:cs typeface="Book Antiqua"/>
                <a:sym typeface="Book Antiqua"/>
              </a:rPr>
              <a:t> a student learns. They do not change what the student is expected to learn. Accommodations describe an alteration of the environment, curriculum format, or equipment that allows an individual with a disability to pursue a regular course of study and/or complete assigned tasks.</a:t>
            </a:r>
          </a:p>
          <a:p>
            <a:pPr marL="0" lvl="0" indent="0" algn="ctr">
              <a:spcBef>
                <a:spcPts val="0"/>
              </a:spcBef>
              <a:buClr>
                <a:srgbClr val="888888"/>
              </a:buClr>
              <a:buSzPct val="25000"/>
              <a:buNone/>
            </a:pPr>
            <a:r>
              <a:rPr lang="en-US" sz="2400" dirty="0">
                <a:latin typeface="Book Antiqua"/>
                <a:ea typeface="Book Antiqua"/>
                <a:cs typeface="Book Antiqua"/>
                <a:sym typeface="Book Antiqua"/>
              </a:rPr>
              <a:t>VS-</a:t>
            </a:r>
          </a:p>
          <a:p>
            <a:pPr marL="0" lvl="0" indent="0">
              <a:spcBef>
                <a:spcPts val="0"/>
              </a:spcBef>
              <a:buClr>
                <a:srgbClr val="888888"/>
              </a:buClr>
              <a:buSzPct val="25000"/>
              <a:buNone/>
            </a:pPr>
            <a:r>
              <a:rPr lang="en-US" sz="2400" b="1" dirty="0">
                <a:latin typeface="Book Antiqua"/>
                <a:ea typeface="Book Antiqua"/>
                <a:cs typeface="Book Antiqua"/>
                <a:sym typeface="Book Antiqua"/>
              </a:rPr>
              <a:t>Modifications</a:t>
            </a:r>
            <a:r>
              <a:rPr lang="en-US" sz="2400" dirty="0">
                <a:latin typeface="Book Antiqua"/>
                <a:ea typeface="Book Antiqua"/>
                <a:cs typeface="Book Antiqua"/>
                <a:sym typeface="Book Antiqua"/>
              </a:rPr>
              <a:t> describe very fundamental changes in the curriculum. They may include altering the standard expectations for a course or assessment, as the student may be unable to learn all of the material, or particular portions of the material presented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Book Antiqua"/>
                <a:ea typeface="Book Antiqua"/>
                <a:cs typeface="Book Antiqua"/>
                <a:sym typeface="Book Antiqua"/>
              </a:rPr>
              <a:t>Examples of Specially Designed Instruction </a:t>
            </a:r>
            <a:r>
              <a:rPr lang="en-US" sz="2400" b="0" i="0" u="none" strike="noStrike" cap="none" dirty="0">
                <a:solidFill>
                  <a:schemeClr val="dk1"/>
                </a:solidFill>
                <a:latin typeface="Book Antiqua"/>
                <a:ea typeface="Book Antiqua"/>
                <a:cs typeface="Book Antiqua"/>
                <a:sym typeface="Book Antiqua"/>
              </a:rPr>
              <a:t>(1 of 4)</a:t>
            </a:r>
          </a:p>
        </p:txBody>
      </p:sp>
      <p:sp>
        <p:nvSpPr>
          <p:cNvPr id="3" name="Text Placeholder 1"/>
          <p:cNvSpPr>
            <a:spLocks noGrp="1"/>
          </p:cNvSpPr>
          <p:nvPr>
            <p:ph type="body" idx="1"/>
          </p:nvPr>
        </p:nvSpPr>
        <p:spPr>
          <a:xfrm>
            <a:off x="821803" y="1831694"/>
            <a:ext cx="7864997" cy="4522807"/>
          </a:xfrm>
        </p:spPr>
        <p:txBody>
          <a:bodyPr/>
          <a:lstStyle/>
          <a:p>
            <a:pPr marL="419100" lvl="0" indent="-342900">
              <a:lnSpc>
                <a:spcPct val="115000"/>
              </a:lnSpc>
              <a:spcBef>
                <a:spcPts val="0"/>
              </a:spcBef>
              <a:buFont typeface="Arial" panose="020B0604020202020204" pitchFamily="34" charset="0"/>
              <a:buChar char="•"/>
            </a:pPr>
            <a:r>
              <a:rPr lang="en-US" sz="2800" dirty="0">
                <a:latin typeface="Book Antiqua"/>
                <a:ea typeface="Book Antiqua"/>
                <a:cs typeface="Book Antiqua"/>
                <a:sym typeface="Book Antiqua"/>
              </a:rPr>
              <a:t>Intervener</a:t>
            </a:r>
          </a:p>
          <a:p>
            <a:pPr marL="419100" lvl="0" indent="-342900">
              <a:lnSpc>
                <a:spcPct val="115000"/>
              </a:lnSpc>
              <a:spcBef>
                <a:spcPts val="0"/>
              </a:spcBef>
              <a:buFont typeface="Arial" panose="020B0604020202020204" pitchFamily="34" charset="0"/>
              <a:buChar char="•"/>
            </a:pPr>
            <a:r>
              <a:rPr lang="en-US" sz="2800" dirty="0">
                <a:latin typeface="Book Antiqua"/>
                <a:ea typeface="Book Antiqua"/>
                <a:cs typeface="Book Antiqua"/>
                <a:sym typeface="Book Antiqua"/>
              </a:rPr>
              <a:t>CCTV for distant and near viewing</a:t>
            </a:r>
          </a:p>
          <a:p>
            <a:pPr marL="419100" lvl="0" indent="-342900">
              <a:lnSpc>
                <a:spcPct val="115000"/>
              </a:lnSpc>
              <a:spcBef>
                <a:spcPts val="0"/>
              </a:spcBef>
              <a:buFont typeface="Arial" panose="020B0604020202020204" pitchFamily="34" charset="0"/>
              <a:buChar char="•"/>
            </a:pPr>
            <a:r>
              <a:rPr lang="en-US" sz="2800" dirty="0">
                <a:latin typeface="Book Antiqua"/>
                <a:ea typeface="Book Antiqua"/>
                <a:cs typeface="Book Antiqua"/>
                <a:sym typeface="Book Antiqua"/>
              </a:rPr>
              <a:t>Written or verbal descriptions for materials that are color coded for identification</a:t>
            </a:r>
          </a:p>
          <a:p>
            <a:pPr marL="419100" lvl="0" indent="-342900">
              <a:spcBef>
                <a:spcPts val="0"/>
              </a:spcBef>
              <a:buFont typeface="Arial" panose="020B0604020202020204" pitchFamily="34" charset="0"/>
              <a:buChar char="•"/>
            </a:pPr>
            <a:r>
              <a:rPr lang="en-US" sz="2800" dirty="0">
                <a:latin typeface="Book Antiqua"/>
                <a:ea typeface="Book Antiqua"/>
                <a:cs typeface="Book Antiqua"/>
                <a:sym typeface="Book Antiqua"/>
              </a:rPr>
              <a:t>Digital book player</a:t>
            </a:r>
          </a:p>
          <a:p>
            <a:pPr marL="419100" lvl="0" indent="-342900">
              <a:spcBef>
                <a:spcPts val="0"/>
              </a:spcBef>
              <a:buFont typeface="Arial" panose="020B0604020202020204" pitchFamily="34" charset="0"/>
              <a:buChar char="•"/>
            </a:pPr>
            <a:r>
              <a:rPr lang="en-US" sz="2800" dirty="0">
                <a:latin typeface="Book Antiqua"/>
                <a:ea typeface="Book Antiqua"/>
                <a:cs typeface="Book Antiqua"/>
                <a:sym typeface="Book Antiqua"/>
              </a:rPr>
              <a:t>Hand­held magnifier</a:t>
            </a:r>
          </a:p>
          <a:p>
            <a:pPr marL="419100" lvl="0" indent="-342900">
              <a:spcBef>
                <a:spcPts val="0"/>
              </a:spcBef>
              <a:buFont typeface="Arial" panose="020B0604020202020204" pitchFamily="34" charset="0"/>
              <a:buChar char="•"/>
            </a:pPr>
            <a:r>
              <a:rPr lang="en-US" sz="2800" dirty="0">
                <a:latin typeface="Book Antiqua"/>
                <a:ea typeface="Book Antiqua"/>
                <a:cs typeface="Book Antiqua"/>
                <a:sym typeface="Book Antiqua"/>
              </a:rPr>
              <a:t>Braille </a:t>
            </a:r>
            <a:r>
              <a:rPr lang="en-US" sz="2800" dirty="0" err="1">
                <a:latin typeface="Book Antiqua"/>
                <a:ea typeface="Book Antiqua"/>
                <a:cs typeface="Book Antiqua"/>
                <a:sym typeface="Book Antiqua"/>
              </a:rPr>
              <a:t>Notetaker</a:t>
            </a:r>
            <a:endParaRPr lang="en-US" sz="2800" dirty="0">
              <a:latin typeface="Book Antiqua"/>
              <a:ea typeface="Book Antiqua"/>
              <a:cs typeface="Book Antiqua"/>
              <a:sym typeface="Book Antiqua"/>
            </a:endParaRPr>
          </a:p>
          <a:p>
            <a:pPr marL="419100" lvl="0" indent="-342900">
              <a:spcBef>
                <a:spcPts val="0"/>
              </a:spcBef>
              <a:buFont typeface="Arial" panose="020B0604020202020204" pitchFamily="34" charset="0"/>
              <a:buChar char="•"/>
            </a:pPr>
            <a:r>
              <a:rPr lang="en-US" sz="2800" dirty="0">
                <a:latin typeface="Book Antiqua"/>
                <a:ea typeface="Book Antiqua"/>
                <a:cs typeface="Book Antiqua"/>
                <a:sym typeface="Book Antiqua"/>
              </a:rPr>
              <a:t>Long Cane</a:t>
            </a:r>
          </a:p>
          <a:p>
            <a:pPr marL="419100" lvl="0" indent="-342900">
              <a:spcBef>
                <a:spcPts val="0"/>
              </a:spcBef>
              <a:buFont typeface="Arial" panose="020B0604020202020204" pitchFamily="34" charset="0"/>
              <a:buChar char="•"/>
            </a:pPr>
            <a:r>
              <a:rPr lang="en-US" sz="2800" dirty="0">
                <a:latin typeface="Book Antiqua"/>
                <a:ea typeface="Book Antiqua"/>
                <a:cs typeface="Book Antiqua"/>
                <a:sym typeface="Book Antiqua"/>
              </a:rPr>
              <a:t>OCR­ Scan and read program</a:t>
            </a:r>
            <a:endParaRPr lang="en-US" sz="2800"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Title"/>
          <p:cNvSpPr txBox="1">
            <a:spLocks noGrp="1"/>
          </p:cNvSpPr>
          <p:nvPr>
            <p:ph type="title"/>
          </p:nvPr>
        </p:nvSpPr>
        <p:spPr>
          <a:xfrm>
            <a:off x="488732" y="274635"/>
            <a:ext cx="8198068" cy="11430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Book Antiqua"/>
                <a:ea typeface="Book Antiqua"/>
                <a:cs typeface="Book Antiqua"/>
                <a:sym typeface="Book Antiqua"/>
              </a:rPr>
              <a:t>Examples of Specially Designed Instruction </a:t>
            </a:r>
            <a:r>
              <a:rPr lang="en-US" sz="2000" b="0" i="0" u="none" strike="noStrike" cap="none" dirty="0">
                <a:solidFill>
                  <a:schemeClr val="dk1"/>
                </a:solidFill>
                <a:latin typeface="Book Antiqua"/>
                <a:ea typeface="Book Antiqua"/>
                <a:cs typeface="Book Antiqua"/>
                <a:sym typeface="Book Antiqua"/>
              </a:rPr>
              <a:t>(2 of 4)</a:t>
            </a:r>
          </a:p>
        </p:txBody>
      </p:sp>
      <p:sp>
        <p:nvSpPr>
          <p:cNvPr id="3" name="Text Placeholder 1"/>
          <p:cNvSpPr>
            <a:spLocks noGrp="1"/>
          </p:cNvSpPr>
          <p:nvPr>
            <p:ph type="body" idx="1"/>
          </p:nvPr>
        </p:nvSpPr>
        <p:spPr>
          <a:xfrm>
            <a:off x="844952" y="1886673"/>
            <a:ext cx="7841848" cy="4239490"/>
          </a:xfrm>
        </p:spPr>
        <p:txBody>
          <a:bodyPr/>
          <a:lstStyle/>
          <a:p>
            <a:pPr marL="533400" indent="-457200">
              <a:lnSpc>
                <a:spcPct val="115000"/>
              </a:lnSpc>
              <a:spcBef>
                <a:spcPts val="0"/>
              </a:spcBef>
            </a:pPr>
            <a:r>
              <a:rPr lang="en-US" sz="2800" dirty="0">
                <a:latin typeface="Book Antiqua"/>
                <a:ea typeface="Book Antiqua"/>
                <a:cs typeface="Book Antiqua"/>
                <a:sym typeface="Book Antiqua"/>
              </a:rPr>
              <a:t>Preferential seating (as determined by Hunter and his teachers)</a:t>
            </a:r>
          </a:p>
          <a:p>
            <a:pPr marL="533400" indent="-457200">
              <a:lnSpc>
                <a:spcPct val="115000"/>
              </a:lnSpc>
              <a:spcBef>
                <a:spcPts val="0"/>
              </a:spcBef>
            </a:pPr>
            <a:r>
              <a:rPr lang="en-US" sz="2800" dirty="0">
                <a:latin typeface="Book Antiqua"/>
                <a:ea typeface="Book Antiqua"/>
                <a:cs typeface="Book Antiqua"/>
                <a:sym typeface="Book Antiqua"/>
              </a:rPr>
              <a:t>Use of hat indoors when needed to reduce glare</a:t>
            </a:r>
          </a:p>
          <a:p>
            <a:pPr marL="533400" indent="-457200">
              <a:spcBef>
                <a:spcPts val="0"/>
              </a:spcBef>
            </a:pPr>
            <a:r>
              <a:rPr lang="en-US" sz="2800" dirty="0">
                <a:latin typeface="Book Antiqua"/>
                <a:ea typeface="Book Antiqua"/>
                <a:cs typeface="Book Antiqua"/>
                <a:sym typeface="Book Antiqua"/>
              </a:rPr>
              <a:t>Desk copy of notes or note taker (hard copy or electronic copy of notes prior</a:t>
            </a:r>
          </a:p>
          <a:p>
            <a:pPr marL="533400" indent="-457200">
              <a:spcBef>
                <a:spcPts val="0"/>
              </a:spcBef>
            </a:pPr>
            <a:r>
              <a:rPr lang="en-US" sz="2800" dirty="0">
                <a:latin typeface="Book Antiqua"/>
                <a:ea typeface="Book Antiqua"/>
                <a:cs typeface="Book Antiqua"/>
                <a:sym typeface="Book Antiqua"/>
              </a:rPr>
              <a:t>Large print (129% on 17x11 size paper) or scanned materials</a:t>
            </a:r>
          </a:p>
          <a:p>
            <a:pPr marL="533400" indent="-457200">
              <a:spcBef>
                <a:spcPts val="0"/>
              </a:spcBef>
            </a:pPr>
            <a:r>
              <a:rPr lang="en-US" sz="2800" dirty="0">
                <a:latin typeface="Book Antiqua"/>
                <a:ea typeface="Book Antiqua"/>
                <a:cs typeface="Book Antiqua"/>
                <a:sym typeface="Book Antiqua"/>
              </a:rPr>
              <a:t>Digital Textbooks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Book Antiqua"/>
                <a:ea typeface="Book Antiqua"/>
                <a:cs typeface="Book Antiqua"/>
                <a:sym typeface="Book Antiqua"/>
              </a:rPr>
              <a:t>Examples of Specially Designed Instruction </a:t>
            </a:r>
            <a:r>
              <a:rPr lang="en-US" sz="2000" b="0" i="0" u="none" strike="noStrike" cap="none" dirty="0">
                <a:solidFill>
                  <a:schemeClr val="dk1"/>
                </a:solidFill>
                <a:latin typeface="Book Antiqua"/>
                <a:ea typeface="Book Antiqua"/>
                <a:cs typeface="Book Antiqua"/>
                <a:sym typeface="Book Antiqua"/>
              </a:rPr>
              <a:t>(3 of 4) </a:t>
            </a:r>
            <a:endParaRPr lang="en-US" sz="2800" b="0" i="0" u="none" strike="noStrike" cap="none" dirty="0">
              <a:solidFill>
                <a:schemeClr val="dk1"/>
              </a:solidFill>
              <a:latin typeface="Book Antiqua"/>
              <a:ea typeface="Book Antiqua"/>
              <a:cs typeface="Book Antiqua"/>
              <a:sym typeface="Book Antiqua"/>
            </a:endParaRPr>
          </a:p>
        </p:txBody>
      </p:sp>
      <p:sp>
        <p:nvSpPr>
          <p:cNvPr id="3" name="Text Placeholder 1"/>
          <p:cNvSpPr>
            <a:spLocks noGrp="1"/>
          </p:cNvSpPr>
          <p:nvPr>
            <p:ph type="body" idx="1"/>
          </p:nvPr>
        </p:nvSpPr>
        <p:spPr>
          <a:xfrm>
            <a:off x="902825" y="1956121"/>
            <a:ext cx="7783974" cy="4170041"/>
          </a:xfrm>
        </p:spPr>
        <p:txBody>
          <a:bodyPr/>
          <a:lstStyle/>
          <a:p>
            <a:pPr marL="533400" indent="-457200">
              <a:spcBef>
                <a:spcPts val="0"/>
              </a:spcBef>
            </a:pPr>
            <a:r>
              <a:rPr lang="en-US" sz="2800" dirty="0">
                <a:latin typeface="Book Antiqua"/>
                <a:ea typeface="Book Antiqua"/>
                <a:cs typeface="Book Antiqua"/>
                <a:sym typeface="Book Antiqua"/>
              </a:rPr>
              <a:t>High contrast marker on whiteboard</a:t>
            </a:r>
          </a:p>
          <a:p>
            <a:pPr marL="533400" indent="-457200">
              <a:spcBef>
                <a:spcPts val="0"/>
              </a:spcBef>
            </a:pPr>
            <a:r>
              <a:rPr lang="en-US" sz="2800" dirty="0">
                <a:latin typeface="Book Antiqua"/>
                <a:ea typeface="Book Antiqua"/>
                <a:cs typeface="Book Antiqua"/>
                <a:sym typeface="Book Antiqua"/>
              </a:rPr>
              <a:t>2 Personal FM transmitters</a:t>
            </a:r>
          </a:p>
          <a:p>
            <a:pPr marL="533400" indent="-457200">
              <a:spcBef>
                <a:spcPts val="0"/>
              </a:spcBef>
            </a:pPr>
            <a:r>
              <a:rPr lang="en-US" sz="2800" dirty="0">
                <a:latin typeface="Book Antiqua"/>
                <a:ea typeface="Book Antiqua"/>
                <a:cs typeface="Book Antiqua"/>
                <a:sym typeface="Book Antiqua"/>
              </a:rPr>
              <a:t>Gain student's attention before speaking to him</a:t>
            </a:r>
          </a:p>
          <a:p>
            <a:pPr marL="533400" indent="-457200">
              <a:spcBef>
                <a:spcPts val="0"/>
              </a:spcBef>
            </a:pPr>
            <a:r>
              <a:rPr lang="en-US" sz="2800" dirty="0">
                <a:latin typeface="Book Antiqua"/>
                <a:ea typeface="Book Antiqua"/>
                <a:cs typeface="Book Antiqua"/>
                <a:sym typeface="Book Antiqua"/>
              </a:rPr>
              <a:t>Repeated directions</a:t>
            </a:r>
          </a:p>
          <a:p>
            <a:pPr marL="533400" indent="-457200">
              <a:spcBef>
                <a:spcPts val="0"/>
              </a:spcBef>
            </a:pPr>
            <a:r>
              <a:rPr lang="en-US" sz="2800" dirty="0">
                <a:latin typeface="Book Antiqua"/>
                <a:ea typeface="Book Antiqua"/>
                <a:cs typeface="Book Antiqua"/>
                <a:sym typeface="Book Antiqua"/>
              </a:rPr>
              <a:t>Multi­sensory instruction (auditory/visual/hands­ on)</a:t>
            </a:r>
          </a:p>
          <a:p>
            <a:pPr marL="533400" indent="-457200">
              <a:spcBef>
                <a:spcPts val="0"/>
              </a:spcBef>
            </a:pPr>
            <a:r>
              <a:rPr lang="en-US" sz="2800" dirty="0">
                <a:latin typeface="Book Antiqua"/>
                <a:ea typeface="Book Antiqua"/>
                <a:cs typeface="Book Antiqua"/>
                <a:sym typeface="Book Antiqua"/>
              </a:rPr>
              <a:t>Frequent opportunities for review and checks for understanding</a:t>
            </a:r>
          </a:p>
          <a:p>
            <a:pPr marL="533400" indent="-457200">
              <a:spcBef>
                <a:spcPts val="0"/>
              </a:spcBef>
            </a:pPr>
            <a:r>
              <a:rPr lang="en-US" sz="2800" dirty="0">
                <a:latin typeface="Book Antiqua"/>
                <a:ea typeface="Book Antiqua"/>
                <a:cs typeface="Book Antiqua"/>
                <a:sym typeface="Book Antiqua"/>
              </a:rPr>
              <a:t>Word prediction software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Book Antiqua"/>
                <a:ea typeface="Book Antiqua"/>
                <a:cs typeface="Book Antiqua"/>
                <a:sym typeface="Book Antiqua"/>
              </a:rPr>
              <a:t>Examples of Specially Designed Instruction </a:t>
            </a:r>
            <a:r>
              <a:rPr lang="en-US" sz="2000" b="0" i="0" u="none" strike="noStrike" cap="none" dirty="0">
                <a:solidFill>
                  <a:schemeClr val="dk1"/>
                </a:solidFill>
                <a:latin typeface="Book Antiqua"/>
                <a:ea typeface="Book Antiqua"/>
                <a:cs typeface="Book Antiqua"/>
                <a:sym typeface="Book Antiqua"/>
              </a:rPr>
              <a:t>(4 of 4) </a:t>
            </a:r>
            <a:endParaRPr lang="en-US" sz="2800" b="0" i="0" u="none" strike="noStrike" cap="none" dirty="0">
              <a:solidFill>
                <a:schemeClr val="dk1"/>
              </a:solidFill>
              <a:latin typeface="Book Antiqua"/>
              <a:ea typeface="Book Antiqua"/>
              <a:cs typeface="Book Antiqua"/>
              <a:sym typeface="Book Antiqua"/>
            </a:endParaRPr>
          </a:p>
        </p:txBody>
      </p:sp>
      <p:sp>
        <p:nvSpPr>
          <p:cNvPr id="3" name="Text Placeholder 1"/>
          <p:cNvSpPr>
            <a:spLocks noGrp="1"/>
          </p:cNvSpPr>
          <p:nvPr>
            <p:ph type="body" idx="1"/>
          </p:nvPr>
        </p:nvSpPr>
        <p:spPr>
          <a:xfrm>
            <a:off x="868100" y="1909823"/>
            <a:ext cx="7818699" cy="4216340"/>
          </a:xfrm>
        </p:spPr>
        <p:txBody>
          <a:bodyPr/>
          <a:lstStyle/>
          <a:p>
            <a:pPr marL="533400" indent="-457200">
              <a:spcBef>
                <a:spcPts val="0"/>
              </a:spcBef>
            </a:pPr>
            <a:r>
              <a:rPr lang="en-US" sz="2800" dirty="0">
                <a:latin typeface="Book Antiqua"/>
                <a:ea typeface="Book Antiqua"/>
                <a:cs typeface="Book Antiqua"/>
                <a:sym typeface="Book Antiqua"/>
              </a:rPr>
              <a:t>Oral testing</a:t>
            </a:r>
          </a:p>
          <a:p>
            <a:pPr marL="533400" indent="-457200">
              <a:spcBef>
                <a:spcPts val="0"/>
              </a:spcBef>
            </a:pPr>
            <a:r>
              <a:rPr lang="en-US" sz="2800" dirty="0">
                <a:latin typeface="Book Antiqua"/>
                <a:ea typeface="Book Antiqua"/>
                <a:cs typeface="Book Antiqua"/>
                <a:sym typeface="Book Antiqua"/>
              </a:rPr>
              <a:t>Opportunities for sensory breaks (one-on-one quiet time)</a:t>
            </a:r>
          </a:p>
          <a:p>
            <a:pPr marL="533400" indent="-457200">
              <a:spcBef>
                <a:spcPts val="0"/>
              </a:spcBef>
            </a:pPr>
            <a:r>
              <a:rPr lang="en-US" sz="2800" dirty="0">
                <a:latin typeface="Book Antiqua"/>
                <a:ea typeface="Book Antiqua"/>
                <a:cs typeface="Book Antiqua"/>
                <a:sym typeface="Book Antiqua"/>
              </a:rPr>
              <a:t>Teachers need to identify self when speaking and identify name of the student who is about to provide answers and/or comments</a:t>
            </a:r>
          </a:p>
          <a:p>
            <a:pPr marL="533400" indent="-457200">
              <a:spcBef>
                <a:spcPts val="0"/>
              </a:spcBef>
            </a:pPr>
            <a:r>
              <a:rPr lang="en-US" sz="2800" dirty="0">
                <a:latin typeface="Book Antiqua"/>
                <a:ea typeface="Book Antiqua"/>
                <a:cs typeface="Book Antiqua"/>
                <a:sym typeface="Book Antiqua"/>
              </a:rPr>
              <a:t>Teacher restates student comments</a:t>
            </a:r>
          </a:p>
          <a:p>
            <a:pPr marL="533400" indent="-457200">
              <a:spcBef>
                <a:spcPts val="0"/>
              </a:spcBef>
            </a:pPr>
            <a:r>
              <a:rPr lang="en-US" sz="2800" dirty="0">
                <a:latin typeface="Book Antiqua"/>
                <a:ea typeface="Book Antiqua"/>
                <a:cs typeface="Book Antiqua"/>
                <a:sym typeface="Book Antiqua"/>
              </a:rPr>
              <a:t>Digital recorder</a:t>
            </a:r>
          </a:p>
          <a:p>
            <a:pPr marL="533400" indent="-457200">
              <a:spcBef>
                <a:spcPts val="0"/>
              </a:spcBef>
            </a:pPr>
            <a:r>
              <a:rPr lang="en-US" sz="2800" dirty="0">
                <a:latin typeface="Book Antiqua"/>
                <a:ea typeface="Book Antiqua"/>
                <a:cs typeface="Book Antiqua"/>
                <a:sym typeface="Book Antiqua"/>
              </a:rPr>
              <a:t>Tablet with Scientific/Graphing calculator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Related Services</a:t>
            </a:r>
          </a:p>
        </p:txBody>
      </p:sp>
      <p:sp>
        <p:nvSpPr>
          <p:cNvPr id="3" name="Text Placeholder 1"/>
          <p:cNvSpPr>
            <a:spLocks noGrp="1"/>
          </p:cNvSpPr>
          <p:nvPr>
            <p:ph type="body" idx="1"/>
          </p:nvPr>
        </p:nvSpPr>
        <p:spPr>
          <a:xfrm>
            <a:off x="821802" y="1600200"/>
            <a:ext cx="7864997" cy="5020519"/>
          </a:xfrm>
        </p:spPr>
        <p:txBody>
          <a:bodyPr/>
          <a:lstStyle/>
          <a:p>
            <a:pPr marL="457200" indent="-342900">
              <a:spcBef>
                <a:spcPts val="0"/>
              </a:spcBef>
            </a:pPr>
            <a:r>
              <a:rPr lang="en-US" sz="2200" dirty="0">
                <a:latin typeface="Book Antiqua"/>
                <a:ea typeface="Book Antiqua"/>
                <a:cs typeface="Book Antiqua"/>
                <a:sym typeface="Book Antiqua"/>
              </a:rPr>
              <a:t>Speech - Language Therapy - at least 50 sessions of 20 minutes</a:t>
            </a:r>
          </a:p>
          <a:p>
            <a:pPr marL="457200" indent="-342900">
              <a:spcBef>
                <a:spcPts val="0"/>
              </a:spcBef>
            </a:pPr>
            <a:r>
              <a:rPr lang="en-US" sz="2200" dirty="0">
                <a:latin typeface="Book Antiqua"/>
                <a:ea typeface="Book Antiqua"/>
                <a:cs typeface="Book Antiqua"/>
                <a:sym typeface="Book Antiqua"/>
              </a:rPr>
              <a:t>Intervener - 180 days during the school year</a:t>
            </a:r>
          </a:p>
          <a:p>
            <a:pPr marL="457200" indent="-342900">
              <a:spcBef>
                <a:spcPts val="0"/>
              </a:spcBef>
            </a:pPr>
            <a:r>
              <a:rPr lang="en-US" sz="2200" dirty="0">
                <a:latin typeface="Book Antiqua"/>
                <a:ea typeface="Book Antiqua"/>
                <a:cs typeface="Book Antiqua"/>
                <a:sym typeface="Book Antiqua"/>
              </a:rPr>
              <a:t>Hearing Support - 56 sessions for 42 minutes per IEP year, barring absences, inclement weather or special classroom activities</a:t>
            </a:r>
          </a:p>
          <a:p>
            <a:pPr marL="457200" indent="-342900">
              <a:spcBef>
                <a:spcPts val="0"/>
              </a:spcBef>
            </a:pPr>
            <a:r>
              <a:rPr lang="en-US" sz="2200" dirty="0">
                <a:latin typeface="Book Antiqua"/>
                <a:ea typeface="Book Antiqua"/>
                <a:cs typeface="Book Antiqua"/>
                <a:sym typeface="Book Antiqua"/>
              </a:rPr>
              <a:t>Audiological Services - at least 2 hours per IEP year</a:t>
            </a:r>
          </a:p>
          <a:p>
            <a:pPr marL="457200" indent="-342900">
              <a:spcBef>
                <a:spcPts val="0"/>
              </a:spcBef>
            </a:pPr>
            <a:r>
              <a:rPr lang="en-US" sz="2200" dirty="0">
                <a:latin typeface="Book Antiqua"/>
                <a:ea typeface="Book Antiqua"/>
                <a:cs typeface="Book Antiqua"/>
                <a:sym typeface="Book Antiqua"/>
              </a:rPr>
              <a:t>Assistive Technology Support - at least 2 hours/per IEP year</a:t>
            </a:r>
          </a:p>
          <a:p>
            <a:pPr marL="457200" indent="-342900">
              <a:spcBef>
                <a:spcPts val="0"/>
              </a:spcBef>
            </a:pPr>
            <a:r>
              <a:rPr lang="en-US" sz="2200" dirty="0">
                <a:latin typeface="Book Antiqua"/>
                <a:ea typeface="Book Antiqua"/>
                <a:cs typeface="Book Antiqua"/>
                <a:sym typeface="Book Antiqua"/>
              </a:rPr>
              <a:t>Orientation &amp; Mobility - at least 16 hours per IEP year</a:t>
            </a:r>
          </a:p>
          <a:p>
            <a:pPr marL="457200" indent="-342900">
              <a:spcBef>
                <a:spcPts val="0"/>
              </a:spcBef>
            </a:pPr>
            <a:r>
              <a:rPr lang="en-US" sz="2200" dirty="0">
                <a:latin typeface="Book Antiqua"/>
                <a:ea typeface="Book Antiqua"/>
                <a:cs typeface="Book Antiqua"/>
                <a:sym typeface="Book Antiqua"/>
              </a:rPr>
              <a:t>Vision Support - 300 sessions for 42 minutes barring absences, inclement weather or special classroom activities</a:t>
            </a:r>
          </a:p>
          <a:p>
            <a:pPr marL="457200" indent="-342900">
              <a:spcBef>
                <a:spcPts val="0"/>
              </a:spcBef>
            </a:pPr>
            <a:r>
              <a:rPr lang="en-US" sz="2200" dirty="0">
                <a:latin typeface="Book Antiqua"/>
                <a:ea typeface="Book Antiqua"/>
                <a:cs typeface="Book Antiqua"/>
                <a:sym typeface="Book Antiqua"/>
              </a:rPr>
              <a:t>Occupational Therapy - at least 1 session for 42 minutes per IEP year</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32&quot;&gt;&lt;property id=&quot;20148&quot; value=&quot;5&quot;/&gt;&lt;property id=&quot;20300&quot; value=&quot;Slide 4 - &amp;quot;Accomodations vs. Modifications&amp;quot;&quot;/&gt;&lt;property id=&quot;20307&quot; value=&quot;285&quot;/&gt;&lt;/object&gt;&lt;object type=&quot;3&quot; unique_id=&quot;10033&quot;&gt;&lt;property id=&quot;20148&quot; value=&quot;5&quot;/&gt;&lt;property id=&quot;20300&quot; value=&quot;Slide 5 - &amp;quot;Examples of Specially Designed Instruction (1 of 4)&amp;quot;&quot;/&gt;&lt;property id=&quot;20307&quot; value=&quot;286&quot;/&gt;&lt;/object&gt;&lt;object type=&quot;3&quot; unique_id=&quot;10034&quot;&gt;&lt;property id=&quot;20148&quot; value=&quot;5&quot;/&gt;&lt;property id=&quot;20300&quot; value=&quot;Slide 6 - &amp;quot;Examples of Specially Designed Instruction (2 of 4)&amp;quot;&quot;/&gt;&lt;property id=&quot;20307&quot; value=&quot;287&quot;/&gt;&lt;/object&gt;&lt;object type=&quot;3&quot; unique_id=&quot;10035&quot;&gt;&lt;property id=&quot;20148&quot; value=&quot;5&quot;/&gt;&lt;property id=&quot;20300&quot; value=&quot;Slide 7 - &amp;quot;Examples of Specially Designed Instruction (3 of 4) &amp;quot;&quot;/&gt;&lt;property id=&quot;20307&quot; value=&quot;288&quot;/&gt;&lt;/object&gt;&lt;object type=&quot;3&quot; unique_id=&quot;10036&quot;&gt;&lt;property id=&quot;20148&quot; value=&quot;5&quot;/&gt;&lt;property id=&quot;20300&quot; value=&quot;Slide 8 - &amp;quot;Examples of Specially Designed Instruction (4 of 4) &amp;quot;&quot;/&gt;&lt;property id=&quot;20307&quot; value=&quot;289&quot;/&gt;&lt;/object&gt;&lt;object type=&quot;3&quot; unique_id=&quot;10037&quot;&gt;&lt;property id=&quot;20148&quot; value=&quot;5&quot;/&gt;&lt;property id=&quot;20300&quot; value=&quot;Slide 9 - &amp;quot;Related Services&amp;quot;&quot;/&gt;&lt;property id=&quot;20307&quot; value=&quot;290&quot;/&gt;&lt;/object&gt;&lt;object type=&quot;3&quot; unique_id=&quot;10038&quot;&gt;&lt;property id=&quot;20148&quot; value=&quot;5&quot;/&gt;&lt;property id=&quot;20300&quot; value=&quot;Slide 10 - &amp;quot;Support for School Personnel General Ed&amp;quot;&quot;/&gt;&lt;property id=&quot;20307&quot; value=&quot;291&quot;/&gt;&lt;/object&gt;&lt;object type=&quot;3&quot; unique_id=&quot;10039&quot;&gt;&lt;property id=&quot;20148&quot; value=&quot;5&quot;/&gt;&lt;property id=&quot;20300&quot; value=&quot;Slide 11 - &amp;quot;Support for School Personnel Other&amp;quot;&quot;/&gt;&lt;property id=&quot;20307&quot; value=&quot;292&quot;/&gt;&lt;/object&gt;&lt;object type=&quot;3&quot; unique_id=&quot;10040&quot;&gt;&lt;property id=&quot;20148&quot; value=&quot;5&quot;/&gt;&lt;property id=&quot;20300&quot; value=&quot;Slide 12 - &amp;quot;Collaboration&amp;quot;&quot;/&gt;&lt;property id=&quot;20307&quot; value=&quot;293&quot;/&gt;&lt;/object&gt;&lt;object type=&quot;3&quot; unique_id=&quot;10041&quot;&gt;&lt;property id=&quot;20148&quot; value=&quot;5&quot;/&gt;&lt;property id=&quot;20300&quot; value=&quot;Slide 13 - &amp;quot;Teacher of the Deaf (TOD)&amp;quot;&quot;/&gt;&lt;property id=&quot;20307&quot; value=&quot;294&quot;/&gt;&lt;/object&gt;&lt;object type=&quot;3&quot; unique_id=&quot;10042&quot;&gt;&lt;property id=&quot;20148&quot; value=&quot;5&quot;/&gt;&lt;property id=&quot;20300&quot; value=&quot;Slide 14 - &amp;quot;Teacher of the Visually Impaired (TVI)&amp;quot;&quot;/&gt;&lt;property id=&quot;20307&quot; value=&quot;295&quot;/&gt;&lt;/object&gt;&lt;object type=&quot;3&quot; unique_id=&quot;10043&quot;&gt;&lt;property id=&quot;20148&quot; value=&quot;5&quot;/&gt;&lt;property id=&quot;20300&quot; value=&quot;Slide 15 - &amp;quot;Occupational Therapy (OT)&amp;quot;&quot;/&gt;&lt;property id=&quot;20307&quot; value=&quot;296&quot;/&gt;&lt;/object&gt;&lt;object type=&quot;3&quot; unique_id=&quot;10044&quot;&gt;&lt;property id=&quot;20148&quot; value=&quot;5&quot;/&gt;&lt;property id=&quot;20300&quot; value=&quot;Slide 16 - &amp;quot;Physical Therapy (PT)&amp;quot;&quot;/&gt;&lt;property id=&quot;20307&quot; value=&quot;297&quot;/&gt;&lt;/object&gt;&lt;object type=&quot;3&quot; unique_id=&quot;10045&quot;&gt;&lt;property id=&quot;20148&quot; value=&quot;5&quot;/&gt;&lt;property id=&quot;20300&quot; value=&quot;Slide 17 - &amp;quot;Speech&amp;quot;&quot;/&gt;&lt;property id=&quot;20307&quot; value=&quot;298&quot;/&gt;&lt;/object&gt;&lt;object type=&quot;3&quot; unique_id=&quot;10046&quot;&gt;&lt;property id=&quot;20148&quot; value=&quot;5&quot;/&gt;&lt;property id=&quot;20300&quot; value=&quot;Slide 18 - &amp;quot;What is an Educational Interpreter?&amp;quot;&quot;/&gt;&lt;property id=&quot;20307&quot; value=&quot;299&quot;/&gt;&lt;/object&gt;&lt;object type=&quot;3&quot; unique_id=&quot;10047&quot;&gt;&lt;property id=&quot;20148&quot; value=&quot;5&quot;/&gt;&lt;property id=&quot;20300&quot; value=&quot;Slide 19 - &amp;quot;Professional training for EIs &amp;quot;&quot;/&gt;&lt;property id=&quot;20307&quot; value=&quot;300&quot;/&gt;&lt;/object&gt;&lt;object type=&quot;3&quot; unique_id=&quot;10048&quot;&gt;&lt;property id=&quot;20148&quot; value=&quot;5&quot;/&gt;&lt;property id=&quot;20300&quot; value=&quot;Slide 20 - &amp;quot;Interveners&amp;quot;&quot;/&gt;&lt;property id=&quot;20307&quot; value=&quot;301&quot;/&gt;&lt;/object&gt;&lt;object type=&quot;3&quot; unique_id=&quot;10049&quot;&gt;&lt;property id=&quot;20148&quot; value=&quot;5&quot;/&gt;&lt;property id=&quot;20300&quot; value=&quot;Slide 21 - &amp;quot;Interveners in action!&amp;quot;&quot;/&gt;&lt;property id=&quot;20307&quot; value=&quot;302&quot;/&gt;&lt;/object&gt;&lt;object type=&quot;3&quot; unique_id=&quot;10050&quot;&gt;&lt;property id=&quot;20148&quot; value=&quot;5&quot;/&gt;&lt;property id=&quot;20300&quot; value=&quot;Slide 22 - &amp;quot;O&amp;amp;M&amp;quot;&quot;/&gt;&lt;property id=&quot;20307&quot; value=&quot;303&quot;/&gt;&lt;/object&gt;&lt;object type=&quot;3&quot; unique_id=&quot;10051&quot;&gt;&lt;property id=&quot;20148&quot; value=&quot;5&quot;/&gt;&lt;property id=&quot;20300&quot; value=&quot;Slide 23 - &amp;quot;Independence&amp;quot;&quot;/&gt;&lt;property id=&quot;20307&quot; value=&quot;304&quot;/&gt;&lt;/object&gt;&lt;object type=&quot;3&quot; unique_id=&quot;10052&quot;&gt;&lt;property id=&quot;20148&quot; value=&quot;5&quot;/&gt;&lt;property id=&quot;20300&quot; value=&quot;Slide 24 - &amp;quot;Extra Curricular Activities&amp;quot;&quot;/&gt;&lt;property id=&quot;20307&quot; value=&quot;305&quot;/&gt;&lt;/object&gt;&lt;object type=&quot;3&quot; unique_id=&quot;10053&quot;&gt;&lt;property id=&quot;20148&quot; value=&quot;5&quot;/&gt;&lt;property id=&quot;20300&quot; value=&quot;Slide 25 - &amp;quot;Keep your eye on the prize!&amp;quot;&quot;/&gt;&lt;property id=&quot;20307&quot; value=&quot;306&quot;/&gt;&lt;/object&gt;&lt;object type=&quot;3&quot; unique_id=&quot;10054&quot;&gt;&lt;property id=&quot;20148&quot; value=&quot;5&quot;/&gt;&lt;property id=&quot;20300&quot; value=&quot;Slide 26 - &amp;quot;Not already!&amp;quot;&quot;/&gt;&lt;property id=&quot;20307&quot; value=&quot;307&quot;/&gt;&lt;/object&gt;&lt;object type=&quot;3&quot; unique_id=&quot;10055&quot;&gt;&lt;property id=&quot;20148&quot; value=&quot;5&quot;/&gt;&lt;property id=&quot;20300&quot; value=&quot;Slide 27 - &amp;quot;“Ava is a nutshell”&amp;quot;&quot;/&gt;&lt;property id=&quot;20307&quot; value=&quot;308&quot;/&gt;&lt;/object&gt;&lt;object type=&quot;3&quot; unique_id=&quot;10056&quot;&gt;&lt;property id=&quot;20148&quot; value=&quot;5&quot;/&gt;&lt;property id=&quot;20300&quot; value=&quot;Slide 28 - &amp;quot;Me at a Glance&amp;quot;&quot;/&gt;&lt;property id=&quot;20307&quot; value=&quot;309&quot;/&gt;&lt;/object&gt;&lt;object type=&quot;3&quot; unique_id=&quot;10057&quot;&gt;&lt;property id=&quot;20148&quot; value=&quot;5&quot;/&gt;&lt;property id=&quot;20300&quot; value=&quot;Slide 29 - &amp;quot;Identity&amp;quot;&quot;/&gt;&lt;property id=&quot;20307&quot; value=&quot;310&quot;/&gt;&lt;/object&gt;&lt;object type=&quot;3&quot; unique_id=&quot;10058&quot;&gt;&lt;property id=&quot;20148&quot; value=&quot;5&quot;/&gt;&lt;property id=&quot;20300&quot; value=&quot;Slide 30 - &amp;quot;Secondary Transition Planning&amp;quot;&quot;/&gt;&lt;property id=&quot;20307&quot; value=&quot;311&quot;/&gt;&lt;/object&gt;&lt;object type=&quot;3&quot; unique_id=&quot;10059&quot;&gt;&lt;property id=&quot;20148&quot; value=&quot;5&quot;/&gt;&lt;property id=&quot;20300&quot; value=&quot;Slide 31 - &amp;quot;Transition to Adulthood (18+)&amp;quot;&quot;/&gt;&lt;property id=&quot;20307&quot; value=&quot;312&quot;/&gt;&lt;/object&gt;&lt;object type=&quot;3&quot; unique_id=&quot;10060&quot;&gt;&lt;property id=&quot;20148&quot; value=&quot;5&quot;/&gt;&lt;property id=&quot;20300&quot; value=&quot;Slide 32 - &amp;quot;Adult Services&amp;quot;&quot;/&gt;&lt;property id=&quot;20307&quot; value=&quot;313&quot;/&gt;&lt;/object&gt;&lt;object type=&quot;3&quot; unique_id=&quot;10061&quot;&gt;&lt;property id=&quot;20148&quot; value=&quot;5&quot;/&gt;&lt;property id=&quot;20300&quot; value=&quot;Slide 33 - &amp;quot;It’s the climb&amp;quot;&quot;/&gt;&lt;property id=&quot;20307&quot; value=&quot;314&quot;/&gt;&lt;/object&gt;&lt;object type=&quot;3&quot; unique_id=&quot;10062&quot;&gt;&lt;property id=&quot;20148&quot; value=&quot;5&quot;/&gt;&lt;property id=&quot;20300&quot; value=&quot;Slide 34 - &amp;quot;Links &amp;amp; Resources Usher Syndrome Coalition&amp;quot;&quot;/&gt;&lt;property id=&quot;20307&quot; value=&quot;315&quot;/&gt;&lt;/object&gt;&lt;object type=&quot;3&quot; unique_id=&quot;10063&quot;&gt;&lt;property id=&quot;20148&quot; value=&quot;5&quot;/&gt;&lt;property id=&quot;20300&quot; value=&quot;Slide 35 - &amp;quot;Links &amp;amp; Resources&amp;#x0D;NCDB&amp;quot;&quot;/&gt;&lt;property id=&quot;20307&quot; value=&quot;316&quot;/&gt;&lt;/object&gt;&lt;object type=&quot;3&quot; unique_id=&quot;10064&quot;&gt;&lt;property id=&quot;20148&quot; value=&quot;5&quot;/&gt;&lt;property id=&quot;20300&quot; value=&quot;Slide 36 - &amp;quot;Links &amp;amp; Resources&amp;quot;&quot;/&gt;&lt;property id=&quot;20307&quot; value=&quot;317&quot;/&gt;&lt;/object&gt;&lt;object type=&quot;3&quot; unique_id=&quot;10129&quot;&gt;&lt;property id=&quot;20148&quot; value=&quot;5&quot;/&gt;&lt;property id=&quot;20300&quot; value=&quot;Slide 37 - &amp;quot;Contacts&amp;quot;&quot;/&gt;&lt;property id=&quot;20307&quot; value=&quot;318&quot;/&gt;&lt;/object&gt;&lt;object type=&quot;3&quot; unique_id=&quot;10133&quot;&gt;&lt;property id=&quot;20148&quot; value=&quot;5&quot;/&gt;&lt;property id=&quot;20300&quot; value=&quot;Slide 1 - &amp;quot; Educational Considerations for Students with Usher Syndrome – Part 2&amp;#x0D;October 11, 2017&amp;quot;&quot;/&gt;&lt;property id=&quot;20307&quot; value=&quot;319&quot;/&gt;&lt;/object&gt;&lt;object type=&quot;3&quot; unique_id=&quot;10134&quot;&gt;&lt;property id=&quot;20148&quot; value=&quot;5&quot;/&gt;&lt;property id=&quot;20300&quot; value=&quot;Slide 2 - &amp;quot;Part I Content&amp;quot;&quot;/&gt;&lt;property id=&quot;20307&quot; value=&quot;320&quot;/&gt;&lt;/object&gt;&lt;object type=&quot;3&quot; unique_id=&quot;10135&quot;&gt;&lt;property id=&quot;20148&quot; value=&quot;5&quot;/&gt;&lt;property id=&quot;20300&quot; value=&quot;Slide 3 - &amp;quot;Part II Content&amp;quot;&quot;/&gt;&lt;property id=&quot;20307&quot; value=&quot;321&quot;/&gt;&lt;/object&gt;&lt;/object&gt;&lt;object type=&quot;8&quot; unique_id=&quot;10128&quot;&gt;&lt;/object&gt;&lt;/object&gt;&lt;/database&gt;"/>
  <p:tag name="SECTOMILLISECCONVERTED" val="1"/>
</p:tagLst>
</file>

<file path=ppt/theme/theme1.xml><?xml version="1.0" encoding="utf-8"?>
<a:theme xmlns:a="http://schemas.openxmlformats.org/drawingml/2006/main" name="NCDB Conten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TotalTime>
  <Words>3055</Words>
  <Application>Microsoft Macintosh PowerPoint</Application>
  <PresentationFormat>On-screen Show (4:3)</PresentationFormat>
  <Paragraphs>276</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Times New Roman</vt:lpstr>
      <vt:lpstr>Book Antiqua</vt:lpstr>
      <vt:lpstr>Calibri</vt:lpstr>
      <vt:lpstr>Arial</vt:lpstr>
      <vt:lpstr>Verdana</vt:lpstr>
      <vt:lpstr>NCDB Content Theme</vt:lpstr>
      <vt:lpstr> Educational Considerations for Students with Usher Syndrome – Part 2 October 11, 2017</vt:lpstr>
      <vt:lpstr>Part I Content</vt:lpstr>
      <vt:lpstr>Part II Content</vt:lpstr>
      <vt:lpstr>Accomodations vs. Modifications</vt:lpstr>
      <vt:lpstr>Examples of Specially Designed Instruction (1 of 4)</vt:lpstr>
      <vt:lpstr>Examples of Specially Designed Instruction (2 of 4)</vt:lpstr>
      <vt:lpstr>Examples of Specially Designed Instruction (3 of 4) </vt:lpstr>
      <vt:lpstr>Examples of Specially Designed Instruction (4 of 4) </vt:lpstr>
      <vt:lpstr>Related Services</vt:lpstr>
      <vt:lpstr>Support for School Personnel General Ed</vt:lpstr>
      <vt:lpstr>Support for School Personnel Other</vt:lpstr>
      <vt:lpstr>Collaboration</vt:lpstr>
      <vt:lpstr>Teacher of the Deaf (TOD)</vt:lpstr>
      <vt:lpstr>Teacher of the Visually Impaired (TVI)</vt:lpstr>
      <vt:lpstr>Occupational Therapy (OT)</vt:lpstr>
      <vt:lpstr>Physical Therapy (PT)</vt:lpstr>
      <vt:lpstr>Speech</vt:lpstr>
      <vt:lpstr>What is an Educational Interpreter?</vt:lpstr>
      <vt:lpstr>Professional training for EIs </vt:lpstr>
      <vt:lpstr>Interveners</vt:lpstr>
      <vt:lpstr>Interveners in action!</vt:lpstr>
      <vt:lpstr>O&amp;M</vt:lpstr>
      <vt:lpstr>Independence</vt:lpstr>
      <vt:lpstr>Extra Curricular Activities</vt:lpstr>
      <vt:lpstr>Keep your eye on the prize!</vt:lpstr>
      <vt:lpstr>Not already!</vt:lpstr>
      <vt:lpstr>“Ava is a nutshell”</vt:lpstr>
      <vt:lpstr>Me at a Glance</vt:lpstr>
      <vt:lpstr>Identity</vt:lpstr>
      <vt:lpstr>Secondary Transition Planning</vt:lpstr>
      <vt:lpstr>Transition to Adulthood (18+)</vt:lpstr>
      <vt:lpstr>Adult Services</vt:lpstr>
      <vt:lpstr>It’s the climb</vt:lpstr>
      <vt:lpstr>Links &amp; Resources Usher Syndrome Coalition</vt:lpstr>
      <vt:lpstr>Links &amp; Resources NCDB</vt:lpstr>
      <vt:lpstr>Links &amp; Resources</vt:lpstr>
      <vt:lpstr>Contacts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Considerations for  Students with Usher Syndrome October 11, 2017</dc:title>
  <dc:creator>Jordyn Watanabe</dc:creator>
  <cp:lastModifiedBy>Haylee Marcotte</cp:lastModifiedBy>
  <cp:revision>44</cp:revision>
  <dcterms:modified xsi:type="dcterms:W3CDTF">2020-03-09T23:06:43Z</dcterms:modified>
</cp:coreProperties>
</file>