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338" r:id="rId2"/>
    <p:sldId id="333" r:id="rId3"/>
    <p:sldId id="332" r:id="rId4"/>
    <p:sldId id="258" r:id="rId5"/>
    <p:sldId id="259" r:id="rId6"/>
    <p:sldId id="314" r:id="rId7"/>
    <p:sldId id="331" r:id="rId8"/>
    <p:sldId id="282" r:id="rId9"/>
    <p:sldId id="307" r:id="rId10"/>
    <p:sldId id="336" r:id="rId11"/>
    <p:sldId id="328" r:id="rId12"/>
    <p:sldId id="329" r:id="rId13"/>
    <p:sldId id="330" r:id="rId14"/>
    <p:sldId id="334" r:id="rId15"/>
    <p:sldId id="335" r:id="rId16"/>
    <p:sldId id="283" r:id="rId17"/>
    <p:sldId id="28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39" r:id="rId28"/>
    <p:sldId id="324" r:id="rId29"/>
    <p:sldId id="325" r:id="rId30"/>
    <p:sldId id="326" r:id="rId31"/>
    <p:sldId id="337" r:id="rId32"/>
    <p:sldId id="305" r:id="rId33"/>
    <p:sldId id="308" r:id="rId34"/>
    <p:sldId id="309" r:id="rId35"/>
    <p:sldId id="311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FF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7" autoAdjust="0"/>
    <p:restoredTop sz="86427" autoAdjust="0"/>
  </p:normalViewPr>
  <p:slideViewPr>
    <p:cSldViewPr>
      <p:cViewPr varScale="1">
        <p:scale>
          <a:sx n="73" d="100"/>
          <a:sy n="73" d="100"/>
        </p:scale>
        <p:origin x="60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5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8949841F-F027-BF4C-92EF-FA7724D79F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81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70994-00F5-4124-BE5A-E8C98FFECD6D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5A022-C1E0-4A30-B5B0-5D8621D00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7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5A022-C1E0-4A30-B5B0-5D8621D00B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3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5A022-C1E0-4A30-B5B0-5D8621D00B3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69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93B046-C7C9-8D4A-BB90-2F2E3C347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75167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74EBF-FAAA-154D-895E-F48F295837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63032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E25A6-0B24-5249-A96C-1847AFDB80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5468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8520F-B4BE-4A4F-8316-09B0391170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2101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014E68-4A07-7144-B119-A47AE73C95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8876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72E18-92C7-274F-A95F-0FAE78E448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82723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EF9065-D910-AD46-ABE4-CAFF16DCD7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1894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CE8E5-B3F8-B042-927F-4C94343E3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57652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852BE3-ECA9-644C-ABB4-C6EB3FE763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2011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068CBB-60E4-0540-96C2-214B1DA82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82878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13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lowchart: Process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F7B63A-A584-5442-AF8F-B4F7A81FE0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90341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Times New Roman" pitchFamily="18" charset="0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B5A788"/>
                </a:solidFill>
                <a:cs typeface="Arial" charset="0"/>
              </a:defRPr>
            </a:lvl1pPr>
          </a:lstStyle>
          <a:p>
            <a:pPr>
              <a:defRPr/>
            </a:pPr>
            <a:fld id="{9306A10E-A7F2-3F40-B804-05071D7614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2" r:id="rId2"/>
    <p:sldLayoutId id="2147483718" r:id="rId3"/>
    <p:sldLayoutId id="2147483713" r:id="rId4"/>
    <p:sldLayoutId id="2147483719" r:id="rId5"/>
    <p:sldLayoutId id="2147483714" r:id="rId6"/>
    <p:sldLayoutId id="2147483720" r:id="rId7"/>
    <p:sldLayoutId id="2147483721" r:id="rId8"/>
    <p:sldLayoutId id="2147483722" r:id="rId9"/>
    <p:sldLayoutId id="2147483715" r:id="rId10"/>
    <p:sldLayoutId id="2147483716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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charset="0"/>
        <a:buChar char="◦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charset="0"/>
        <a:buChar char="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charset="0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charset="0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524000" y="990600"/>
            <a:ext cx="6781800" cy="2667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  <a:t>Mejorando la Colaboración</a:t>
            </a:r>
            <a:br>
              <a:rPr lang="es-ES_tradnl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</a:br>
            <a:r>
              <a:rPr lang="es-ES_tradnl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  <a:t>	del Equipo Educativo</a:t>
            </a:r>
            <a:br>
              <a:rPr lang="es-ES_tradnl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</a:br>
            <a:r>
              <a:rPr lang="es-ES_tradnl" sz="31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  <a:t>“Trabajando juntos para lograr un </a:t>
            </a:r>
            <a:br>
              <a:rPr lang="es-ES_tradnl" sz="31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</a:br>
            <a:r>
              <a:rPr lang="es-ES_tradnl" sz="31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  <a:t>   resultado mayor, atreves de la colaboración y resolución de Conflictos”</a:t>
            </a:r>
            <a:endParaRPr lang="es-ES_tradnl" sz="3100" dirty="0"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  <a:cs typeface="+mj-cs"/>
            </a:endParaRPr>
          </a:p>
        </p:txBody>
      </p:sp>
      <p:sp>
        <p:nvSpPr>
          <p:cNvPr id="1433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7407275" cy="762000"/>
          </a:xfrm>
        </p:spPr>
        <p:txBody>
          <a:bodyPr/>
          <a:lstStyle/>
          <a:p>
            <a:pPr marL="26988" eaLnBrk="1" hangingPunct="1">
              <a:lnSpc>
                <a:spcPct val="90000"/>
              </a:lnSpc>
            </a:pPr>
            <a:r>
              <a:rPr lang="es-ES_tradnl" sz="2000" dirty="0" smtClean="0">
                <a:solidFill>
                  <a:srgbClr val="320E04"/>
                </a:solidFill>
                <a:latin typeface="Gill Sans MT" charset="0"/>
              </a:rPr>
              <a:t>Myrna Medina, Especialista y Coordinadora de Familias</a:t>
            </a:r>
          </a:p>
          <a:p>
            <a:pPr marL="26988" eaLnBrk="1" hangingPunct="1">
              <a:lnSpc>
                <a:spcPct val="90000"/>
              </a:lnSpc>
            </a:pPr>
            <a:r>
              <a:rPr lang="es-ES_tradnl" sz="2000" dirty="0" smtClean="0">
                <a:solidFill>
                  <a:srgbClr val="320E04"/>
                </a:solidFill>
                <a:latin typeface="Gill Sans MT" charset="0"/>
              </a:rPr>
              <a:t>Servicios de California para la Sordo Ceguera</a:t>
            </a:r>
          </a:p>
        </p:txBody>
      </p:sp>
      <p:pic>
        <p:nvPicPr>
          <p:cNvPr id="4" name="Picture 3" descr="Logotipo de servicios para sordos y ciegos de California.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0"/>
            <a:ext cx="1752600" cy="118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Logotipo del Centro Nacional de Sordoceguer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334000"/>
            <a:ext cx="4209137" cy="990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18707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21680"/>
          </a:xfrm>
        </p:spPr>
        <p:txBody>
          <a:bodyPr>
            <a:normAutofit/>
          </a:bodyPr>
          <a:lstStyle/>
          <a:p>
            <a:pPr marL="82550" indent="0"/>
            <a:r>
              <a:rPr lang="es-ES_tradnl" sz="6600" dirty="0" smtClean="0"/>
              <a:t>Ideas. . . </a:t>
            </a:r>
            <a:br>
              <a:rPr lang="es-ES_tradnl" sz="6600" dirty="0" smtClean="0"/>
            </a:br>
            <a:r>
              <a:rPr lang="es-ES_tradnl" sz="6600" dirty="0" smtClean="0"/>
              <a:t>Estrategias</a:t>
            </a:r>
            <a:r>
              <a:rPr lang="es-ES_tradnl" sz="6600" dirty="0"/>
              <a:t>. . . </a:t>
            </a:r>
            <a:br>
              <a:rPr lang="es-ES_tradnl" sz="6600" dirty="0"/>
            </a:br>
            <a:r>
              <a:rPr lang="es-ES_tradnl" sz="6600" dirty="0" smtClean="0"/>
              <a:t>Herramientas</a:t>
            </a:r>
            <a:r>
              <a:rPr lang="es-ES_tradnl" sz="6600" dirty="0"/>
              <a:t>. . .</a:t>
            </a:r>
            <a:br>
              <a:rPr lang="es-ES_tradnl" sz="6600" dirty="0"/>
            </a:br>
            <a:r>
              <a:rPr lang="es-ES_tradnl" sz="4400" dirty="0"/>
              <a:t>A considerar para lograr un buen habito de </a:t>
            </a:r>
            <a:r>
              <a:rPr lang="es-ES_tradnl" sz="4400" dirty="0" smtClean="0"/>
              <a:t>colaboración</a:t>
            </a:r>
            <a:endParaRPr lang="en-US" dirty="0"/>
          </a:p>
        </p:txBody>
      </p:sp>
      <p:pic>
        <p:nvPicPr>
          <p:cNvPr id="6" name="Picture 5" descr="Gente trabajando hacia el éxito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"/>
            <a:ext cx="2971800" cy="1633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5189329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s-ES_tradnl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  <a:t>D</a:t>
            </a:r>
            <a:r>
              <a:rPr lang="es-ES_tradnl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Times New Roman" charset="0"/>
              </a:rPr>
              <a:t>ó</a:t>
            </a:r>
            <a:r>
              <a:rPr lang="es-ES_tradnl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  <a:t>nde y C</a:t>
            </a:r>
            <a:r>
              <a:rPr lang="es-ES_tradnl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Times New Roman" charset="0"/>
              </a:rPr>
              <a:t>ómo empiezo</a:t>
            </a:r>
            <a:r>
              <a:rPr lang="es-ES_tradnl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  <a:t>? (Parte</a:t>
            </a:r>
            <a:r>
              <a:rPr lang="es-ES_tradnl" sz="3600" baseline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  <a:t> 1)</a:t>
            </a:r>
            <a:endParaRPr lang="es-ES_tradnl" sz="3600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  <a:cs typeface="+mj-cs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435100" y="1447800"/>
            <a:ext cx="7499350" cy="3429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 smtClean="0">
                <a:solidFill>
                  <a:schemeClr val="accent6"/>
                </a:solidFill>
                <a:latin typeface="Gill Sans MT" charset="0"/>
              </a:rPr>
              <a:t>1.  </a:t>
            </a:r>
            <a:r>
              <a:rPr lang="es-ES_tradnl" sz="3600" b="1" dirty="0" smtClean="0">
                <a:solidFill>
                  <a:schemeClr val="accent6"/>
                </a:solidFill>
                <a:latin typeface="Gill Sans MT" charset="0"/>
              </a:rPr>
              <a:t>Conozca su hijo</a:t>
            </a:r>
            <a:r>
              <a:rPr lang="es-ES_tradnl" sz="3600" dirty="0" smtClean="0">
                <a:solidFill>
                  <a:schemeClr val="accent6"/>
                </a:solidFill>
                <a:latin typeface="Gill Sans MT" charset="0"/>
              </a:rPr>
              <a:t> </a:t>
            </a:r>
          </a:p>
          <a:p>
            <a:pPr lvl="1" eaLnBrk="1" hangingPunct="1">
              <a:buFont typeface="Wingdings" charset="0"/>
              <a:buChar char="ü"/>
            </a:pPr>
            <a:r>
              <a:rPr lang="es-ES_tradnl" sz="2400" dirty="0" smtClean="0">
                <a:latin typeface="Gill Sans MT" charset="0"/>
              </a:rPr>
              <a:t>Diagn</a:t>
            </a:r>
            <a:r>
              <a:rPr lang="es-ES_tradnl" sz="2400" dirty="0" smtClean="0">
                <a:latin typeface="Gill Sans MT" charset="0"/>
                <a:cs typeface="Times New Roman" charset="0"/>
              </a:rPr>
              <a:t>óstico</a:t>
            </a:r>
            <a:endParaRPr lang="es-ES_tradnl" sz="2400" dirty="0" smtClean="0">
              <a:latin typeface="Gill Sans MT" charset="0"/>
            </a:endParaRPr>
          </a:p>
          <a:p>
            <a:pPr lvl="1" eaLnBrk="1" hangingPunct="1">
              <a:buFont typeface="Wingdings" charset="0"/>
              <a:buChar char="ü"/>
            </a:pPr>
            <a:r>
              <a:rPr lang="es-ES_tradnl" sz="2400" dirty="0" smtClean="0">
                <a:latin typeface="Gill Sans MT" charset="0"/>
              </a:rPr>
              <a:t>Discapacidades</a:t>
            </a:r>
          </a:p>
          <a:p>
            <a:pPr lvl="1" eaLnBrk="1" hangingPunct="1">
              <a:buFont typeface="Wingdings" charset="0"/>
              <a:buChar char="ü"/>
            </a:pPr>
            <a:r>
              <a:rPr lang="es-ES_tradnl" sz="2400" dirty="0" smtClean="0">
                <a:latin typeface="Gill Sans MT" charset="0"/>
              </a:rPr>
              <a:t>Necesidades m</a:t>
            </a:r>
            <a:r>
              <a:rPr lang="es-ES_tradnl" sz="2400" dirty="0" smtClean="0">
                <a:latin typeface="Gill Sans MT" charset="0"/>
                <a:cs typeface="Times New Roman" charset="0"/>
              </a:rPr>
              <a:t>édicas</a:t>
            </a:r>
            <a:endParaRPr lang="es-ES_tradnl" sz="2400" dirty="0" smtClean="0">
              <a:latin typeface="Gill Sans MT" charset="0"/>
            </a:endParaRPr>
          </a:p>
          <a:p>
            <a:pPr lvl="1" eaLnBrk="1" hangingPunct="1">
              <a:buFont typeface="Wingdings" charset="0"/>
              <a:buChar char="ü"/>
            </a:pPr>
            <a:r>
              <a:rPr lang="es-ES_tradnl" sz="2400" dirty="0" smtClean="0">
                <a:latin typeface="Gill Sans MT" charset="0"/>
              </a:rPr>
              <a:t>Fortalezas y necesidades</a:t>
            </a:r>
          </a:p>
          <a:p>
            <a:pPr lvl="1" eaLnBrk="1" hangingPunct="1">
              <a:buFont typeface="Wingdings" charset="0"/>
              <a:buChar char="ü"/>
            </a:pPr>
            <a:r>
              <a:rPr lang="es-ES_tradnl" sz="2400" dirty="0" smtClean="0">
                <a:latin typeface="Gill Sans MT" charset="0"/>
              </a:rPr>
              <a:t>Lo que le gusta y lo que disgusta</a:t>
            </a:r>
          </a:p>
          <a:p>
            <a:pPr lvl="1" eaLnBrk="1" hangingPunct="1">
              <a:buFont typeface="Wingdings" charset="0"/>
              <a:buChar char="ü"/>
            </a:pPr>
            <a:r>
              <a:rPr lang="es-ES_tradnl" sz="2400" dirty="0" smtClean="0">
                <a:latin typeface="Gill Sans MT" charset="0"/>
              </a:rPr>
              <a:t>Estilo de aprendizaje</a:t>
            </a:r>
          </a:p>
        </p:txBody>
      </p:sp>
      <p:pic>
        <p:nvPicPr>
          <p:cNvPr id="5" name="Picture 4" descr="Confuso.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5181600"/>
            <a:ext cx="1557972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rcado de casillas de verificación.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76400"/>
            <a:ext cx="1570672" cy="168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532604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s-ES_tradnl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  <a:t>D</a:t>
            </a:r>
            <a:r>
              <a:rPr lang="es-ES_tradnl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Times New Roman" charset="0"/>
              </a:rPr>
              <a:t>ó</a:t>
            </a:r>
            <a:r>
              <a:rPr lang="es-ES_tradnl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  <a:t>nde y C</a:t>
            </a:r>
            <a:r>
              <a:rPr lang="es-ES_tradnl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Times New Roman" charset="0"/>
              </a:rPr>
              <a:t>ómo empiezo</a:t>
            </a:r>
            <a:r>
              <a:rPr lang="es-ES_tradnl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  <a:t>? (Parte 2)</a:t>
            </a:r>
            <a:endParaRPr lang="es-ES_tradnl" sz="3600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  <a:cs typeface="+mj-cs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600200"/>
            <a:ext cx="7499350" cy="37338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b="1" dirty="0" smtClean="0">
                <a:solidFill>
                  <a:schemeClr val="accent6"/>
                </a:solidFill>
                <a:latin typeface="Gill Sans MT" charset="0"/>
              </a:rPr>
              <a:t>2.  </a:t>
            </a:r>
            <a:r>
              <a:rPr lang="es-ES_tradnl" b="1" dirty="0" smtClean="0">
                <a:solidFill>
                  <a:schemeClr val="accent6"/>
                </a:solidFill>
                <a:latin typeface="Gill Sans MT" charset="0"/>
              </a:rPr>
              <a:t>Defina lo que usted quiere</a:t>
            </a:r>
          </a:p>
          <a:p>
            <a:pPr eaLnBrk="1" hangingPunct="1">
              <a:buFont typeface="Wingdings" charset="0"/>
              <a:buChar char="ü"/>
            </a:pPr>
            <a:r>
              <a:rPr lang="es-ES_tradnl" sz="2800" dirty="0" smtClean="0">
                <a:latin typeface="Gill Sans MT" charset="0"/>
              </a:rPr>
              <a:t>Defina </a:t>
            </a:r>
            <a:r>
              <a:rPr lang="es-ES_tradnl" sz="2800" u="sng" dirty="0" smtClean="0">
                <a:latin typeface="Gill Sans MT" charset="0"/>
              </a:rPr>
              <a:t>sus</a:t>
            </a:r>
            <a:r>
              <a:rPr lang="es-ES_tradnl" sz="2800" dirty="0" smtClean="0">
                <a:latin typeface="Gill Sans MT" charset="0"/>
              </a:rPr>
              <a:t> expectativas y metas para </a:t>
            </a:r>
            <a:r>
              <a:rPr lang="es-ES_tradnl" sz="2800" u="sng" dirty="0" smtClean="0">
                <a:latin typeface="Gill Sans MT" charset="0"/>
              </a:rPr>
              <a:t>su hijo. </a:t>
            </a:r>
          </a:p>
          <a:p>
            <a:pPr eaLnBrk="1" hangingPunct="1">
              <a:buFont typeface="Wingdings" charset="0"/>
              <a:buChar char="ü"/>
            </a:pPr>
            <a:r>
              <a:rPr lang="es-ES_tradnl" sz="2800" dirty="0" smtClean="0">
                <a:latin typeface="Gill Sans MT" charset="0"/>
              </a:rPr>
              <a:t>Establezca prioridades.</a:t>
            </a:r>
          </a:p>
          <a:p>
            <a:pPr eaLnBrk="1" hangingPunct="1">
              <a:buFont typeface="Wingdings" charset="0"/>
              <a:buChar char="ü"/>
            </a:pPr>
            <a:r>
              <a:rPr lang="es-ES_tradnl" sz="2800" dirty="0" smtClean="0">
                <a:latin typeface="Gill Sans MT" charset="0"/>
              </a:rPr>
              <a:t>Cuando sea posible, involucre otros miembros de la familia.</a:t>
            </a:r>
          </a:p>
          <a:p>
            <a:pPr eaLnBrk="1" hangingPunct="1">
              <a:buFont typeface="Wingdings" charset="0"/>
              <a:buChar char="ü"/>
            </a:pPr>
            <a:r>
              <a:rPr lang="es-ES_tradnl" sz="2800" dirty="0" smtClean="0">
                <a:latin typeface="Gill Sans MT" charset="0"/>
              </a:rPr>
              <a:t>Participe en grupos de apoyo para padres.</a:t>
            </a:r>
            <a:endParaRPr lang="es-ES_tradnl" sz="2800" dirty="0">
              <a:latin typeface="Gill Sans MT" charset="0"/>
            </a:endParaRPr>
          </a:p>
        </p:txBody>
      </p:sp>
      <p:pic>
        <p:nvPicPr>
          <p:cNvPr id="5" name="Picture 4" descr="Plan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334000"/>
            <a:ext cx="3293745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onfuso.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562600"/>
            <a:ext cx="1316673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1887400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s-ES_tradnl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  <a:t>D</a:t>
            </a:r>
            <a:r>
              <a:rPr lang="es-ES_tradnl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Times New Roman" charset="0"/>
              </a:rPr>
              <a:t>ó</a:t>
            </a:r>
            <a:r>
              <a:rPr lang="es-ES_tradnl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  <a:t>nde y C</a:t>
            </a:r>
            <a:r>
              <a:rPr lang="es-ES_tradnl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Times New Roman" charset="0"/>
              </a:rPr>
              <a:t>ómo empiezo</a:t>
            </a:r>
            <a:r>
              <a:rPr lang="es-ES_tradnl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  <a:t>? (Parte 3)</a:t>
            </a:r>
            <a:endParaRPr lang="es-ES_tradnl" sz="3600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  <a:cs typeface="+mj-cs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435100" y="1447800"/>
            <a:ext cx="7499350" cy="2514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accent6"/>
                </a:solidFill>
                <a:latin typeface="Gill Sans MT" charset="0"/>
              </a:rPr>
              <a:t>3.  </a:t>
            </a:r>
            <a:r>
              <a:rPr lang="es-ES_tradnl" b="1" dirty="0" smtClean="0">
                <a:solidFill>
                  <a:schemeClr val="accent6"/>
                </a:solidFill>
                <a:latin typeface="Gill Sans MT" charset="0"/>
              </a:rPr>
              <a:t>Conozca el equipo</a:t>
            </a:r>
          </a:p>
          <a:p>
            <a:pPr eaLnBrk="1" hangingPunct="1">
              <a:buFont typeface="Wingdings" charset="0"/>
              <a:buChar char="ü"/>
            </a:pPr>
            <a:r>
              <a:rPr lang="es-ES_tradnl" sz="2800" dirty="0" smtClean="0">
                <a:latin typeface="Gill Sans MT" charset="0"/>
              </a:rPr>
              <a:t>Conozca los miembros del equipo.</a:t>
            </a:r>
          </a:p>
          <a:p>
            <a:pPr eaLnBrk="1" hangingPunct="1">
              <a:buFont typeface="Wingdings" charset="0"/>
              <a:buChar char="ü"/>
            </a:pPr>
            <a:r>
              <a:rPr lang="es-ES_tradnl" sz="2800" dirty="0" smtClean="0">
                <a:latin typeface="Gill Sans MT" charset="0"/>
                <a:cs typeface="Times New Roman" charset="0"/>
              </a:rPr>
              <a:t>¿</a:t>
            </a:r>
            <a:r>
              <a:rPr lang="es-ES_tradnl" sz="2800" dirty="0" smtClean="0">
                <a:latin typeface="Gill Sans MT" charset="0"/>
              </a:rPr>
              <a:t>Cu</a:t>
            </a:r>
            <a:r>
              <a:rPr lang="es-ES_tradnl" sz="2800" dirty="0" smtClean="0">
                <a:latin typeface="Gill Sans MT" charset="0"/>
                <a:cs typeface="Times New Roman" charset="0"/>
              </a:rPr>
              <a:t>áles son sus roles y responsabilidades</a:t>
            </a:r>
            <a:r>
              <a:rPr lang="es-ES_tradnl" sz="2800" dirty="0" smtClean="0">
                <a:latin typeface="Gill Sans MT" charset="0"/>
              </a:rPr>
              <a:t>?</a:t>
            </a:r>
          </a:p>
          <a:p>
            <a:pPr eaLnBrk="1" hangingPunct="1">
              <a:buFont typeface="Wingdings" charset="0"/>
              <a:buChar char="ü"/>
            </a:pPr>
            <a:r>
              <a:rPr lang="es-ES_tradnl" sz="2800" dirty="0" smtClean="0">
                <a:latin typeface="Gill Sans MT" charset="0"/>
                <a:cs typeface="Times New Roman" charset="0"/>
              </a:rPr>
              <a:t>¿Cómo van a colaborar en conjunto?</a:t>
            </a:r>
            <a:endParaRPr lang="es-ES_tradnl" sz="2800" dirty="0" smtClean="0">
              <a:latin typeface="Gill Sans MT" charset="0"/>
            </a:endParaRPr>
          </a:p>
        </p:txBody>
      </p:sp>
      <p:pic>
        <p:nvPicPr>
          <p:cNvPr id="4" name="Picture 3" descr="Trabajo en equipo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89400"/>
            <a:ext cx="3293745" cy="246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599881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Un </a:t>
            </a:r>
            <a:r>
              <a:rPr lang="es-ES_tradnl" sz="4000" dirty="0" smtClean="0"/>
              <a:t>buen</a:t>
            </a:r>
            <a:r>
              <a:rPr lang="es-ES_tradnl" dirty="0" smtClean="0"/>
              <a:t> habito de colaboración es. </a:t>
            </a:r>
            <a:r>
              <a:rPr lang="en-US" dirty="0" smtClean="0"/>
              <a:t>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3962400"/>
          </a:xfrm>
        </p:spPr>
        <p:txBody>
          <a:bodyPr/>
          <a:lstStyle/>
          <a:p>
            <a:r>
              <a:rPr lang="es-ES_tradnl" sz="2800" dirty="0" smtClean="0"/>
              <a:t>Respeto mutuo</a:t>
            </a:r>
          </a:p>
          <a:p>
            <a:pPr lvl="2"/>
            <a:r>
              <a:rPr lang="es-ES_tradnl" sz="2000" dirty="0" smtClean="0"/>
              <a:t>Respetar la diversidad cultural de los miembros del equipo; trabajar rápidamente en conflictos y malos entendidos y mantener la confidencialidad</a:t>
            </a:r>
          </a:p>
          <a:p>
            <a:r>
              <a:rPr lang="es-ES_tradnl" sz="2800" dirty="0" smtClean="0"/>
              <a:t>Apoyo</a:t>
            </a:r>
          </a:p>
          <a:p>
            <a:pPr lvl="2"/>
            <a:r>
              <a:rPr lang="es-ES_tradnl" sz="2000" dirty="0" smtClean="0"/>
              <a:t>Estar físicamente presente, escuchar atentamente, tener la habilidad de expresarse.</a:t>
            </a:r>
          </a:p>
          <a:p>
            <a:r>
              <a:rPr lang="es-ES_tradnl" sz="2800" dirty="0" smtClean="0"/>
              <a:t>Compartir</a:t>
            </a:r>
          </a:p>
          <a:p>
            <a:pPr marL="657225" lvl="2" indent="0">
              <a:buNone/>
            </a:pPr>
            <a:r>
              <a:rPr lang="es-ES_tradnl" sz="2000" dirty="0" smtClean="0"/>
              <a:t>Expectativas, opiniones, información y recursos, igualdad y poder y un mismo interés.</a:t>
            </a:r>
          </a:p>
        </p:txBody>
      </p:sp>
      <p:pic>
        <p:nvPicPr>
          <p:cNvPr id="4" name="Picture 3" descr="Buen hábito.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38800"/>
            <a:ext cx="1634172" cy="109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25308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000" dirty="0" smtClean="0"/>
              <a:t>Un buen habito continua. . .</a:t>
            </a:r>
            <a:endParaRPr lang="es-ES_tradn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181600"/>
          </a:xfrm>
        </p:spPr>
        <p:txBody>
          <a:bodyPr/>
          <a:lstStyle/>
          <a:p>
            <a:r>
              <a:rPr lang="es-ES_tradnl" dirty="0" smtClean="0"/>
              <a:t>Confianza</a:t>
            </a:r>
          </a:p>
          <a:p>
            <a:pPr lvl="2"/>
            <a:r>
              <a:rPr lang="es-ES_tradnl" dirty="0" smtClean="0"/>
              <a:t>Se gana, no se impone</a:t>
            </a:r>
          </a:p>
          <a:p>
            <a:r>
              <a:rPr lang="es-ES_tradnl" dirty="0" smtClean="0"/>
              <a:t>Dedicación</a:t>
            </a:r>
          </a:p>
          <a:p>
            <a:pPr lvl="2"/>
            <a:r>
              <a:rPr lang="es-ES_tradnl" dirty="0" smtClean="0"/>
              <a:t>Estando disponible y accesible, haciendo un poco mas de lo esperado</a:t>
            </a:r>
          </a:p>
          <a:p>
            <a:r>
              <a:rPr lang="es-ES_tradnl" dirty="0" smtClean="0"/>
              <a:t>Compromiso</a:t>
            </a:r>
          </a:p>
          <a:p>
            <a:pPr lvl="2"/>
            <a:r>
              <a:rPr lang="es-ES_tradnl" dirty="0" smtClean="0"/>
              <a:t>Dedicarle tiempo, colaborar y a tener una participación activa.</a:t>
            </a:r>
          </a:p>
        </p:txBody>
      </p:sp>
      <p:pic>
        <p:nvPicPr>
          <p:cNvPr id="4" name="Picture 3" descr="Buen hábito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811145" cy="129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273087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s-ES_tradnl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  <a:t>Herramientas Para Una Buena Colaboraci</a:t>
            </a:r>
            <a:r>
              <a:rPr lang="es-ES_tradnl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Times New Roman" charset="0"/>
              </a:rPr>
              <a:t>ón</a:t>
            </a:r>
            <a:endParaRPr lang="es-ES_tradnl" sz="3200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  <a:cs typeface="+mj-cs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1435100" y="1447800"/>
            <a:ext cx="7499350" cy="4267200"/>
          </a:xfrm>
        </p:spPr>
        <p:txBody>
          <a:bodyPr/>
          <a:lstStyle/>
          <a:p>
            <a:pPr eaLnBrk="1" hangingPunct="1"/>
            <a:r>
              <a:rPr lang="es-ES_tradnl" sz="2800" dirty="0" smtClean="0">
                <a:latin typeface="Gill Sans MT" charset="0"/>
              </a:rPr>
              <a:t>Establecer un sistema de comunicaci</a:t>
            </a:r>
            <a:r>
              <a:rPr lang="es-ES_tradnl" sz="2800" dirty="0" smtClean="0">
                <a:latin typeface="Gill Sans MT" charset="0"/>
                <a:cs typeface="Times New Roman" charset="0"/>
              </a:rPr>
              <a:t>ón entre los miembros del equipo.</a:t>
            </a:r>
            <a:endParaRPr lang="es-ES_tradnl" sz="2800" dirty="0" smtClean="0">
              <a:latin typeface="Gill Sans MT" charset="0"/>
            </a:endParaRPr>
          </a:p>
          <a:p>
            <a:pPr eaLnBrk="1" hangingPunct="1"/>
            <a:r>
              <a:rPr lang="es-ES_tradnl" sz="2800" dirty="0" smtClean="0">
                <a:latin typeface="Gill Sans MT" charset="0"/>
              </a:rPr>
              <a:t>Entienda las funciones y responsabilidades de los miembros del equipo adem</a:t>
            </a:r>
            <a:r>
              <a:rPr lang="es-ES_tradnl" sz="2800" dirty="0" smtClean="0">
                <a:latin typeface="Gill Sans MT" charset="0"/>
                <a:cs typeface="Times New Roman" charset="0"/>
              </a:rPr>
              <a:t>ás de sus respectivas disciplinas.</a:t>
            </a:r>
            <a:r>
              <a:rPr lang="es-ES_tradnl" sz="2800" dirty="0" smtClean="0">
                <a:latin typeface="Gill Sans MT" charset="0"/>
              </a:rPr>
              <a:t> </a:t>
            </a:r>
          </a:p>
          <a:p>
            <a:pPr eaLnBrk="1" hangingPunct="1"/>
            <a:r>
              <a:rPr lang="es-ES_tradnl" sz="2800" dirty="0" smtClean="0">
                <a:latin typeface="Gill Sans MT" charset="0"/>
              </a:rPr>
              <a:t>Conozca sus derechos y responsabilidades.  </a:t>
            </a:r>
          </a:p>
          <a:p>
            <a:pPr eaLnBrk="1" hangingPunct="1"/>
            <a:r>
              <a:rPr lang="es-ES_tradnl" sz="2800" dirty="0" smtClean="0">
                <a:latin typeface="Gill Sans MT" charset="0"/>
              </a:rPr>
              <a:t>Sea un miembro activo.</a:t>
            </a:r>
          </a:p>
          <a:p>
            <a:pPr eaLnBrk="1" hangingPunct="1"/>
            <a:r>
              <a:rPr lang="es-ES_tradnl" sz="2800" dirty="0" smtClean="0">
                <a:latin typeface="Gill Sans MT" charset="0"/>
              </a:rPr>
              <a:t>Comparta información importante.</a:t>
            </a: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s-ES_tradnl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  <a:t>Ideas Para Una Buena Colaboraci</a:t>
            </a:r>
            <a:r>
              <a:rPr lang="es-ES_tradnl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Times New Roman" charset="0"/>
              </a:rPr>
              <a:t>ón</a:t>
            </a:r>
            <a:endParaRPr lang="es-ES_tradnl" sz="3200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  <a:cs typeface="+mj-cs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1435100" y="1676400"/>
            <a:ext cx="749935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2800" dirty="0" smtClean="0">
                <a:latin typeface="Gill Sans MT" charset="0"/>
              </a:rPr>
              <a:t>Considere tener reuniones de equipo regularmente.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dirty="0" smtClean="0">
                <a:latin typeface="Gill Sans MT" charset="0"/>
              </a:rPr>
              <a:t>Est</a:t>
            </a:r>
            <a:r>
              <a:rPr lang="es-ES_tradnl" sz="2800" dirty="0" smtClean="0">
                <a:latin typeface="Gill Sans MT" charset="0"/>
                <a:cs typeface="Times New Roman" charset="0"/>
              </a:rPr>
              <a:t>é</a:t>
            </a:r>
            <a:r>
              <a:rPr lang="es-ES_tradnl" sz="2800" dirty="0" smtClean="0">
                <a:latin typeface="Gill Sans MT" charset="0"/>
              </a:rPr>
              <a:t> abierto a dar y recibir ideas nuevas.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dirty="0" smtClean="0">
                <a:latin typeface="Gill Sans MT" charset="0"/>
              </a:rPr>
              <a:t>Desarrolle la habilidad para expresar libremente sus preocupaciones e ideas sin temor.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dirty="0" smtClean="0">
                <a:latin typeface="Gill Sans MT" charset="0"/>
              </a:rPr>
              <a:t>Espere respuestas a sus preguntas.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dirty="0" smtClean="0">
                <a:latin typeface="Gill Sans MT" charset="0"/>
              </a:rPr>
              <a:t>Aprenda a dar </a:t>
            </a:r>
            <a:r>
              <a:rPr lang="es-ES_tradnl" sz="2800" u="sng" dirty="0" smtClean="0">
                <a:latin typeface="Gill Sans MT" charset="0"/>
              </a:rPr>
              <a:t>seguimiento</a:t>
            </a:r>
            <a:r>
              <a:rPr lang="es-ES_tradnl" sz="2800" dirty="0" smtClean="0">
                <a:latin typeface="Gill Sans MT" charset="0"/>
              </a:rPr>
              <a:t>.</a:t>
            </a:r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Conflicto</a:t>
            </a:r>
            <a:endParaRPr lang="es-ES_tradnl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 descr="Hablar. Escuchar. Resolver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3" b="17993"/>
          <a:stretch>
            <a:fillRect/>
          </a:stretch>
        </p:blipFill>
        <p:spPr bwMode="auto">
          <a:xfrm>
            <a:off x="2362200" y="2286000"/>
            <a:ext cx="5276850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1794323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35100" y="274638"/>
            <a:ext cx="48133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sz="4000" dirty="0" smtClean="0">
                <a:latin typeface="+mn-lt"/>
              </a:rPr>
              <a:t>Definamos Conflicto</a:t>
            </a:r>
            <a:endParaRPr lang="es-ES_tradnl" sz="4000" dirty="0">
              <a:latin typeface="+mn-lt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2550" indent="0" algn="ctr" eaLnBrk="1" hangingPunct="1">
              <a:buClr>
                <a:schemeClr val="tx1"/>
              </a:buClr>
              <a:buNone/>
            </a:pPr>
            <a:endParaRPr lang="es-ES_tradnl" dirty="0" smtClean="0"/>
          </a:p>
          <a:p>
            <a:pPr marL="82550" indent="0" algn="ctr" eaLnBrk="1" hangingPunct="1">
              <a:buClr>
                <a:schemeClr val="tx1"/>
              </a:buClr>
              <a:buNone/>
            </a:pPr>
            <a:r>
              <a:rPr lang="es-ES_tradnl" dirty="0" smtClean="0"/>
              <a:t>“Es el estado de discordia por la oposición de necesidades, valores o intereses,</a:t>
            </a:r>
          </a:p>
          <a:p>
            <a:pPr marL="82550" indent="0" algn="ctr" eaLnBrk="1" hangingPunct="1">
              <a:buClr>
                <a:schemeClr val="tx1"/>
              </a:buClr>
              <a:buNone/>
            </a:pPr>
            <a:r>
              <a:rPr lang="es-ES_tradnl" dirty="0" smtClean="0"/>
              <a:t> </a:t>
            </a:r>
            <a:r>
              <a:rPr lang="es-ES_tradnl" u="sng" dirty="0" smtClean="0"/>
              <a:t>reales o percibidos</a:t>
            </a:r>
            <a:r>
              <a:rPr lang="es-ES_tradnl" dirty="0" smtClean="0"/>
              <a:t>.”</a:t>
            </a:r>
          </a:p>
          <a:p>
            <a:pPr marL="82550" indent="0" eaLnBrk="1" hangingPunct="1">
              <a:buClr>
                <a:schemeClr val="tx1"/>
              </a:buClr>
              <a:buNone/>
            </a:pPr>
            <a:endParaRPr lang="es-ES_tradnl" sz="1200" dirty="0" smtClean="0"/>
          </a:p>
          <a:p>
            <a:pPr marL="82550" indent="0" algn="ctr" eaLnBrk="1" hangingPunct="1">
              <a:buClr>
                <a:schemeClr val="tx1"/>
              </a:buClr>
              <a:buNone/>
            </a:pPr>
            <a:r>
              <a:rPr lang="es-ES_tradnl" dirty="0" smtClean="0">
                <a:solidFill>
                  <a:schemeClr val="accent3">
                    <a:lumMod val="75000"/>
                  </a:schemeClr>
                </a:solidFill>
              </a:rPr>
              <a:t>El hecho que el conflicto exista no necesariamente es algo malo.  Siempre y cuando éste se resuelva eficazmente, y puede conducir al crecimiento profesional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Garamond" charset="0"/>
              </a:rPr>
              <a:t>.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Garamond" charset="0"/>
            </a:endParaRPr>
          </a:p>
        </p:txBody>
      </p:sp>
      <p:pic>
        <p:nvPicPr>
          <p:cNvPr id="4" name="Picture 3" descr="Conflicto.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762000"/>
            <a:ext cx="2489200" cy="1020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3835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z="3100" dirty="0" smtClean="0"/>
              <a:t>Los participantes </a:t>
            </a:r>
            <a:r>
              <a:rPr lang="es-ES_tradnl" sz="3100" dirty="0"/>
              <a:t>aprenderán la importancia de la colaboración </a:t>
            </a:r>
            <a:r>
              <a:rPr lang="es-ES_tradnl" sz="3100" dirty="0" smtClean="0"/>
              <a:t>entre </a:t>
            </a:r>
            <a:r>
              <a:rPr lang="es-ES_tradnl" sz="3100" b="1" u="sng" dirty="0"/>
              <a:t>todo</a:t>
            </a:r>
            <a:r>
              <a:rPr lang="es-ES_tradnl" sz="3100" dirty="0"/>
              <a:t> el equipo educativo.</a:t>
            </a:r>
            <a:endParaRPr lang="en-US" sz="3100" dirty="0"/>
          </a:p>
          <a:p>
            <a:pPr lvl="0"/>
            <a:r>
              <a:rPr lang="es-ES_tradnl" sz="3100" dirty="0"/>
              <a:t>Los </a:t>
            </a:r>
            <a:r>
              <a:rPr lang="es-ES_tradnl" sz="3100" dirty="0" smtClean="0"/>
              <a:t>participantes </a:t>
            </a:r>
            <a:r>
              <a:rPr lang="es-ES_tradnl" sz="3100" dirty="0"/>
              <a:t>aprenderán el </a:t>
            </a:r>
            <a:r>
              <a:rPr lang="es-ES_tradnl" sz="3100" b="1" dirty="0"/>
              <a:t>propósito </a:t>
            </a:r>
            <a:r>
              <a:rPr lang="es-ES_tradnl" sz="3100" dirty="0"/>
              <a:t>de colaborar.</a:t>
            </a:r>
            <a:endParaRPr lang="en-US" sz="3100" dirty="0"/>
          </a:p>
          <a:p>
            <a:pPr lvl="0"/>
            <a:r>
              <a:rPr lang="es-ES_tradnl" sz="3100" dirty="0" smtClean="0"/>
              <a:t>Los participantes </a:t>
            </a:r>
            <a:r>
              <a:rPr lang="es-ES_tradnl" sz="3100" dirty="0"/>
              <a:t>aprenderán </a:t>
            </a:r>
            <a:r>
              <a:rPr lang="es-ES_tradnl" sz="3100" b="1" dirty="0"/>
              <a:t>estrategias</a:t>
            </a:r>
            <a:r>
              <a:rPr lang="es-ES_tradnl" sz="3100" dirty="0"/>
              <a:t> a considerar para construir una buena y exitosa colaboración</a:t>
            </a:r>
            <a:r>
              <a:rPr lang="es-ES_tradnl" sz="3100" dirty="0" smtClean="0"/>
              <a:t>.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6425259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_tradnl" sz="4000" dirty="0" smtClean="0"/>
              <a:t>Pros y Cons de Resolver o no resolver un conflicto...</a:t>
            </a:r>
            <a:endParaRPr lang="es-ES_tradnl" sz="40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Clr>
                <a:schemeClr val="tx1"/>
              </a:buClr>
              <a:buFont typeface="Wingdings" charset="0"/>
              <a:buChar char="v"/>
            </a:pPr>
            <a:r>
              <a:rPr lang="es-ES_tradnl" dirty="0" smtClean="0"/>
              <a:t>Ventajas:</a:t>
            </a:r>
          </a:p>
          <a:p>
            <a:pPr marL="609600" indent="-609600" eaLnBrk="1" hangingPunct="1">
              <a:buClr>
                <a:schemeClr val="tx1"/>
              </a:buClr>
              <a:buFont typeface="Wingdings" charset="0"/>
              <a:buNone/>
            </a:pPr>
            <a:r>
              <a:rPr lang="es-ES_tradnl" sz="2400" dirty="0" smtClean="0"/>
              <a:t>       La habilidades de una solución efectiva a un conflicto puede hacer la diferencia en resultados positivos o negativos  </a:t>
            </a:r>
          </a:p>
          <a:p>
            <a:pPr marL="609600" indent="-609600" eaLnBrk="1" hangingPunct="1">
              <a:buClr>
                <a:schemeClr val="tx1"/>
              </a:buClr>
              <a:buFont typeface="Wingdings" charset="0"/>
              <a:buNone/>
            </a:pPr>
            <a:endParaRPr lang="es-ES_tradnl" sz="2400" dirty="0" smtClean="0"/>
          </a:p>
          <a:p>
            <a:pPr marL="609600" indent="-609600" eaLnBrk="1" hangingPunct="1">
              <a:buClr>
                <a:schemeClr val="tx1"/>
              </a:buClr>
              <a:buFont typeface="Wingdings" charset="0"/>
              <a:buNone/>
            </a:pPr>
            <a:r>
              <a:rPr lang="es-ES_tradnl" sz="2400" dirty="0" smtClean="0"/>
              <a:t>       También se podrían resolver muchos de los problemas que salen a relucir al igual que obtener beneficios que ni siquiera se esperaban tales como:</a:t>
            </a:r>
          </a:p>
          <a:p>
            <a:pPr marL="806450" lvl="2" indent="-285750" eaLnBrk="1" hangingPunct="1">
              <a:buClr>
                <a:schemeClr val="tx1"/>
              </a:buClr>
              <a:buFont typeface="Arial"/>
              <a:buChar char="•"/>
            </a:pPr>
            <a:r>
              <a:rPr lang="es-ES_tradnl" sz="1800" dirty="0" smtClean="0"/>
              <a:t>Aumentar el entendimiento</a:t>
            </a:r>
          </a:p>
          <a:p>
            <a:pPr marL="806450" lvl="2" indent="-285750" eaLnBrk="1" hangingPunct="1">
              <a:buClr>
                <a:schemeClr val="tx1"/>
              </a:buClr>
              <a:buFont typeface="Arial"/>
              <a:buChar char="•"/>
            </a:pPr>
            <a:r>
              <a:rPr lang="es-ES_tradnl" sz="1800" dirty="0" smtClean="0"/>
              <a:t>Aumentar la cohesión del grupo</a:t>
            </a:r>
          </a:p>
          <a:p>
            <a:pPr marL="806450" lvl="2" indent="-285750" eaLnBrk="1" hangingPunct="1">
              <a:buClr>
                <a:schemeClr val="tx1"/>
              </a:buClr>
              <a:buFont typeface="Arial"/>
              <a:buChar char="•"/>
            </a:pPr>
            <a:r>
              <a:rPr lang="es-ES_tradnl" sz="1800" dirty="0" smtClean="0"/>
              <a:t>Mejorar el auto-conocimiento propio  </a:t>
            </a:r>
            <a:endParaRPr lang="es-ES_tradnl" sz="1800" dirty="0"/>
          </a:p>
        </p:txBody>
      </p:sp>
    </p:spTree>
    <p:extLst>
      <p:ext uri="{BB962C8B-B14F-4D97-AF65-F5344CB8AC3E}">
        <p14:creationId xmlns:p14="http://schemas.microsoft.com/office/powerpoint/2010/main" val="584689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ES_tradnl" sz="3200" dirty="0" smtClean="0"/>
              <a:t>Continuemos con Pros </a:t>
            </a:r>
            <a:r>
              <a:rPr lang="es-ES_tradnl" sz="3200" dirty="0"/>
              <a:t>y Cons de Resolver o no resolver un conflicto...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100" y="1524000"/>
            <a:ext cx="7499350" cy="4267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charset="0"/>
              <a:buChar char="v"/>
            </a:pPr>
            <a:r>
              <a:rPr lang="es-ES_tradnl" dirty="0" smtClean="0"/>
              <a:t>Desventajas</a:t>
            </a:r>
          </a:p>
          <a:p>
            <a:pPr eaLnBrk="1" hangingPunct="1">
              <a:buClr>
                <a:schemeClr val="tx1"/>
              </a:buClr>
              <a:buFont typeface="Wingdings" charset="0"/>
              <a:buNone/>
            </a:pPr>
            <a:r>
              <a:rPr lang="es-ES_tradnl" dirty="0" smtClean="0"/>
              <a:t>   - Puede dañar la relación del equipo</a:t>
            </a:r>
          </a:p>
          <a:p>
            <a:pPr eaLnBrk="1" hangingPunct="1">
              <a:buClr>
                <a:schemeClr val="tx1"/>
              </a:buClr>
              <a:buFont typeface="Wingdings" charset="0"/>
              <a:buNone/>
            </a:pPr>
            <a:r>
              <a:rPr lang="es-ES_tradnl" dirty="0" smtClean="0"/>
              <a:t>   - Los talentos del equipo se pueden desaprovechar al desanimarse por la situación</a:t>
            </a:r>
          </a:p>
          <a:p>
            <a:pPr eaLnBrk="1" hangingPunct="1">
              <a:buClr>
                <a:schemeClr val="tx1"/>
              </a:buClr>
              <a:buFont typeface="Wingdings" charset="0"/>
              <a:buNone/>
            </a:pPr>
            <a:r>
              <a:rPr lang="es-ES_tradnl" dirty="0" smtClean="0"/>
              <a:t>   - La situación puede tornarse en    negatividad y recriminación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73499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Tipos de conflictos (Parte</a:t>
            </a:r>
            <a:r>
              <a:rPr lang="es-ES_tradnl" baseline="0" dirty="0" smtClean="0"/>
              <a:t> 1)</a:t>
            </a:r>
            <a:endParaRPr lang="es-ES_tradnl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charset="0"/>
              <a:buChar char="q"/>
            </a:pPr>
            <a:r>
              <a:rPr lang="es-ES_tradnl" b="1" dirty="0" smtClean="0"/>
              <a:t>Conflicto de relación</a:t>
            </a:r>
          </a:p>
          <a:p>
            <a:pPr eaLnBrk="1" hangingPunct="1">
              <a:buClr>
                <a:schemeClr val="tx1"/>
              </a:buClr>
              <a:buFont typeface="Wingdings" charset="0"/>
              <a:buNone/>
            </a:pPr>
            <a:r>
              <a:rPr lang="es-ES_tradnl" dirty="0" smtClean="0"/>
              <a:t>   </a:t>
            </a:r>
            <a:r>
              <a:rPr lang="es-ES_tradnl" sz="2400" dirty="0" smtClean="0"/>
              <a:t>Ocurren porque hay emociones negativas fuertes, malos entendidos/estereotipos, poca comunicación o comportamientos negativos</a:t>
            </a:r>
            <a:r>
              <a:rPr lang="es-ES_tradnl" dirty="0" smtClean="0"/>
              <a:t>.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q"/>
            </a:pPr>
            <a:endParaRPr lang="es-ES_tradnl" b="1" dirty="0" smtClean="0"/>
          </a:p>
          <a:p>
            <a:pPr eaLnBrk="1" hangingPunct="1">
              <a:buClr>
                <a:schemeClr val="tx1"/>
              </a:buClr>
              <a:buFont typeface="Wingdings" charset="0"/>
              <a:buChar char="q"/>
            </a:pPr>
            <a:r>
              <a:rPr lang="es-ES_tradnl" b="1" dirty="0" smtClean="0"/>
              <a:t>Conflicto de información</a:t>
            </a:r>
          </a:p>
          <a:p>
            <a:pPr eaLnBrk="1" hangingPunct="1">
              <a:buClr>
                <a:schemeClr val="tx1"/>
              </a:buClr>
              <a:buFont typeface="Wingdings" charset="0"/>
              <a:buNone/>
            </a:pPr>
            <a:r>
              <a:rPr lang="es-ES_tradnl" sz="2400" dirty="0" smtClean="0"/>
              <a:t>    Ocurre por la falta de información vital para tomar decisiones.</a:t>
            </a:r>
          </a:p>
        </p:txBody>
      </p:sp>
    </p:spTree>
    <p:extLst>
      <p:ext uri="{BB962C8B-B14F-4D97-AF65-F5344CB8AC3E}">
        <p14:creationId xmlns:p14="http://schemas.microsoft.com/office/powerpoint/2010/main" val="1829422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Tipos de conflicto (Parte 2)</a:t>
            </a:r>
            <a:endParaRPr lang="es-ES_tradnl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charset="0"/>
              <a:buChar char="q"/>
            </a:pPr>
            <a:r>
              <a:rPr lang="es-ES_tradnl" b="1" dirty="0" smtClean="0"/>
              <a:t>Conflictos de Interés</a:t>
            </a:r>
          </a:p>
          <a:p>
            <a:pPr eaLnBrk="1" hangingPunct="1">
              <a:buClr>
                <a:schemeClr val="tx1"/>
              </a:buClr>
              <a:buFont typeface="Wingdings" charset="0"/>
              <a:buNone/>
            </a:pPr>
            <a:r>
              <a:rPr lang="es-ES_tradnl" sz="2400" b="1" dirty="0" smtClean="0"/>
              <a:t>    </a:t>
            </a:r>
            <a:r>
              <a:rPr lang="es-ES_tradnl" sz="2400" dirty="0" smtClean="0"/>
              <a:t>Ocurre cuando uno  o mas de los involucrados cree que para satisfacer </a:t>
            </a:r>
            <a:r>
              <a:rPr lang="es-ES_tradnl" sz="2400" u="sng" dirty="0" smtClean="0"/>
              <a:t>sus</a:t>
            </a:r>
            <a:r>
              <a:rPr lang="es-ES_tradnl" sz="2400" dirty="0" smtClean="0"/>
              <a:t> necesidades las necesidades de </a:t>
            </a:r>
            <a:r>
              <a:rPr lang="es-ES_tradnl" sz="2400" u="sng" dirty="0" smtClean="0"/>
              <a:t>otros</a:t>
            </a:r>
            <a:r>
              <a:rPr lang="es-ES_tradnl" sz="2400" dirty="0" smtClean="0"/>
              <a:t> deben ser sacrificadas.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q"/>
            </a:pPr>
            <a:r>
              <a:rPr lang="es-ES_tradnl" b="1" dirty="0" smtClean="0"/>
              <a:t>Conflictos de Estructura</a:t>
            </a:r>
          </a:p>
          <a:p>
            <a:pPr eaLnBrk="1" hangingPunct="1">
              <a:buClr>
                <a:schemeClr val="tx1"/>
              </a:buClr>
              <a:buFont typeface="Wingdings" charset="0"/>
              <a:buNone/>
            </a:pPr>
            <a:r>
              <a:rPr lang="es-ES_tradnl" b="1" dirty="0" smtClean="0"/>
              <a:t>   </a:t>
            </a:r>
            <a:r>
              <a:rPr lang="es-ES_tradnl" sz="2400" dirty="0" smtClean="0"/>
              <a:t>Causados por razones externas a la gente involucrada:</a:t>
            </a:r>
          </a:p>
          <a:p>
            <a:pPr eaLnBrk="1" hangingPunct="1">
              <a:buClr>
                <a:schemeClr val="tx1"/>
              </a:buClr>
              <a:buFont typeface="Wingdings" charset="0"/>
              <a:buNone/>
            </a:pPr>
            <a:r>
              <a:rPr lang="es-ES_tradnl" sz="2400" dirty="0" smtClean="0"/>
              <a:t>    el límite de recursos o autoridad, limitaciones   geográficas (distancia o proximidad) tiempo (mucho o poco) cambios de organización.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1076118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Tipos de conflicto (Parte 3)</a:t>
            </a:r>
            <a:endParaRPr lang="es-ES_tradnl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charset="0"/>
              <a:buChar char="q"/>
            </a:pPr>
            <a:r>
              <a:rPr lang="es-ES_tradnl" b="1" dirty="0" smtClean="0"/>
              <a:t>Conflicto de Valores</a:t>
            </a:r>
          </a:p>
          <a:p>
            <a:pPr eaLnBrk="1" hangingPunct="1">
              <a:buClr>
                <a:schemeClr val="tx1"/>
              </a:buClr>
              <a:buFont typeface="Wingdings" charset="0"/>
              <a:buNone/>
            </a:pPr>
            <a:r>
              <a:rPr lang="es-ES_tradnl" sz="2400" dirty="0" smtClean="0"/>
              <a:t>   Ocurre cuando hay incompatibilidad de creencias, los valores son creencias que la gente usa para explicar lo bueno </a:t>
            </a:r>
            <a:r>
              <a:rPr lang="es-ES_tradnl" altLang="ja-JP" sz="2400" dirty="0" smtClean="0"/>
              <a:t>“</a:t>
            </a:r>
            <a:r>
              <a:rPr lang="es-ES_tradnl" sz="2400" dirty="0" smtClean="0"/>
              <a:t>o</a:t>
            </a:r>
            <a:r>
              <a:rPr lang="es-ES_tradnl" altLang="ja-JP" sz="2400" dirty="0" smtClean="0"/>
              <a:t>”</a:t>
            </a:r>
            <a:r>
              <a:rPr lang="es-ES_tradnl" sz="2400" dirty="0" smtClean="0"/>
              <a:t> lo malo, lo que esta bien </a:t>
            </a:r>
            <a:r>
              <a:rPr lang="es-ES_tradnl" altLang="ja-JP" sz="2400" dirty="0" smtClean="0"/>
              <a:t>“</a:t>
            </a:r>
            <a:r>
              <a:rPr lang="es-ES_tradnl" sz="2400" dirty="0" smtClean="0"/>
              <a:t>o</a:t>
            </a:r>
            <a:r>
              <a:rPr lang="es-ES_tradnl" altLang="ja-JP" sz="2400" dirty="0" smtClean="0"/>
              <a:t>”</a:t>
            </a:r>
            <a:r>
              <a:rPr lang="es-ES_tradnl" sz="2400" dirty="0" smtClean="0"/>
              <a:t> equivocado, justo </a:t>
            </a:r>
            <a:r>
              <a:rPr lang="es-ES_tradnl" altLang="ja-JP" sz="2400" dirty="0" smtClean="0"/>
              <a:t>“</a:t>
            </a:r>
            <a:r>
              <a:rPr lang="es-ES_tradnl" sz="2400" dirty="0" smtClean="0"/>
              <a:t>o</a:t>
            </a:r>
            <a:r>
              <a:rPr lang="es-ES_tradnl" altLang="ja-JP" sz="2400" dirty="0" smtClean="0"/>
              <a:t>”</a:t>
            </a:r>
            <a:r>
              <a:rPr lang="es-ES_tradnl" sz="2400" dirty="0" smtClean="0"/>
              <a:t> injusto.</a:t>
            </a:r>
          </a:p>
          <a:p>
            <a:pPr eaLnBrk="1" hangingPunct="1">
              <a:buClr>
                <a:schemeClr val="tx1"/>
              </a:buClr>
              <a:buFont typeface="Wingdings" charset="0"/>
              <a:buNone/>
            </a:pPr>
            <a:r>
              <a:rPr lang="es-ES_tradnl" sz="2400" dirty="0" smtClean="0"/>
              <a:t>    </a:t>
            </a:r>
          </a:p>
          <a:p>
            <a:pPr eaLnBrk="1" hangingPunct="1">
              <a:buClr>
                <a:schemeClr val="tx1"/>
              </a:buClr>
              <a:buFont typeface="Wingdings" charset="0"/>
              <a:buNone/>
            </a:pPr>
            <a:r>
              <a:rPr lang="es-ES_tradnl" sz="2400" dirty="0" smtClean="0"/>
              <a:t>    Los conflictos empiezan cuando uno quiere imponer sus valores en las otras personas.</a:t>
            </a:r>
          </a:p>
        </p:txBody>
      </p:sp>
    </p:spTree>
    <p:extLst>
      <p:ext uri="{BB962C8B-B14F-4D97-AF65-F5344CB8AC3E}">
        <p14:creationId xmlns:p14="http://schemas.microsoft.com/office/powerpoint/2010/main" val="2759425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Niveles de Intensidad</a:t>
            </a:r>
            <a:endParaRPr lang="es-ES_tradnl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Nivel uno  Diferencia</a:t>
            </a:r>
          </a:p>
          <a:p>
            <a:pPr eaLnBrk="1" hangingPunct="1">
              <a:buFont typeface="Wingdings" charset="0"/>
              <a:buNone/>
            </a:pPr>
            <a:r>
              <a:rPr lang="es-ES_tradnl" dirty="0" smtClean="0"/>
              <a:t>   </a:t>
            </a:r>
            <a:r>
              <a:rPr lang="es-ES_tradnl" sz="2000" dirty="0" smtClean="0"/>
              <a:t>Cuando dos personas perciben una situación de diferente manera.</a:t>
            </a:r>
          </a:p>
          <a:p>
            <a:pPr eaLnBrk="1" hangingPunct="1"/>
            <a:r>
              <a:rPr lang="es-ES_tradnl" dirty="0" smtClean="0"/>
              <a:t>Nivel dos  Malos entendidos</a:t>
            </a:r>
          </a:p>
          <a:p>
            <a:pPr eaLnBrk="1" hangingPunct="1">
              <a:buFont typeface="Wingdings" charset="0"/>
              <a:buNone/>
            </a:pPr>
            <a:r>
              <a:rPr lang="es-ES_tradnl" dirty="0" smtClean="0"/>
              <a:t>   </a:t>
            </a:r>
            <a:r>
              <a:rPr lang="es-ES_tradnl" sz="2000" dirty="0" smtClean="0"/>
              <a:t>Cuando una persona entiende la situación diferente que la otra persona.</a:t>
            </a:r>
          </a:p>
          <a:p>
            <a:pPr eaLnBrk="1" hangingPunct="1"/>
            <a:r>
              <a:rPr lang="es-ES_tradnl" dirty="0" smtClean="0"/>
              <a:t>Nivel tres  Desacuerdo</a:t>
            </a:r>
          </a:p>
          <a:p>
            <a:pPr eaLnBrk="1" hangingPunct="1">
              <a:buFont typeface="Wingdings" charset="0"/>
              <a:buNone/>
            </a:pPr>
            <a:r>
              <a:rPr lang="es-ES_tradnl" sz="2000" dirty="0" smtClean="0"/>
              <a:t>     Cuando dos personas ven una situación diferente, aún cuando entiendan la posición de la otra persona. </a:t>
            </a:r>
          </a:p>
        </p:txBody>
      </p:sp>
    </p:spTree>
    <p:extLst>
      <p:ext uri="{BB962C8B-B14F-4D97-AF65-F5344CB8AC3E}">
        <p14:creationId xmlns:p14="http://schemas.microsoft.com/office/powerpoint/2010/main" val="2358423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Mas Niveles de Intensidad</a:t>
            </a:r>
            <a:endParaRPr lang="es-ES_tradnl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dirty="0" smtClean="0"/>
              <a:t>Nivel cuatro  Discordia</a:t>
            </a:r>
          </a:p>
          <a:p>
            <a:pPr eaLnBrk="1" hangingPunct="1">
              <a:buFont typeface="Wingdings" charset="0"/>
              <a:buNone/>
            </a:pPr>
            <a:r>
              <a:rPr lang="es-ES_tradnl" sz="2000" dirty="0" smtClean="0"/>
              <a:t>     Situaciones cuando el conflicto causa dificultades en la relación de la gente envuelta.</a:t>
            </a:r>
          </a:p>
          <a:p>
            <a:pPr eaLnBrk="1" hangingPunct="1"/>
            <a:r>
              <a:rPr lang="es-ES_tradnl" dirty="0" smtClean="0"/>
              <a:t>Nivel cinco   Polarización</a:t>
            </a:r>
          </a:p>
          <a:p>
            <a:pPr eaLnBrk="1" hangingPunct="1">
              <a:buFont typeface="Wingdings" charset="0"/>
              <a:buNone/>
            </a:pPr>
            <a:r>
              <a:rPr lang="es-ES_tradnl" sz="2000" dirty="0" smtClean="0"/>
              <a:t>     Situaciones de conflicto caracterizados por emociones y comportamientos negativos con poco o ninguna esperanza de reconciliación.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338861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Posiciones</a:t>
            </a:r>
            <a:r>
              <a:rPr lang="en-US" sz="3600" baseline="0" dirty="0" smtClean="0"/>
              <a:t> </a:t>
            </a:r>
            <a:r>
              <a:rPr lang="en-US" sz="3600" baseline="0" dirty="0" err="1" smtClean="0"/>
              <a:t>Presentes</a:t>
            </a:r>
            <a:r>
              <a:rPr lang="en-US" sz="3600" baseline="0" dirty="0" smtClean="0"/>
              <a:t> </a:t>
            </a:r>
            <a:r>
              <a:rPr lang="en-US" sz="3600" baseline="0" dirty="0" err="1" smtClean="0"/>
              <a:t>en</a:t>
            </a:r>
            <a:r>
              <a:rPr lang="en-US" sz="3600" baseline="0" dirty="0" smtClean="0"/>
              <a:t> </a:t>
            </a:r>
            <a:r>
              <a:rPr lang="en-US" sz="3600" baseline="0" dirty="0" err="1" smtClean="0"/>
              <a:t>los</a:t>
            </a:r>
            <a:r>
              <a:rPr lang="en-US" sz="3600" baseline="0" dirty="0" smtClean="0"/>
              <a:t> </a:t>
            </a:r>
            <a:r>
              <a:rPr lang="en-US" sz="3600" baseline="0" dirty="0" err="1" smtClean="0"/>
              <a:t>Conflictos</a:t>
            </a:r>
            <a:endParaRPr lang="en-US" sz="3600" dirty="0"/>
          </a:p>
        </p:txBody>
      </p:sp>
      <p:pic>
        <p:nvPicPr>
          <p:cNvPr id="4" name="Content Placeholder 3" descr="Círculo con texto. Descripción completa en el esquema de contenido.&#10;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6577584" cy="5028153"/>
          </a:xfrm>
        </p:spPr>
      </p:pic>
      <p:sp>
        <p:nvSpPr>
          <p:cNvPr id="3" name="Content Placeholder 2" hidden="1"/>
          <p:cNvSpPr>
            <a:spLocks noGrp="1"/>
          </p:cNvSpPr>
          <p:nvPr>
            <p:ph sz="half" idx="2"/>
          </p:nvPr>
        </p:nvSpPr>
        <p:spPr>
          <a:xfrm>
            <a:off x="2356104" y="2443746"/>
            <a:ext cx="5657088" cy="3139440"/>
          </a:xfrm>
        </p:spPr>
        <p:txBody>
          <a:bodyPr/>
          <a:lstStyle/>
          <a:p>
            <a:r>
              <a:rPr lang="en-US" dirty="0" err="1" smtClean="0"/>
              <a:t>Competir</a:t>
            </a:r>
            <a:r>
              <a:rPr lang="en-US" dirty="0" smtClean="0"/>
              <a:t> “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gano</a:t>
            </a:r>
            <a:r>
              <a:rPr lang="en-US" dirty="0" smtClean="0"/>
              <a:t> /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pierdes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Acomodar</a:t>
            </a:r>
            <a:r>
              <a:rPr lang="en-US" dirty="0" smtClean="0"/>
              <a:t> “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ganas</a:t>
            </a:r>
            <a:r>
              <a:rPr lang="en-US" dirty="0" smtClean="0"/>
              <a:t> para no </a:t>
            </a:r>
            <a:r>
              <a:rPr lang="en-US" dirty="0" err="1" smtClean="0"/>
              <a:t>pelearnos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Evitar</a:t>
            </a:r>
            <a:r>
              <a:rPr lang="en-US" dirty="0" smtClean="0"/>
              <a:t> “</a:t>
            </a:r>
            <a:r>
              <a:rPr lang="en-US" dirty="0" err="1" smtClean="0"/>
              <a:t>Mejor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tartar el </a:t>
            </a:r>
            <a:r>
              <a:rPr lang="en-US" dirty="0" err="1" smtClean="0"/>
              <a:t>tema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Pactar</a:t>
            </a:r>
            <a:r>
              <a:rPr lang="en-US" dirty="0" smtClean="0"/>
              <a:t> “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cedo</a:t>
            </a:r>
            <a:r>
              <a:rPr lang="en-US" dirty="0" smtClean="0"/>
              <a:t> / </a:t>
            </a:r>
            <a:r>
              <a:rPr lang="en-US" dirty="0" err="1" smtClean="0"/>
              <a:t>Tu</a:t>
            </a:r>
            <a:r>
              <a:rPr lang="en-US" dirty="0" smtClean="0"/>
              <a:t> cedes”</a:t>
            </a:r>
          </a:p>
          <a:p>
            <a:r>
              <a:rPr lang="en-US" dirty="0" err="1" smtClean="0"/>
              <a:t>Cooperar</a:t>
            </a:r>
            <a:r>
              <a:rPr lang="en-US" dirty="0" smtClean="0"/>
              <a:t> “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gano</a:t>
            </a:r>
            <a:r>
              <a:rPr lang="en-US" dirty="0" smtClean="0"/>
              <a:t> /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ganas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811742"/>
      </p:ext>
    </p:extLst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95400" y="304800"/>
            <a:ext cx="749935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s-ES_tradnl" sz="3200" dirty="0" smtClean="0">
                <a:solidFill>
                  <a:schemeClr val="tx1"/>
                </a:solidFill>
              </a:rPr>
              <a:t>Entendiendo las Diferentes Maneras </a:t>
            </a:r>
            <a:br>
              <a:rPr lang="es-ES_tradnl" sz="3200" dirty="0" smtClean="0">
                <a:solidFill>
                  <a:schemeClr val="tx1"/>
                </a:solidFill>
              </a:rPr>
            </a:br>
            <a:r>
              <a:rPr lang="es-ES_tradnl" sz="3200" dirty="0" smtClean="0">
                <a:solidFill>
                  <a:schemeClr val="tx1"/>
                </a:solidFill>
              </a:rPr>
              <a:t>de Manejar el Conflicto</a:t>
            </a:r>
            <a:endParaRPr lang="es-ES_tradnl" sz="3200" dirty="0">
              <a:solidFill>
                <a:schemeClr val="tx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057400"/>
            <a:ext cx="7162800" cy="41910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s-ES_tradnl" sz="2800" dirty="0" smtClean="0"/>
              <a:t>“La gente tiende a preferir diferentes estilos para solucionar conflictos”:</a:t>
            </a:r>
          </a:p>
          <a:p>
            <a:pPr eaLnBrk="1" hangingPunct="1">
              <a:buFont typeface="Wingdings" charset="0"/>
              <a:buNone/>
            </a:pPr>
            <a:endParaRPr lang="es-ES_tradnl" sz="2800" dirty="0" smtClean="0"/>
          </a:p>
          <a:p>
            <a:pPr eaLnBrk="1" hangingPunct="1"/>
            <a:r>
              <a:rPr lang="es-ES_tradnl" sz="2800" b="1" dirty="0" smtClean="0"/>
              <a:t>Competitivo/Controlador</a:t>
            </a:r>
            <a:endParaRPr lang="es-ES_tradnl" sz="2800" dirty="0" smtClean="0"/>
          </a:p>
          <a:p>
            <a:pPr eaLnBrk="1" hangingPunct="1">
              <a:buFont typeface="Wingdings" charset="0"/>
              <a:buNone/>
            </a:pPr>
            <a:r>
              <a:rPr lang="es-ES_tradnl" sz="2800" dirty="0" smtClean="0"/>
              <a:t>   Usualmente toman una decisión de poder, y se respaldan de cosas como posición, nivel, experiencia o habilidad de persuadir.</a:t>
            </a:r>
          </a:p>
        </p:txBody>
      </p:sp>
      <p:pic>
        <p:nvPicPr>
          <p:cNvPr id="4" name="Picture 3" descr="Competencia.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438400"/>
            <a:ext cx="16002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5395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3200" b="0" dirty="0" smtClean="0"/>
              <a:t>Entendiendo la Teoría de las Diferentes </a:t>
            </a:r>
            <a:br>
              <a:rPr lang="es-ES_tradnl" sz="3200" b="0" dirty="0" smtClean="0"/>
            </a:br>
            <a:r>
              <a:rPr lang="es-ES_tradnl" sz="3200" b="0" dirty="0" smtClean="0"/>
              <a:t>Maneras de Manejar el Conflicto</a:t>
            </a:r>
            <a:endParaRPr lang="es-ES_tradnl" sz="3200" b="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100" y="1676400"/>
            <a:ext cx="749935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2800" b="1" dirty="0" smtClean="0"/>
              <a:t>Colaborativo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s-ES_tradnl" sz="2800" dirty="0" smtClean="0"/>
              <a:t>   La gente tiende a satisfacer las necesidades de todas las personas involucradas, coopera efectivamente y  reconoce que cada uno es importante.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b="1" dirty="0" smtClean="0"/>
              <a:t>Compromiso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s-ES_tradnl" sz="2800" dirty="0" smtClean="0"/>
              <a:t>   La gente que prefiere este estilo es para encontrar una solución que por lo menos satisfaga a todos, se espera que cada uno renuncie a algo.</a:t>
            </a:r>
            <a:endParaRPr lang="es-ES_tradnl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64428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Que es Colaboración?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600200"/>
            <a:ext cx="7499350" cy="2667000"/>
          </a:xfrm>
        </p:spPr>
        <p:txBody>
          <a:bodyPr/>
          <a:lstStyle/>
          <a:p>
            <a:r>
              <a:rPr lang="es-ES_tradnl" dirty="0" smtClean="0"/>
              <a:t>Se define como una cultura coordinada en equipo en la cual el equipo está dispuesto a compartir, apoyarse y a explorar juntos para tratar de alcanzar las meta deseadas</a:t>
            </a:r>
          </a:p>
        </p:txBody>
      </p:sp>
      <p:pic>
        <p:nvPicPr>
          <p:cNvPr id="17" name="Picture 16" descr="Imagen de cuatro personas de pie junto a la carga, mientras que una persona intenta llevarlo por su cuenta.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0"/>
            <a:ext cx="2819400" cy="208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Imagen de cuatro personas trabajando juntas para transportar carga.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00"/>
            <a:ext cx="299720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411803"/>
      </p:ext>
    </p:extLst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3200" b="0" dirty="0" smtClean="0"/>
              <a:t>Entendiendo la Teoría de las Diferentes </a:t>
            </a:r>
            <a:br>
              <a:rPr lang="es-ES_tradnl" sz="3200" b="0" dirty="0" smtClean="0"/>
            </a:br>
            <a:r>
              <a:rPr lang="es-ES_tradnl" sz="3200" b="0" dirty="0" smtClean="0"/>
              <a:t>Maneras de Manejar el Conflicto (</a:t>
            </a:r>
            <a:r>
              <a:rPr lang="es-ES_tradnl" sz="3200" b="0" dirty="0" err="1" smtClean="0"/>
              <a:t>Cont’d</a:t>
            </a:r>
            <a:r>
              <a:rPr lang="es-ES_tradnl" sz="3200" b="0" dirty="0" smtClean="0"/>
              <a:t>)</a:t>
            </a:r>
            <a:endParaRPr lang="es-ES_tradnl" sz="3200" b="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100" y="1981200"/>
            <a:ext cx="749935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2800" b="1" dirty="0" smtClean="0"/>
              <a:t>Acomodar/adaptar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s-ES_tradnl" sz="2800" dirty="0" smtClean="0"/>
              <a:t>   En este estilo la gente indica las ganas de satisfacer las necesidades de </a:t>
            </a:r>
            <a:r>
              <a:rPr lang="es-ES_tradnl" sz="2800" u="sng" dirty="0" smtClean="0"/>
              <a:t>otros </a:t>
            </a:r>
            <a:r>
              <a:rPr lang="es-ES_tradnl" sz="2800" dirty="0" smtClean="0"/>
              <a:t>sin pensar en las necesidades </a:t>
            </a:r>
            <a:r>
              <a:rPr lang="es-ES_tradnl" sz="2800" u="sng" dirty="0" smtClean="0"/>
              <a:t>propias.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800" b="1" dirty="0" smtClean="0"/>
              <a:t>Evitar/Evadir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s-ES_tradnl" sz="2800" dirty="0" smtClean="0"/>
              <a:t>   La personas tienden a evadir el conflicto por completo, para no enfrentarse a la controversia de  tomar decisiones, o a no querer herir lo sentimientos de otros.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35642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6337300" cy="1143000"/>
          </a:xfrm>
        </p:spPr>
        <p:txBody>
          <a:bodyPr>
            <a:noAutofit/>
          </a:bodyPr>
          <a:lstStyle/>
          <a:p>
            <a:r>
              <a:rPr lang="es-ES_tradnl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Herramientas para Solucionar Conflictos y Reglas Básicas</a:t>
            </a:r>
            <a:endParaRPr lang="es-ES_tradn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666876"/>
            <a:ext cx="7499350" cy="4810124"/>
          </a:xfrm>
        </p:spPr>
        <p:txBody>
          <a:bodyPr/>
          <a:lstStyle/>
          <a:p>
            <a:pPr marL="82550" indent="0">
              <a:buNone/>
            </a:pPr>
            <a:r>
              <a:rPr lang="es-ES_tradnl" sz="2800" dirty="0" smtClean="0"/>
              <a:t>Reglas  Básicas a Seguir</a:t>
            </a:r>
          </a:p>
          <a:p>
            <a:r>
              <a:rPr lang="es-ES_tradnl" sz="2400" dirty="0" smtClean="0"/>
              <a:t>Tener intención de resolver el conflicto.</a:t>
            </a:r>
          </a:p>
          <a:p>
            <a:r>
              <a:rPr lang="es-ES_tradnl" sz="2400" dirty="0" smtClean="0"/>
              <a:t>Escuche primero y después hable.</a:t>
            </a:r>
          </a:p>
          <a:p>
            <a:r>
              <a:rPr lang="es-ES_tradnl" sz="2400" dirty="0" smtClean="0"/>
              <a:t>Desglose los “puntos tratados”</a:t>
            </a:r>
          </a:p>
          <a:p>
            <a:r>
              <a:rPr lang="es-ES_tradnl" sz="2400" dirty="0" smtClean="0"/>
              <a:t>Clarificar puntos no claros.</a:t>
            </a:r>
          </a:p>
          <a:p>
            <a:r>
              <a:rPr lang="es-ES_tradnl" sz="2400" dirty="0" smtClean="0"/>
              <a:t>Atacar el problema no a las personas.</a:t>
            </a:r>
          </a:p>
          <a:p>
            <a:r>
              <a:rPr lang="es-ES_tradnl" sz="2400" dirty="0" smtClean="0"/>
              <a:t>Explorar juntos posibles soluciones.</a:t>
            </a:r>
          </a:p>
          <a:p>
            <a:r>
              <a:rPr lang="es-ES_tradnl" sz="2400" dirty="0" smtClean="0"/>
              <a:t>No traiga otros problemas a la mesa.</a:t>
            </a:r>
          </a:p>
          <a:p>
            <a:r>
              <a:rPr lang="es-ES_tradnl" sz="2400" dirty="0" smtClean="0"/>
              <a:t>Cooperar</a:t>
            </a:r>
          </a:p>
        </p:txBody>
      </p:sp>
      <p:pic>
        <p:nvPicPr>
          <p:cNvPr id="5" name="Picture 4" descr="Apretón de manos.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203" y="152400"/>
            <a:ext cx="1354772" cy="1641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645594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66421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s-ES_tradnl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  <a:t>Herramientas para Solucionar Conflictos y Reglas Básicas</a:t>
            </a:r>
            <a:r>
              <a:rPr lang="es-ES_tradnl" sz="3200" baseline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  <a:t> (</a:t>
            </a:r>
            <a:r>
              <a:rPr lang="es-ES_tradnl" sz="3200" baseline="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  <a:t>Cont’d</a:t>
            </a:r>
            <a:r>
              <a:rPr lang="es-ES_tradnl" sz="3200" baseline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  <a:t>)</a:t>
            </a:r>
            <a:endParaRPr lang="es-ES_tradnl" sz="3200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  <a:cs typeface="+mj-cs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1435100" y="1600200"/>
            <a:ext cx="749935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2400" dirty="0" smtClean="0">
                <a:latin typeface="Gill Sans MT" charset="0"/>
              </a:rPr>
              <a:t>Entender la situación.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dirty="0" smtClean="0">
                <a:latin typeface="Gill Sans MT" charset="0"/>
              </a:rPr>
              <a:t>Enfatizar que uno esta presentando </a:t>
            </a:r>
            <a:r>
              <a:rPr lang="es-ES_tradnl" sz="2400" u="sng" dirty="0" smtClean="0">
                <a:latin typeface="Gill Sans MT" charset="0"/>
              </a:rPr>
              <a:t>su</a:t>
            </a:r>
            <a:r>
              <a:rPr lang="es-ES_tradnl" sz="2400" dirty="0" smtClean="0">
                <a:latin typeface="Gill Sans MT" charset="0"/>
              </a:rPr>
              <a:t> propia percepción.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dirty="0" smtClean="0">
                <a:latin typeface="Gill Sans MT" charset="0"/>
              </a:rPr>
              <a:t>Trate de solucionar el conflicto hablando con  las partes involucradas.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dirty="0" smtClean="0">
                <a:latin typeface="Gill Sans MT" charset="0"/>
              </a:rPr>
              <a:t>Sepa que no todos los conflictos se resuelven como uno quiere.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dirty="0" smtClean="0">
                <a:latin typeface="Gill Sans MT" charset="0"/>
              </a:rPr>
              <a:t>De ser posible evite llegar a los extremos, (sumiso o agresivo)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dirty="0" smtClean="0">
                <a:latin typeface="Gill Sans MT" charset="0"/>
              </a:rPr>
              <a:t>Est</a:t>
            </a:r>
            <a:r>
              <a:rPr lang="es-ES_tradnl" sz="2400" dirty="0" smtClean="0">
                <a:latin typeface="Gill Sans MT" charset="0"/>
                <a:cs typeface="Times New Roman" charset="0"/>
              </a:rPr>
              <a:t>é</a:t>
            </a:r>
            <a:r>
              <a:rPr lang="es-ES_tradnl" sz="2400" dirty="0" smtClean="0">
                <a:latin typeface="Gill Sans MT" charset="0"/>
              </a:rPr>
              <a:t> consciente de las consecuencias que trae una lucha larga con el Distrito.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dirty="0" smtClean="0">
                <a:latin typeface="Gill Sans MT" charset="0"/>
              </a:rPr>
              <a:t>Busque otras alternativas de </a:t>
            </a:r>
            <a:endParaRPr lang="es-ES_tradnl" sz="2400" dirty="0">
              <a:latin typeface="Gill Sans MT" charset="0"/>
            </a:endParaRPr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152400"/>
            <a:ext cx="7315200" cy="9144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s-ES_tradnl" sz="3900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Resolución de </a:t>
            </a:r>
            <a:r>
              <a:rPr lang="es-ES_tradnl" sz="39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Conflicto</a:t>
            </a:r>
            <a:endParaRPr lang="es-ES_tradnl" sz="3900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  <a:cs typeface="+mj-cs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1143000"/>
            <a:ext cx="5867400" cy="5562600"/>
          </a:xfrm>
        </p:spPr>
        <p:txBody>
          <a:bodyPr/>
          <a:lstStyle/>
          <a:p>
            <a:pPr eaLnBrk="1" hangingPunct="1"/>
            <a:r>
              <a:rPr lang="es-ES_tradnl" sz="2800" dirty="0" smtClean="0">
                <a:latin typeface="Gill Sans MT" charset="0"/>
              </a:rPr>
              <a:t>Busque otras alternativas de resolución de conflictos.</a:t>
            </a:r>
          </a:p>
          <a:p>
            <a:pPr lvl="2" eaLnBrk="1" hangingPunct="1"/>
            <a:r>
              <a:rPr lang="es-ES_tradnl" dirty="0" smtClean="0">
                <a:latin typeface="Gill Sans MT" charset="0"/>
              </a:rPr>
              <a:t>IEP</a:t>
            </a:r>
          </a:p>
          <a:p>
            <a:pPr lvl="2" eaLnBrk="1" hangingPunct="1"/>
            <a:r>
              <a:rPr lang="es-ES_tradnl" dirty="0" smtClean="0">
                <a:latin typeface="Gill Sans MT" charset="0"/>
              </a:rPr>
              <a:t>IEP Facilitado (Facilitated IEP)</a:t>
            </a:r>
          </a:p>
          <a:p>
            <a:pPr lvl="2" eaLnBrk="1" hangingPunct="1"/>
            <a:r>
              <a:rPr lang="es-ES_tradnl" dirty="0" smtClean="0">
                <a:latin typeface="Gill Sans MT" charset="0"/>
              </a:rPr>
              <a:t>Mediación	(Mediation)</a:t>
            </a:r>
          </a:p>
          <a:p>
            <a:pPr lvl="2" eaLnBrk="1" hangingPunct="1"/>
            <a:r>
              <a:rPr lang="es-ES_tradnl" dirty="0" smtClean="0">
                <a:latin typeface="Gill Sans MT" charset="0"/>
              </a:rPr>
              <a:t>Junta de Resolución (Resolution Meeting)</a:t>
            </a:r>
          </a:p>
          <a:p>
            <a:pPr lvl="2" eaLnBrk="1" hangingPunct="1"/>
            <a:r>
              <a:rPr lang="es-ES_tradnl" dirty="0" smtClean="0">
                <a:latin typeface="Gill Sans MT" charset="0"/>
              </a:rPr>
              <a:t>Proceso Debido (Due Process)</a:t>
            </a:r>
          </a:p>
          <a:p>
            <a:pPr marL="82550" indent="0" eaLnBrk="1" hangingPunct="1">
              <a:buNone/>
            </a:pPr>
            <a:r>
              <a:rPr lang="es-ES_tradnl" sz="2800" dirty="0" smtClean="0">
                <a:latin typeface="Gill Sans MT" charset="0"/>
              </a:rPr>
              <a:t>Y recuerde. . . . </a:t>
            </a:r>
            <a:endParaRPr lang="es-ES_tradnl" sz="2800" dirty="0">
              <a:latin typeface="Gill Sans MT" charset="0"/>
            </a:endParaRPr>
          </a:p>
          <a:p>
            <a:pPr marL="82550" indent="0" algn="ctr" eaLnBrk="1" hangingPunct="1">
              <a:buNone/>
            </a:pPr>
            <a:r>
              <a:rPr lang="es-ES_tradnl" sz="2800" dirty="0" smtClean="0">
                <a:latin typeface="Gill Sans MT" charset="0"/>
              </a:rPr>
              <a:t>“Un conflicto con el distrito puede desviar el enfoque del objetivo principal que es el </a:t>
            </a:r>
            <a:r>
              <a:rPr lang="es-ES_tradnl" sz="2800" u="sng" dirty="0" smtClean="0">
                <a:latin typeface="Gill Sans MT" charset="0"/>
              </a:rPr>
              <a:t>niño”.</a:t>
            </a:r>
          </a:p>
        </p:txBody>
      </p:sp>
      <p:pic>
        <p:nvPicPr>
          <p:cNvPr id="4" name="Picture 3" descr="La importancia de las alternativas.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81100"/>
            <a:ext cx="2527300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Escalera</a:t>
            </a:r>
            <a:r>
              <a:rPr lang="en-US" dirty="0" smtClean="0"/>
              <a:t> De </a:t>
            </a:r>
            <a:r>
              <a:rPr lang="en-US" dirty="0" err="1" smtClean="0"/>
              <a:t>Inferencias</a:t>
            </a:r>
            <a:endParaRPr lang="en-US" dirty="0"/>
          </a:p>
        </p:txBody>
      </p:sp>
      <p:graphicFrame>
        <p:nvGraphicFramePr>
          <p:cNvPr id="27649" name="Object 8" descr="Escalera con texto en cada paso (de arriba a abajo). Descripción completa en el esquema de contenido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9608"/>
              </p:ext>
            </p:extLst>
          </p:nvPr>
        </p:nvGraphicFramePr>
        <p:xfrm>
          <a:off x="1295400" y="152400"/>
          <a:ext cx="70866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" name="CorelDRAW" r:id="rId4" imgW="7394448" imgH="6946392" progId="">
                  <p:embed/>
                </p:oleObj>
              </mc:Choice>
              <mc:Fallback>
                <p:oleObj name="CorelDRAW" r:id="rId4" imgW="7394448" imgH="6946392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2400"/>
                        <a:ext cx="70866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 rtl="0" eaLnBrk="0" fontAlgn="base" hangingPunct="0">
              <a:buNone/>
            </a:pPr>
            <a:r>
              <a:rPr lang="es-ES" sz="3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Descripción de la imagen: escalera con texto en cada paso.</a:t>
            </a:r>
            <a:endParaRPr lang="en-US" dirty="0" smtClean="0">
              <a:effectLst/>
            </a:endParaRPr>
          </a:p>
          <a:p>
            <a:pPr rtl="0" eaLnBrk="0" fontAlgn="base" hangingPunct="0"/>
            <a:r>
              <a:rPr lang="es-ES" sz="3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Abajo paso de escalera: SITUACION OCURRE (COMO LO VERIA UNA CAMARA DE VIDEO)</a:t>
            </a:r>
            <a:r>
              <a:rPr lang="es-ES" sz="3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</a:p>
          <a:p>
            <a:pPr rtl="0" eaLnBrk="0" fontAlgn="base" hangingPunct="0"/>
            <a:r>
              <a:rPr lang="es-ES" sz="3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Siguiente paso en la escalera: LO QUE NOTAMOS DE LA SITUACION (NOSOTROS NO NOS ACORDAMOS DE ESTO) </a:t>
            </a:r>
          </a:p>
          <a:p>
            <a:pPr rtl="0" eaLnBrk="0" fontAlgn="base" hangingPunct="0"/>
            <a:r>
              <a:rPr lang="es-ES" sz="3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Siguiente paso en la escalera: AGREGAMOS SIGNIFICADOS, LLEGAMOS A CONCLUSIONES </a:t>
            </a:r>
          </a:p>
          <a:p>
            <a:pPr rtl="0" eaLnBrk="0" fontAlgn="base" hangingPunct="0"/>
            <a:r>
              <a:rPr lang="es-ES" sz="3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Siguiente paso en la escalera: EXPERIMENTAMOS SENTIMENTOS ADOPTAMOS CREENCIAS </a:t>
            </a:r>
            <a:endParaRPr lang="en-US" sz="3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rtl="0" eaLnBrk="0" fontAlgn="base" hangingPunct="0"/>
            <a:r>
              <a:rPr lang="es-ES" sz="3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Parte superior de la escalera: ACTUAMOS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Comportamiento</a:t>
            </a:r>
            <a:r>
              <a:rPr lang="en-US" dirty="0" smtClean="0"/>
              <a:t> Individual </a:t>
            </a:r>
            <a:r>
              <a:rPr lang="en-US" dirty="0" err="1" smtClean="0"/>
              <a:t>Dentro</a:t>
            </a:r>
            <a:r>
              <a:rPr lang="en-US" dirty="0" smtClean="0"/>
              <a:t> de un </a:t>
            </a:r>
            <a:r>
              <a:rPr lang="en-US" dirty="0" err="1" smtClean="0"/>
              <a:t>Grupo</a:t>
            </a:r>
            <a:endParaRPr lang="en-US" dirty="0"/>
          </a:p>
        </p:txBody>
      </p:sp>
      <p:graphicFrame>
        <p:nvGraphicFramePr>
          <p:cNvPr id="28673" name="Object 2" descr="Flecha en ángulo que va del colapso y pasiva al diálogo y asertivo para atacar y agresivo. &#10;Descripción de la imagen en el esquema de contenido. Abajo hacia arriba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999550"/>
              </p:ext>
            </p:extLst>
          </p:nvPr>
        </p:nvGraphicFramePr>
        <p:xfrm>
          <a:off x="1263650" y="152400"/>
          <a:ext cx="7346950" cy="669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4" name="CorelDRAW" r:id="rId3" imgW="6620256" imgH="6842760" progId="">
                  <p:embed/>
                </p:oleObj>
              </mc:Choice>
              <mc:Fallback>
                <p:oleObj name="CorelDRAW" r:id="rId3" imgW="6620256" imgH="68427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152400"/>
                        <a:ext cx="7346950" cy="669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 hidden="1"/>
          <p:cNvSpPr>
            <a:spLocks noGrp="1"/>
          </p:cNvSpPr>
          <p:nvPr>
            <p:ph idx="1"/>
          </p:nvPr>
        </p:nvSpPr>
        <p:spPr>
          <a:xfrm>
            <a:off x="1504950" y="1539876"/>
            <a:ext cx="7105650" cy="4572000"/>
          </a:xfrm>
        </p:spPr>
        <p:txBody>
          <a:bodyPr/>
          <a:lstStyle/>
          <a:p>
            <a:pPr marL="82550" indent="0" rtl="0" eaLnBrk="0" fontAlgn="base" hangingPunct="0">
              <a:buNone/>
            </a:pPr>
            <a:r>
              <a:rPr lang="es-ES" sz="3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Descripción de la imagen: flecha en ángulo que va del colapso y pasiva al diálogo y asertivo para atacar y agresivo</a:t>
            </a:r>
            <a:endParaRPr lang="en-US" sz="2400" dirty="0" smtClean="0">
              <a:effectLst/>
            </a:endParaRPr>
          </a:p>
          <a:p>
            <a:pPr rtl="0" eaLnBrk="0" fontAlgn="base" hangingPunct="0"/>
            <a:r>
              <a:rPr lang="es-ES" sz="3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Colapso/Pasivo - No Comunica directamente pensamientos, sentimientos, necesidades. Puede trata de comunicarlos indirectamente a través de expresiones faciales, lenguaje corporal y</a:t>
            </a:r>
            <a:endParaRPr lang="en-US" sz="2400" dirty="0" smtClean="0">
              <a:effectLst/>
            </a:endParaRPr>
          </a:p>
          <a:p>
            <a:pPr rtl="0" eaLnBrk="0" fontAlgn="base" hangingPunct="0"/>
            <a:r>
              <a:rPr lang="es-ES" sz="3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Diálogo/Asertivo</a:t>
            </a:r>
            <a:r>
              <a:rPr lang="es-ES" sz="3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- </a:t>
            </a:r>
            <a:r>
              <a:rPr lang="es-ES" sz="3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Hacen enunciados directos acerca de los propios sentimientos, pensamientos y necesidades. Se valen por sí mimos teniendo en cuenta los derechos y sentimientos ajenos. Escuchan atentamente, están abiertos a la negociación</a:t>
            </a:r>
            <a:endParaRPr lang="en-US" sz="2400" dirty="0" smtClean="0">
              <a:effectLst/>
            </a:endParaRPr>
          </a:p>
          <a:p>
            <a:pPr rtl="0" eaLnBrk="0" fontAlgn="base" hangingPunct="0"/>
            <a:r>
              <a:rPr lang="es-ES" sz="3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Ataque/Agresivo</a:t>
            </a:r>
            <a:r>
              <a:rPr lang="es-ES" sz="3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- </a:t>
            </a:r>
            <a:r>
              <a:rPr lang="es-ES" sz="3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Capaz de enunciar sentimientos, pensamientos y necesidades, pero frecuentemente a costa de los derechos y sentimientos ajenos. Puede usar humor o</a:t>
            </a:r>
            <a:endParaRPr lang="en-US" sz="2400" dirty="0" smtClean="0">
              <a:effectLst/>
            </a:endParaRP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7239000" cy="8382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ES_tradnl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  <a:t>Importancia de la Colaboraci</a:t>
            </a:r>
            <a:r>
              <a:rPr lang="es-ES_tradnl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Times New Roman" charset="0"/>
              </a:rPr>
              <a:t>ó</a:t>
            </a:r>
            <a:r>
              <a:rPr lang="es-ES_tradnl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  <a:t>n</a:t>
            </a:r>
            <a:endParaRPr lang="es-ES_tradnl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  <a:cs typeface="+mj-cs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_tradnl" sz="3000" dirty="0" smtClean="0">
                <a:latin typeface="Gill Sans MT" charset="0"/>
              </a:rPr>
              <a:t>Es importante trabajar en colaboraci</a:t>
            </a:r>
            <a:r>
              <a:rPr lang="es-ES_tradnl" sz="3000" dirty="0" smtClean="0">
                <a:latin typeface="Gill Sans MT" charset="0"/>
                <a:cs typeface="Times New Roman" charset="0"/>
              </a:rPr>
              <a:t>ó</a:t>
            </a:r>
            <a:r>
              <a:rPr lang="es-ES_tradnl" sz="3000" dirty="0" smtClean="0">
                <a:latin typeface="Gill Sans MT" charset="0"/>
              </a:rPr>
              <a:t>n para obtener mejores resultados.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_tradnl" sz="3000" dirty="0" smtClean="0">
                <a:latin typeface="Gill Sans MT" charset="0"/>
              </a:rPr>
              <a:t>Es muy poco realista pensar que una persona posee todo el conocimiento y la habilidad para implementar todas las estrategias, adaptaciones y modificaciones apropiadas y necesarias.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_tradnl" sz="3000" dirty="0" smtClean="0">
                <a:latin typeface="Gill Sans MT" charset="0"/>
              </a:rPr>
              <a:t>A</a:t>
            </a:r>
            <a:r>
              <a:rPr lang="es-ES_tradnl" sz="3000" dirty="0" smtClean="0">
                <a:latin typeface="Gill Sans MT" charset="0"/>
                <a:cs typeface="Times New Roman" charset="0"/>
              </a:rPr>
              <a:t>ún cuando una persona es experta en alguna disciplina en particular,</a:t>
            </a:r>
            <a:r>
              <a:rPr lang="es-ES_tradnl" sz="3000" dirty="0" smtClean="0">
                <a:latin typeface="Gill Sans MT" charset="0"/>
              </a:rPr>
              <a:t> el trabajo en equipo con participaci</a:t>
            </a:r>
            <a:r>
              <a:rPr lang="es-ES_tradnl" sz="3000" dirty="0" smtClean="0">
                <a:latin typeface="Gill Sans MT" charset="0"/>
                <a:cs typeface="Times New Roman" charset="0"/>
              </a:rPr>
              <a:t>ón de la familia y del equipo educativo es esencial.</a:t>
            </a:r>
            <a:endParaRPr lang="es-ES_tradnl" sz="3000" dirty="0" smtClean="0">
              <a:latin typeface="Gill Sans MT" charset="0"/>
            </a:endParaRP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s-ES_tradnl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  <a:t>Importancia de la Colaboraci</a:t>
            </a:r>
            <a:r>
              <a:rPr lang="es-ES_tradnl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Times New Roman" charset="0"/>
              </a:rPr>
              <a:t>ó</a:t>
            </a:r>
            <a:r>
              <a:rPr lang="es-ES_tradnl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  <a:t>n (</a:t>
            </a:r>
            <a:r>
              <a:rPr lang="es-ES_tradnl" sz="3200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  <a:t>Cont’d</a:t>
            </a:r>
            <a:r>
              <a:rPr lang="es-ES_tradnl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  <a:t>)</a:t>
            </a:r>
            <a:endParaRPr lang="es-ES_tradnl" sz="3200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  <a:cs typeface="+mj-cs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1435100" y="1295400"/>
            <a:ext cx="7499350" cy="2971800"/>
          </a:xfrm>
        </p:spPr>
        <p:txBody>
          <a:bodyPr/>
          <a:lstStyle/>
          <a:p>
            <a:pPr eaLnBrk="1" hangingPunct="1"/>
            <a:r>
              <a:rPr lang="es-ES_tradnl" sz="2800" dirty="0" smtClean="0">
                <a:latin typeface="Gill Sans MT" charset="0"/>
              </a:rPr>
              <a:t>Los mejores programas educativos suceden cuando un grupo de personas (familia, proveedores de servicios, administradores) trabajan unidos, se compromete al </a:t>
            </a:r>
            <a:r>
              <a:rPr lang="es-ES_tradnl" sz="2800" dirty="0" smtClean="0">
                <a:latin typeface="Gill Sans MT" charset="0"/>
                <a:cs typeface="Times New Roman" charset="0"/>
              </a:rPr>
              <a:t>éxito del niño y están dispuestos a compartir sus conocimientos y destrezas.</a:t>
            </a:r>
            <a:r>
              <a:rPr lang="es-ES_tradnl" sz="2800" dirty="0" smtClean="0">
                <a:latin typeface="Gill Sans MT" charset="0"/>
              </a:rPr>
              <a:t> </a:t>
            </a:r>
            <a:endParaRPr lang="es-ES_tradnl" sz="2800" dirty="0">
              <a:latin typeface="Gill Sans MT" charset="0"/>
            </a:endParaRPr>
          </a:p>
        </p:txBody>
      </p:sp>
      <p:pic>
        <p:nvPicPr>
          <p:cNvPr id="4" name="Picture 3" descr="Personas que llevan piezas de rompecabezas que deletrean &quot;equipo&quot;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19600"/>
            <a:ext cx="3369945" cy="231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s-ES_tradnl" sz="39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  <a:t>Base Para Una Buena Colaboración</a:t>
            </a:r>
            <a:endParaRPr lang="es-ES_tradnl" sz="3900" dirty="0"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  <a:cs typeface="+mj-cs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_tradnl" dirty="0" smtClean="0">
                <a:latin typeface="Gill Sans MT" charset="0"/>
              </a:rPr>
              <a:t>Valores compartidos y propósito</a:t>
            </a:r>
            <a:r>
              <a:rPr lang="es-ES_tradnl" sz="1800" dirty="0" smtClean="0">
                <a:latin typeface="Gill Sans MT" charset="0"/>
              </a:rPr>
              <a:t>(la educación de nuestro hijo, expectativas y compromiso)</a:t>
            </a:r>
            <a:endParaRPr lang="es-ES_tradnl" dirty="0" smtClean="0">
              <a:latin typeface="Gill Sans MT" charset="0"/>
            </a:endParaRPr>
          </a:p>
          <a:p>
            <a:pPr eaLnBrk="1" hangingPunct="1"/>
            <a:r>
              <a:rPr lang="es-ES_tradnl" dirty="0" smtClean="0">
                <a:latin typeface="Gill Sans MT" charset="0"/>
              </a:rPr>
              <a:t>Confianza</a:t>
            </a:r>
            <a:r>
              <a:rPr lang="es-ES_tradnl" sz="1800" dirty="0" smtClean="0">
                <a:latin typeface="Gill Sans MT" charset="0"/>
              </a:rPr>
              <a:t>(se gana y no se impone, uno debe ser confiable, saber mantener la confidencialidad, y confiar en uno mismo)</a:t>
            </a:r>
            <a:endParaRPr lang="es-ES_tradnl" dirty="0" smtClean="0">
              <a:latin typeface="Gill Sans MT" charset="0"/>
            </a:endParaRPr>
          </a:p>
          <a:p>
            <a:pPr eaLnBrk="1" hangingPunct="1"/>
            <a:r>
              <a:rPr lang="es-ES_tradnl" dirty="0" smtClean="0">
                <a:latin typeface="Gill Sans MT" charset="0"/>
              </a:rPr>
              <a:t>Respeto</a:t>
            </a:r>
            <a:r>
              <a:rPr lang="es-ES_tradnl" sz="1800" dirty="0" smtClean="0">
                <a:latin typeface="Gill Sans MT" charset="0"/>
              </a:rPr>
              <a:t>( honrar la diversidad, afirmar las fortalezas de otros, intercambiar ideas sin imponer)</a:t>
            </a:r>
            <a:endParaRPr lang="es-ES_tradnl" dirty="0" smtClean="0">
              <a:latin typeface="Gill Sans MT" charset="0"/>
            </a:endParaRPr>
          </a:p>
          <a:p>
            <a:pPr eaLnBrk="1" hangingPunct="1"/>
            <a:r>
              <a:rPr lang="es-ES_tradnl" dirty="0" smtClean="0">
                <a:latin typeface="Gill Sans MT" charset="0"/>
              </a:rPr>
              <a:t>Comunicación</a:t>
            </a:r>
            <a:r>
              <a:rPr lang="es-ES_tradnl" sz="1800" dirty="0" smtClean="0">
                <a:latin typeface="Gill Sans MT" charset="0"/>
              </a:rPr>
              <a:t>(debe ser efectiva, ser amigable, saber escuchar, ser claro, honesto) crear un clima colaborativo, aprender destrezas de comunicación verbal, y no verbal.</a:t>
            </a:r>
            <a:endParaRPr lang="es-ES_tradnl" dirty="0" smtClean="0">
              <a:latin typeface="Gill Sans MT" charset="0"/>
            </a:endParaRPr>
          </a:p>
          <a:p>
            <a:pPr eaLnBrk="1" hangingPunct="1"/>
            <a:r>
              <a:rPr lang="es-ES_tradnl" dirty="0" smtClean="0">
                <a:latin typeface="Gill Sans MT" charset="0"/>
              </a:rPr>
              <a:t>Ética Profesional</a:t>
            </a:r>
            <a:r>
              <a:rPr lang="es-ES_tradnl" sz="1800" dirty="0" smtClean="0">
                <a:latin typeface="Gill Sans MT" charset="0"/>
              </a:rPr>
              <a:t>(tratar a todos con dignidad, seguir aprendiendo)</a:t>
            </a:r>
            <a:endParaRPr lang="es-ES_tradnl" dirty="0" smtClean="0">
              <a:latin typeface="Gill Sans MT" charset="0"/>
            </a:endParaRP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Base Para Una Buena </a:t>
            </a:r>
            <a:r>
              <a:rPr lang="es-ES_tradnl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Colaboración (</a:t>
            </a:r>
            <a:r>
              <a:rPr lang="es-ES_tradnl" sz="36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Cont’d</a:t>
            </a:r>
            <a:r>
              <a:rPr lang="es-ES_tradnl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600200"/>
            <a:ext cx="7499350" cy="2667000"/>
          </a:xfrm>
        </p:spPr>
        <p:txBody>
          <a:bodyPr/>
          <a:lstStyle/>
          <a:p>
            <a:pPr eaLnBrk="1" hangingPunct="1"/>
            <a:r>
              <a:rPr lang="es-ES_tradnl" dirty="0" smtClean="0">
                <a:latin typeface="Gill Sans MT" charset="0"/>
              </a:rPr>
              <a:t>Compromiso</a:t>
            </a:r>
            <a:r>
              <a:rPr lang="es-ES_tradnl" sz="1800" dirty="0" smtClean="0">
                <a:latin typeface="Gill Sans MT" charset="0"/>
              </a:rPr>
              <a:t>(empieza cuando se ven las cosas mas que una obligación)</a:t>
            </a:r>
            <a:endParaRPr lang="es-ES_tradnl" dirty="0">
              <a:latin typeface="Gill Sans MT" charset="0"/>
            </a:endParaRPr>
          </a:p>
          <a:p>
            <a:pPr eaLnBrk="1" hangingPunct="1"/>
            <a:r>
              <a:rPr lang="es-ES_tradnl" dirty="0" smtClean="0">
                <a:latin typeface="Gill Sans MT" charset="0"/>
              </a:rPr>
              <a:t>Igualdad</a:t>
            </a:r>
            <a:r>
              <a:rPr lang="es-ES_tradnl" sz="1800" dirty="0" smtClean="0">
                <a:latin typeface="Gill Sans MT" charset="0"/>
              </a:rPr>
              <a:t>(Entender que todos en la mesa tienen el derecho de compartir información y participar en hacer decisiones</a:t>
            </a:r>
            <a:endParaRPr lang="es-ES_tradnl" dirty="0">
              <a:latin typeface="Gill Sans MT" charset="0"/>
            </a:endParaRPr>
          </a:p>
          <a:p>
            <a:pPr eaLnBrk="1" hangingPunct="1"/>
            <a:r>
              <a:rPr lang="es-ES_tradnl" dirty="0" smtClean="0">
                <a:latin typeface="Gill Sans MT" charset="0"/>
              </a:rPr>
              <a:t>Abogacía</a:t>
            </a:r>
            <a:r>
              <a:rPr lang="es-ES_tradnl" sz="1800" dirty="0" smtClean="0">
                <a:latin typeface="Gill Sans MT" charset="0"/>
              </a:rPr>
              <a:t>(se refiere a hablar y tomar acciones para perseguir una causa especifica, y prevenir problemas)</a:t>
            </a:r>
            <a:endParaRPr lang="es-ES_tradnl" dirty="0">
              <a:latin typeface="Gill Sans MT" charset="0"/>
            </a:endParaRPr>
          </a:p>
        </p:txBody>
      </p:sp>
      <p:pic>
        <p:nvPicPr>
          <p:cNvPr id="5" name="Picture 4" descr="Apretón de manos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77055"/>
            <a:ext cx="1947545" cy="2176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071106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s-ES_tradnl" sz="4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cs typeface="+mj-cs"/>
              </a:rPr>
              <a:t>Factores Importantes a Considerar</a:t>
            </a:r>
            <a:endParaRPr lang="es-ES_tradnl" sz="4000" dirty="0"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  <a:cs typeface="+mj-cs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1435100" y="1447800"/>
            <a:ext cx="749935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3000" dirty="0" smtClean="0">
                <a:latin typeface="Gill Sans MT" charset="0"/>
              </a:rPr>
              <a:t>El enfoque </a:t>
            </a:r>
            <a:r>
              <a:rPr lang="es-ES_tradnl" sz="3000" u="sng" dirty="0" smtClean="0">
                <a:latin typeface="Gill Sans MT" charset="0"/>
              </a:rPr>
              <a:t>debe ser en el ni</a:t>
            </a:r>
            <a:r>
              <a:rPr lang="es-ES_tradnl" sz="3000" u="sng" dirty="0" smtClean="0">
                <a:latin typeface="Gill Sans MT" charset="0"/>
                <a:cs typeface="Times New Roman" charset="0"/>
              </a:rPr>
              <a:t>ño/alumno</a:t>
            </a:r>
            <a:r>
              <a:rPr lang="es-ES_tradnl" sz="3000" u="sng" dirty="0" smtClean="0">
                <a:latin typeface="Gill Sans MT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3000" dirty="0" smtClean="0">
                <a:latin typeface="Gill Sans MT" charset="0"/>
              </a:rPr>
              <a:t>La colaboraci</a:t>
            </a:r>
            <a:r>
              <a:rPr lang="es-ES_tradnl" sz="3000" dirty="0" smtClean="0">
                <a:latin typeface="Gill Sans MT" charset="0"/>
                <a:cs typeface="Times New Roman" charset="0"/>
              </a:rPr>
              <a:t>ón es un proceso continuo.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3000" dirty="0" smtClean="0">
                <a:latin typeface="Gill Sans MT" charset="0"/>
              </a:rPr>
              <a:t>Toma tiempo, apoyo, recursos, deseo de colaboraci</a:t>
            </a:r>
            <a:r>
              <a:rPr lang="es-ES_tradnl" sz="3000" dirty="0" smtClean="0">
                <a:latin typeface="Gill Sans MT" charset="0"/>
                <a:cs typeface="Times New Roman" charset="0"/>
              </a:rPr>
              <a:t>ón</a:t>
            </a:r>
            <a:r>
              <a:rPr lang="es-ES_tradnl" sz="3000" dirty="0" smtClean="0">
                <a:latin typeface="Gill Sans MT" charset="0"/>
              </a:rPr>
              <a:t> y apertura para compartir informaci</a:t>
            </a:r>
            <a:r>
              <a:rPr lang="es-ES_tradnl" sz="3000" dirty="0" smtClean="0">
                <a:latin typeface="Gill Sans MT" charset="0"/>
                <a:cs typeface="Times New Roman" charset="0"/>
              </a:rPr>
              <a:t>ón.</a:t>
            </a:r>
            <a:r>
              <a:rPr lang="es-ES_tradnl" sz="3000" dirty="0" smtClean="0">
                <a:latin typeface="Gill Sans MT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3000" dirty="0" smtClean="0">
                <a:latin typeface="Gill Sans MT" charset="0"/>
              </a:rPr>
              <a:t>Requiere compartir responsabilidades y trabajar a trav</a:t>
            </a:r>
            <a:r>
              <a:rPr lang="es-ES_tradnl" sz="3000" dirty="0" smtClean="0">
                <a:latin typeface="Gill Sans MT" charset="0"/>
                <a:cs typeface="Times New Roman" charset="0"/>
              </a:rPr>
              <a:t>és de desacuerdos hacia el logro de resultados positivos</a:t>
            </a:r>
            <a:r>
              <a:rPr lang="es-ES_tradnl" sz="3000" dirty="0" smtClean="0">
                <a:latin typeface="Gill Sans MT" charset="0"/>
              </a:rPr>
              <a:t>.  </a:t>
            </a:r>
            <a:endParaRPr lang="es-ES_tradnl" sz="3000" dirty="0">
              <a:latin typeface="Gill Sans MT" charset="0"/>
            </a:endParaRPr>
          </a:p>
        </p:txBody>
      </p:sp>
      <p:pic>
        <p:nvPicPr>
          <p:cNvPr id="2" name="Picture 1" descr="Marcado de casillas de verificación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410200"/>
            <a:ext cx="1838794" cy="12192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2390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C0000"/>
                </a:solidFill>
              </a:rPr>
              <a:t> </a:t>
            </a:r>
            <a:r>
              <a:rPr lang="en-US" sz="3600" dirty="0" smtClean="0">
                <a:solidFill>
                  <a:srgbClr val="CC0000"/>
                </a:solidFill>
              </a:rPr>
              <a:t>Y mas Factores Importantes. . . </a:t>
            </a:r>
            <a:endParaRPr lang="en-US" sz="4000" dirty="0">
              <a:solidFill>
                <a:srgbClr val="CC0000"/>
              </a:solidFill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435100" y="1447800"/>
            <a:ext cx="7499350" cy="4191000"/>
          </a:xfrm>
        </p:spPr>
        <p:txBody>
          <a:bodyPr/>
          <a:lstStyle/>
          <a:p>
            <a:pPr marL="609600" indent="-609600" eaLnBrk="1" hangingPunct="1"/>
            <a:r>
              <a:rPr lang="es-ES_tradnl" dirty="0" smtClean="0">
                <a:latin typeface="Gill Sans MT" charset="0"/>
              </a:rPr>
              <a:t>El padre y el profesional vienen desde dos perspectivas diferentes.</a:t>
            </a:r>
          </a:p>
          <a:p>
            <a:pPr marL="914400" lvl="1" indent="-457200" eaLnBrk="1" hangingPunct="1">
              <a:buFont typeface="Wingdings" charset="2"/>
              <a:buChar char="Ø"/>
            </a:pPr>
            <a:r>
              <a:rPr lang="es-ES_tradnl" dirty="0" smtClean="0">
                <a:latin typeface="Gill Sans MT" charset="0"/>
              </a:rPr>
              <a:t>El padre trae el bagaje familiar (ej. situación de pareja, económica, cultural, dinámica).</a:t>
            </a:r>
          </a:p>
          <a:p>
            <a:pPr marL="914400" lvl="1" indent="-457200" eaLnBrk="1" hangingPunct="1">
              <a:buFont typeface="Wingdings" charset="2"/>
              <a:buChar char="Ø"/>
            </a:pPr>
            <a:r>
              <a:rPr lang="es-ES_tradnl" dirty="0" smtClean="0">
                <a:latin typeface="Gill Sans MT" charset="0"/>
              </a:rPr>
              <a:t>Se está hablando de su hijo.</a:t>
            </a:r>
          </a:p>
          <a:p>
            <a:pPr marL="914400" lvl="1" indent="-457200" eaLnBrk="1" hangingPunct="1">
              <a:buFont typeface="Wingdings" charset="2"/>
              <a:buChar char="Ø"/>
            </a:pPr>
            <a:r>
              <a:rPr lang="es-ES_tradnl" dirty="0" smtClean="0">
                <a:latin typeface="Gill Sans MT" charset="0"/>
              </a:rPr>
              <a:t>Experiencia emocional con su hijo.</a:t>
            </a:r>
          </a:p>
          <a:p>
            <a:pPr marL="914400" lvl="1" indent="-457200" eaLnBrk="1" hangingPunct="1">
              <a:buFont typeface="Wingdings" charset="2"/>
              <a:buChar char="Ø"/>
            </a:pPr>
            <a:r>
              <a:rPr lang="es-ES_tradnl" dirty="0" smtClean="0">
                <a:latin typeface="Gill Sans MT" charset="0"/>
              </a:rPr>
              <a:t>El profesional trae ideas teóricas y prácticas para trabajar con el alumno.      </a:t>
            </a:r>
            <a:endParaRPr lang="es-ES_tradnl" dirty="0">
              <a:latin typeface="Gill Sans MT" charset="0"/>
            </a:endParaRPr>
          </a:p>
        </p:txBody>
      </p:sp>
      <p:pic>
        <p:nvPicPr>
          <p:cNvPr id="6" name="Picture 5" descr="Pluma de tenencia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52400"/>
            <a:ext cx="1427706" cy="1434079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4683</TotalTime>
  <Words>1790</Words>
  <Application>Microsoft Office PowerPoint</Application>
  <PresentationFormat>On-screen Show (4:3)</PresentationFormat>
  <Paragraphs>193</Paragraphs>
  <Slides>35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ＭＳ Ｐゴシック</vt:lpstr>
      <vt:lpstr>Arial</vt:lpstr>
      <vt:lpstr>Calibri</vt:lpstr>
      <vt:lpstr>Garamond</vt:lpstr>
      <vt:lpstr>Gill Sans MT</vt:lpstr>
      <vt:lpstr>Times New Roman</vt:lpstr>
      <vt:lpstr>Verdana</vt:lpstr>
      <vt:lpstr>Wingdings</vt:lpstr>
      <vt:lpstr>Wingdings 2</vt:lpstr>
      <vt:lpstr>Solstice</vt:lpstr>
      <vt:lpstr>CorelDRAW</vt:lpstr>
      <vt:lpstr>Mejorando la Colaboración  del Equipo Educativo “Trabajando juntos para lograr un     resultado mayor, atreves de la colaboración y resolución de Conflictos”</vt:lpstr>
      <vt:lpstr>Objetivos</vt:lpstr>
      <vt:lpstr>Que es Colaboración?</vt:lpstr>
      <vt:lpstr>Importancia de la Colaboración</vt:lpstr>
      <vt:lpstr>Importancia de la Colaboración (Cont’d)</vt:lpstr>
      <vt:lpstr>Base Para Una Buena Colaboración</vt:lpstr>
      <vt:lpstr>Base Para Una Buena Colaboración (Cont’d)</vt:lpstr>
      <vt:lpstr>Factores Importantes a Considerar</vt:lpstr>
      <vt:lpstr> Y mas Factores Importantes. . . </vt:lpstr>
      <vt:lpstr>Ideas. . .  Estrategias. . .  Herramientas. . . A considerar para lograr un buen habito de colaboración</vt:lpstr>
      <vt:lpstr>Dónde y Cómo empiezo? (Parte 1)</vt:lpstr>
      <vt:lpstr>Dónde y Cómo empiezo? (Parte 2)</vt:lpstr>
      <vt:lpstr>Dónde y Cómo empiezo? (Parte 3)</vt:lpstr>
      <vt:lpstr>Un buen habito de colaboración es. . .</vt:lpstr>
      <vt:lpstr>Un buen habito continua. . .</vt:lpstr>
      <vt:lpstr>Herramientas Para Una Buena Colaboración</vt:lpstr>
      <vt:lpstr>Ideas Para Una Buena Colaboración</vt:lpstr>
      <vt:lpstr>Conflicto</vt:lpstr>
      <vt:lpstr>Definamos Conflicto</vt:lpstr>
      <vt:lpstr>Pros y Cons de Resolver o no resolver un conflicto...</vt:lpstr>
      <vt:lpstr>Continuemos con Pros y Cons de Resolver o no resolver un conflicto...</vt:lpstr>
      <vt:lpstr>Tipos de conflictos (Parte 1)</vt:lpstr>
      <vt:lpstr>Tipos de conflicto (Parte 2)</vt:lpstr>
      <vt:lpstr>Tipos de conflicto (Parte 3)</vt:lpstr>
      <vt:lpstr>Niveles de Intensidad</vt:lpstr>
      <vt:lpstr>Mas Niveles de Intensidad</vt:lpstr>
      <vt:lpstr>Posiciones Presentes en los Conflictos</vt:lpstr>
      <vt:lpstr>Entendiendo las Diferentes Maneras  de Manejar el Conflicto</vt:lpstr>
      <vt:lpstr>Entendiendo la Teoría de las Diferentes  Maneras de Manejar el Conflicto</vt:lpstr>
      <vt:lpstr>Entendiendo la Teoría de las Diferentes  Maneras de Manejar el Conflicto (Cont’d)</vt:lpstr>
      <vt:lpstr>Herramientas para Solucionar Conflictos y Reglas Básicas</vt:lpstr>
      <vt:lpstr>Herramientas para Solucionar Conflictos y Reglas Básicas (Cont’d)</vt:lpstr>
      <vt:lpstr>Resolución de Conflicto</vt:lpstr>
      <vt:lpstr>La Escalera De Inferencias</vt:lpstr>
      <vt:lpstr>Comportamiento Individual Dentro de un Grupo</vt:lpstr>
    </vt:vector>
  </TitlesOfParts>
  <Company>.k.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TEAMING AND SERVICES</dc:title>
  <dc:creator>.k.</dc:creator>
  <cp:lastModifiedBy>malloyp</cp:lastModifiedBy>
  <cp:revision>130</cp:revision>
  <dcterms:created xsi:type="dcterms:W3CDTF">2005-07-06T16:01:39Z</dcterms:created>
  <dcterms:modified xsi:type="dcterms:W3CDTF">2018-05-24T15:38:54Z</dcterms:modified>
</cp:coreProperties>
</file>