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3.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8" autoAdjust="0"/>
    <p:restoredTop sz="95775" autoAdjust="0"/>
  </p:normalViewPr>
  <p:slideViewPr>
    <p:cSldViewPr>
      <p:cViewPr varScale="1">
        <p:scale>
          <a:sx n="105" d="100"/>
          <a:sy n="105" d="100"/>
        </p:scale>
        <p:origin x="1824" y="20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t>4/1/20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61065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p:cNvGrpSpPr/>
          <p:nvPr userDrawn="1"/>
        </p:nvGrpSpPr>
        <p:grpSpPr>
          <a:xfrm>
            <a:off x="-43" y="0"/>
            <a:ext cx="9144042" cy="1027407"/>
            <a:chOff x="-43" y="0"/>
            <a:chExt cx="9144042" cy="1027407"/>
          </a:xfrm>
        </p:grpSpPr>
        <p:sp>
          <p:nvSpPr>
            <p:cNvPr id="8"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9"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10"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4/1/20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290834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4/1/20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74629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0" name="Group 9"/>
          <p:cNvGrpSpPr/>
          <p:nvPr userDrawn="1"/>
        </p:nvGrpSpPr>
        <p:grpSpPr>
          <a:xfrm>
            <a:off x="-43" y="0"/>
            <a:ext cx="9144042" cy="1027407"/>
            <a:chOff x="-43" y="0"/>
            <a:chExt cx="9144042" cy="1027407"/>
          </a:xfrm>
        </p:grpSpPr>
        <p:sp>
          <p:nvSpPr>
            <p:cNvPr id="7"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8"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9"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4/1/20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62859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4/1/20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grpSp>
        <p:nvGrpSpPr>
          <p:cNvPr id="7" name="Group 6"/>
          <p:cNvGrpSpPr/>
          <p:nvPr userDrawn="1"/>
        </p:nvGrpSpPr>
        <p:grpSpPr>
          <a:xfrm>
            <a:off x="-43" y="0"/>
            <a:ext cx="9144042" cy="1027407"/>
            <a:chOff x="-43" y="0"/>
            <a:chExt cx="9144042" cy="1027407"/>
          </a:xfrm>
        </p:grpSpPr>
        <p:sp>
          <p:nvSpPr>
            <p:cNvPr id="8"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9"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10"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Tree>
    <p:extLst>
      <p:ext uri="{BB962C8B-B14F-4D97-AF65-F5344CB8AC3E}">
        <p14:creationId xmlns:p14="http://schemas.microsoft.com/office/powerpoint/2010/main" val="3195177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p:cNvGrpSpPr/>
          <p:nvPr userDrawn="1"/>
        </p:nvGrpSpPr>
        <p:grpSpPr>
          <a:xfrm>
            <a:off x="-43" y="0"/>
            <a:ext cx="9144042" cy="1027407"/>
            <a:chOff x="-43" y="0"/>
            <a:chExt cx="9144042" cy="1027407"/>
          </a:xfrm>
        </p:grpSpPr>
        <p:sp>
          <p:nvSpPr>
            <p:cNvPr id="9"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10"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11"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t>4/1/20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2668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userDrawn="1"/>
        </p:nvGrpSpPr>
        <p:grpSpPr>
          <a:xfrm>
            <a:off x="-43" y="0"/>
            <a:ext cx="9144042" cy="1027407"/>
            <a:chOff x="-43" y="0"/>
            <a:chExt cx="9144042" cy="1027407"/>
          </a:xfrm>
        </p:grpSpPr>
        <p:sp>
          <p:nvSpPr>
            <p:cNvPr id="11"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12"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13"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4/1/20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967380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p:cNvGrpSpPr/>
          <p:nvPr userDrawn="1"/>
        </p:nvGrpSpPr>
        <p:grpSpPr>
          <a:xfrm>
            <a:off x="-43" y="0"/>
            <a:ext cx="9144042" cy="1027407"/>
            <a:chOff x="-43" y="0"/>
            <a:chExt cx="9144042" cy="1027407"/>
          </a:xfrm>
        </p:grpSpPr>
        <p:sp>
          <p:nvSpPr>
            <p:cNvPr id="7"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8"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9"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4/1/20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4016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p:cNvGrpSpPr/>
          <p:nvPr userDrawn="1"/>
        </p:nvGrpSpPr>
        <p:grpSpPr>
          <a:xfrm>
            <a:off x="-43" y="0"/>
            <a:ext cx="9144042" cy="1027407"/>
            <a:chOff x="-43" y="0"/>
            <a:chExt cx="9144042" cy="1027407"/>
          </a:xfrm>
        </p:grpSpPr>
        <p:sp>
          <p:nvSpPr>
            <p:cNvPr id="6"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7"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8"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Date Placeholder 1"/>
          <p:cNvSpPr>
            <a:spLocks noGrp="1"/>
          </p:cNvSpPr>
          <p:nvPr>
            <p:ph type="dt" sz="half" idx="10"/>
          </p:nvPr>
        </p:nvSpPr>
        <p:spPr/>
        <p:txBody>
          <a:bodyPr/>
          <a:lstStyle/>
          <a:p>
            <a:fld id="{1D8BD707-D9CF-40AE-B4C6-C98DA3205C09}" type="datetimeFigureOut">
              <a:rPr lang="en-US" smtClean="0"/>
              <a:t>4/1/20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5059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userDrawn="1"/>
        </p:nvGrpSpPr>
        <p:grpSpPr>
          <a:xfrm>
            <a:off x="-43" y="0"/>
            <a:ext cx="9144042" cy="1027407"/>
            <a:chOff x="-43" y="0"/>
            <a:chExt cx="9144042" cy="1027407"/>
          </a:xfrm>
        </p:grpSpPr>
        <p:sp>
          <p:nvSpPr>
            <p:cNvPr id="9"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10"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11"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4/1/20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529464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userDrawn="1"/>
        </p:nvGrpSpPr>
        <p:grpSpPr>
          <a:xfrm>
            <a:off x="-43" y="0"/>
            <a:ext cx="9144042" cy="1027407"/>
            <a:chOff x="-43" y="0"/>
            <a:chExt cx="9144042" cy="1027407"/>
          </a:xfrm>
        </p:grpSpPr>
        <p:sp>
          <p:nvSpPr>
            <p:cNvPr id="9" name="object 2"/>
            <p:cNvSpPr/>
            <p:nvPr userDrawn="1"/>
          </p:nvSpPr>
          <p:spPr>
            <a:xfrm>
              <a:off x="0" y="0"/>
              <a:ext cx="9143999" cy="1027407"/>
            </a:xfrm>
            <a:prstGeom prst="rect">
              <a:avLst/>
            </a:prstGeom>
            <a:blipFill>
              <a:blip r:embed="rId2" cstate="print"/>
              <a:stretch>
                <a:fillRect/>
              </a:stretch>
            </a:blipFill>
          </p:spPr>
          <p:txBody>
            <a:bodyPr wrap="square" lIns="0" tIns="0" rIns="0" bIns="0" rtlCol="0"/>
            <a:lstStyle/>
            <a:p>
              <a:endParaRPr/>
            </a:p>
          </p:txBody>
        </p:sp>
        <p:sp>
          <p:nvSpPr>
            <p:cNvPr id="10" name="object 3"/>
            <p:cNvSpPr/>
            <p:nvPr userDrawn="1"/>
          </p:nvSpPr>
          <p:spPr>
            <a:xfrm>
              <a:off x="0" y="0"/>
              <a:ext cx="9072245" cy="1014730"/>
            </a:xfrm>
            <a:custGeom>
              <a:avLst/>
              <a:gdLst/>
              <a:ahLst/>
              <a:cxnLst/>
              <a:rect l="l" t="t" r="r" b="b"/>
              <a:pathLst>
                <a:path w="9072245" h="1014730">
                  <a:moveTo>
                    <a:pt x="0" y="1014509"/>
                  </a:moveTo>
                  <a:lnTo>
                    <a:pt x="53425" y="995133"/>
                  </a:lnTo>
                  <a:lnTo>
                    <a:pt x="112821" y="973992"/>
                  </a:lnTo>
                  <a:lnTo>
                    <a:pt x="177060" y="951600"/>
                  </a:lnTo>
                  <a:lnTo>
                    <a:pt x="245969" y="928121"/>
                  </a:lnTo>
                  <a:lnTo>
                    <a:pt x="282121" y="916026"/>
                  </a:lnTo>
                  <a:lnTo>
                    <a:pt x="319376" y="903721"/>
                  </a:lnTo>
                  <a:lnTo>
                    <a:pt x="357711" y="891227"/>
                  </a:lnTo>
                  <a:lnTo>
                    <a:pt x="397105" y="878564"/>
                  </a:lnTo>
                  <a:lnTo>
                    <a:pt x="437537" y="865754"/>
                  </a:lnTo>
                  <a:lnTo>
                    <a:pt x="478985" y="852817"/>
                  </a:lnTo>
                  <a:lnTo>
                    <a:pt x="521427" y="839773"/>
                  </a:lnTo>
                  <a:lnTo>
                    <a:pt x="564841" y="826643"/>
                  </a:lnTo>
                  <a:lnTo>
                    <a:pt x="609207" y="813449"/>
                  </a:lnTo>
                  <a:lnTo>
                    <a:pt x="654501" y="800209"/>
                  </a:lnTo>
                  <a:lnTo>
                    <a:pt x="700703" y="786946"/>
                  </a:lnTo>
                  <a:lnTo>
                    <a:pt x="747791" y="773680"/>
                  </a:lnTo>
                  <a:lnTo>
                    <a:pt x="795743" y="760431"/>
                  </a:lnTo>
                  <a:lnTo>
                    <a:pt x="844538" y="747220"/>
                  </a:lnTo>
                  <a:lnTo>
                    <a:pt x="894153" y="734068"/>
                  </a:lnTo>
                  <a:lnTo>
                    <a:pt x="944568" y="720995"/>
                  </a:lnTo>
                  <a:lnTo>
                    <a:pt x="995760" y="708022"/>
                  </a:lnTo>
                  <a:lnTo>
                    <a:pt x="1047708" y="695169"/>
                  </a:lnTo>
                  <a:lnTo>
                    <a:pt x="1100391" y="682458"/>
                  </a:lnTo>
                  <a:lnTo>
                    <a:pt x="1153786" y="669909"/>
                  </a:lnTo>
                  <a:lnTo>
                    <a:pt x="1207871" y="657543"/>
                  </a:lnTo>
                  <a:lnTo>
                    <a:pt x="1262626" y="645380"/>
                  </a:lnTo>
                  <a:lnTo>
                    <a:pt x="1318029" y="633440"/>
                  </a:lnTo>
                  <a:lnTo>
                    <a:pt x="1374057" y="621745"/>
                  </a:lnTo>
                  <a:lnTo>
                    <a:pt x="1430690" y="610315"/>
                  </a:lnTo>
                  <a:lnTo>
                    <a:pt x="1487905" y="599171"/>
                  </a:lnTo>
                  <a:lnTo>
                    <a:pt x="1545681" y="588334"/>
                  </a:lnTo>
                  <a:lnTo>
                    <a:pt x="1603996" y="577823"/>
                  </a:lnTo>
                  <a:lnTo>
                    <a:pt x="1662828" y="567661"/>
                  </a:lnTo>
                  <a:lnTo>
                    <a:pt x="1722157" y="557866"/>
                  </a:lnTo>
                  <a:lnTo>
                    <a:pt x="1781960" y="548461"/>
                  </a:lnTo>
                  <a:lnTo>
                    <a:pt x="1842215" y="539465"/>
                  </a:lnTo>
                  <a:lnTo>
                    <a:pt x="1902902" y="530900"/>
                  </a:lnTo>
                  <a:lnTo>
                    <a:pt x="1963997" y="522786"/>
                  </a:lnTo>
                  <a:lnTo>
                    <a:pt x="2025480" y="515143"/>
                  </a:lnTo>
                  <a:lnTo>
                    <a:pt x="2087329" y="507992"/>
                  </a:lnTo>
                  <a:lnTo>
                    <a:pt x="2149522" y="501355"/>
                  </a:lnTo>
                  <a:lnTo>
                    <a:pt x="2212038" y="495250"/>
                  </a:lnTo>
                  <a:lnTo>
                    <a:pt x="2274854" y="489700"/>
                  </a:lnTo>
                  <a:lnTo>
                    <a:pt x="2337950" y="484725"/>
                  </a:lnTo>
                  <a:lnTo>
                    <a:pt x="2401304" y="480346"/>
                  </a:lnTo>
                  <a:lnTo>
                    <a:pt x="2464893" y="476582"/>
                  </a:lnTo>
                  <a:lnTo>
                    <a:pt x="2528697" y="473455"/>
                  </a:lnTo>
                  <a:lnTo>
                    <a:pt x="2570292" y="471853"/>
                  </a:lnTo>
                  <a:lnTo>
                    <a:pt x="2612560" y="470655"/>
                  </a:lnTo>
                  <a:lnTo>
                    <a:pt x="2655483" y="469850"/>
                  </a:lnTo>
                  <a:lnTo>
                    <a:pt x="2699042" y="469429"/>
                  </a:lnTo>
                  <a:lnTo>
                    <a:pt x="2743222" y="469379"/>
                  </a:lnTo>
                  <a:lnTo>
                    <a:pt x="2788005" y="469690"/>
                  </a:lnTo>
                  <a:lnTo>
                    <a:pt x="2833373" y="470350"/>
                  </a:lnTo>
                  <a:lnTo>
                    <a:pt x="2879309" y="471350"/>
                  </a:lnTo>
                  <a:lnTo>
                    <a:pt x="2925796" y="472678"/>
                  </a:lnTo>
                  <a:lnTo>
                    <a:pt x="2972817" y="474323"/>
                  </a:lnTo>
                  <a:lnTo>
                    <a:pt x="3020354" y="476274"/>
                  </a:lnTo>
                  <a:lnTo>
                    <a:pt x="3068390" y="478520"/>
                  </a:lnTo>
                  <a:lnTo>
                    <a:pt x="3116907" y="481051"/>
                  </a:lnTo>
                  <a:lnTo>
                    <a:pt x="3165889" y="483855"/>
                  </a:lnTo>
                  <a:lnTo>
                    <a:pt x="3215318" y="486921"/>
                  </a:lnTo>
                  <a:lnTo>
                    <a:pt x="3265177" y="490239"/>
                  </a:lnTo>
                  <a:lnTo>
                    <a:pt x="3315449" y="493798"/>
                  </a:lnTo>
                  <a:lnTo>
                    <a:pt x="3366116" y="497586"/>
                  </a:lnTo>
                  <a:lnTo>
                    <a:pt x="3417160" y="501593"/>
                  </a:lnTo>
                  <a:lnTo>
                    <a:pt x="3468566" y="505808"/>
                  </a:lnTo>
                  <a:lnTo>
                    <a:pt x="3520314" y="510219"/>
                  </a:lnTo>
                  <a:lnTo>
                    <a:pt x="3572389" y="514817"/>
                  </a:lnTo>
                  <a:lnTo>
                    <a:pt x="3624772" y="519589"/>
                  </a:lnTo>
                  <a:lnTo>
                    <a:pt x="3677447" y="524526"/>
                  </a:lnTo>
                  <a:lnTo>
                    <a:pt x="3730396" y="529616"/>
                  </a:lnTo>
                  <a:lnTo>
                    <a:pt x="3783602" y="534848"/>
                  </a:lnTo>
                  <a:lnTo>
                    <a:pt x="3837048" y="540211"/>
                  </a:lnTo>
                  <a:lnTo>
                    <a:pt x="3890716" y="545695"/>
                  </a:lnTo>
                  <a:lnTo>
                    <a:pt x="3944588" y="551288"/>
                  </a:lnTo>
                  <a:lnTo>
                    <a:pt x="3998649" y="556979"/>
                  </a:lnTo>
                  <a:lnTo>
                    <a:pt x="4052880" y="562758"/>
                  </a:lnTo>
                  <a:lnTo>
                    <a:pt x="4107264" y="568614"/>
                  </a:lnTo>
                  <a:lnTo>
                    <a:pt x="4161784" y="574535"/>
                  </a:lnTo>
                  <a:lnTo>
                    <a:pt x="4216422" y="580511"/>
                  </a:lnTo>
                  <a:lnTo>
                    <a:pt x="4271162" y="586531"/>
                  </a:lnTo>
                  <a:lnTo>
                    <a:pt x="4325985" y="592584"/>
                  </a:lnTo>
                  <a:lnTo>
                    <a:pt x="4380875" y="598659"/>
                  </a:lnTo>
                  <a:lnTo>
                    <a:pt x="4435815" y="604744"/>
                  </a:lnTo>
                  <a:lnTo>
                    <a:pt x="4490786" y="610830"/>
                  </a:lnTo>
                  <a:lnTo>
                    <a:pt x="4545772" y="616905"/>
                  </a:lnTo>
                  <a:lnTo>
                    <a:pt x="4600756" y="622959"/>
                  </a:lnTo>
                  <a:lnTo>
                    <a:pt x="4655720" y="628979"/>
                  </a:lnTo>
                  <a:lnTo>
                    <a:pt x="4710647" y="634956"/>
                  </a:lnTo>
                  <a:lnTo>
                    <a:pt x="4765519" y="640879"/>
                  </a:lnTo>
                  <a:lnTo>
                    <a:pt x="4820320" y="646735"/>
                  </a:lnTo>
                  <a:lnTo>
                    <a:pt x="4875031" y="652516"/>
                  </a:lnTo>
                  <a:lnTo>
                    <a:pt x="4929637" y="658209"/>
                  </a:lnTo>
                  <a:lnTo>
                    <a:pt x="4984118" y="663804"/>
                  </a:lnTo>
                  <a:lnTo>
                    <a:pt x="5038459" y="669290"/>
                  </a:lnTo>
                  <a:lnTo>
                    <a:pt x="5092642" y="674655"/>
                  </a:lnTo>
                  <a:lnTo>
                    <a:pt x="5146649" y="679889"/>
                  </a:lnTo>
                  <a:lnTo>
                    <a:pt x="5200463" y="684982"/>
                  </a:lnTo>
                  <a:lnTo>
                    <a:pt x="5254067" y="689921"/>
                  </a:lnTo>
                  <a:lnTo>
                    <a:pt x="5307444" y="694697"/>
                  </a:lnTo>
                  <a:lnTo>
                    <a:pt x="5360576" y="699298"/>
                  </a:lnTo>
                  <a:lnTo>
                    <a:pt x="5413447" y="703713"/>
                  </a:lnTo>
                  <a:lnTo>
                    <a:pt x="5466038" y="707931"/>
                  </a:lnTo>
                  <a:lnTo>
                    <a:pt x="5518332" y="711942"/>
                  </a:lnTo>
                  <a:lnTo>
                    <a:pt x="5570313" y="715734"/>
                  </a:lnTo>
                  <a:lnTo>
                    <a:pt x="5621962" y="719297"/>
                  </a:lnTo>
                  <a:lnTo>
                    <a:pt x="5673263" y="722619"/>
                  </a:lnTo>
                  <a:lnTo>
                    <a:pt x="5724199" y="725690"/>
                  </a:lnTo>
                  <a:lnTo>
                    <a:pt x="5774751" y="728499"/>
                  </a:lnTo>
                  <a:lnTo>
                    <a:pt x="5824903" y="731035"/>
                  </a:lnTo>
                  <a:lnTo>
                    <a:pt x="5874637" y="733286"/>
                  </a:lnTo>
                  <a:lnTo>
                    <a:pt x="5923937" y="735242"/>
                  </a:lnTo>
                  <a:lnTo>
                    <a:pt x="5972784" y="736893"/>
                  </a:lnTo>
                  <a:lnTo>
                    <a:pt x="6021162" y="738226"/>
                  </a:lnTo>
                  <a:lnTo>
                    <a:pt x="6069053" y="739232"/>
                  </a:lnTo>
                  <a:lnTo>
                    <a:pt x="6116440" y="739899"/>
                  </a:lnTo>
                  <a:lnTo>
                    <a:pt x="6163306" y="740216"/>
                  </a:lnTo>
                  <a:lnTo>
                    <a:pt x="6209632" y="740173"/>
                  </a:lnTo>
                  <a:lnTo>
                    <a:pt x="6255403" y="739758"/>
                  </a:lnTo>
                  <a:lnTo>
                    <a:pt x="6300601" y="738960"/>
                  </a:lnTo>
                  <a:lnTo>
                    <a:pt x="6345208" y="737769"/>
                  </a:lnTo>
                  <a:lnTo>
                    <a:pt x="6389208" y="736174"/>
                  </a:lnTo>
                  <a:lnTo>
                    <a:pt x="6432582" y="734163"/>
                  </a:lnTo>
                  <a:lnTo>
                    <a:pt x="6475313" y="731727"/>
                  </a:lnTo>
                  <a:lnTo>
                    <a:pt x="6517385" y="728852"/>
                  </a:lnTo>
                  <a:lnTo>
                    <a:pt x="6578304" y="723896"/>
                  </a:lnTo>
                  <a:lnTo>
                    <a:pt x="6638934" y="718092"/>
                  </a:lnTo>
                  <a:lnTo>
                    <a:pt x="6699265" y="711471"/>
                  </a:lnTo>
                  <a:lnTo>
                    <a:pt x="6759286" y="704061"/>
                  </a:lnTo>
                  <a:lnTo>
                    <a:pt x="6818986" y="695892"/>
                  </a:lnTo>
                  <a:lnTo>
                    <a:pt x="6878354" y="686995"/>
                  </a:lnTo>
                  <a:lnTo>
                    <a:pt x="6937379" y="677399"/>
                  </a:lnTo>
                  <a:lnTo>
                    <a:pt x="6996050" y="667133"/>
                  </a:lnTo>
                  <a:lnTo>
                    <a:pt x="7054357" y="656227"/>
                  </a:lnTo>
                  <a:lnTo>
                    <a:pt x="7112288" y="644712"/>
                  </a:lnTo>
                  <a:lnTo>
                    <a:pt x="7169832" y="632616"/>
                  </a:lnTo>
                  <a:lnTo>
                    <a:pt x="7226979" y="619969"/>
                  </a:lnTo>
                  <a:lnTo>
                    <a:pt x="7283717" y="606801"/>
                  </a:lnTo>
                  <a:lnTo>
                    <a:pt x="7340036" y="593142"/>
                  </a:lnTo>
                  <a:lnTo>
                    <a:pt x="7395924" y="579021"/>
                  </a:lnTo>
                  <a:lnTo>
                    <a:pt x="7451371" y="564468"/>
                  </a:lnTo>
                  <a:lnTo>
                    <a:pt x="7506366" y="549513"/>
                  </a:lnTo>
                  <a:lnTo>
                    <a:pt x="7560897" y="534185"/>
                  </a:lnTo>
                  <a:lnTo>
                    <a:pt x="7614955" y="518514"/>
                  </a:lnTo>
                  <a:lnTo>
                    <a:pt x="7668527" y="502530"/>
                  </a:lnTo>
                  <a:lnTo>
                    <a:pt x="7721604" y="486263"/>
                  </a:lnTo>
                  <a:lnTo>
                    <a:pt x="7774174" y="469741"/>
                  </a:lnTo>
                  <a:lnTo>
                    <a:pt x="7826225" y="452996"/>
                  </a:lnTo>
                  <a:lnTo>
                    <a:pt x="7877748" y="436056"/>
                  </a:lnTo>
                  <a:lnTo>
                    <a:pt x="7928731" y="418951"/>
                  </a:lnTo>
                  <a:lnTo>
                    <a:pt x="7979164" y="401711"/>
                  </a:lnTo>
                  <a:lnTo>
                    <a:pt x="8029035" y="384365"/>
                  </a:lnTo>
                  <a:lnTo>
                    <a:pt x="8078333" y="366944"/>
                  </a:lnTo>
                  <a:lnTo>
                    <a:pt x="8127048" y="349476"/>
                  </a:lnTo>
                  <a:lnTo>
                    <a:pt x="8175168" y="331992"/>
                  </a:lnTo>
                  <a:lnTo>
                    <a:pt x="8222684" y="314522"/>
                  </a:lnTo>
                  <a:lnTo>
                    <a:pt x="8269582" y="297094"/>
                  </a:lnTo>
                  <a:lnTo>
                    <a:pt x="8315854" y="279739"/>
                  </a:lnTo>
                  <a:lnTo>
                    <a:pt x="8361487" y="262486"/>
                  </a:lnTo>
                  <a:lnTo>
                    <a:pt x="8406472" y="245366"/>
                  </a:lnTo>
                  <a:lnTo>
                    <a:pt x="8450796" y="228407"/>
                  </a:lnTo>
                  <a:lnTo>
                    <a:pt x="8494449" y="211639"/>
                  </a:lnTo>
                  <a:lnTo>
                    <a:pt x="8537421" y="195092"/>
                  </a:lnTo>
                  <a:lnTo>
                    <a:pt x="8579699" y="178797"/>
                  </a:lnTo>
                  <a:lnTo>
                    <a:pt x="8621274" y="162781"/>
                  </a:lnTo>
                  <a:lnTo>
                    <a:pt x="8662134" y="147076"/>
                  </a:lnTo>
                  <a:lnTo>
                    <a:pt x="8702268" y="131710"/>
                  </a:lnTo>
                  <a:lnTo>
                    <a:pt x="8741666" y="116714"/>
                  </a:lnTo>
                  <a:lnTo>
                    <a:pt x="8780316" y="102117"/>
                  </a:lnTo>
                  <a:lnTo>
                    <a:pt x="8818208" y="87949"/>
                  </a:lnTo>
                  <a:lnTo>
                    <a:pt x="8855330" y="74240"/>
                  </a:lnTo>
                  <a:lnTo>
                    <a:pt x="8891672" y="61019"/>
                  </a:lnTo>
                  <a:lnTo>
                    <a:pt x="8961972" y="36159"/>
                  </a:lnTo>
                  <a:lnTo>
                    <a:pt x="9029018" y="13609"/>
                  </a:lnTo>
                  <a:lnTo>
                    <a:pt x="9061295" y="3274"/>
                  </a:lnTo>
                  <a:lnTo>
                    <a:pt x="9071939" y="0"/>
                  </a:lnTo>
                </a:path>
              </a:pathLst>
            </a:custGeom>
            <a:ln w="10775">
              <a:solidFill>
                <a:srgbClr val="33B7BE"/>
              </a:solidFill>
            </a:ln>
          </p:spPr>
          <p:txBody>
            <a:bodyPr wrap="square" lIns="0" tIns="0" rIns="0" bIns="0" rtlCol="0"/>
            <a:lstStyle/>
            <a:p>
              <a:endParaRPr/>
            </a:p>
          </p:txBody>
        </p:sp>
        <p:sp>
          <p:nvSpPr>
            <p:cNvPr id="11" name="object 4"/>
            <p:cNvSpPr/>
            <p:nvPr userDrawn="1"/>
          </p:nvSpPr>
          <p:spPr>
            <a:xfrm>
              <a:off x="-43" y="57531"/>
              <a:ext cx="9144000" cy="891540"/>
            </a:xfrm>
            <a:custGeom>
              <a:avLst/>
              <a:gdLst/>
              <a:ahLst/>
              <a:cxnLst/>
              <a:rect l="l" t="t" r="r" b="b"/>
              <a:pathLst>
                <a:path w="9144000" h="891540">
                  <a:moveTo>
                    <a:pt x="0" y="891413"/>
                  </a:moveTo>
                  <a:lnTo>
                    <a:pt x="52552" y="881894"/>
                  </a:lnTo>
                  <a:lnTo>
                    <a:pt x="110519" y="870368"/>
                  </a:lnTo>
                  <a:lnTo>
                    <a:pt x="173696" y="857013"/>
                  </a:lnTo>
                  <a:lnTo>
                    <a:pt x="241874" y="842008"/>
                  </a:lnTo>
                  <a:lnTo>
                    <a:pt x="314848" y="825529"/>
                  </a:lnTo>
                  <a:lnTo>
                    <a:pt x="353068" y="816794"/>
                  </a:lnTo>
                  <a:lnTo>
                    <a:pt x="392409" y="807757"/>
                  </a:lnTo>
                  <a:lnTo>
                    <a:pt x="432846" y="798441"/>
                  </a:lnTo>
                  <a:lnTo>
                    <a:pt x="474353" y="788868"/>
                  </a:lnTo>
                  <a:lnTo>
                    <a:pt x="516903" y="779061"/>
                  </a:lnTo>
                  <a:lnTo>
                    <a:pt x="560471" y="769041"/>
                  </a:lnTo>
                  <a:lnTo>
                    <a:pt x="605030" y="758832"/>
                  </a:lnTo>
                  <a:lnTo>
                    <a:pt x="650556" y="748455"/>
                  </a:lnTo>
                  <a:lnTo>
                    <a:pt x="697023" y="737933"/>
                  </a:lnTo>
                  <a:lnTo>
                    <a:pt x="744403" y="727288"/>
                  </a:lnTo>
                  <a:lnTo>
                    <a:pt x="792672" y="716542"/>
                  </a:lnTo>
                  <a:lnTo>
                    <a:pt x="841804" y="705718"/>
                  </a:lnTo>
                  <a:lnTo>
                    <a:pt x="891773" y="694838"/>
                  </a:lnTo>
                  <a:lnTo>
                    <a:pt x="942552" y="683923"/>
                  </a:lnTo>
                  <a:lnTo>
                    <a:pt x="994117" y="672997"/>
                  </a:lnTo>
                  <a:lnTo>
                    <a:pt x="1046441" y="662082"/>
                  </a:lnTo>
                  <a:lnTo>
                    <a:pt x="1099499" y="651200"/>
                  </a:lnTo>
                  <a:lnTo>
                    <a:pt x="1153264" y="640373"/>
                  </a:lnTo>
                  <a:lnTo>
                    <a:pt x="1207711" y="629624"/>
                  </a:lnTo>
                  <a:lnTo>
                    <a:pt x="1262814" y="618974"/>
                  </a:lnTo>
                  <a:lnTo>
                    <a:pt x="1318546" y="608446"/>
                  </a:lnTo>
                  <a:lnTo>
                    <a:pt x="1374883" y="598063"/>
                  </a:lnTo>
                  <a:lnTo>
                    <a:pt x="1431798" y="587847"/>
                  </a:lnTo>
                  <a:lnTo>
                    <a:pt x="1489266" y="577819"/>
                  </a:lnTo>
                  <a:lnTo>
                    <a:pt x="1547260" y="568003"/>
                  </a:lnTo>
                  <a:lnTo>
                    <a:pt x="1605756" y="558420"/>
                  </a:lnTo>
                  <a:lnTo>
                    <a:pt x="1664725" y="549093"/>
                  </a:lnTo>
                  <a:lnTo>
                    <a:pt x="1724145" y="540044"/>
                  </a:lnTo>
                  <a:lnTo>
                    <a:pt x="1783987" y="531296"/>
                  </a:lnTo>
                  <a:lnTo>
                    <a:pt x="1844226" y="522870"/>
                  </a:lnTo>
                  <a:lnTo>
                    <a:pt x="1904837" y="514789"/>
                  </a:lnTo>
                  <a:lnTo>
                    <a:pt x="1965794" y="507076"/>
                  </a:lnTo>
                  <a:lnTo>
                    <a:pt x="2027071" y="499752"/>
                  </a:lnTo>
                  <a:lnTo>
                    <a:pt x="2088641" y="492840"/>
                  </a:lnTo>
                  <a:lnTo>
                    <a:pt x="2150480" y="486361"/>
                  </a:lnTo>
                  <a:lnTo>
                    <a:pt x="2212560" y="480340"/>
                  </a:lnTo>
                  <a:lnTo>
                    <a:pt x="2274857" y="474796"/>
                  </a:lnTo>
                  <a:lnTo>
                    <a:pt x="2337345" y="469754"/>
                  </a:lnTo>
                  <a:lnTo>
                    <a:pt x="2399997" y="465235"/>
                  </a:lnTo>
                  <a:lnTo>
                    <a:pt x="2462789" y="461262"/>
                  </a:lnTo>
                  <a:lnTo>
                    <a:pt x="2525693" y="457856"/>
                  </a:lnTo>
                  <a:lnTo>
                    <a:pt x="2588684" y="455041"/>
                  </a:lnTo>
                  <a:lnTo>
                    <a:pt x="2630498" y="453547"/>
                  </a:lnTo>
                  <a:lnTo>
                    <a:pt x="2672957" y="452370"/>
                  </a:lnTo>
                  <a:lnTo>
                    <a:pt x="2716044" y="451501"/>
                  </a:lnTo>
                  <a:lnTo>
                    <a:pt x="2759743" y="450931"/>
                  </a:lnTo>
                  <a:lnTo>
                    <a:pt x="2804036" y="450651"/>
                  </a:lnTo>
                  <a:lnTo>
                    <a:pt x="2848908" y="450653"/>
                  </a:lnTo>
                  <a:lnTo>
                    <a:pt x="2894341" y="450928"/>
                  </a:lnTo>
                  <a:lnTo>
                    <a:pt x="2940319" y="451468"/>
                  </a:lnTo>
                  <a:lnTo>
                    <a:pt x="2986825" y="452264"/>
                  </a:lnTo>
                  <a:lnTo>
                    <a:pt x="3033841" y="453307"/>
                  </a:lnTo>
                  <a:lnTo>
                    <a:pt x="3081352" y="454589"/>
                  </a:lnTo>
                  <a:lnTo>
                    <a:pt x="3129341" y="456101"/>
                  </a:lnTo>
                  <a:lnTo>
                    <a:pt x="3177790" y="457834"/>
                  </a:lnTo>
                  <a:lnTo>
                    <a:pt x="3226683" y="459780"/>
                  </a:lnTo>
                  <a:lnTo>
                    <a:pt x="3276004" y="461931"/>
                  </a:lnTo>
                  <a:lnTo>
                    <a:pt x="3325735" y="464277"/>
                  </a:lnTo>
                  <a:lnTo>
                    <a:pt x="3375860" y="466810"/>
                  </a:lnTo>
                  <a:lnTo>
                    <a:pt x="3426362" y="469521"/>
                  </a:lnTo>
                  <a:lnTo>
                    <a:pt x="3477224" y="472403"/>
                  </a:lnTo>
                  <a:lnTo>
                    <a:pt x="3528430" y="475445"/>
                  </a:lnTo>
                  <a:lnTo>
                    <a:pt x="3579963" y="478640"/>
                  </a:lnTo>
                  <a:lnTo>
                    <a:pt x="3631805" y="481979"/>
                  </a:lnTo>
                  <a:lnTo>
                    <a:pt x="3683941" y="485453"/>
                  </a:lnTo>
                  <a:lnTo>
                    <a:pt x="3736353" y="489054"/>
                  </a:lnTo>
                  <a:lnTo>
                    <a:pt x="3789025" y="492773"/>
                  </a:lnTo>
                  <a:lnTo>
                    <a:pt x="3841940" y="496602"/>
                  </a:lnTo>
                  <a:lnTo>
                    <a:pt x="3895081" y="500531"/>
                  </a:lnTo>
                  <a:lnTo>
                    <a:pt x="3948432" y="504552"/>
                  </a:lnTo>
                  <a:lnTo>
                    <a:pt x="4001975" y="508658"/>
                  </a:lnTo>
                  <a:lnTo>
                    <a:pt x="4055694" y="512838"/>
                  </a:lnTo>
                  <a:lnTo>
                    <a:pt x="4109573" y="517084"/>
                  </a:lnTo>
                  <a:lnTo>
                    <a:pt x="4163594" y="521388"/>
                  </a:lnTo>
                  <a:lnTo>
                    <a:pt x="4217740" y="525741"/>
                  </a:lnTo>
                  <a:lnTo>
                    <a:pt x="4271996" y="530135"/>
                  </a:lnTo>
                  <a:lnTo>
                    <a:pt x="4326343" y="534561"/>
                  </a:lnTo>
                  <a:lnTo>
                    <a:pt x="4380766" y="539010"/>
                  </a:lnTo>
                  <a:lnTo>
                    <a:pt x="4435248" y="543474"/>
                  </a:lnTo>
                  <a:lnTo>
                    <a:pt x="4489771" y="547943"/>
                  </a:lnTo>
                  <a:lnTo>
                    <a:pt x="4544320" y="552410"/>
                  </a:lnTo>
                  <a:lnTo>
                    <a:pt x="4598877" y="556866"/>
                  </a:lnTo>
                  <a:lnTo>
                    <a:pt x="4653426" y="561302"/>
                  </a:lnTo>
                  <a:lnTo>
                    <a:pt x="4707949" y="565710"/>
                  </a:lnTo>
                  <a:lnTo>
                    <a:pt x="4762431" y="570081"/>
                  </a:lnTo>
                  <a:lnTo>
                    <a:pt x="4816854" y="574406"/>
                  </a:lnTo>
                  <a:lnTo>
                    <a:pt x="4871202" y="578676"/>
                  </a:lnTo>
                  <a:lnTo>
                    <a:pt x="4925457" y="582884"/>
                  </a:lnTo>
                  <a:lnTo>
                    <a:pt x="4979603" y="587020"/>
                  </a:lnTo>
                  <a:lnTo>
                    <a:pt x="5033624" y="591076"/>
                  </a:lnTo>
                  <a:lnTo>
                    <a:pt x="5087503" y="595043"/>
                  </a:lnTo>
                  <a:lnTo>
                    <a:pt x="5141222" y="598913"/>
                  </a:lnTo>
                  <a:lnTo>
                    <a:pt x="5194765" y="602677"/>
                  </a:lnTo>
                  <a:lnTo>
                    <a:pt x="5248116" y="606327"/>
                  </a:lnTo>
                  <a:lnTo>
                    <a:pt x="5301257" y="609853"/>
                  </a:lnTo>
                  <a:lnTo>
                    <a:pt x="5354172" y="613247"/>
                  </a:lnTo>
                  <a:lnTo>
                    <a:pt x="5406844" y="616501"/>
                  </a:lnTo>
                  <a:lnTo>
                    <a:pt x="5459256" y="619606"/>
                  </a:lnTo>
                  <a:lnTo>
                    <a:pt x="5511392" y="622553"/>
                  </a:lnTo>
                  <a:lnTo>
                    <a:pt x="5563234" y="625333"/>
                  </a:lnTo>
                  <a:lnTo>
                    <a:pt x="5614767" y="627939"/>
                  </a:lnTo>
                  <a:lnTo>
                    <a:pt x="5665973" y="630361"/>
                  </a:lnTo>
                  <a:lnTo>
                    <a:pt x="5716835" y="632591"/>
                  </a:lnTo>
                  <a:lnTo>
                    <a:pt x="5767337" y="634621"/>
                  </a:lnTo>
                  <a:lnTo>
                    <a:pt x="5817462" y="636440"/>
                  </a:lnTo>
                  <a:lnTo>
                    <a:pt x="5867193" y="638042"/>
                  </a:lnTo>
                  <a:lnTo>
                    <a:pt x="5916514" y="639417"/>
                  </a:lnTo>
                  <a:lnTo>
                    <a:pt x="5965407" y="640557"/>
                  </a:lnTo>
                  <a:lnTo>
                    <a:pt x="6013856" y="641453"/>
                  </a:lnTo>
                  <a:lnTo>
                    <a:pt x="6061845" y="642097"/>
                  </a:lnTo>
                  <a:lnTo>
                    <a:pt x="6109356" y="642479"/>
                  </a:lnTo>
                  <a:lnTo>
                    <a:pt x="6156372" y="642592"/>
                  </a:lnTo>
                  <a:lnTo>
                    <a:pt x="6202878" y="642426"/>
                  </a:lnTo>
                  <a:lnTo>
                    <a:pt x="6248856" y="641974"/>
                  </a:lnTo>
                  <a:lnTo>
                    <a:pt x="6294289" y="641226"/>
                  </a:lnTo>
                  <a:lnTo>
                    <a:pt x="6339161" y="640173"/>
                  </a:lnTo>
                  <a:lnTo>
                    <a:pt x="6383454" y="638808"/>
                  </a:lnTo>
                  <a:lnTo>
                    <a:pt x="6427153" y="637121"/>
                  </a:lnTo>
                  <a:lnTo>
                    <a:pt x="6470240" y="635105"/>
                  </a:lnTo>
                  <a:lnTo>
                    <a:pt x="6512699" y="632749"/>
                  </a:lnTo>
                  <a:lnTo>
                    <a:pt x="6554513" y="630047"/>
                  </a:lnTo>
                  <a:lnTo>
                    <a:pt x="6616212" y="625388"/>
                  </a:lnTo>
                  <a:lnTo>
                    <a:pt x="6677611" y="620015"/>
                  </a:lnTo>
                  <a:lnTo>
                    <a:pt x="6738700" y="613951"/>
                  </a:lnTo>
                  <a:lnTo>
                    <a:pt x="6799467" y="607223"/>
                  </a:lnTo>
                  <a:lnTo>
                    <a:pt x="6859901" y="599857"/>
                  </a:lnTo>
                  <a:lnTo>
                    <a:pt x="6919989" y="591878"/>
                  </a:lnTo>
                  <a:lnTo>
                    <a:pt x="6979722" y="583313"/>
                  </a:lnTo>
                  <a:lnTo>
                    <a:pt x="7039086" y="574186"/>
                  </a:lnTo>
                  <a:lnTo>
                    <a:pt x="7098071" y="564523"/>
                  </a:lnTo>
                  <a:lnTo>
                    <a:pt x="7156665" y="554351"/>
                  </a:lnTo>
                  <a:lnTo>
                    <a:pt x="7214857" y="543695"/>
                  </a:lnTo>
                  <a:lnTo>
                    <a:pt x="7272635" y="532580"/>
                  </a:lnTo>
                  <a:lnTo>
                    <a:pt x="7329988" y="521033"/>
                  </a:lnTo>
                  <a:lnTo>
                    <a:pt x="7386904" y="509080"/>
                  </a:lnTo>
                  <a:lnTo>
                    <a:pt x="7443372" y="496745"/>
                  </a:lnTo>
                  <a:lnTo>
                    <a:pt x="7499381" y="484055"/>
                  </a:lnTo>
                  <a:lnTo>
                    <a:pt x="7554918" y="471035"/>
                  </a:lnTo>
                  <a:lnTo>
                    <a:pt x="7609972" y="457712"/>
                  </a:lnTo>
                  <a:lnTo>
                    <a:pt x="7664533" y="444111"/>
                  </a:lnTo>
                  <a:lnTo>
                    <a:pt x="7718587" y="430257"/>
                  </a:lnTo>
                  <a:lnTo>
                    <a:pt x="7772125" y="416177"/>
                  </a:lnTo>
                  <a:lnTo>
                    <a:pt x="7825134" y="401896"/>
                  </a:lnTo>
                  <a:lnTo>
                    <a:pt x="7877604" y="387439"/>
                  </a:lnTo>
                  <a:lnTo>
                    <a:pt x="7929521" y="372834"/>
                  </a:lnTo>
                  <a:lnTo>
                    <a:pt x="7980876" y="358104"/>
                  </a:lnTo>
                  <a:lnTo>
                    <a:pt x="8031657" y="343277"/>
                  </a:lnTo>
                  <a:lnTo>
                    <a:pt x="8081851" y="328378"/>
                  </a:lnTo>
                  <a:lnTo>
                    <a:pt x="8131448" y="313432"/>
                  </a:lnTo>
                  <a:lnTo>
                    <a:pt x="8180436" y="298466"/>
                  </a:lnTo>
                  <a:lnTo>
                    <a:pt x="8228804" y="283505"/>
                  </a:lnTo>
                  <a:lnTo>
                    <a:pt x="8276540" y="268574"/>
                  </a:lnTo>
                  <a:lnTo>
                    <a:pt x="8323633" y="253701"/>
                  </a:lnTo>
                  <a:lnTo>
                    <a:pt x="8370071" y="238909"/>
                  </a:lnTo>
                  <a:lnTo>
                    <a:pt x="8415843" y="224225"/>
                  </a:lnTo>
                  <a:lnTo>
                    <a:pt x="8460937" y="209676"/>
                  </a:lnTo>
                  <a:lnTo>
                    <a:pt x="8505342" y="195285"/>
                  </a:lnTo>
                  <a:lnTo>
                    <a:pt x="8549046" y="181080"/>
                  </a:lnTo>
                  <a:lnTo>
                    <a:pt x="8592039" y="167086"/>
                  </a:lnTo>
                  <a:lnTo>
                    <a:pt x="8634307" y="153329"/>
                  </a:lnTo>
                  <a:lnTo>
                    <a:pt x="8675841" y="139834"/>
                  </a:lnTo>
                  <a:lnTo>
                    <a:pt x="8716628" y="126628"/>
                  </a:lnTo>
                  <a:lnTo>
                    <a:pt x="8756656" y="113735"/>
                  </a:lnTo>
                  <a:lnTo>
                    <a:pt x="8795916" y="101182"/>
                  </a:lnTo>
                  <a:lnTo>
                    <a:pt x="8834394" y="88995"/>
                  </a:lnTo>
                  <a:lnTo>
                    <a:pt x="8872080" y="77199"/>
                  </a:lnTo>
                  <a:lnTo>
                    <a:pt x="8908962" y="65819"/>
                  </a:lnTo>
                  <a:lnTo>
                    <a:pt x="8980268" y="44414"/>
                  </a:lnTo>
                  <a:lnTo>
                    <a:pt x="9048221" y="24986"/>
                  </a:lnTo>
                  <a:lnTo>
                    <a:pt x="9112729" y="7740"/>
                  </a:lnTo>
                  <a:lnTo>
                    <a:pt x="9143662" y="0"/>
                  </a:lnTo>
                </a:path>
              </a:pathLst>
            </a:custGeom>
            <a:ln w="9525">
              <a:solidFill>
                <a:srgbClr val="0FCF9B"/>
              </a:solidFill>
            </a:ln>
          </p:spPr>
          <p:txBody>
            <a:bodyPr wrap="square" lIns="0" tIns="0" rIns="0" bIns="0" rtlCol="0"/>
            <a:lstStyle/>
            <a:p>
              <a:endParaRPr/>
            </a:p>
          </p:txBody>
        </p:sp>
      </p:grpSp>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4/1/20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12700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t>4/1/20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540006036"/>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spe.hhs.gov/poverty-guideline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canconnect.org/equipmen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canconnect.org/equipmen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icanconnect.org/states" TargetMode="External"/><Relationship Id="rId2" Type="http://schemas.openxmlformats.org/officeDocument/2006/relationships/hyperlink" Target="http://www.icanconnect.org/" TargetMode="External"/><Relationship Id="rId1" Type="http://schemas.openxmlformats.org/officeDocument/2006/relationships/slideLayout" Target="../slideLayouts/slideLayout2.xml"/><Relationship Id="rId4" Type="http://schemas.openxmlformats.org/officeDocument/2006/relationships/hyperlink" Target="https://nationaldb.org/library/page/90"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iCanConnect.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1981200" y="1103058"/>
            <a:ext cx="6300786" cy="357250"/>
          </a:xfrm>
        </p:spPr>
        <p:txBody>
          <a:bodyPr>
            <a:noAutofit/>
          </a:bodyPr>
          <a:lstStyle/>
          <a:p>
            <a:r>
              <a:rPr lang="en-US" sz="1800" dirty="0" err="1"/>
              <a:t>iCanConnect</a:t>
            </a:r>
            <a:r>
              <a:rPr lang="en-US" sz="1800" dirty="0"/>
              <a:t>:</a:t>
            </a:r>
            <a:r>
              <a:rPr lang="en-US" sz="1800" baseline="0" dirty="0"/>
              <a:t> The National Deaf-Blind Equipment Distribution Program</a:t>
            </a:r>
            <a:endParaRPr lang="en-US" sz="1800" dirty="0"/>
          </a:p>
        </p:txBody>
      </p:sp>
      <p:sp>
        <p:nvSpPr>
          <p:cNvPr id="3" name="object 3" descr="iCanConnect: The National Deaf-Blind Equipment Distribution Program"/>
          <p:cNvSpPr/>
          <p:nvPr/>
        </p:nvSpPr>
        <p:spPr>
          <a:xfrm>
            <a:off x="1463039" y="722376"/>
            <a:ext cx="6495288" cy="1118615"/>
          </a:xfrm>
          <a:prstGeom prst="rect">
            <a:avLst/>
          </a:prstGeom>
          <a:blipFill>
            <a:blip r:embed="rId2" cstate="print"/>
            <a:stretch>
              <a:fillRect/>
            </a:stretch>
          </a:blipFill>
        </p:spPr>
        <p:txBody>
          <a:bodyPr wrap="square" lIns="0" tIns="0" rIns="0" bIns="0" rtlCol="0"/>
          <a:lstStyle/>
          <a:p>
            <a:endParaRPr/>
          </a:p>
        </p:txBody>
      </p:sp>
      <p:pic>
        <p:nvPicPr>
          <p:cNvPr id="6" name="Shape 100" descr="A pre-teen girl sits in front of her computer screen and keyboard with yellow keys. She is video chatting with a classmate, a pre-teen boy, who appears on her screen. They are both grinning. The girl has long blond hair and is wearing glasses. Her cochlear implant and hearing aid are visible.The boy has short hair and is wearing a red shirt. " title="A girl video chats with a boy in her class with equipment from iCanConnect"/>
          <p:cNvPicPr preferRelativeResize="0"/>
          <p:nvPr/>
        </p:nvPicPr>
        <p:blipFill rotWithShape="1">
          <a:blip r:embed="rId3">
            <a:alphaModFix/>
          </a:blip>
          <a:srcRect/>
          <a:stretch/>
        </p:blipFill>
        <p:spPr>
          <a:xfrm>
            <a:off x="1399225" y="1998632"/>
            <a:ext cx="6621772" cy="372983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Disability</a:t>
            </a:r>
            <a:r>
              <a:rPr sz="3600" b="0" spc="-70" dirty="0">
                <a:solidFill>
                  <a:srgbClr val="3D57A7"/>
                </a:solidFill>
                <a:latin typeface="Calibri"/>
                <a:cs typeface="Calibri"/>
              </a:rPr>
              <a:t> </a:t>
            </a:r>
            <a:r>
              <a:rPr sz="3600" b="0" spc="-5" dirty="0">
                <a:solidFill>
                  <a:srgbClr val="3D57A7"/>
                </a:solidFill>
                <a:latin typeface="Calibri"/>
                <a:cs typeface="Calibri"/>
              </a:rPr>
              <a:t>eligibility</a:t>
            </a:r>
            <a:endParaRPr sz="3600" dirty="0">
              <a:latin typeface="Calibri"/>
              <a:cs typeface="Calibri"/>
            </a:endParaRPr>
          </a:p>
        </p:txBody>
      </p:sp>
      <p:sp>
        <p:nvSpPr>
          <p:cNvPr id="5" name="object 3"/>
          <p:cNvSpPr txBox="1">
            <a:spLocks noGrp="1"/>
          </p:cNvSpPr>
          <p:nvPr>
            <p:ph idx="1"/>
          </p:nvPr>
        </p:nvSpPr>
        <p:spPr>
          <a:xfrm>
            <a:off x="628650" y="1825625"/>
            <a:ext cx="7886700" cy="4147930"/>
          </a:xfrm>
          <a:prstGeom prst="rect">
            <a:avLst/>
          </a:prstGeom>
        </p:spPr>
        <p:txBody>
          <a:bodyPr vert="horz" wrap="square" lIns="0" tIns="76835" rIns="0" bIns="0" rtlCol="0">
            <a:spAutoFit/>
          </a:bodyPr>
          <a:lstStyle/>
          <a:p>
            <a:pPr marL="0" indent="0">
              <a:lnSpc>
                <a:spcPct val="100000"/>
              </a:lnSpc>
              <a:spcBef>
                <a:spcPts val="605"/>
              </a:spcBef>
              <a:buNone/>
            </a:pPr>
            <a:r>
              <a:rPr sz="2800" spc="-5" dirty="0">
                <a:latin typeface="Arial"/>
                <a:cs typeface="Arial"/>
              </a:rPr>
              <a:t>To qualify, individuals must</a:t>
            </a:r>
            <a:r>
              <a:rPr sz="2800" spc="5" dirty="0">
                <a:latin typeface="Arial"/>
                <a:cs typeface="Arial"/>
              </a:rPr>
              <a:t> </a:t>
            </a:r>
            <a:r>
              <a:rPr sz="2800" spc="-5" dirty="0">
                <a:latin typeface="Arial"/>
                <a:cs typeface="Arial"/>
              </a:rPr>
              <a:t>have:</a:t>
            </a:r>
            <a:endParaRPr sz="2800" dirty="0">
              <a:latin typeface="Arial"/>
              <a:cs typeface="Arial"/>
            </a:endParaRPr>
          </a:p>
          <a:p>
            <a:pPr marL="285115" marR="5080" indent="-272415">
              <a:lnSpc>
                <a:spcPct val="100000"/>
              </a:lnSpc>
              <a:spcBef>
                <a:spcPts val="500"/>
              </a:spcBef>
              <a:buClr>
                <a:srgbClr val="3D57A7"/>
              </a:buClr>
              <a:buChar char="●"/>
              <a:tabLst>
                <a:tab pos="285750" algn="l"/>
              </a:tabLst>
            </a:pPr>
            <a:r>
              <a:rPr sz="2800" spc="-5" dirty="0">
                <a:latin typeface="Arial"/>
                <a:cs typeface="Arial"/>
              </a:rPr>
              <a:t>Significant combined vision and hearing loss that  causes difficulty in attaining independence in  </a:t>
            </a:r>
            <a:r>
              <a:rPr sz="2800" dirty="0">
                <a:latin typeface="Arial"/>
                <a:cs typeface="Arial"/>
              </a:rPr>
              <a:t>daily </a:t>
            </a:r>
            <a:r>
              <a:rPr sz="2800" spc="-5" dirty="0">
                <a:latin typeface="Arial"/>
                <a:cs typeface="Arial"/>
              </a:rPr>
              <a:t>life</a:t>
            </a:r>
            <a:r>
              <a:rPr sz="2800" dirty="0">
                <a:latin typeface="Arial"/>
                <a:cs typeface="Arial"/>
              </a:rPr>
              <a:t> </a:t>
            </a:r>
            <a:r>
              <a:rPr sz="2800" spc="-5" dirty="0">
                <a:latin typeface="Arial"/>
                <a:cs typeface="Arial"/>
              </a:rPr>
              <a:t>activities.</a:t>
            </a:r>
            <a:endParaRPr sz="2800" dirty="0">
              <a:latin typeface="Arial"/>
              <a:cs typeface="Arial"/>
            </a:endParaRPr>
          </a:p>
          <a:p>
            <a:pPr marL="285115" marR="558800" indent="-272415">
              <a:lnSpc>
                <a:spcPct val="100000"/>
              </a:lnSpc>
              <a:spcBef>
                <a:spcPts val="495"/>
              </a:spcBef>
              <a:buClr>
                <a:srgbClr val="3D57A7"/>
              </a:buClr>
              <a:buChar char="●"/>
              <a:tabLst>
                <a:tab pos="285750" algn="l"/>
              </a:tabLst>
            </a:pPr>
            <a:r>
              <a:rPr sz="2800" spc="-5" dirty="0">
                <a:latin typeface="Arial"/>
                <a:cs typeface="Arial"/>
              </a:rPr>
              <a:t>Program rules require the term “deaf-blind” to  have same meaning given by Helen Keller  National Center</a:t>
            </a:r>
            <a:r>
              <a:rPr sz="2800" spc="25" dirty="0">
                <a:latin typeface="Arial"/>
                <a:cs typeface="Arial"/>
              </a:rPr>
              <a:t> </a:t>
            </a:r>
            <a:r>
              <a:rPr sz="2800" spc="-5" dirty="0">
                <a:latin typeface="Arial"/>
                <a:cs typeface="Arial"/>
              </a:rPr>
              <a:t>Act.</a:t>
            </a:r>
            <a:endParaRPr sz="2800" dirty="0">
              <a:latin typeface="Arial"/>
              <a:cs typeface="Arial"/>
            </a:endParaRPr>
          </a:p>
          <a:p>
            <a:pPr marL="285115" marR="480695" indent="-272415">
              <a:lnSpc>
                <a:spcPct val="100000"/>
              </a:lnSpc>
              <a:spcBef>
                <a:spcPts val="509"/>
              </a:spcBef>
              <a:buClr>
                <a:srgbClr val="3D57A7"/>
              </a:buClr>
              <a:buChar char="●"/>
              <a:tabLst>
                <a:tab pos="285750" algn="l"/>
              </a:tabLst>
            </a:pPr>
            <a:r>
              <a:rPr sz="2800" spc="-5" dirty="0">
                <a:latin typeface="Arial"/>
                <a:cs typeface="Arial"/>
              </a:rPr>
              <a:t>The ability to use or learn to use equipment to  engage in 2-way distance</a:t>
            </a:r>
            <a:r>
              <a:rPr sz="2800" spc="60" dirty="0">
                <a:latin typeface="Arial"/>
                <a:cs typeface="Arial"/>
              </a:rPr>
              <a:t> </a:t>
            </a:r>
            <a:r>
              <a:rPr sz="2800" spc="-5" dirty="0">
                <a:latin typeface="Arial"/>
                <a:cs typeface="Arial"/>
              </a:rPr>
              <a:t>communication.</a:t>
            </a:r>
            <a:endParaRPr sz="2800"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Proof </a:t>
            </a:r>
            <a:r>
              <a:rPr sz="3600" b="0" spc="-10" dirty="0">
                <a:solidFill>
                  <a:srgbClr val="3D57A7"/>
                </a:solidFill>
                <a:latin typeface="Calibri"/>
                <a:cs typeface="Calibri"/>
              </a:rPr>
              <a:t>of </a:t>
            </a:r>
            <a:r>
              <a:rPr sz="3600" b="0" dirty="0">
                <a:solidFill>
                  <a:srgbClr val="3D57A7"/>
                </a:solidFill>
                <a:latin typeface="Calibri"/>
                <a:cs typeface="Calibri"/>
              </a:rPr>
              <a:t>disability</a:t>
            </a:r>
            <a:r>
              <a:rPr sz="3600" b="0" spc="-55" dirty="0">
                <a:solidFill>
                  <a:srgbClr val="3D57A7"/>
                </a:solidFill>
                <a:latin typeface="Calibri"/>
                <a:cs typeface="Calibri"/>
              </a:rPr>
              <a:t> </a:t>
            </a:r>
            <a:r>
              <a:rPr sz="3600" b="0" spc="-5" dirty="0">
                <a:solidFill>
                  <a:srgbClr val="3D57A7"/>
                </a:solidFill>
                <a:latin typeface="Calibri"/>
                <a:cs typeface="Calibri"/>
              </a:rPr>
              <a:t>eligibility</a:t>
            </a:r>
            <a:endParaRPr sz="3600" dirty="0">
              <a:latin typeface="Calibri"/>
              <a:cs typeface="Calibri"/>
            </a:endParaRPr>
          </a:p>
        </p:txBody>
      </p:sp>
      <p:sp>
        <p:nvSpPr>
          <p:cNvPr id="5" name="object 3"/>
          <p:cNvSpPr txBox="1">
            <a:spLocks noGrp="1"/>
          </p:cNvSpPr>
          <p:nvPr>
            <p:ph idx="1"/>
          </p:nvPr>
        </p:nvSpPr>
        <p:spPr>
          <a:xfrm>
            <a:off x="628650" y="1825625"/>
            <a:ext cx="7886700" cy="4164602"/>
          </a:xfrm>
          <a:prstGeom prst="rect">
            <a:avLst/>
          </a:prstGeom>
        </p:spPr>
        <p:txBody>
          <a:bodyPr vert="horz" wrap="square" lIns="0" tIns="12065" rIns="0" bIns="0" rtlCol="0">
            <a:spAutoFit/>
          </a:bodyPr>
          <a:lstStyle/>
          <a:p>
            <a:pPr marL="0" marR="165735" indent="0">
              <a:lnSpc>
                <a:spcPct val="100000"/>
              </a:lnSpc>
              <a:spcBef>
                <a:spcPts val="95"/>
              </a:spcBef>
              <a:buNone/>
            </a:pPr>
            <a:r>
              <a:rPr sz="2800" spc="-5" dirty="0">
                <a:latin typeface="Arial"/>
                <a:cs typeface="Arial"/>
              </a:rPr>
              <a:t>The </a:t>
            </a:r>
            <a:r>
              <a:rPr sz="2800" spc="-10" dirty="0">
                <a:latin typeface="Arial"/>
                <a:cs typeface="Arial"/>
              </a:rPr>
              <a:t>FCC </a:t>
            </a:r>
            <a:r>
              <a:rPr sz="2800" spc="-5" dirty="0">
                <a:latin typeface="Arial"/>
                <a:cs typeface="Arial"/>
              </a:rPr>
              <a:t>requires </a:t>
            </a:r>
            <a:r>
              <a:rPr sz="2800" dirty="0">
                <a:latin typeface="Arial"/>
                <a:cs typeface="Arial"/>
              </a:rPr>
              <a:t>each </a:t>
            </a:r>
            <a:r>
              <a:rPr sz="2800" spc="-5" dirty="0">
                <a:latin typeface="Arial"/>
                <a:cs typeface="Arial"/>
              </a:rPr>
              <a:t>applicant to submit a  signed disability attestation from a professional  familiar </a:t>
            </a:r>
            <a:r>
              <a:rPr sz="2800" spc="-10" dirty="0">
                <a:latin typeface="Arial"/>
                <a:cs typeface="Arial"/>
              </a:rPr>
              <a:t>with </a:t>
            </a:r>
            <a:r>
              <a:rPr sz="2800" spc="-5" dirty="0">
                <a:latin typeface="Arial"/>
                <a:cs typeface="Arial"/>
              </a:rPr>
              <a:t>consumer’s hearing &amp; vision</a:t>
            </a:r>
            <a:r>
              <a:rPr sz="2800" spc="85" dirty="0">
                <a:latin typeface="Arial"/>
                <a:cs typeface="Arial"/>
              </a:rPr>
              <a:t> </a:t>
            </a:r>
            <a:r>
              <a:rPr sz="2800" spc="-5" dirty="0">
                <a:latin typeface="Arial"/>
                <a:cs typeface="Arial"/>
              </a:rPr>
              <a:t>loss.</a:t>
            </a:r>
            <a:endParaRPr sz="2800" dirty="0">
              <a:latin typeface="Arial"/>
              <a:cs typeface="Arial"/>
            </a:endParaRPr>
          </a:p>
          <a:p>
            <a:pPr>
              <a:lnSpc>
                <a:spcPct val="100000"/>
              </a:lnSpc>
              <a:spcBef>
                <a:spcPts val="20"/>
              </a:spcBef>
            </a:pPr>
            <a:endParaRPr sz="3350" dirty="0">
              <a:latin typeface="Times New Roman"/>
              <a:cs typeface="Times New Roman"/>
            </a:endParaRPr>
          </a:p>
          <a:p>
            <a:pPr marL="285115" indent="-247015">
              <a:lnSpc>
                <a:spcPct val="100000"/>
              </a:lnSpc>
              <a:spcBef>
                <a:spcPts val="5"/>
              </a:spcBef>
              <a:buClr>
                <a:srgbClr val="3D57A7"/>
              </a:buClr>
              <a:buChar char="●"/>
              <a:tabLst>
                <a:tab pos="285750" algn="l"/>
              </a:tabLst>
            </a:pPr>
            <a:r>
              <a:rPr sz="2400" spc="-10" dirty="0">
                <a:latin typeface="Arial"/>
                <a:cs typeface="Arial"/>
              </a:rPr>
              <a:t>Doesn’t </a:t>
            </a:r>
            <a:r>
              <a:rPr sz="2400" spc="-5" dirty="0">
                <a:latin typeface="Arial"/>
                <a:cs typeface="Arial"/>
              </a:rPr>
              <a:t>have </a:t>
            </a:r>
            <a:r>
              <a:rPr sz="2400" dirty="0">
                <a:latin typeface="Arial"/>
                <a:cs typeface="Arial"/>
              </a:rPr>
              <a:t>to </a:t>
            </a:r>
            <a:r>
              <a:rPr sz="2400" spc="-5" dirty="0">
                <a:latin typeface="Arial"/>
                <a:cs typeface="Arial"/>
              </a:rPr>
              <a:t>be medical</a:t>
            </a:r>
            <a:r>
              <a:rPr sz="2400" spc="50" dirty="0">
                <a:latin typeface="Arial"/>
                <a:cs typeface="Arial"/>
              </a:rPr>
              <a:t> </a:t>
            </a:r>
            <a:r>
              <a:rPr sz="2400" spc="-10" dirty="0">
                <a:latin typeface="Arial"/>
                <a:cs typeface="Arial"/>
              </a:rPr>
              <a:t>professional</a:t>
            </a:r>
            <a:endParaRPr sz="2400" dirty="0">
              <a:latin typeface="Arial"/>
              <a:cs typeface="Arial"/>
            </a:endParaRPr>
          </a:p>
          <a:p>
            <a:pPr marL="285115" marR="64769" indent="-247015">
              <a:lnSpc>
                <a:spcPct val="100000"/>
              </a:lnSpc>
              <a:spcBef>
                <a:spcPts val="500"/>
              </a:spcBef>
              <a:buClr>
                <a:srgbClr val="3D57A7"/>
              </a:buClr>
              <a:buChar char="●"/>
              <a:tabLst>
                <a:tab pos="285750" algn="l"/>
              </a:tabLst>
            </a:pPr>
            <a:r>
              <a:rPr sz="2400" spc="-5" dirty="0">
                <a:latin typeface="Arial"/>
                <a:cs typeface="Arial"/>
              </a:rPr>
              <a:t>Certifies applicant meets program’s </a:t>
            </a:r>
            <a:r>
              <a:rPr sz="2400" spc="-10" dirty="0">
                <a:latin typeface="Arial"/>
                <a:cs typeface="Arial"/>
              </a:rPr>
              <a:t>definition </a:t>
            </a:r>
            <a:r>
              <a:rPr sz="2400" spc="-5" dirty="0">
                <a:latin typeface="Arial"/>
                <a:cs typeface="Arial"/>
              </a:rPr>
              <a:t>of </a:t>
            </a:r>
            <a:r>
              <a:rPr sz="2400" dirty="0">
                <a:latin typeface="Arial"/>
                <a:cs typeface="Arial"/>
              </a:rPr>
              <a:t>deaf-  </a:t>
            </a:r>
            <a:r>
              <a:rPr sz="2400" spc="-5" dirty="0">
                <a:latin typeface="Arial"/>
                <a:cs typeface="Arial"/>
              </a:rPr>
              <a:t>blindness (based on HKNC</a:t>
            </a:r>
            <a:r>
              <a:rPr sz="2400" spc="65" dirty="0">
                <a:latin typeface="Arial"/>
                <a:cs typeface="Arial"/>
              </a:rPr>
              <a:t> </a:t>
            </a:r>
            <a:r>
              <a:rPr sz="2400" dirty="0">
                <a:latin typeface="Arial"/>
                <a:cs typeface="Arial"/>
              </a:rPr>
              <a:t>Act)</a:t>
            </a:r>
          </a:p>
          <a:p>
            <a:pPr marL="285115" marR="5080" indent="-247015">
              <a:lnSpc>
                <a:spcPct val="100000"/>
              </a:lnSpc>
              <a:spcBef>
                <a:spcPts val="505"/>
              </a:spcBef>
              <a:buClr>
                <a:srgbClr val="3D57A7"/>
              </a:buClr>
              <a:buChar char="●"/>
              <a:tabLst>
                <a:tab pos="285750" algn="l"/>
              </a:tabLst>
            </a:pPr>
            <a:r>
              <a:rPr sz="2400" spc="-5" dirty="0">
                <a:latin typeface="Arial"/>
                <a:cs typeface="Arial"/>
              </a:rPr>
              <a:t>New </a:t>
            </a:r>
            <a:r>
              <a:rPr sz="2400" dirty="0">
                <a:latin typeface="Arial"/>
                <a:cs typeface="Arial"/>
              </a:rPr>
              <a:t>in </a:t>
            </a:r>
            <a:r>
              <a:rPr sz="2400" spc="-5" dirty="0">
                <a:latin typeface="Arial"/>
                <a:cs typeface="Arial"/>
              </a:rPr>
              <a:t>permanent </a:t>
            </a:r>
            <a:r>
              <a:rPr sz="2400" dirty="0">
                <a:latin typeface="Arial"/>
                <a:cs typeface="Arial"/>
              </a:rPr>
              <a:t>program: must </a:t>
            </a:r>
            <a:r>
              <a:rPr sz="2400" spc="-5" dirty="0">
                <a:latin typeface="Arial"/>
                <a:cs typeface="Arial"/>
              </a:rPr>
              <a:t>include basis </a:t>
            </a:r>
            <a:r>
              <a:rPr sz="2400" dirty="0">
                <a:latin typeface="Arial"/>
                <a:cs typeface="Arial"/>
              </a:rPr>
              <a:t>of  </a:t>
            </a:r>
            <a:r>
              <a:rPr sz="2400" spc="-5" dirty="0">
                <a:latin typeface="Arial"/>
                <a:cs typeface="Arial"/>
              </a:rPr>
              <a:t>attestation </a:t>
            </a:r>
            <a:r>
              <a:rPr sz="2400" dirty="0">
                <a:latin typeface="Arial"/>
                <a:cs typeface="Arial"/>
              </a:rPr>
              <a:t>that </a:t>
            </a:r>
            <a:r>
              <a:rPr sz="2400" spc="-5" dirty="0">
                <a:latin typeface="Arial"/>
                <a:cs typeface="Arial"/>
              </a:rPr>
              <a:t>addresses </a:t>
            </a:r>
            <a:r>
              <a:rPr sz="2400" b="1" spc="-5" dirty="0">
                <a:latin typeface="Arial"/>
                <a:cs typeface="Arial"/>
              </a:rPr>
              <a:t>combined </a:t>
            </a:r>
            <a:r>
              <a:rPr sz="2400" spc="-5" dirty="0">
                <a:latin typeface="Arial"/>
                <a:cs typeface="Arial"/>
              </a:rPr>
              <a:t>hearing </a:t>
            </a:r>
            <a:r>
              <a:rPr sz="2400" dirty="0">
                <a:latin typeface="Arial"/>
                <a:cs typeface="Arial"/>
              </a:rPr>
              <a:t>&amp; </a:t>
            </a:r>
            <a:r>
              <a:rPr sz="2400" spc="-5" dirty="0">
                <a:latin typeface="Arial"/>
                <a:cs typeface="Arial"/>
              </a:rPr>
              <a:t>vision  loss</a:t>
            </a:r>
            <a:endParaRPr sz="24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Disability attestation</a:t>
            </a:r>
            <a:r>
              <a:rPr sz="3600" b="0" spc="-105" dirty="0">
                <a:solidFill>
                  <a:srgbClr val="3D57A7"/>
                </a:solidFill>
                <a:latin typeface="Calibri"/>
                <a:cs typeface="Calibri"/>
              </a:rPr>
              <a:t> </a:t>
            </a:r>
            <a:r>
              <a:rPr sz="3600" b="0" dirty="0">
                <a:solidFill>
                  <a:srgbClr val="3D57A7"/>
                </a:solidFill>
                <a:latin typeface="Calibri"/>
                <a:cs typeface="Calibri"/>
              </a:rPr>
              <a:t>examples</a:t>
            </a:r>
            <a:endParaRPr sz="3600" dirty="0">
              <a:latin typeface="Calibri"/>
              <a:cs typeface="Calibri"/>
            </a:endParaRPr>
          </a:p>
        </p:txBody>
      </p:sp>
      <p:sp>
        <p:nvSpPr>
          <p:cNvPr id="5" name="object 3"/>
          <p:cNvSpPr txBox="1">
            <a:spLocks noGrp="1"/>
          </p:cNvSpPr>
          <p:nvPr>
            <p:ph idx="1"/>
          </p:nvPr>
        </p:nvSpPr>
        <p:spPr>
          <a:xfrm>
            <a:off x="628650" y="1825625"/>
            <a:ext cx="7886700" cy="4197944"/>
          </a:xfrm>
          <a:prstGeom prst="rect">
            <a:avLst/>
          </a:prstGeom>
        </p:spPr>
        <p:txBody>
          <a:bodyPr vert="horz" wrap="square" lIns="0" tIns="12065" rIns="0" bIns="0" rtlCol="0">
            <a:spAutoFit/>
          </a:bodyPr>
          <a:lstStyle/>
          <a:p>
            <a:pPr marL="285750" indent="-273050">
              <a:lnSpc>
                <a:spcPct val="100000"/>
              </a:lnSpc>
              <a:spcBef>
                <a:spcPts val="95"/>
              </a:spcBef>
              <a:buClr>
                <a:srgbClr val="3D57A7"/>
              </a:buClr>
              <a:buChar char="●"/>
              <a:tabLst>
                <a:tab pos="286385" algn="l"/>
              </a:tabLst>
            </a:pPr>
            <a:r>
              <a:rPr sz="2800" spc="-5" dirty="0">
                <a:latin typeface="Arial"/>
                <a:cs typeface="Arial"/>
              </a:rPr>
              <a:t>“I reviewed the applicant’s medical records</a:t>
            </a:r>
            <a:r>
              <a:rPr sz="2800" spc="65" dirty="0">
                <a:latin typeface="Arial"/>
                <a:cs typeface="Arial"/>
              </a:rPr>
              <a:t> </a:t>
            </a:r>
            <a:r>
              <a:rPr sz="2800" spc="-10" dirty="0">
                <a:latin typeface="Arial"/>
                <a:cs typeface="Arial"/>
              </a:rPr>
              <a:t>or</a:t>
            </a:r>
            <a:r>
              <a:rPr lang="en-US" sz="2800" dirty="0">
                <a:latin typeface="Arial"/>
                <a:cs typeface="Arial"/>
              </a:rPr>
              <a:t> </a:t>
            </a:r>
            <a:r>
              <a:rPr sz="2800" spc="-5" dirty="0">
                <a:latin typeface="Arial"/>
                <a:cs typeface="Arial"/>
              </a:rPr>
              <a:t>vision and hearing evaluation</a:t>
            </a:r>
            <a:r>
              <a:rPr sz="2800" spc="30" dirty="0">
                <a:latin typeface="Arial"/>
                <a:cs typeface="Arial"/>
              </a:rPr>
              <a:t> </a:t>
            </a:r>
            <a:r>
              <a:rPr sz="2800" spc="-5" dirty="0">
                <a:latin typeface="Arial"/>
                <a:cs typeface="Arial"/>
              </a:rPr>
              <a:t>records”</a:t>
            </a:r>
            <a:endParaRPr sz="2800" dirty="0">
              <a:latin typeface="Arial"/>
              <a:cs typeface="Arial"/>
            </a:endParaRPr>
          </a:p>
          <a:p>
            <a:pPr marL="384810" indent="-372110">
              <a:lnSpc>
                <a:spcPct val="100000"/>
              </a:lnSpc>
              <a:buClr>
                <a:srgbClr val="3D57A7"/>
              </a:buClr>
              <a:buChar char="●"/>
              <a:tabLst>
                <a:tab pos="384175" algn="l"/>
                <a:tab pos="385445" algn="l"/>
              </a:tabLst>
            </a:pPr>
            <a:r>
              <a:rPr sz="2800" spc="-5" dirty="0">
                <a:latin typeface="Arial"/>
                <a:cs typeface="Arial"/>
              </a:rPr>
              <a:t>“I have known/observed/provided services</a:t>
            </a:r>
            <a:r>
              <a:rPr sz="2800" spc="25" dirty="0">
                <a:latin typeface="Arial"/>
                <a:cs typeface="Arial"/>
              </a:rPr>
              <a:t> </a:t>
            </a:r>
            <a:r>
              <a:rPr sz="2800" spc="-5" dirty="0">
                <a:latin typeface="Arial"/>
                <a:cs typeface="Arial"/>
              </a:rPr>
              <a:t>to</a:t>
            </a:r>
            <a:r>
              <a:rPr lang="en-US" sz="2800" dirty="0">
                <a:latin typeface="Arial"/>
                <a:cs typeface="Arial"/>
              </a:rPr>
              <a:t> </a:t>
            </a:r>
            <a:r>
              <a:rPr sz="2800" spc="-5" dirty="0">
                <a:latin typeface="Arial"/>
                <a:cs typeface="Arial"/>
              </a:rPr>
              <a:t>&lt;applicant </a:t>
            </a:r>
            <a:r>
              <a:rPr sz="2800" spc="-10" dirty="0">
                <a:latin typeface="Arial"/>
                <a:cs typeface="Arial"/>
              </a:rPr>
              <a:t>name&gt; </a:t>
            </a:r>
            <a:r>
              <a:rPr sz="2800" spc="-5" dirty="0">
                <a:latin typeface="Arial"/>
                <a:cs typeface="Arial"/>
              </a:rPr>
              <a:t>for x</a:t>
            </a:r>
            <a:r>
              <a:rPr sz="2800" spc="40" dirty="0">
                <a:latin typeface="Arial"/>
                <a:cs typeface="Arial"/>
              </a:rPr>
              <a:t> </a:t>
            </a:r>
            <a:r>
              <a:rPr sz="2800" spc="-5" dirty="0">
                <a:latin typeface="Arial"/>
                <a:cs typeface="Arial"/>
              </a:rPr>
              <a:t>years”</a:t>
            </a:r>
            <a:endParaRPr sz="2800" dirty="0">
              <a:latin typeface="Arial"/>
              <a:cs typeface="Arial"/>
            </a:endParaRPr>
          </a:p>
          <a:p>
            <a:pPr marL="384810" indent="-372110">
              <a:lnSpc>
                <a:spcPct val="100000"/>
              </a:lnSpc>
              <a:buClr>
                <a:srgbClr val="3D57A7"/>
              </a:buClr>
              <a:buChar char="●"/>
              <a:tabLst>
                <a:tab pos="384175" algn="l"/>
                <a:tab pos="385445" algn="l"/>
              </a:tabLst>
            </a:pPr>
            <a:r>
              <a:rPr sz="2800" spc="-5" dirty="0">
                <a:latin typeface="Arial"/>
                <a:cs typeface="Arial"/>
              </a:rPr>
              <a:t>“Based on my testings/assessment of</a:t>
            </a:r>
            <a:r>
              <a:rPr sz="2800" spc="40" dirty="0">
                <a:latin typeface="Arial"/>
                <a:cs typeface="Arial"/>
              </a:rPr>
              <a:t> </a:t>
            </a:r>
            <a:r>
              <a:rPr sz="2800" spc="-5" dirty="0">
                <a:latin typeface="Arial"/>
                <a:cs typeface="Arial"/>
              </a:rPr>
              <a:t>&lt;applicant</a:t>
            </a:r>
            <a:r>
              <a:rPr lang="en-US" sz="2800" dirty="0">
                <a:latin typeface="Arial"/>
                <a:cs typeface="Arial"/>
              </a:rPr>
              <a:t> </a:t>
            </a:r>
            <a:r>
              <a:rPr sz="2800" spc="-10" dirty="0">
                <a:latin typeface="Arial"/>
                <a:cs typeface="Arial"/>
              </a:rPr>
              <a:t>name&gt;’s </a:t>
            </a:r>
            <a:r>
              <a:rPr sz="2800" spc="-5" dirty="0">
                <a:latin typeface="Arial"/>
                <a:cs typeface="Arial"/>
              </a:rPr>
              <a:t>hearing and observation </a:t>
            </a:r>
            <a:r>
              <a:rPr sz="2800" dirty="0">
                <a:latin typeface="Arial"/>
                <a:cs typeface="Arial"/>
              </a:rPr>
              <a:t>of </a:t>
            </a:r>
            <a:r>
              <a:rPr sz="2800" spc="-5" dirty="0">
                <a:latin typeface="Arial"/>
                <a:cs typeface="Arial"/>
              </a:rPr>
              <a:t>his/her  ability to</a:t>
            </a:r>
            <a:r>
              <a:rPr sz="2800" dirty="0">
                <a:latin typeface="Arial"/>
                <a:cs typeface="Arial"/>
              </a:rPr>
              <a:t> </a:t>
            </a:r>
            <a:r>
              <a:rPr sz="2800" spc="-10" dirty="0">
                <a:latin typeface="Arial"/>
                <a:cs typeface="Arial"/>
              </a:rPr>
              <a:t>see…”</a:t>
            </a:r>
            <a:endParaRPr sz="2800" dirty="0">
              <a:latin typeface="Arial"/>
              <a:cs typeface="Arial"/>
            </a:endParaRPr>
          </a:p>
          <a:p>
            <a:pPr marL="285750" indent="-273050">
              <a:lnSpc>
                <a:spcPct val="100000"/>
              </a:lnSpc>
              <a:buClr>
                <a:srgbClr val="3D57A7"/>
              </a:buClr>
              <a:buChar char="●"/>
              <a:tabLst>
                <a:tab pos="286385" algn="l"/>
              </a:tabLst>
            </a:pPr>
            <a:r>
              <a:rPr sz="2800" spc="-5" dirty="0">
                <a:latin typeface="Arial"/>
                <a:cs typeface="Arial"/>
              </a:rPr>
              <a:t>Vice versa: tested vision, observed ability to</a:t>
            </a:r>
            <a:r>
              <a:rPr sz="2800" spc="100" dirty="0">
                <a:latin typeface="Arial"/>
                <a:cs typeface="Arial"/>
              </a:rPr>
              <a:t> </a:t>
            </a:r>
            <a:r>
              <a:rPr sz="2800" spc="-5" dirty="0">
                <a:latin typeface="Arial"/>
                <a:cs typeface="Arial"/>
              </a:rPr>
              <a:t>hear</a:t>
            </a:r>
            <a:endParaRPr sz="2800" dirty="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Proof </a:t>
            </a:r>
            <a:r>
              <a:rPr sz="3600" b="0" spc="-10" dirty="0">
                <a:solidFill>
                  <a:srgbClr val="3D57A7"/>
                </a:solidFill>
                <a:latin typeface="Calibri"/>
                <a:cs typeface="Calibri"/>
              </a:rPr>
              <a:t>of </a:t>
            </a:r>
            <a:r>
              <a:rPr sz="3600" b="0" dirty="0">
                <a:solidFill>
                  <a:srgbClr val="3D57A7"/>
                </a:solidFill>
                <a:latin typeface="Calibri"/>
                <a:cs typeface="Calibri"/>
              </a:rPr>
              <a:t>income</a:t>
            </a:r>
            <a:r>
              <a:rPr sz="3600" b="0" spc="-40" dirty="0">
                <a:solidFill>
                  <a:srgbClr val="3D57A7"/>
                </a:solidFill>
                <a:latin typeface="Calibri"/>
                <a:cs typeface="Calibri"/>
              </a:rPr>
              <a:t> </a:t>
            </a:r>
            <a:r>
              <a:rPr sz="3600" b="0" spc="-5" dirty="0">
                <a:solidFill>
                  <a:srgbClr val="3D57A7"/>
                </a:solidFill>
                <a:latin typeface="Calibri"/>
                <a:cs typeface="Calibri"/>
              </a:rPr>
              <a:t>eligibility</a:t>
            </a:r>
            <a:endParaRPr sz="3600" dirty="0">
              <a:latin typeface="Calibri"/>
              <a:cs typeface="Calibri"/>
            </a:endParaRPr>
          </a:p>
        </p:txBody>
      </p:sp>
      <p:sp>
        <p:nvSpPr>
          <p:cNvPr id="5" name="object 3"/>
          <p:cNvSpPr txBox="1">
            <a:spLocks noGrp="1"/>
          </p:cNvSpPr>
          <p:nvPr>
            <p:ph idx="1"/>
          </p:nvPr>
        </p:nvSpPr>
        <p:spPr>
          <a:xfrm>
            <a:off x="628650" y="1825625"/>
            <a:ext cx="7886700" cy="4577535"/>
          </a:xfrm>
          <a:prstGeom prst="rect">
            <a:avLst/>
          </a:prstGeom>
        </p:spPr>
        <p:txBody>
          <a:bodyPr vert="horz" wrap="square" lIns="0" tIns="12065" rIns="0" bIns="0" rtlCol="0">
            <a:spAutoFit/>
          </a:bodyPr>
          <a:lstStyle/>
          <a:p>
            <a:pPr marL="0" marR="5080" indent="0">
              <a:lnSpc>
                <a:spcPct val="100000"/>
              </a:lnSpc>
              <a:spcBef>
                <a:spcPts val="95"/>
              </a:spcBef>
              <a:buNone/>
            </a:pPr>
            <a:r>
              <a:rPr sz="2800" spc="-5" dirty="0">
                <a:latin typeface="Arial"/>
                <a:cs typeface="Arial"/>
              </a:rPr>
              <a:t>To qualify, must provide proof of household/family  income less than 400% of the federal poverty  guidelines (FPG), or qualify for a </a:t>
            </a:r>
            <a:r>
              <a:rPr sz="2800" dirty="0">
                <a:latin typeface="Arial"/>
                <a:cs typeface="Arial"/>
              </a:rPr>
              <a:t>low-income  </a:t>
            </a:r>
            <a:r>
              <a:rPr sz="2800" spc="-5" dirty="0">
                <a:latin typeface="Arial"/>
                <a:cs typeface="Arial"/>
              </a:rPr>
              <a:t>assistance</a:t>
            </a:r>
            <a:r>
              <a:rPr sz="2800" spc="-10" dirty="0">
                <a:latin typeface="Arial"/>
                <a:cs typeface="Arial"/>
              </a:rPr>
              <a:t> </a:t>
            </a:r>
            <a:r>
              <a:rPr sz="2800" spc="-5" dirty="0">
                <a:latin typeface="Arial"/>
                <a:cs typeface="Arial"/>
              </a:rPr>
              <a:t>program.</a:t>
            </a:r>
            <a:endParaRPr sz="2800" dirty="0">
              <a:latin typeface="Arial"/>
              <a:cs typeface="Arial"/>
            </a:endParaRPr>
          </a:p>
          <a:p>
            <a:pPr marL="285115" indent="-247015">
              <a:lnSpc>
                <a:spcPct val="100000"/>
              </a:lnSpc>
              <a:spcBef>
                <a:spcPts val="509"/>
              </a:spcBef>
              <a:buClr>
                <a:srgbClr val="3D57A7"/>
              </a:buClr>
              <a:buChar char="●"/>
              <a:tabLst>
                <a:tab pos="285750" algn="l"/>
              </a:tabLst>
            </a:pPr>
            <a:r>
              <a:rPr sz="2400" spc="-5" dirty="0">
                <a:latin typeface="Arial"/>
                <a:cs typeface="Arial"/>
              </a:rPr>
              <a:t>400% of FPG </a:t>
            </a:r>
            <a:r>
              <a:rPr sz="2400" dirty="0">
                <a:latin typeface="Arial"/>
                <a:cs typeface="Arial"/>
              </a:rPr>
              <a:t>to </a:t>
            </a:r>
            <a:r>
              <a:rPr sz="2400" spc="-5" dirty="0">
                <a:latin typeface="Arial"/>
                <a:cs typeface="Arial"/>
              </a:rPr>
              <a:t>accommodate </a:t>
            </a:r>
            <a:r>
              <a:rPr sz="2400" dirty="0">
                <a:latin typeface="Arial"/>
                <a:cs typeface="Arial"/>
              </a:rPr>
              <a:t>this </a:t>
            </a:r>
            <a:r>
              <a:rPr sz="2400" spc="-5" dirty="0">
                <a:latin typeface="Arial"/>
                <a:cs typeface="Arial"/>
              </a:rPr>
              <a:t>population’s</a:t>
            </a:r>
            <a:r>
              <a:rPr sz="2400" spc="5" dirty="0">
                <a:latin typeface="Arial"/>
                <a:cs typeface="Arial"/>
              </a:rPr>
              <a:t> </a:t>
            </a:r>
            <a:r>
              <a:rPr sz="2400" spc="-10" dirty="0">
                <a:latin typeface="Arial"/>
                <a:cs typeface="Arial"/>
              </a:rPr>
              <a:t>higher</a:t>
            </a:r>
            <a:r>
              <a:rPr lang="en-US" sz="2400" dirty="0">
                <a:latin typeface="Arial"/>
                <a:cs typeface="Arial"/>
              </a:rPr>
              <a:t> </a:t>
            </a:r>
            <a:r>
              <a:rPr sz="2400" spc="-5" dirty="0">
                <a:latin typeface="Arial"/>
                <a:cs typeface="Arial"/>
              </a:rPr>
              <a:t>incidence </a:t>
            </a:r>
            <a:r>
              <a:rPr sz="2400" dirty="0">
                <a:latin typeface="Arial"/>
                <a:cs typeface="Arial"/>
              </a:rPr>
              <a:t>of </a:t>
            </a:r>
            <a:r>
              <a:rPr sz="2400" spc="-5" dirty="0">
                <a:latin typeface="Arial"/>
                <a:cs typeface="Arial"/>
              </a:rPr>
              <a:t>unemployment and medical</a:t>
            </a:r>
            <a:r>
              <a:rPr sz="2400" spc="75" dirty="0">
                <a:latin typeface="Arial"/>
                <a:cs typeface="Arial"/>
              </a:rPr>
              <a:t> </a:t>
            </a:r>
            <a:r>
              <a:rPr sz="2400" dirty="0">
                <a:latin typeface="Arial"/>
                <a:cs typeface="Arial"/>
              </a:rPr>
              <a:t>costs</a:t>
            </a:r>
          </a:p>
          <a:p>
            <a:pPr marL="285115" marR="313690" indent="-247015">
              <a:lnSpc>
                <a:spcPct val="100000"/>
              </a:lnSpc>
              <a:spcBef>
                <a:spcPts val="500"/>
              </a:spcBef>
              <a:buClr>
                <a:srgbClr val="3D57A7"/>
              </a:buClr>
              <a:buChar char="●"/>
              <a:tabLst>
                <a:tab pos="285750" algn="l"/>
              </a:tabLst>
            </a:pPr>
            <a:r>
              <a:rPr sz="2400" spc="-5" dirty="0">
                <a:latin typeface="Arial"/>
                <a:cs typeface="Arial"/>
              </a:rPr>
              <a:t>Eligible federal programs include </a:t>
            </a:r>
            <a:r>
              <a:rPr sz="2400" dirty="0">
                <a:latin typeface="Arial"/>
                <a:cs typeface="Arial"/>
              </a:rPr>
              <a:t>SSI, </a:t>
            </a:r>
            <a:r>
              <a:rPr sz="2400" spc="-5" dirty="0">
                <a:latin typeface="Arial"/>
                <a:cs typeface="Arial"/>
              </a:rPr>
              <a:t>Medicaid,public  housing assistance, food stamps or </a:t>
            </a:r>
            <a:r>
              <a:rPr sz="2400" dirty="0">
                <a:latin typeface="Arial"/>
                <a:cs typeface="Arial"/>
              </a:rPr>
              <a:t>SNAP,</a:t>
            </a:r>
            <a:r>
              <a:rPr sz="2400" spc="50" dirty="0">
                <a:latin typeface="Arial"/>
                <a:cs typeface="Arial"/>
              </a:rPr>
              <a:t> </a:t>
            </a:r>
            <a:r>
              <a:rPr sz="2400" dirty="0">
                <a:latin typeface="Arial"/>
                <a:cs typeface="Arial"/>
              </a:rPr>
              <a:t>etc.</a:t>
            </a:r>
          </a:p>
          <a:p>
            <a:pPr marL="285115" marR="648335" indent="-247015">
              <a:lnSpc>
                <a:spcPct val="100000"/>
              </a:lnSpc>
              <a:spcBef>
                <a:spcPts val="509"/>
              </a:spcBef>
              <a:buClr>
                <a:srgbClr val="3D57A7"/>
              </a:buClr>
              <a:buChar char="●"/>
              <a:tabLst>
                <a:tab pos="285750" algn="l"/>
              </a:tabLst>
            </a:pPr>
            <a:r>
              <a:rPr sz="2400" spc="-5" dirty="0">
                <a:latin typeface="Arial"/>
                <a:cs typeface="Arial"/>
              </a:rPr>
              <a:t>Household income includes all people in household  contributing </a:t>
            </a:r>
            <a:r>
              <a:rPr sz="2400" dirty="0">
                <a:latin typeface="Arial"/>
                <a:cs typeface="Arial"/>
              </a:rPr>
              <a:t>to </a:t>
            </a:r>
            <a:r>
              <a:rPr sz="2400" spc="-5" dirty="0">
                <a:latin typeface="Arial"/>
                <a:cs typeface="Arial"/>
              </a:rPr>
              <a:t>household expenses, </a:t>
            </a:r>
            <a:r>
              <a:rPr sz="2400" dirty="0">
                <a:latin typeface="Arial"/>
                <a:cs typeface="Arial"/>
              </a:rPr>
              <a:t>e.g.</a:t>
            </a:r>
            <a:r>
              <a:rPr sz="2400" spc="80" dirty="0">
                <a:latin typeface="Arial"/>
                <a:cs typeface="Arial"/>
              </a:rPr>
              <a:t> </a:t>
            </a:r>
            <a:r>
              <a:rPr sz="2400" spc="-5" dirty="0">
                <a:latin typeface="Arial"/>
                <a:cs typeface="Arial"/>
              </a:rPr>
              <a:t>spouse.</a:t>
            </a:r>
            <a:endParaRPr sz="2400" dirty="0">
              <a:latin typeface="Arial"/>
              <a:cs typeface="Arial"/>
            </a:endParaRPr>
          </a:p>
          <a:p>
            <a:pPr marL="285115" indent="-247015">
              <a:lnSpc>
                <a:spcPct val="100000"/>
              </a:lnSpc>
              <a:spcBef>
                <a:spcPts val="490"/>
              </a:spcBef>
              <a:buClr>
                <a:srgbClr val="3D57A7"/>
              </a:buClr>
              <a:buChar char="●"/>
              <a:tabLst>
                <a:tab pos="285750" algn="l"/>
              </a:tabLst>
            </a:pPr>
            <a:r>
              <a:rPr sz="2400" spc="-5" dirty="0">
                <a:latin typeface="Arial"/>
                <a:cs typeface="Arial"/>
              </a:rPr>
              <a:t>Eligibility based on pre-tax</a:t>
            </a:r>
            <a:r>
              <a:rPr sz="2400" spc="60" dirty="0">
                <a:latin typeface="Arial"/>
                <a:cs typeface="Arial"/>
              </a:rPr>
              <a:t> </a:t>
            </a:r>
            <a:r>
              <a:rPr sz="2400" spc="-5" dirty="0">
                <a:latin typeface="Arial"/>
                <a:cs typeface="Arial"/>
              </a:rPr>
              <a:t>income</a:t>
            </a:r>
            <a:endParaRPr sz="2400" dirty="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44500" y="860247"/>
            <a:ext cx="6034405" cy="574675"/>
          </a:xfrm>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2018 </a:t>
            </a:r>
            <a:r>
              <a:rPr sz="3600" b="0" spc="-5" dirty="0">
                <a:solidFill>
                  <a:srgbClr val="3D57A7"/>
                </a:solidFill>
                <a:latin typeface="Calibri"/>
                <a:cs typeface="Calibri"/>
              </a:rPr>
              <a:t>Federal Poverty</a:t>
            </a:r>
            <a:r>
              <a:rPr sz="3600" b="0" spc="-100" dirty="0">
                <a:solidFill>
                  <a:srgbClr val="3D57A7"/>
                </a:solidFill>
                <a:latin typeface="Calibri"/>
                <a:cs typeface="Calibri"/>
              </a:rPr>
              <a:t> </a:t>
            </a:r>
            <a:r>
              <a:rPr sz="3600" b="0" dirty="0">
                <a:solidFill>
                  <a:srgbClr val="3D57A7"/>
                </a:solidFill>
                <a:latin typeface="Calibri"/>
                <a:cs typeface="Calibri"/>
              </a:rPr>
              <a:t>Guidelines</a:t>
            </a:r>
            <a:endParaRPr sz="3600" dirty="0">
              <a:latin typeface="Calibri"/>
              <a:cs typeface="Calibri"/>
            </a:endParaRPr>
          </a:p>
        </p:txBody>
      </p:sp>
      <p:graphicFrame>
        <p:nvGraphicFramePr>
          <p:cNvPr id="3" name="object 3" descr="Maximum income amounts per person in household for eligibility." title="2018 Federal Poverty Guidelines Table"/>
          <p:cNvGraphicFramePr>
            <a:graphicFrameLocks noGrp="1"/>
          </p:cNvGraphicFramePr>
          <p:nvPr>
            <p:extLst>
              <p:ext uri="{D42A27DB-BD31-4B8C-83A1-F6EECF244321}">
                <p14:modId xmlns:p14="http://schemas.microsoft.com/office/powerpoint/2010/main" val="3162440086"/>
              </p:ext>
            </p:extLst>
          </p:nvPr>
        </p:nvGraphicFramePr>
        <p:xfrm>
          <a:off x="452437" y="1719135"/>
          <a:ext cx="7562850" cy="4704080"/>
        </p:xfrm>
        <a:graphic>
          <a:graphicData uri="http://schemas.openxmlformats.org/drawingml/2006/table">
            <a:tbl>
              <a:tblPr firstRow="1" bandRow="1">
                <a:tableStyleId>{2D5ABB26-0587-4C30-8999-92F81FD0307C}</a:tableStyleId>
              </a:tblPr>
              <a:tblGrid>
                <a:gridCol w="2451100">
                  <a:extLst>
                    <a:ext uri="{9D8B030D-6E8A-4147-A177-3AD203B41FA5}">
                      <a16:colId xmlns:a16="http://schemas.microsoft.com/office/drawing/2014/main" val="20000"/>
                    </a:ext>
                  </a:extLst>
                </a:gridCol>
                <a:gridCol w="3022600">
                  <a:extLst>
                    <a:ext uri="{9D8B030D-6E8A-4147-A177-3AD203B41FA5}">
                      <a16:colId xmlns:a16="http://schemas.microsoft.com/office/drawing/2014/main" val="20001"/>
                    </a:ext>
                  </a:extLst>
                </a:gridCol>
                <a:gridCol w="1044575">
                  <a:extLst>
                    <a:ext uri="{9D8B030D-6E8A-4147-A177-3AD203B41FA5}">
                      <a16:colId xmlns:a16="http://schemas.microsoft.com/office/drawing/2014/main" val="20002"/>
                    </a:ext>
                  </a:extLst>
                </a:gridCol>
                <a:gridCol w="1044575">
                  <a:extLst>
                    <a:ext uri="{9D8B030D-6E8A-4147-A177-3AD203B41FA5}">
                      <a16:colId xmlns:a16="http://schemas.microsoft.com/office/drawing/2014/main" val="20003"/>
                    </a:ext>
                  </a:extLst>
                </a:gridCol>
              </a:tblGrid>
              <a:tr h="645160">
                <a:tc>
                  <a:txBody>
                    <a:bodyPr/>
                    <a:lstStyle/>
                    <a:p>
                      <a:pPr marL="13970" algn="r">
                        <a:lnSpc>
                          <a:spcPct val="100000"/>
                        </a:lnSpc>
                        <a:spcBef>
                          <a:spcPts val="30"/>
                        </a:spcBef>
                      </a:pPr>
                      <a:r>
                        <a:rPr sz="1700" b="1" dirty="0">
                          <a:latin typeface="Arial"/>
                          <a:cs typeface="Arial"/>
                        </a:rPr>
                        <a:t>Number of persons</a:t>
                      </a:r>
                      <a:r>
                        <a:rPr sz="1700" b="1" spc="-70" dirty="0">
                          <a:latin typeface="Arial"/>
                          <a:cs typeface="Arial"/>
                        </a:rPr>
                        <a:t> </a:t>
                      </a:r>
                      <a:r>
                        <a:rPr sz="1700" b="1" spc="-5" dirty="0">
                          <a:latin typeface="Arial"/>
                          <a:cs typeface="Arial"/>
                        </a:rPr>
                        <a:t>in</a:t>
                      </a:r>
                      <a:endParaRPr sz="1700" dirty="0">
                        <a:latin typeface="Arial"/>
                        <a:cs typeface="Arial"/>
                      </a:endParaRPr>
                    </a:p>
                    <a:p>
                      <a:pPr marL="13970" algn="r">
                        <a:lnSpc>
                          <a:spcPct val="100000"/>
                        </a:lnSpc>
                        <a:spcBef>
                          <a:spcPts val="5"/>
                        </a:spcBef>
                      </a:pPr>
                      <a:r>
                        <a:rPr sz="1700" b="1" spc="-5" dirty="0">
                          <a:latin typeface="Arial"/>
                          <a:cs typeface="Arial"/>
                        </a:rPr>
                        <a:t>family/household</a:t>
                      </a:r>
                      <a:endParaRPr sz="1700" dirty="0">
                        <a:latin typeface="Arial"/>
                        <a:cs typeface="Arial"/>
                      </a:endParaRPr>
                    </a:p>
                  </a:txBody>
                  <a:tcPr marL="0" marR="0" marT="3810"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solidFill>
                      <a:schemeClr val="bg1">
                        <a:lumMod val="95000"/>
                      </a:schemeClr>
                    </a:solidFill>
                  </a:tcPr>
                </a:tc>
                <a:tc>
                  <a:txBody>
                    <a:bodyPr/>
                    <a:lstStyle/>
                    <a:p>
                      <a:pPr marL="14604" algn="r">
                        <a:lnSpc>
                          <a:spcPct val="100000"/>
                        </a:lnSpc>
                        <a:spcBef>
                          <a:spcPts val="30"/>
                        </a:spcBef>
                      </a:pPr>
                      <a:r>
                        <a:rPr sz="1700" b="1" dirty="0">
                          <a:latin typeface="Arial"/>
                          <a:cs typeface="Arial"/>
                        </a:rPr>
                        <a:t>400% for everywhere,</a:t>
                      </a:r>
                      <a:r>
                        <a:rPr sz="1700" b="1" spc="-45" dirty="0">
                          <a:latin typeface="Arial"/>
                          <a:cs typeface="Arial"/>
                        </a:rPr>
                        <a:t> </a:t>
                      </a:r>
                      <a:r>
                        <a:rPr sz="1700" b="1" dirty="0">
                          <a:latin typeface="Arial"/>
                          <a:cs typeface="Arial"/>
                        </a:rPr>
                        <a:t>except</a:t>
                      </a:r>
                      <a:endParaRPr sz="1700" dirty="0">
                        <a:latin typeface="Arial"/>
                        <a:cs typeface="Arial"/>
                      </a:endParaRPr>
                    </a:p>
                    <a:p>
                      <a:pPr marL="14604" algn="r">
                        <a:lnSpc>
                          <a:spcPct val="100000"/>
                        </a:lnSpc>
                        <a:spcBef>
                          <a:spcPts val="5"/>
                        </a:spcBef>
                      </a:pPr>
                      <a:r>
                        <a:rPr sz="1700" b="1" spc="-5" dirty="0">
                          <a:latin typeface="Arial"/>
                          <a:cs typeface="Arial"/>
                        </a:rPr>
                        <a:t>Alaska </a:t>
                      </a:r>
                      <a:r>
                        <a:rPr sz="1700" b="1" dirty="0">
                          <a:latin typeface="Arial"/>
                          <a:cs typeface="Arial"/>
                        </a:rPr>
                        <a:t>and</a:t>
                      </a:r>
                      <a:r>
                        <a:rPr sz="1700" b="1" spc="30" dirty="0">
                          <a:latin typeface="Arial"/>
                          <a:cs typeface="Arial"/>
                        </a:rPr>
                        <a:t> </a:t>
                      </a:r>
                      <a:r>
                        <a:rPr sz="1700" b="1" dirty="0">
                          <a:latin typeface="Arial"/>
                          <a:cs typeface="Arial"/>
                        </a:rPr>
                        <a:t>Hawaii</a:t>
                      </a:r>
                      <a:endParaRPr sz="1700" dirty="0">
                        <a:latin typeface="Arial"/>
                        <a:cs typeface="Arial"/>
                      </a:endParaRPr>
                    </a:p>
                  </a:txBody>
                  <a:tcPr marL="0" marR="0" marT="3810" marB="0">
                    <a:lnL w="9525">
                      <a:solidFill>
                        <a:srgbClr val="808080"/>
                      </a:solidFill>
                      <a:prstDash val="solid"/>
                    </a:lnL>
                    <a:lnR w="9525">
                      <a:solidFill>
                        <a:srgbClr val="808080"/>
                      </a:solidFill>
                      <a:prstDash val="solid"/>
                    </a:lnR>
                    <a:lnT w="9525">
                      <a:solidFill>
                        <a:srgbClr val="808080"/>
                      </a:solidFill>
                      <a:prstDash val="solid"/>
                    </a:lnT>
                    <a:lnB w="9525" cap="flat" cmpd="sng" algn="ctr">
                      <a:solidFill>
                        <a:srgbClr val="808080"/>
                      </a:solidFill>
                      <a:prstDash val="solid"/>
                      <a:round/>
                      <a:headEnd type="none" w="med" len="med"/>
                      <a:tailEnd type="none" w="med" len="med"/>
                    </a:lnB>
                    <a:solidFill>
                      <a:schemeClr val="bg1">
                        <a:lumMod val="95000"/>
                      </a:schemeClr>
                    </a:solidFill>
                  </a:tcPr>
                </a:tc>
                <a:tc>
                  <a:txBody>
                    <a:bodyPr/>
                    <a:lstStyle/>
                    <a:p>
                      <a:pPr marL="14604" algn="r">
                        <a:lnSpc>
                          <a:spcPct val="100000"/>
                        </a:lnSpc>
                        <a:spcBef>
                          <a:spcPts val="30"/>
                        </a:spcBef>
                      </a:pPr>
                      <a:r>
                        <a:rPr sz="1700" b="1" dirty="0">
                          <a:latin typeface="Arial"/>
                          <a:cs typeface="Arial"/>
                        </a:rPr>
                        <a:t>400%</a:t>
                      </a:r>
                      <a:r>
                        <a:rPr sz="1700" b="1" spc="-30" dirty="0">
                          <a:latin typeface="Arial"/>
                          <a:cs typeface="Arial"/>
                        </a:rPr>
                        <a:t> </a:t>
                      </a:r>
                      <a:r>
                        <a:rPr sz="1700" b="1" dirty="0">
                          <a:latin typeface="Arial"/>
                          <a:cs typeface="Arial"/>
                        </a:rPr>
                        <a:t>for</a:t>
                      </a:r>
                      <a:endParaRPr sz="1700" dirty="0">
                        <a:latin typeface="Arial"/>
                        <a:cs typeface="Arial"/>
                      </a:endParaRPr>
                    </a:p>
                    <a:p>
                      <a:pPr marL="14604" algn="r">
                        <a:lnSpc>
                          <a:spcPct val="100000"/>
                        </a:lnSpc>
                        <a:spcBef>
                          <a:spcPts val="5"/>
                        </a:spcBef>
                      </a:pPr>
                      <a:r>
                        <a:rPr sz="1700" b="1" spc="-5" dirty="0">
                          <a:latin typeface="Arial"/>
                          <a:cs typeface="Arial"/>
                        </a:rPr>
                        <a:t>Alaska</a:t>
                      </a:r>
                      <a:endParaRPr sz="1700" dirty="0">
                        <a:latin typeface="Arial"/>
                        <a:cs typeface="Arial"/>
                      </a:endParaRPr>
                    </a:p>
                  </a:txBody>
                  <a:tcPr marL="0" marR="0" marT="3810"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solidFill>
                      <a:schemeClr val="bg1">
                        <a:lumMod val="95000"/>
                      </a:schemeClr>
                    </a:solidFill>
                  </a:tcPr>
                </a:tc>
                <a:tc>
                  <a:txBody>
                    <a:bodyPr/>
                    <a:lstStyle/>
                    <a:p>
                      <a:pPr marL="14604" algn="r">
                        <a:lnSpc>
                          <a:spcPct val="100000"/>
                        </a:lnSpc>
                        <a:spcBef>
                          <a:spcPts val="30"/>
                        </a:spcBef>
                      </a:pPr>
                      <a:r>
                        <a:rPr sz="1700" b="1" dirty="0">
                          <a:latin typeface="Arial"/>
                          <a:cs typeface="Arial"/>
                        </a:rPr>
                        <a:t>400%</a:t>
                      </a:r>
                      <a:r>
                        <a:rPr sz="1700" b="1" spc="-30" dirty="0">
                          <a:latin typeface="Arial"/>
                          <a:cs typeface="Arial"/>
                        </a:rPr>
                        <a:t> </a:t>
                      </a:r>
                      <a:r>
                        <a:rPr sz="1700" b="1" dirty="0">
                          <a:latin typeface="Arial"/>
                          <a:cs typeface="Arial"/>
                        </a:rPr>
                        <a:t>for</a:t>
                      </a:r>
                      <a:endParaRPr sz="1700" dirty="0">
                        <a:latin typeface="Arial"/>
                        <a:cs typeface="Arial"/>
                      </a:endParaRPr>
                    </a:p>
                    <a:p>
                      <a:pPr marL="14604" algn="r">
                        <a:lnSpc>
                          <a:spcPct val="100000"/>
                        </a:lnSpc>
                        <a:spcBef>
                          <a:spcPts val="5"/>
                        </a:spcBef>
                      </a:pPr>
                      <a:r>
                        <a:rPr sz="1700" b="1" dirty="0">
                          <a:latin typeface="Arial"/>
                          <a:cs typeface="Arial"/>
                        </a:rPr>
                        <a:t>Hawaii</a:t>
                      </a:r>
                      <a:endParaRPr sz="1700" dirty="0">
                        <a:latin typeface="Arial"/>
                        <a:cs typeface="Arial"/>
                      </a:endParaRPr>
                    </a:p>
                  </a:txBody>
                  <a:tcPr marL="0" marR="0" marT="3810"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solidFill>
                      <a:schemeClr val="bg1">
                        <a:lumMod val="95000"/>
                      </a:schemeClr>
                    </a:solidFill>
                  </a:tcPr>
                </a:tc>
                <a:extLst>
                  <a:ext uri="{0D108BD9-81ED-4DB2-BD59-A6C34878D82A}">
                    <a16:rowId xmlns:a16="http://schemas.microsoft.com/office/drawing/2014/main" val="10000"/>
                  </a:ext>
                </a:extLst>
              </a:tr>
              <a:tr h="392430">
                <a:tc>
                  <a:txBody>
                    <a:bodyPr/>
                    <a:lstStyle/>
                    <a:p>
                      <a:pPr marL="10160" algn="r">
                        <a:lnSpc>
                          <a:spcPct val="100000"/>
                        </a:lnSpc>
                        <a:spcBef>
                          <a:spcPts val="140"/>
                        </a:spcBef>
                      </a:pPr>
                      <a:r>
                        <a:rPr sz="1700" b="1" dirty="0">
                          <a:latin typeface="Arial"/>
                          <a:cs typeface="Arial"/>
                        </a:rPr>
                        <a:t>1</a:t>
                      </a:r>
                      <a:endParaRPr sz="1700" dirty="0">
                        <a:latin typeface="Arial"/>
                        <a:cs typeface="Arial"/>
                      </a:endParaRPr>
                    </a:p>
                  </a:txBody>
                  <a:tcPr marL="0" marR="0" marT="17780"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dirty="0">
                          <a:solidFill>
                            <a:srgbClr val="000000"/>
                          </a:solidFill>
                          <a:effectLst/>
                          <a:latin typeface="Arial" panose="020B0604020202020204" pitchFamily="34" charset="0"/>
                        </a:rPr>
                        <a:t>$48,560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L="75565" algn="r">
                        <a:lnSpc>
                          <a:spcPct val="100000"/>
                        </a:lnSpc>
                        <a:spcBef>
                          <a:spcPts val="35"/>
                        </a:spcBef>
                      </a:pPr>
                      <a:r>
                        <a:rPr sz="1700" b="1" dirty="0">
                          <a:latin typeface="Arial"/>
                          <a:cs typeface="Arial"/>
                        </a:rPr>
                        <a:t>$60,720</a:t>
                      </a:r>
                      <a:endParaRPr sz="1700">
                        <a:latin typeface="Arial"/>
                        <a:cs typeface="Arial"/>
                      </a:endParaRPr>
                    </a:p>
                  </a:txBody>
                  <a:tcPr marL="0" marR="0" marT="4445"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L="75565" algn="r">
                        <a:lnSpc>
                          <a:spcPct val="100000"/>
                        </a:lnSpc>
                        <a:spcBef>
                          <a:spcPts val="35"/>
                        </a:spcBef>
                      </a:pPr>
                      <a:r>
                        <a:rPr sz="1700" b="1" dirty="0">
                          <a:latin typeface="Arial"/>
                          <a:cs typeface="Arial"/>
                        </a:rPr>
                        <a:t>$55,840</a:t>
                      </a:r>
                      <a:endParaRPr sz="1700">
                        <a:latin typeface="Arial"/>
                        <a:cs typeface="Arial"/>
                      </a:endParaRPr>
                    </a:p>
                  </a:txBody>
                  <a:tcPr marL="0" marR="0" marT="4445"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1"/>
                  </a:ext>
                </a:extLst>
              </a:tr>
              <a:tr h="392430">
                <a:tc>
                  <a:txBody>
                    <a:bodyPr/>
                    <a:lstStyle/>
                    <a:p>
                      <a:pPr marL="10160" algn="r">
                        <a:lnSpc>
                          <a:spcPct val="100000"/>
                        </a:lnSpc>
                        <a:spcBef>
                          <a:spcPts val="140"/>
                        </a:spcBef>
                      </a:pPr>
                      <a:r>
                        <a:rPr sz="1700" b="1" dirty="0">
                          <a:latin typeface="Arial"/>
                          <a:cs typeface="Arial"/>
                        </a:rPr>
                        <a:t>2</a:t>
                      </a:r>
                      <a:endParaRPr sz="1700" dirty="0">
                        <a:latin typeface="Arial"/>
                        <a:cs typeface="Arial"/>
                      </a:endParaRPr>
                    </a:p>
                  </a:txBody>
                  <a:tcPr marL="0" marR="0" marT="17780"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a:solidFill>
                            <a:srgbClr val="000000"/>
                          </a:solidFill>
                          <a:effectLst/>
                          <a:latin typeface="Arial" panose="020B0604020202020204" pitchFamily="34" charset="0"/>
                        </a:rPr>
                        <a:t>$65,840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L="75565" algn="r">
                        <a:lnSpc>
                          <a:spcPct val="100000"/>
                        </a:lnSpc>
                        <a:spcBef>
                          <a:spcPts val="35"/>
                        </a:spcBef>
                      </a:pPr>
                      <a:r>
                        <a:rPr sz="1700" b="1" dirty="0">
                          <a:latin typeface="Arial"/>
                          <a:cs typeface="Arial"/>
                        </a:rPr>
                        <a:t>$82,320</a:t>
                      </a:r>
                      <a:endParaRPr sz="1700">
                        <a:latin typeface="Arial"/>
                        <a:cs typeface="Arial"/>
                      </a:endParaRPr>
                    </a:p>
                  </a:txBody>
                  <a:tcPr marL="0" marR="0" marT="4445"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L="75565" algn="r">
                        <a:lnSpc>
                          <a:spcPct val="100000"/>
                        </a:lnSpc>
                        <a:spcBef>
                          <a:spcPts val="35"/>
                        </a:spcBef>
                      </a:pPr>
                      <a:r>
                        <a:rPr sz="1700" b="1" dirty="0">
                          <a:latin typeface="Arial"/>
                          <a:cs typeface="Arial"/>
                        </a:rPr>
                        <a:t>$75,720</a:t>
                      </a:r>
                      <a:endParaRPr sz="1700">
                        <a:latin typeface="Arial"/>
                        <a:cs typeface="Arial"/>
                      </a:endParaRPr>
                    </a:p>
                  </a:txBody>
                  <a:tcPr marL="0" marR="0" marT="4445"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2"/>
                  </a:ext>
                </a:extLst>
              </a:tr>
              <a:tr h="392430">
                <a:tc>
                  <a:txBody>
                    <a:bodyPr/>
                    <a:lstStyle/>
                    <a:p>
                      <a:pPr marL="10160" algn="r">
                        <a:lnSpc>
                          <a:spcPct val="100000"/>
                        </a:lnSpc>
                        <a:spcBef>
                          <a:spcPts val="145"/>
                        </a:spcBef>
                      </a:pPr>
                      <a:r>
                        <a:rPr sz="1700" b="1" dirty="0">
                          <a:latin typeface="Arial"/>
                          <a:cs typeface="Arial"/>
                        </a:rPr>
                        <a:t>3</a:t>
                      </a:r>
                      <a:endParaRPr sz="1700">
                        <a:latin typeface="Arial"/>
                        <a:cs typeface="Arial"/>
                      </a:endParaRPr>
                    </a:p>
                  </a:txBody>
                  <a:tcPr marL="0" marR="0" marT="18415"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dirty="0">
                          <a:solidFill>
                            <a:srgbClr val="000000"/>
                          </a:solidFill>
                          <a:effectLst/>
                          <a:latin typeface="Arial" panose="020B0604020202020204" pitchFamily="34" charset="0"/>
                        </a:rPr>
                        <a:t>$83,120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cap="flat" cmpd="sng" algn="ctr">
                      <a:solidFill>
                        <a:srgbClr val="808080"/>
                      </a:solidFill>
                      <a:prstDash val="solid"/>
                      <a:round/>
                      <a:headEnd type="none" w="med" len="med"/>
                      <a:tailEnd type="none" w="med" len="med"/>
                    </a:lnB>
                  </a:tcPr>
                </a:tc>
                <a:tc>
                  <a:txBody>
                    <a:bodyPr/>
                    <a:lstStyle/>
                    <a:p>
                      <a:pPr marR="58419" algn="r">
                        <a:lnSpc>
                          <a:spcPct val="100000"/>
                        </a:lnSpc>
                        <a:spcBef>
                          <a:spcPts val="35"/>
                        </a:spcBef>
                      </a:pPr>
                      <a:r>
                        <a:rPr sz="1700" b="1" dirty="0">
                          <a:latin typeface="Arial"/>
                          <a:cs typeface="Arial"/>
                        </a:rPr>
                        <a:t>$103,920</a:t>
                      </a:r>
                      <a:endParaRPr sz="1700">
                        <a:latin typeface="Arial"/>
                        <a:cs typeface="Arial"/>
                      </a:endParaRPr>
                    </a:p>
                  </a:txBody>
                  <a:tcPr marL="0" marR="0" marT="4445"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L="75565" algn="r">
                        <a:lnSpc>
                          <a:spcPct val="100000"/>
                        </a:lnSpc>
                        <a:spcBef>
                          <a:spcPts val="35"/>
                        </a:spcBef>
                      </a:pPr>
                      <a:r>
                        <a:rPr sz="1700" b="1" dirty="0">
                          <a:latin typeface="Arial"/>
                          <a:cs typeface="Arial"/>
                        </a:rPr>
                        <a:t>$95,600</a:t>
                      </a:r>
                      <a:endParaRPr sz="1700">
                        <a:latin typeface="Arial"/>
                        <a:cs typeface="Arial"/>
                      </a:endParaRPr>
                    </a:p>
                  </a:txBody>
                  <a:tcPr marL="0" marR="0" marT="4445"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3"/>
                  </a:ext>
                </a:extLst>
              </a:tr>
              <a:tr h="392430">
                <a:tc>
                  <a:txBody>
                    <a:bodyPr/>
                    <a:lstStyle/>
                    <a:p>
                      <a:pPr marL="10160" algn="r">
                        <a:lnSpc>
                          <a:spcPct val="100000"/>
                        </a:lnSpc>
                        <a:spcBef>
                          <a:spcPts val="145"/>
                        </a:spcBef>
                      </a:pPr>
                      <a:r>
                        <a:rPr sz="1700" b="1" dirty="0">
                          <a:latin typeface="Arial"/>
                          <a:cs typeface="Arial"/>
                        </a:rPr>
                        <a:t>4</a:t>
                      </a:r>
                      <a:endParaRPr sz="1700">
                        <a:latin typeface="Arial"/>
                        <a:cs typeface="Arial"/>
                      </a:endParaRPr>
                    </a:p>
                  </a:txBody>
                  <a:tcPr marL="0" marR="0" marT="18415"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a:solidFill>
                            <a:srgbClr val="000000"/>
                          </a:solidFill>
                          <a:effectLst/>
                          <a:latin typeface="Arial" panose="020B0604020202020204" pitchFamily="34" charset="0"/>
                        </a:rPr>
                        <a:t>$100,400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35"/>
                        </a:spcBef>
                      </a:pPr>
                      <a:r>
                        <a:rPr sz="1700" b="1" dirty="0">
                          <a:latin typeface="Arial"/>
                          <a:cs typeface="Arial"/>
                        </a:rPr>
                        <a:t>$125</a:t>
                      </a:r>
                      <a:r>
                        <a:rPr sz="1700" b="1" spc="-15" dirty="0">
                          <a:latin typeface="Arial"/>
                          <a:cs typeface="Arial"/>
                        </a:rPr>
                        <a:t>,</a:t>
                      </a:r>
                      <a:r>
                        <a:rPr sz="1700" b="1" dirty="0">
                          <a:latin typeface="Arial"/>
                          <a:cs typeface="Arial"/>
                        </a:rPr>
                        <a:t>520</a:t>
                      </a:r>
                      <a:endParaRPr sz="1700">
                        <a:latin typeface="Arial"/>
                        <a:cs typeface="Arial"/>
                      </a:endParaRPr>
                    </a:p>
                  </a:txBody>
                  <a:tcPr marL="0" marR="0" marT="4445"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35"/>
                        </a:spcBef>
                      </a:pPr>
                      <a:r>
                        <a:rPr sz="1700" b="1" dirty="0">
                          <a:latin typeface="Arial"/>
                          <a:cs typeface="Arial"/>
                        </a:rPr>
                        <a:t>$115</a:t>
                      </a:r>
                      <a:r>
                        <a:rPr sz="1700" b="1" spc="-15" dirty="0">
                          <a:latin typeface="Arial"/>
                          <a:cs typeface="Arial"/>
                        </a:rPr>
                        <a:t>,</a:t>
                      </a:r>
                      <a:r>
                        <a:rPr sz="1700" b="1" dirty="0">
                          <a:latin typeface="Arial"/>
                          <a:cs typeface="Arial"/>
                        </a:rPr>
                        <a:t>480</a:t>
                      </a:r>
                      <a:endParaRPr sz="1700">
                        <a:latin typeface="Arial"/>
                        <a:cs typeface="Arial"/>
                      </a:endParaRPr>
                    </a:p>
                  </a:txBody>
                  <a:tcPr marL="0" marR="0" marT="4445"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4"/>
                  </a:ext>
                </a:extLst>
              </a:tr>
              <a:tr h="373380">
                <a:tc>
                  <a:txBody>
                    <a:bodyPr/>
                    <a:lstStyle/>
                    <a:p>
                      <a:pPr marL="10160" algn="r">
                        <a:lnSpc>
                          <a:spcPct val="100000"/>
                        </a:lnSpc>
                        <a:spcBef>
                          <a:spcPts val="145"/>
                        </a:spcBef>
                      </a:pPr>
                      <a:r>
                        <a:rPr sz="1700" b="1" dirty="0">
                          <a:latin typeface="Arial"/>
                          <a:cs typeface="Arial"/>
                        </a:rPr>
                        <a:t>5</a:t>
                      </a:r>
                      <a:endParaRPr sz="1700">
                        <a:latin typeface="Arial"/>
                        <a:cs typeface="Arial"/>
                      </a:endParaRPr>
                    </a:p>
                  </a:txBody>
                  <a:tcPr marL="0" marR="0" marT="18415"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a:solidFill>
                            <a:srgbClr val="000000"/>
                          </a:solidFill>
                          <a:effectLst/>
                          <a:latin typeface="Arial" panose="020B0604020202020204" pitchFamily="34" charset="0"/>
                        </a:rPr>
                        <a:t>$117,680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35"/>
                        </a:spcBef>
                      </a:pPr>
                      <a:r>
                        <a:rPr sz="1700" b="1" dirty="0">
                          <a:latin typeface="Arial"/>
                          <a:cs typeface="Arial"/>
                        </a:rPr>
                        <a:t>$147,120</a:t>
                      </a:r>
                      <a:endParaRPr sz="1700">
                        <a:latin typeface="Arial"/>
                        <a:cs typeface="Arial"/>
                      </a:endParaRPr>
                    </a:p>
                  </a:txBody>
                  <a:tcPr marL="0" marR="0" marT="4445"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35"/>
                        </a:spcBef>
                      </a:pPr>
                      <a:r>
                        <a:rPr sz="1700" b="1" dirty="0">
                          <a:latin typeface="Arial"/>
                          <a:cs typeface="Arial"/>
                        </a:rPr>
                        <a:t>$135,360</a:t>
                      </a:r>
                      <a:endParaRPr sz="1700">
                        <a:latin typeface="Arial"/>
                        <a:cs typeface="Arial"/>
                      </a:endParaRPr>
                    </a:p>
                  </a:txBody>
                  <a:tcPr marL="0" marR="0" marT="4445"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5"/>
                  </a:ext>
                </a:extLst>
              </a:tr>
              <a:tr h="392430">
                <a:tc>
                  <a:txBody>
                    <a:bodyPr/>
                    <a:lstStyle/>
                    <a:p>
                      <a:pPr marL="10160" algn="r">
                        <a:lnSpc>
                          <a:spcPct val="100000"/>
                        </a:lnSpc>
                        <a:spcBef>
                          <a:spcPts val="145"/>
                        </a:spcBef>
                      </a:pPr>
                      <a:r>
                        <a:rPr sz="1700" b="1" dirty="0">
                          <a:latin typeface="Arial"/>
                          <a:cs typeface="Arial"/>
                        </a:rPr>
                        <a:t>6</a:t>
                      </a:r>
                      <a:endParaRPr sz="1700" dirty="0">
                        <a:latin typeface="Arial"/>
                        <a:cs typeface="Arial"/>
                      </a:endParaRPr>
                    </a:p>
                  </a:txBody>
                  <a:tcPr marL="0" marR="0" marT="18415"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a:solidFill>
                            <a:srgbClr val="000000"/>
                          </a:solidFill>
                          <a:effectLst/>
                          <a:latin typeface="Arial" panose="020B0604020202020204" pitchFamily="34" charset="0"/>
                        </a:rPr>
                        <a:t>$134,960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35"/>
                        </a:spcBef>
                      </a:pPr>
                      <a:r>
                        <a:rPr sz="1700" b="1" dirty="0">
                          <a:latin typeface="Arial"/>
                          <a:cs typeface="Arial"/>
                        </a:rPr>
                        <a:t>$168,720</a:t>
                      </a:r>
                      <a:endParaRPr sz="1700">
                        <a:latin typeface="Arial"/>
                        <a:cs typeface="Arial"/>
                      </a:endParaRPr>
                    </a:p>
                  </a:txBody>
                  <a:tcPr marL="0" marR="0" marT="4445"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35"/>
                        </a:spcBef>
                      </a:pPr>
                      <a:r>
                        <a:rPr sz="1700" b="1" dirty="0">
                          <a:latin typeface="Arial"/>
                          <a:cs typeface="Arial"/>
                        </a:rPr>
                        <a:t>$155,240</a:t>
                      </a:r>
                      <a:endParaRPr sz="1700">
                        <a:latin typeface="Arial"/>
                        <a:cs typeface="Arial"/>
                      </a:endParaRPr>
                    </a:p>
                  </a:txBody>
                  <a:tcPr marL="0" marR="0" marT="4445"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6"/>
                  </a:ext>
                </a:extLst>
              </a:tr>
              <a:tr h="392430">
                <a:tc>
                  <a:txBody>
                    <a:bodyPr/>
                    <a:lstStyle/>
                    <a:p>
                      <a:pPr marL="10160" algn="r">
                        <a:lnSpc>
                          <a:spcPct val="100000"/>
                        </a:lnSpc>
                        <a:spcBef>
                          <a:spcPts val="145"/>
                        </a:spcBef>
                      </a:pPr>
                      <a:r>
                        <a:rPr sz="1700" b="1" dirty="0">
                          <a:latin typeface="Arial"/>
                          <a:cs typeface="Arial"/>
                        </a:rPr>
                        <a:t>7</a:t>
                      </a:r>
                      <a:endParaRPr sz="1700">
                        <a:latin typeface="Arial"/>
                        <a:cs typeface="Arial"/>
                      </a:endParaRPr>
                    </a:p>
                  </a:txBody>
                  <a:tcPr marL="0" marR="0" marT="18415"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a:solidFill>
                            <a:srgbClr val="000000"/>
                          </a:solidFill>
                          <a:effectLst/>
                          <a:latin typeface="Arial" panose="020B0604020202020204" pitchFamily="34" charset="0"/>
                        </a:rPr>
                        <a:t>$152,240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40"/>
                        </a:spcBef>
                      </a:pPr>
                      <a:r>
                        <a:rPr sz="1700" b="1" dirty="0">
                          <a:latin typeface="Arial"/>
                          <a:cs typeface="Arial"/>
                        </a:rPr>
                        <a:t>$190,320</a:t>
                      </a:r>
                      <a:endParaRPr sz="1700" dirty="0">
                        <a:latin typeface="Arial"/>
                        <a:cs typeface="Arial"/>
                      </a:endParaRPr>
                    </a:p>
                  </a:txBody>
                  <a:tcPr marL="0" marR="0" marT="5080"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40"/>
                        </a:spcBef>
                      </a:pPr>
                      <a:r>
                        <a:rPr sz="1700" b="1" dirty="0">
                          <a:latin typeface="Arial"/>
                          <a:cs typeface="Arial"/>
                        </a:rPr>
                        <a:t>$175,120</a:t>
                      </a:r>
                      <a:endParaRPr sz="1700">
                        <a:latin typeface="Arial"/>
                        <a:cs typeface="Arial"/>
                      </a:endParaRPr>
                    </a:p>
                  </a:txBody>
                  <a:tcPr marL="0" marR="0" marT="5080"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7"/>
                  </a:ext>
                </a:extLst>
              </a:tr>
              <a:tr h="392430">
                <a:tc>
                  <a:txBody>
                    <a:bodyPr/>
                    <a:lstStyle/>
                    <a:p>
                      <a:pPr marL="10160" algn="r">
                        <a:lnSpc>
                          <a:spcPct val="100000"/>
                        </a:lnSpc>
                        <a:spcBef>
                          <a:spcPts val="145"/>
                        </a:spcBef>
                      </a:pPr>
                      <a:r>
                        <a:rPr sz="1700" b="1" dirty="0">
                          <a:latin typeface="Arial"/>
                          <a:cs typeface="Arial"/>
                        </a:rPr>
                        <a:t>8</a:t>
                      </a:r>
                      <a:endParaRPr sz="1700">
                        <a:latin typeface="Arial"/>
                        <a:cs typeface="Arial"/>
                      </a:endParaRPr>
                    </a:p>
                  </a:txBody>
                  <a:tcPr marL="0" marR="0" marT="18415"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a:solidFill>
                            <a:srgbClr val="000000"/>
                          </a:solidFill>
                          <a:effectLst/>
                          <a:latin typeface="Arial" panose="020B0604020202020204" pitchFamily="34" charset="0"/>
                        </a:rPr>
                        <a:t>$169,520 </a:t>
                      </a:r>
                    </a:p>
                  </a:txBody>
                  <a:tcPr marL="9525" marR="9525" marT="9525" marB="0" anchor="ctr">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40"/>
                        </a:spcBef>
                      </a:pPr>
                      <a:r>
                        <a:rPr sz="1700" b="1" dirty="0">
                          <a:latin typeface="Arial"/>
                          <a:cs typeface="Arial"/>
                        </a:rPr>
                        <a:t>$211,920</a:t>
                      </a:r>
                      <a:endParaRPr sz="1700" dirty="0">
                        <a:latin typeface="Arial"/>
                        <a:cs typeface="Arial"/>
                      </a:endParaRPr>
                    </a:p>
                  </a:txBody>
                  <a:tcPr marL="0" marR="0" marT="5080"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R="58419" algn="r">
                        <a:lnSpc>
                          <a:spcPct val="100000"/>
                        </a:lnSpc>
                        <a:spcBef>
                          <a:spcPts val="40"/>
                        </a:spcBef>
                      </a:pPr>
                      <a:r>
                        <a:rPr sz="1700" b="1" dirty="0">
                          <a:latin typeface="Arial"/>
                          <a:cs typeface="Arial"/>
                        </a:rPr>
                        <a:t>$195,000</a:t>
                      </a:r>
                      <a:endParaRPr sz="1700">
                        <a:latin typeface="Arial"/>
                        <a:cs typeface="Arial"/>
                      </a:endParaRPr>
                    </a:p>
                  </a:txBody>
                  <a:tcPr marL="0" marR="0" marT="5080"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8"/>
                  </a:ext>
                </a:extLst>
              </a:tr>
              <a:tr h="644525">
                <a:tc>
                  <a:txBody>
                    <a:bodyPr/>
                    <a:lstStyle/>
                    <a:p>
                      <a:pPr marL="13970" algn="r">
                        <a:lnSpc>
                          <a:spcPct val="100000"/>
                        </a:lnSpc>
                        <a:spcBef>
                          <a:spcPts val="40"/>
                        </a:spcBef>
                      </a:pPr>
                      <a:r>
                        <a:rPr sz="1700" b="1" dirty="0">
                          <a:latin typeface="Arial"/>
                          <a:cs typeface="Arial"/>
                        </a:rPr>
                        <a:t>For each</a:t>
                      </a:r>
                      <a:r>
                        <a:rPr sz="1700" b="1" spc="-30" dirty="0">
                          <a:latin typeface="Arial"/>
                          <a:cs typeface="Arial"/>
                        </a:rPr>
                        <a:t> </a:t>
                      </a:r>
                      <a:r>
                        <a:rPr sz="1700" b="1" dirty="0">
                          <a:latin typeface="Arial"/>
                          <a:cs typeface="Arial"/>
                        </a:rPr>
                        <a:t>additional</a:t>
                      </a:r>
                      <a:endParaRPr sz="1700">
                        <a:latin typeface="Arial"/>
                        <a:cs typeface="Arial"/>
                      </a:endParaRPr>
                    </a:p>
                    <a:p>
                      <a:pPr marL="13970" algn="r">
                        <a:lnSpc>
                          <a:spcPct val="100000"/>
                        </a:lnSpc>
                      </a:pPr>
                      <a:r>
                        <a:rPr sz="1700" b="1" dirty="0">
                          <a:latin typeface="Arial"/>
                          <a:cs typeface="Arial"/>
                        </a:rPr>
                        <a:t>person,</a:t>
                      </a:r>
                      <a:r>
                        <a:rPr sz="1700" b="1" spc="-20" dirty="0">
                          <a:latin typeface="Arial"/>
                          <a:cs typeface="Arial"/>
                        </a:rPr>
                        <a:t> </a:t>
                      </a:r>
                      <a:r>
                        <a:rPr sz="1700" b="1" dirty="0">
                          <a:latin typeface="Arial"/>
                          <a:cs typeface="Arial"/>
                        </a:rPr>
                        <a:t>add</a:t>
                      </a:r>
                      <a:endParaRPr sz="1700">
                        <a:latin typeface="Arial"/>
                        <a:cs typeface="Arial"/>
                      </a:endParaRPr>
                    </a:p>
                  </a:txBody>
                  <a:tcPr marL="0" marR="0" marT="5080" marB="0">
                    <a:lnL w="9525">
                      <a:solidFill>
                        <a:srgbClr val="808080"/>
                      </a:solidFill>
                      <a:prstDash val="solid"/>
                    </a:lnL>
                    <a:lnR w="9525" cap="flat" cmpd="sng" algn="ctr">
                      <a:solidFill>
                        <a:srgbClr val="808080"/>
                      </a:solidFill>
                      <a:prstDash val="solid"/>
                      <a:round/>
                      <a:headEnd type="none" w="med" len="med"/>
                      <a:tailEnd type="none" w="med" len="med"/>
                    </a:lnR>
                    <a:lnT w="9525">
                      <a:solidFill>
                        <a:srgbClr val="808080"/>
                      </a:solidFill>
                      <a:prstDash val="solid"/>
                    </a:lnT>
                    <a:lnB w="9525">
                      <a:solidFill>
                        <a:srgbClr val="808080"/>
                      </a:solidFill>
                      <a:prstDash val="solid"/>
                    </a:lnB>
                  </a:tcPr>
                </a:tc>
                <a:tc>
                  <a:txBody>
                    <a:bodyPr/>
                    <a:lstStyle/>
                    <a:p>
                      <a:pPr algn="r" fontAlgn="ctr"/>
                      <a:r>
                        <a:rPr lang="en-US" sz="1700" b="1" i="0" u="none" strike="noStrike" dirty="0">
                          <a:solidFill>
                            <a:srgbClr val="000000"/>
                          </a:solidFill>
                          <a:effectLst/>
                          <a:latin typeface="Arial" panose="020B0604020202020204" pitchFamily="34" charset="0"/>
                        </a:rPr>
                        <a:t>$17,280 </a:t>
                      </a:r>
                    </a:p>
                  </a:txBody>
                  <a:tcPr marL="9525" marR="9525" marT="9525" marB="0">
                    <a:lnL w="9525">
                      <a:solidFill>
                        <a:srgbClr val="808080"/>
                      </a:solidFill>
                      <a:prstDash val="solid"/>
                    </a:lnL>
                    <a:lnR w="9525">
                      <a:solidFill>
                        <a:srgbClr val="808080"/>
                      </a:solidFill>
                      <a:prstDash val="solid"/>
                    </a:lnR>
                    <a:lnT w="9525" cap="flat" cmpd="sng" algn="ctr">
                      <a:solidFill>
                        <a:srgbClr val="808080"/>
                      </a:solidFill>
                      <a:prstDash val="solid"/>
                      <a:round/>
                      <a:headEnd type="none" w="med" len="med"/>
                      <a:tailEnd type="none" w="med" len="med"/>
                    </a:lnT>
                    <a:lnB w="9525">
                      <a:solidFill>
                        <a:srgbClr val="808080"/>
                      </a:solidFill>
                      <a:prstDash val="solid"/>
                    </a:lnB>
                  </a:tcPr>
                </a:tc>
                <a:tc>
                  <a:txBody>
                    <a:bodyPr/>
                    <a:lstStyle/>
                    <a:p>
                      <a:pPr marL="14604" algn="r">
                        <a:lnSpc>
                          <a:spcPct val="100000"/>
                        </a:lnSpc>
                        <a:spcBef>
                          <a:spcPts val="40"/>
                        </a:spcBef>
                      </a:pPr>
                      <a:r>
                        <a:rPr sz="1700" b="1" dirty="0">
                          <a:latin typeface="Arial"/>
                          <a:cs typeface="Arial"/>
                        </a:rPr>
                        <a:t>$21,600</a:t>
                      </a:r>
                      <a:endParaRPr sz="1700" dirty="0">
                        <a:latin typeface="Arial"/>
                        <a:cs typeface="Arial"/>
                      </a:endParaRPr>
                    </a:p>
                  </a:txBody>
                  <a:tcPr marL="0" marR="0" marT="5080" marB="0">
                    <a:lnL w="9525" cap="flat" cmpd="sng" algn="ctr">
                      <a:solidFill>
                        <a:srgbClr val="808080"/>
                      </a:solidFill>
                      <a:prstDash val="solid"/>
                      <a:round/>
                      <a:headEnd type="none" w="med" len="med"/>
                      <a:tailEnd type="none" w="med" len="med"/>
                    </a:lnL>
                    <a:lnR w="9525">
                      <a:solidFill>
                        <a:srgbClr val="808080"/>
                      </a:solidFill>
                      <a:prstDash val="solid"/>
                    </a:lnR>
                    <a:lnT w="9525">
                      <a:solidFill>
                        <a:srgbClr val="808080"/>
                      </a:solidFill>
                      <a:prstDash val="solid"/>
                    </a:lnT>
                    <a:lnB w="9525">
                      <a:solidFill>
                        <a:srgbClr val="808080"/>
                      </a:solidFill>
                      <a:prstDash val="solid"/>
                    </a:lnB>
                  </a:tcPr>
                </a:tc>
                <a:tc>
                  <a:txBody>
                    <a:bodyPr/>
                    <a:lstStyle/>
                    <a:p>
                      <a:pPr marL="14604" algn="r">
                        <a:lnSpc>
                          <a:spcPct val="100000"/>
                        </a:lnSpc>
                        <a:spcBef>
                          <a:spcPts val="40"/>
                        </a:spcBef>
                      </a:pPr>
                      <a:r>
                        <a:rPr sz="1700" b="1" dirty="0">
                          <a:latin typeface="Arial"/>
                          <a:cs typeface="Arial"/>
                        </a:rPr>
                        <a:t>$19,880</a:t>
                      </a:r>
                      <a:endParaRPr sz="1700" dirty="0">
                        <a:latin typeface="Arial"/>
                        <a:cs typeface="Arial"/>
                      </a:endParaRPr>
                    </a:p>
                  </a:txBody>
                  <a:tcPr marL="0" marR="0" marT="5080"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extLst>
                  <a:ext uri="{0D108BD9-81ED-4DB2-BD59-A6C34878D82A}">
                    <a16:rowId xmlns:a16="http://schemas.microsoft.com/office/drawing/2014/main" val="10009"/>
                  </a:ext>
                </a:extLst>
              </a:tr>
              <a:tr h="294005">
                <a:tc gridSpan="4">
                  <a:txBody>
                    <a:bodyPr/>
                    <a:lstStyle/>
                    <a:p>
                      <a:pPr marL="13970">
                        <a:lnSpc>
                          <a:spcPct val="100000"/>
                        </a:lnSpc>
                        <a:spcBef>
                          <a:spcPts val="45"/>
                        </a:spcBef>
                      </a:pPr>
                      <a:r>
                        <a:rPr sz="1500" spc="-5" dirty="0">
                          <a:latin typeface="Arial"/>
                          <a:cs typeface="Arial"/>
                        </a:rPr>
                        <a:t>Source: </a:t>
                      </a:r>
                      <a:r>
                        <a:rPr sz="1500" u="heavy" spc="-5" dirty="0">
                          <a:solidFill>
                            <a:srgbClr val="F49100"/>
                          </a:solidFill>
                          <a:uFill>
                            <a:solidFill>
                              <a:srgbClr val="F49100"/>
                            </a:solidFill>
                          </a:uFill>
                          <a:latin typeface="Arial"/>
                          <a:cs typeface="Arial"/>
                          <a:hlinkClick r:id="rId2"/>
                        </a:rPr>
                        <a:t>U.S. Department </a:t>
                      </a:r>
                      <a:r>
                        <a:rPr sz="1500" u="heavy" dirty="0">
                          <a:solidFill>
                            <a:srgbClr val="F49100"/>
                          </a:solidFill>
                          <a:uFill>
                            <a:solidFill>
                              <a:srgbClr val="F49100"/>
                            </a:solidFill>
                          </a:uFill>
                          <a:latin typeface="Arial"/>
                          <a:cs typeface="Arial"/>
                          <a:hlinkClick r:id="rId2"/>
                        </a:rPr>
                        <a:t>of </a:t>
                      </a:r>
                      <a:r>
                        <a:rPr sz="1500" u="heavy" spc="-5" dirty="0">
                          <a:solidFill>
                            <a:srgbClr val="F49100"/>
                          </a:solidFill>
                          <a:uFill>
                            <a:solidFill>
                              <a:srgbClr val="F49100"/>
                            </a:solidFill>
                          </a:uFill>
                          <a:latin typeface="Arial"/>
                          <a:cs typeface="Arial"/>
                          <a:hlinkClick r:id="rId2"/>
                        </a:rPr>
                        <a:t>Health and Human</a:t>
                      </a:r>
                      <a:r>
                        <a:rPr sz="1500" u="heavy" spc="-55" dirty="0">
                          <a:solidFill>
                            <a:srgbClr val="F49100"/>
                          </a:solidFill>
                          <a:uFill>
                            <a:solidFill>
                              <a:srgbClr val="F49100"/>
                            </a:solidFill>
                          </a:uFill>
                          <a:latin typeface="Arial"/>
                          <a:cs typeface="Arial"/>
                          <a:hlinkClick r:id="rId2"/>
                        </a:rPr>
                        <a:t> </a:t>
                      </a:r>
                      <a:r>
                        <a:rPr sz="1500" u="heavy" spc="-5" dirty="0">
                          <a:solidFill>
                            <a:srgbClr val="F49100"/>
                          </a:solidFill>
                          <a:uFill>
                            <a:solidFill>
                              <a:srgbClr val="F49100"/>
                            </a:solidFill>
                          </a:uFill>
                          <a:latin typeface="Arial"/>
                          <a:cs typeface="Arial"/>
                          <a:hlinkClick r:id="rId2"/>
                        </a:rPr>
                        <a:t>Services</a:t>
                      </a:r>
                      <a:endParaRPr sz="1500" dirty="0">
                        <a:latin typeface="Arial"/>
                        <a:cs typeface="Arial"/>
                      </a:endParaRPr>
                    </a:p>
                  </a:txBody>
                  <a:tcPr marL="0" marR="0" marT="5715" marB="0">
                    <a:lnL w="9525">
                      <a:solidFill>
                        <a:srgbClr val="808080"/>
                      </a:solidFill>
                      <a:prstDash val="solid"/>
                    </a:lnL>
                    <a:lnR w="9525">
                      <a:solidFill>
                        <a:srgbClr val="808080"/>
                      </a:solidFill>
                      <a:prstDash val="solid"/>
                    </a:lnR>
                    <a:lnT w="9525">
                      <a:solidFill>
                        <a:srgbClr val="808080"/>
                      </a:solidFill>
                      <a:prstDash val="solid"/>
                    </a:lnT>
                    <a:lnB w="9525">
                      <a:solidFill>
                        <a:srgbClr val="80808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Consumer</a:t>
            </a:r>
            <a:r>
              <a:rPr sz="3600" b="0" spc="-95" dirty="0">
                <a:solidFill>
                  <a:srgbClr val="3D57A7"/>
                </a:solidFill>
                <a:latin typeface="Calibri"/>
                <a:cs typeface="Calibri"/>
              </a:rPr>
              <a:t> </a:t>
            </a:r>
            <a:r>
              <a:rPr sz="3600" b="0" dirty="0">
                <a:solidFill>
                  <a:srgbClr val="3D57A7"/>
                </a:solidFill>
                <a:latin typeface="Calibri"/>
                <a:cs typeface="Calibri"/>
              </a:rPr>
              <a:t>application</a:t>
            </a:r>
            <a:endParaRPr sz="3600" dirty="0">
              <a:latin typeface="Calibri"/>
              <a:cs typeface="Calibri"/>
            </a:endParaRPr>
          </a:p>
        </p:txBody>
      </p:sp>
      <p:sp>
        <p:nvSpPr>
          <p:cNvPr id="5" name="object 3"/>
          <p:cNvSpPr txBox="1">
            <a:spLocks noGrp="1"/>
          </p:cNvSpPr>
          <p:nvPr>
            <p:ph idx="1"/>
          </p:nvPr>
        </p:nvSpPr>
        <p:spPr>
          <a:xfrm>
            <a:off x="628650" y="1825625"/>
            <a:ext cx="7886700" cy="3897862"/>
          </a:xfrm>
          <a:prstGeom prst="rect">
            <a:avLst/>
          </a:prstGeom>
        </p:spPr>
        <p:txBody>
          <a:bodyPr vert="horz" wrap="square" lIns="0" tIns="88265" rIns="0" bIns="0" rtlCol="0">
            <a:spAutoFit/>
          </a:bodyPr>
          <a:lstStyle/>
          <a:p>
            <a:pPr marL="0" indent="0">
              <a:lnSpc>
                <a:spcPct val="100000"/>
              </a:lnSpc>
              <a:spcBef>
                <a:spcPts val="695"/>
              </a:spcBef>
              <a:buNone/>
            </a:pPr>
            <a:r>
              <a:rPr sz="2800" spc="-5" dirty="0">
                <a:latin typeface="Arial"/>
                <a:cs typeface="Arial"/>
              </a:rPr>
              <a:t>Required common elements across</a:t>
            </a:r>
            <a:r>
              <a:rPr sz="2800" spc="80" dirty="0">
                <a:latin typeface="Arial"/>
                <a:cs typeface="Arial"/>
              </a:rPr>
              <a:t> </a:t>
            </a:r>
            <a:r>
              <a:rPr sz="2800" spc="-5" dirty="0">
                <a:latin typeface="Arial"/>
                <a:cs typeface="Arial"/>
              </a:rPr>
              <a:t>states</a:t>
            </a:r>
            <a:endParaRPr sz="2800" dirty="0">
              <a:latin typeface="Arial"/>
              <a:cs typeface="Arial"/>
            </a:endParaRPr>
          </a:p>
          <a:p>
            <a:pPr marL="285115" indent="-247015">
              <a:lnSpc>
                <a:spcPct val="100000"/>
              </a:lnSpc>
              <a:spcBef>
                <a:spcPts val="509"/>
              </a:spcBef>
              <a:buClr>
                <a:srgbClr val="3D57A7"/>
              </a:buClr>
              <a:buChar char="●"/>
              <a:tabLst>
                <a:tab pos="285750" algn="l"/>
              </a:tabLst>
            </a:pPr>
            <a:r>
              <a:rPr sz="2400" spc="-5" dirty="0">
                <a:latin typeface="Arial"/>
                <a:cs typeface="Arial"/>
              </a:rPr>
              <a:t>Signed consumer</a:t>
            </a:r>
            <a:r>
              <a:rPr sz="2400" spc="30" dirty="0">
                <a:latin typeface="Arial"/>
                <a:cs typeface="Arial"/>
              </a:rPr>
              <a:t> </a:t>
            </a:r>
            <a:r>
              <a:rPr sz="2400" spc="-5" dirty="0">
                <a:latin typeface="Arial"/>
                <a:cs typeface="Arial"/>
              </a:rPr>
              <a:t>attestation</a:t>
            </a:r>
            <a:endParaRPr sz="2400" dirty="0">
              <a:latin typeface="Arial"/>
              <a:cs typeface="Arial"/>
            </a:endParaRPr>
          </a:p>
          <a:p>
            <a:pPr marL="285115" indent="-247015">
              <a:lnSpc>
                <a:spcPct val="100000"/>
              </a:lnSpc>
              <a:spcBef>
                <a:spcPts val="505"/>
              </a:spcBef>
              <a:buClr>
                <a:srgbClr val="3D57A7"/>
              </a:buClr>
              <a:buChar char="●"/>
              <a:tabLst>
                <a:tab pos="285750" algn="l"/>
              </a:tabLst>
            </a:pPr>
            <a:r>
              <a:rPr sz="2400" spc="-5" dirty="0">
                <a:latin typeface="Arial"/>
                <a:cs typeface="Arial"/>
              </a:rPr>
              <a:t>Signed disability</a:t>
            </a:r>
            <a:r>
              <a:rPr sz="2400" spc="55" dirty="0">
                <a:latin typeface="Arial"/>
                <a:cs typeface="Arial"/>
              </a:rPr>
              <a:t> </a:t>
            </a:r>
            <a:r>
              <a:rPr sz="2400" spc="-5" dirty="0">
                <a:latin typeface="Arial"/>
                <a:cs typeface="Arial"/>
              </a:rPr>
              <a:t>attestation</a:t>
            </a:r>
            <a:endParaRPr sz="2400" dirty="0">
              <a:latin typeface="Arial"/>
              <a:cs typeface="Arial"/>
            </a:endParaRPr>
          </a:p>
          <a:p>
            <a:pPr marL="285115" indent="-247015">
              <a:lnSpc>
                <a:spcPct val="100000"/>
              </a:lnSpc>
              <a:spcBef>
                <a:spcPts val="490"/>
              </a:spcBef>
              <a:buClr>
                <a:srgbClr val="3D57A7"/>
              </a:buClr>
              <a:buChar char="●"/>
              <a:tabLst>
                <a:tab pos="285750" algn="l"/>
              </a:tabLst>
            </a:pPr>
            <a:r>
              <a:rPr sz="2400" spc="-5" dirty="0">
                <a:latin typeface="Arial"/>
                <a:cs typeface="Arial"/>
              </a:rPr>
              <a:t>Applicant’s previous participation in other</a:t>
            </a:r>
            <a:r>
              <a:rPr sz="2400" spc="60" dirty="0">
                <a:latin typeface="Arial"/>
                <a:cs typeface="Arial"/>
              </a:rPr>
              <a:t> </a:t>
            </a:r>
            <a:r>
              <a:rPr sz="2400" spc="-5" dirty="0">
                <a:latin typeface="Arial"/>
                <a:cs typeface="Arial"/>
              </a:rPr>
              <a:t>states</a:t>
            </a:r>
            <a:endParaRPr sz="2400" dirty="0">
              <a:latin typeface="Arial"/>
              <a:cs typeface="Arial"/>
            </a:endParaRPr>
          </a:p>
          <a:p>
            <a:pPr marL="285115" indent="-247015">
              <a:lnSpc>
                <a:spcPct val="100000"/>
              </a:lnSpc>
              <a:spcBef>
                <a:spcPts val="505"/>
              </a:spcBef>
              <a:buClr>
                <a:srgbClr val="3D57A7"/>
              </a:buClr>
              <a:buChar char="●"/>
              <a:tabLst>
                <a:tab pos="285750" algn="l"/>
              </a:tabLst>
            </a:pPr>
            <a:r>
              <a:rPr sz="2400" spc="-5" dirty="0">
                <a:latin typeface="Arial"/>
                <a:cs typeface="Arial"/>
              </a:rPr>
              <a:t>Consumer must be given program’s Privacy Notice,</a:t>
            </a:r>
            <a:r>
              <a:rPr sz="2400" spc="55" dirty="0">
                <a:latin typeface="Arial"/>
                <a:cs typeface="Arial"/>
              </a:rPr>
              <a:t> </a:t>
            </a:r>
            <a:r>
              <a:rPr sz="2400" dirty="0">
                <a:latin typeface="Arial"/>
                <a:cs typeface="Arial"/>
              </a:rPr>
              <a:t>can</a:t>
            </a:r>
            <a:r>
              <a:rPr lang="en-US" sz="2400" dirty="0">
                <a:latin typeface="Arial"/>
                <a:cs typeface="Arial"/>
              </a:rPr>
              <a:t> </a:t>
            </a:r>
            <a:r>
              <a:rPr sz="2400" spc="-5" dirty="0">
                <a:latin typeface="Arial"/>
                <a:cs typeface="Arial"/>
              </a:rPr>
              <a:t>be included in</a:t>
            </a:r>
            <a:r>
              <a:rPr sz="2400" spc="35" dirty="0">
                <a:latin typeface="Arial"/>
                <a:cs typeface="Arial"/>
              </a:rPr>
              <a:t> </a:t>
            </a:r>
            <a:r>
              <a:rPr sz="2400" spc="-5" dirty="0">
                <a:latin typeface="Arial"/>
                <a:cs typeface="Arial"/>
              </a:rPr>
              <a:t>application</a:t>
            </a:r>
            <a:endParaRPr sz="2400" dirty="0">
              <a:latin typeface="Arial"/>
              <a:cs typeface="Arial"/>
            </a:endParaRPr>
          </a:p>
          <a:p>
            <a:pPr marL="285115" marR="5080" indent="-247015">
              <a:lnSpc>
                <a:spcPct val="100000"/>
              </a:lnSpc>
              <a:spcBef>
                <a:spcPts val="505"/>
              </a:spcBef>
              <a:buClr>
                <a:srgbClr val="3D57A7"/>
              </a:buClr>
              <a:buChar char="●"/>
              <a:tabLst>
                <a:tab pos="285750" algn="l"/>
              </a:tabLst>
            </a:pPr>
            <a:r>
              <a:rPr sz="2400" spc="-10" dirty="0">
                <a:latin typeface="Arial"/>
                <a:cs typeface="Arial"/>
              </a:rPr>
              <a:t>Eligibility </a:t>
            </a:r>
            <a:r>
              <a:rPr sz="2400" spc="-5" dirty="0">
                <a:latin typeface="Arial"/>
                <a:cs typeface="Arial"/>
              </a:rPr>
              <a:t>cannot be determined until applicant’s signed  application and disability and financial documentation are  provided</a:t>
            </a:r>
            <a:endParaRPr sz="240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How does iCanConnect</a:t>
            </a:r>
            <a:r>
              <a:rPr sz="3600" b="0" spc="-75" dirty="0">
                <a:solidFill>
                  <a:srgbClr val="3D57A7"/>
                </a:solidFill>
                <a:latin typeface="Calibri"/>
                <a:cs typeface="Calibri"/>
              </a:rPr>
              <a:t> </a:t>
            </a:r>
            <a:r>
              <a:rPr sz="3600" b="0" dirty="0">
                <a:solidFill>
                  <a:srgbClr val="3D57A7"/>
                </a:solidFill>
                <a:latin typeface="Calibri"/>
                <a:cs typeface="Calibri"/>
              </a:rPr>
              <a:t>work?</a:t>
            </a:r>
            <a:endParaRPr sz="3600" dirty="0">
              <a:latin typeface="Calibri"/>
              <a:cs typeface="Calibri"/>
            </a:endParaRPr>
          </a:p>
        </p:txBody>
      </p:sp>
      <p:sp>
        <p:nvSpPr>
          <p:cNvPr id="5" name="object 3"/>
          <p:cNvSpPr txBox="1">
            <a:spLocks noGrp="1"/>
          </p:cNvSpPr>
          <p:nvPr>
            <p:ph idx="1"/>
          </p:nvPr>
        </p:nvSpPr>
        <p:spPr>
          <a:prstGeom prst="rect">
            <a:avLst/>
          </a:prstGeom>
        </p:spPr>
        <p:txBody>
          <a:bodyPr vert="horz" wrap="square" lIns="0" tIns="75565" rIns="0" bIns="0" rtlCol="0">
            <a:spAutoFit/>
          </a:bodyPr>
          <a:lstStyle/>
          <a:p>
            <a:pPr marL="285115" indent="-272415">
              <a:lnSpc>
                <a:spcPct val="100000"/>
              </a:lnSpc>
              <a:spcBef>
                <a:spcPts val="595"/>
              </a:spcBef>
              <a:buClr>
                <a:srgbClr val="3D57A7"/>
              </a:buClr>
              <a:buSzPct val="96153"/>
              <a:buChar char="●"/>
              <a:tabLst>
                <a:tab pos="285750" algn="l"/>
              </a:tabLst>
            </a:pPr>
            <a:r>
              <a:rPr sz="2600" dirty="0">
                <a:latin typeface="Arial"/>
                <a:cs typeface="Arial"/>
              </a:rPr>
              <a:t>Outreach</a:t>
            </a:r>
          </a:p>
          <a:p>
            <a:pPr marL="285115" indent="-272415">
              <a:lnSpc>
                <a:spcPct val="100000"/>
              </a:lnSpc>
              <a:spcBef>
                <a:spcPts val="495"/>
              </a:spcBef>
              <a:buClr>
                <a:srgbClr val="3D57A7"/>
              </a:buClr>
              <a:buSzPct val="96153"/>
              <a:buChar char="●"/>
              <a:tabLst>
                <a:tab pos="285750" algn="l"/>
              </a:tabLst>
            </a:pPr>
            <a:r>
              <a:rPr sz="2600" dirty="0">
                <a:latin typeface="Arial"/>
                <a:cs typeface="Arial"/>
              </a:rPr>
              <a:t>Intake</a:t>
            </a:r>
          </a:p>
          <a:p>
            <a:pPr marL="285115" indent="-272415">
              <a:lnSpc>
                <a:spcPct val="100000"/>
              </a:lnSpc>
              <a:spcBef>
                <a:spcPts val="505"/>
              </a:spcBef>
              <a:buClr>
                <a:srgbClr val="3D57A7"/>
              </a:buClr>
              <a:buSzPct val="96153"/>
              <a:buChar char="●"/>
              <a:tabLst>
                <a:tab pos="285750" algn="l"/>
              </a:tabLst>
            </a:pPr>
            <a:r>
              <a:rPr sz="2600" dirty="0">
                <a:latin typeface="Arial"/>
                <a:cs typeface="Arial"/>
              </a:rPr>
              <a:t>Eligibility</a:t>
            </a:r>
            <a:r>
              <a:rPr sz="2600" spc="-35" dirty="0">
                <a:latin typeface="Arial"/>
                <a:cs typeface="Arial"/>
              </a:rPr>
              <a:t> </a:t>
            </a:r>
            <a:r>
              <a:rPr sz="2600" dirty="0">
                <a:latin typeface="Arial"/>
                <a:cs typeface="Arial"/>
              </a:rPr>
              <a:t>determination</a:t>
            </a:r>
          </a:p>
          <a:p>
            <a:pPr marL="285115" indent="-272415">
              <a:lnSpc>
                <a:spcPct val="100000"/>
              </a:lnSpc>
              <a:spcBef>
                <a:spcPts val="505"/>
              </a:spcBef>
              <a:buClr>
                <a:srgbClr val="3D57A7"/>
              </a:buClr>
              <a:buSzPct val="96153"/>
              <a:buChar char="●"/>
              <a:tabLst>
                <a:tab pos="285750" algn="l"/>
              </a:tabLst>
            </a:pPr>
            <a:r>
              <a:rPr sz="2600" dirty="0">
                <a:latin typeface="Arial"/>
                <a:cs typeface="Arial"/>
              </a:rPr>
              <a:t>Assessment</a:t>
            </a:r>
          </a:p>
          <a:p>
            <a:pPr marL="285115" indent="-272415">
              <a:lnSpc>
                <a:spcPct val="100000"/>
              </a:lnSpc>
              <a:spcBef>
                <a:spcPts val="490"/>
              </a:spcBef>
              <a:buClr>
                <a:srgbClr val="3D57A7"/>
              </a:buClr>
              <a:buSzPct val="96153"/>
              <a:buChar char="●"/>
              <a:tabLst>
                <a:tab pos="285750" algn="l"/>
              </a:tabLst>
            </a:pPr>
            <a:r>
              <a:rPr sz="2600" dirty="0">
                <a:latin typeface="Arial"/>
                <a:cs typeface="Arial"/>
              </a:rPr>
              <a:t>Equipment</a:t>
            </a:r>
            <a:r>
              <a:rPr sz="2600" spc="-55" dirty="0">
                <a:latin typeface="Arial"/>
                <a:cs typeface="Arial"/>
              </a:rPr>
              <a:t> </a:t>
            </a:r>
            <a:r>
              <a:rPr sz="2600" dirty="0">
                <a:latin typeface="Arial"/>
                <a:cs typeface="Arial"/>
              </a:rPr>
              <a:t>procurement</a:t>
            </a:r>
          </a:p>
          <a:p>
            <a:pPr marL="285115" indent="-272415">
              <a:lnSpc>
                <a:spcPct val="100000"/>
              </a:lnSpc>
              <a:spcBef>
                <a:spcPts val="505"/>
              </a:spcBef>
              <a:buClr>
                <a:srgbClr val="3D57A7"/>
              </a:buClr>
              <a:buSzPct val="96153"/>
              <a:buChar char="●"/>
              <a:tabLst>
                <a:tab pos="285750" algn="l"/>
              </a:tabLst>
            </a:pPr>
            <a:r>
              <a:rPr sz="2600" dirty="0">
                <a:latin typeface="Arial"/>
                <a:cs typeface="Arial"/>
              </a:rPr>
              <a:t>Installation</a:t>
            </a:r>
          </a:p>
          <a:p>
            <a:pPr marL="285115" indent="-272415">
              <a:lnSpc>
                <a:spcPct val="100000"/>
              </a:lnSpc>
              <a:spcBef>
                <a:spcPts val="505"/>
              </a:spcBef>
              <a:buClr>
                <a:srgbClr val="3D57A7"/>
              </a:buClr>
              <a:buSzPct val="96153"/>
              <a:buChar char="●"/>
              <a:tabLst>
                <a:tab pos="285750" algn="l"/>
              </a:tabLst>
            </a:pPr>
            <a:r>
              <a:rPr sz="2600" dirty="0">
                <a:latin typeface="Arial"/>
                <a:cs typeface="Arial"/>
              </a:rPr>
              <a:t>Training</a:t>
            </a:r>
          </a:p>
          <a:p>
            <a:pPr marL="285115" indent="-272415">
              <a:lnSpc>
                <a:spcPct val="100000"/>
              </a:lnSpc>
              <a:spcBef>
                <a:spcPts val="495"/>
              </a:spcBef>
              <a:buClr>
                <a:srgbClr val="3D57A7"/>
              </a:buClr>
              <a:buSzPct val="96153"/>
              <a:buChar char="●"/>
              <a:tabLst>
                <a:tab pos="285750" algn="l"/>
              </a:tabLst>
            </a:pPr>
            <a:r>
              <a:rPr sz="2600" dirty="0">
                <a:latin typeface="Arial"/>
                <a:cs typeface="Arial"/>
              </a:rPr>
              <a:t>Technical</a:t>
            </a:r>
            <a:r>
              <a:rPr sz="2600" spc="-30" dirty="0">
                <a:latin typeface="Arial"/>
                <a:cs typeface="Arial"/>
              </a:rPr>
              <a:t> </a:t>
            </a:r>
            <a:r>
              <a:rPr sz="2600" dirty="0">
                <a:latin typeface="Arial"/>
                <a:cs typeface="Arial"/>
              </a:rPr>
              <a:t>support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Who can</a:t>
            </a:r>
            <a:r>
              <a:rPr sz="3600" b="0" spc="-95" dirty="0">
                <a:solidFill>
                  <a:srgbClr val="3D57A7"/>
                </a:solidFill>
                <a:latin typeface="Calibri"/>
                <a:cs typeface="Calibri"/>
              </a:rPr>
              <a:t> </a:t>
            </a:r>
            <a:r>
              <a:rPr sz="3600" b="0" spc="-5" dirty="0">
                <a:solidFill>
                  <a:srgbClr val="3D57A7"/>
                </a:solidFill>
                <a:latin typeface="Calibri"/>
                <a:cs typeface="Calibri"/>
              </a:rPr>
              <a:t>benefit?</a:t>
            </a:r>
            <a:endParaRPr sz="3600" dirty="0">
              <a:latin typeface="Calibri"/>
              <a:cs typeface="Calibri"/>
            </a:endParaRPr>
          </a:p>
        </p:txBody>
      </p:sp>
      <p:sp>
        <p:nvSpPr>
          <p:cNvPr id="5" name="object 3"/>
          <p:cNvSpPr txBox="1">
            <a:spLocks noGrp="1"/>
          </p:cNvSpPr>
          <p:nvPr>
            <p:ph idx="1"/>
          </p:nvPr>
        </p:nvSpPr>
        <p:spPr>
          <a:xfrm>
            <a:off x="628650" y="1825625"/>
            <a:ext cx="7886700" cy="3872855"/>
          </a:xfrm>
          <a:prstGeom prst="rect">
            <a:avLst/>
          </a:prstGeom>
        </p:spPr>
        <p:txBody>
          <a:bodyPr vert="horz" wrap="square" lIns="0" tIns="12700" rIns="0" bIns="0" rtlCol="0">
            <a:spAutoFit/>
          </a:bodyPr>
          <a:lstStyle/>
          <a:p>
            <a:pPr marL="0" indent="0">
              <a:lnSpc>
                <a:spcPct val="100000"/>
              </a:lnSpc>
              <a:spcBef>
                <a:spcPts val="100"/>
              </a:spcBef>
              <a:buNone/>
            </a:pPr>
            <a:r>
              <a:rPr sz="2000" spc="-5" dirty="0">
                <a:latin typeface="Arial"/>
                <a:cs typeface="Arial"/>
              </a:rPr>
              <a:t>Many people can benefit </a:t>
            </a:r>
            <a:r>
              <a:rPr sz="2000" dirty="0">
                <a:latin typeface="Arial"/>
                <a:cs typeface="Arial"/>
              </a:rPr>
              <a:t>from </a:t>
            </a:r>
            <a:r>
              <a:rPr sz="2000" spc="-5" dirty="0">
                <a:latin typeface="Arial"/>
                <a:cs typeface="Arial"/>
              </a:rPr>
              <a:t>iCanConnect,</a:t>
            </a:r>
            <a:r>
              <a:rPr sz="2000" spc="75" dirty="0">
                <a:latin typeface="Arial"/>
                <a:cs typeface="Arial"/>
              </a:rPr>
              <a:t> </a:t>
            </a:r>
            <a:r>
              <a:rPr sz="2000" spc="-5" dirty="0">
                <a:latin typeface="Arial"/>
                <a:cs typeface="Arial"/>
              </a:rPr>
              <a:t>including:</a:t>
            </a:r>
            <a:endParaRPr sz="2000" dirty="0">
              <a:latin typeface="Arial"/>
              <a:cs typeface="Arial"/>
            </a:endParaRPr>
          </a:p>
          <a:p>
            <a:pPr>
              <a:lnSpc>
                <a:spcPct val="100000"/>
              </a:lnSpc>
              <a:spcBef>
                <a:spcPts val="5"/>
              </a:spcBef>
            </a:pPr>
            <a:endParaRPr sz="2000" dirty="0">
              <a:latin typeface="Times New Roman"/>
              <a:cs typeface="Times New Roman"/>
            </a:endParaRPr>
          </a:p>
          <a:p>
            <a:pPr marL="285115" marR="274320" indent="-267970">
              <a:lnSpc>
                <a:spcPct val="100000"/>
              </a:lnSpc>
              <a:buClr>
                <a:srgbClr val="3D57A7"/>
              </a:buClr>
              <a:buChar char="●"/>
              <a:tabLst>
                <a:tab pos="285750" algn="l"/>
              </a:tabLst>
            </a:pPr>
            <a:r>
              <a:rPr sz="2000" dirty="0">
                <a:latin typeface="Arial"/>
                <a:cs typeface="Arial"/>
              </a:rPr>
              <a:t>A </a:t>
            </a:r>
            <a:r>
              <a:rPr sz="2000" spc="-5" dirty="0">
                <a:latin typeface="Arial"/>
                <a:cs typeface="Arial"/>
              </a:rPr>
              <a:t>college </a:t>
            </a:r>
            <a:r>
              <a:rPr sz="2000" dirty="0">
                <a:latin typeface="Arial"/>
                <a:cs typeface="Arial"/>
              </a:rPr>
              <a:t>student </a:t>
            </a:r>
            <a:r>
              <a:rPr sz="2000" spc="-5" dirty="0">
                <a:latin typeface="Arial"/>
                <a:cs typeface="Arial"/>
              </a:rPr>
              <a:t>who needs </a:t>
            </a:r>
            <a:r>
              <a:rPr sz="2000" dirty="0">
                <a:latin typeface="Arial"/>
                <a:cs typeface="Arial"/>
              </a:rPr>
              <a:t>to </a:t>
            </a:r>
            <a:r>
              <a:rPr sz="2000" spc="-5" dirty="0">
                <a:latin typeface="Arial"/>
                <a:cs typeface="Arial"/>
              </a:rPr>
              <a:t>communicate remotely  with </a:t>
            </a:r>
            <a:r>
              <a:rPr sz="2000" dirty="0">
                <a:latin typeface="Arial"/>
                <a:cs typeface="Arial"/>
              </a:rPr>
              <a:t>professors, </a:t>
            </a:r>
            <a:r>
              <a:rPr sz="2000" spc="-5" dirty="0">
                <a:latin typeface="Arial"/>
                <a:cs typeface="Arial"/>
              </a:rPr>
              <a:t>students and family back</a:t>
            </a:r>
            <a:r>
              <a:rPr sz="2000" spc="40" dirty="0">
                <a:latin typeface="Arial"/>
                <a:cs typeface="Arial"/>
              </a:rPr>
              <a:t> </a:t>
            </a:r>
            <a:r>
              <a:rPr sz="2000" spc="-5" dirty="0">
                <a:latin typeface="Arial"/>
                <a:cs typeface="Arial"/>
              </a:rPr>
              <a:t>home.</a:t>
            </a:r>
            <a:endParaRPr sz="2000" dirty="0">
              <a:latin typeface="Arial"/>
              <a:cs typeface="Arial"/>
            </a:endParaRPr>
          </a:p>
          <a:p>
            <a:pPr marL="285115" marR="478155" indent="-267970">
              <a:lnSpc>
                <a:spcPct val="100000"/>
              </a:lnSpc>
              <a:spcBef>
                <a:spcPts val="495"/>
              </a:spcBef>
              <a:buClr>
                <a:srgbClr val="3D57A7"/>
              </a:buClr>
              <a:buChar char="●"/>
              <a:tabLst>
                <a:tab pos="285750" algn="l"/>
              </a:tabLst>
            </a:pPr>
            <a:r>
              <a:rPr sz="2000" dirty="0">
                <a:latin typeface="Arial"/>
                <a:cs typeface="Arial"/>
              </a:rPr>
              <a:t>A </a:t>
            </a:r>
            <a:r>
              <a:rPr sz="2000" spc="-5" dirty="0">
                <a:latin typeface="Arial"/>
                <a:cs typeface="Arial"/>
              </a:rPr>
              <a:t>grandparent who wants </a:t>
            </a:r>
            <a:r>
              <a:rPr sz="2000" dirty="0">
                <a:latin typeface="Arial"/>
                <a:cs typeface="Arial"/>
              </a:rPr>
              <a:t>to stay </a:t>
            </a:r>
            <a:r>
              <a:rPr sz="2000" spc="-10" dirty="0">
                <a:latin typeface="Arial"/>
                <a:cs typeface="Arial"/>
              </a:rPr>
              <a:t>in </a:t>
            </a:r>
            <a:r>
              <a:rPr sz="2000" spc="-5" dirty="0">
                <a:latin typeface="Arial"/>
                <a:cs typeface="Arial"/>
              </a:rPr>
              <a:t>touch with </a:t>
            </a:r>
            <a:r>
              <a:rPr sz="2000" dirty="0">
                <a:latin typeface="Arial"/>
                <a:cs typeface="Arial"/>
              </a:rPr>
              <a:t>out-of-  state</a:t>
            </a:r>
            <a:r>
              <a:rPr sz="2000" spc="-15" dirty="0">
                <a:latin typeface="Arial"/>
                <a:cs typeface="Arial"/>
              </a:rPr>
              <a:t> </a:t>
            </a:r>
            <a:r>
              <a:rPr sz="2000" spc="-5" dirty="0">
                <a:latin typeface="Arial"/>
                <a:cs typeface="Arial"/>
              </a:rPr>
              <a:t>grandchildren.</a:t>
            </a:r>
            <a:endParaRPr sz="2000" dirty="0">
              <a:latin typeface="Arial"/>
              <a:cs typeface="Arial"/>
            </a:endParaRPr>
          </a:p>
          <a:p>
            <a:pPr marL="285115" marR="271780" indent="-272415">
              <a:lnSpc>
                <a:spcPct val="100000"/>
              </a:lnSpc>
              <a:buClr>
                <a:srgbClr val="3D57A7"/>
              </a:buClr>
              <a:buChar char="●"/>
              <a:tabLst>
                <a:tab pos="285750" algn="l"/>
              </a:tabLst>
            </a:pPr>
            <a:r>
              <a:rPr sz="2000" dirty="0">
                <a:latin typeface="Arial"/>
                <a:cs typeface="Arial"/>
              </a:rPr>
              <a:t>A </a:t>
            </a:r>
            <a:r>
              <a:rPr sz="2000" spc="-5" dirty="0">
                <a:latin typeface="Arial"/>
                <a:cs typeface="Arial"/>
              </a:rPr>
              <a:t>person with Usher syndrome who wants </a:t>
            </a:r>
            <a:r>
              <a:rPr sz="2000" dirty="0">
                <a:latin typeface="Arial"/>
                <a:cs typeface="Arial"/>
              </a:rPr>
              <a:t>to </a:t>
            </a:r>
            <a:r>
              <a:rPr sz="2000" spc="-5" dirty="0">
                <a:latin typeface="Arial"/>
                <a:cs typeface="Arial"/>
              </a:rPr>
              <a:t>remain  independent, engaged in the world and connected with  </a:t>
            </a:r>
            <a:r>
              <a:rPr sz="2000" dirty="0">
                <a:latin typeface="Arial"/>
                <a:cs typeface="Arial"/>
              </a:rPr>
              <a:t>others.</a:t>
            </a:r>
          </a:p>
          <a:p>
            <a:pPr marL="285115" indent="-272415">
              <a:lnSpc>
                <a:spcPct val="100000"/>
              </a:lnSpc>
              <a:buChar char="●"/>
              <a:tabLst>
                <a:tab pos="285750" algn="l"/>
              </a:tabLst>
            </a:pPr>
            <a:r>
              <a:rPr sz="2000" dirty="0">
                <a:latin typeface="Arial"/>
                <a:cs typeface="Arial"/>
              </a:rPr>
              <a:t>A </a:t>
            </a:r>
            <a:r>
              <a:rPr sz="2000" spc="-5" dirty="0">
                <a:latin typeface="Arial"/>
                <a:cs typeface="Arial"/>
              </a:rPr>
              <a:t>child wanted </a:t>
            </a:r>
            <a:r>
              <a:rPr sz="2000" dirty="0">
                <a:latin typeface="Arial"/>
                <a:cs typeface="Arial"/>
              </a:rPr>
              <a:t>to communicate in </a:t>
            </a:r>
            <a:r>
              <a:rPr sz="2000" spc="-5" dirty="0">
                <a:latin typeface="Arial"/>
                <a:cs typeface="Arial"/>
              </a:rPr>
              <a:t>their </a:t>
            </a:r>
            <a:r>
              <a:rPr sz="2000" dirty="0">
                <a:latin typeface="Arial"/>
                <a:cs typeface="Arial"/>
              </a:rPr>
              <a:t>primary</a:t>
            </a:r>
            <a:r>
              <a:rPr sz="2000" spc="10" dirty="0">
                <a:latin typeface="Arial"/>
                <a:cs typeface="Arial"/>
              </a:rPr>
              <a:t> </a:t>
            </a:r>
            <a:r>
              <a:rPr sz="2000" spc="-5" dirty="0">
                <a:latin typeface="Arial"/>
                <a:cs typeface="Arial"/>
              </a:rPr>
              <a:t>language</a:t>
            </a:r>
            <a:r>
              <a:rPr lang="en-US" sz="2000" spc="-5" dirty="0">
                <a:latin typeface="Arial"/>
                <a:cs typeface="Arial"/>
              </a:rPr>
              <a:t> </a:t>
            </a:r>
            <a:r>
              <a:rPr sz="2000" spc="-5" dirty="0">
                <a:latin typeface="Arial"/>
                <a:cs typeface="Arial"/>
              </a:rPr>
              <a:t>outside </a:t>
            </a:r>
            <a:r>
              <a:rPr sz="2000" dirty="0">
                <a:latin typeface="Arial"/>
                <a:cs typeface="Arial"/>
              </a:rPr>
              <a:t>of</a:t>
            </a:r>
            <a:r>
              <a:rPr sz="2000" spc="5" dirty="0">
                <a:latin typeface="Arial"/>
                <a:cs typeface="Arial"/>
              </a:rPr>
              <a:t> </a:t>
            </a:r>
            <a:r>
              <a:rPr sz="2000" spc="-5" dirty="0">
                <a:latin typeface="Arial"/>
                <a:cs typeface="Arial"/>
              </a:rPr>
              <a:t>school???</a:t>
            </a:r>
            <a:endParaRPr sz="2000" dirty="0">
              <a:latin typeface="Arial"/>
              <a:cs typeface="Arial"/>
            </a:endParaRPr>
          </a:p>
          <a:p>
            <a:pPr marL="285115" indent="-272415">
              <a:lnSpc>
                <a:spcPct val="100000"/>
              </a:lnSpc>
              <a:buClr>
                <a:srgbClr val="3D57A7"/>
              </a:buClr>
              <a:buChar char="●"/>
              <a:tabLst>
                <a:tab pos="285750" algn="l"/>
              </a:tabLst>
            </a:pPr>
            <a:r>
              <a:rPr sz="2000" dirty="0">
                <a:latin typeface="Arial"/>
                <a:cs typeface="Arial"/>
              </a:rPr>
              <a:t>A </a:t>
            </a:r>
            <a:r>
              <a:rPr sz="2000" spc="-5" dirty="0">
                <a:latin typeface="Arial"/>
                <a:cs typeface="Arial"/>
              </a:rPr>
              <a:t>person seeking</a:t>
            </a:r>
            <a:r>
              <a:rPr sz="2000" spc="15" dirty="0">
                <a:latin typeface="Arial"/>
                <a:cs typeface="Arial"/>
              </a:rPr>
              <a:t> </a:t>
            </a:r>
            <a:r>
              <a:rPr sz="2000" spc="-5" dirty="0">
                <a:latin typeface="Arial"/>
                <a:cs typeface="Arial"/>
              </a:rPr>
              <a:t>employment</a:t>
            </a:r>
            <a:endParaRPr sz="2000" dirty="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999588" y="651512"/>
            <a:ext cx="7763412" cy="566822"/>
          </a:xfrm>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Chuck Ferrara </a:t>
            </a:r>
            <a:r>
              <a:rPr sz="3600" b="0" dirty="0">
                <a:solidFill>
                  <a:srgbClr val="3D57A7"/>
                </a:solidFill>
                <a:latin typeface="Calibri"/>
                <a:cs typeface="Calibri"/>
              </a:rPr>
              <a:t>reconnects </a:t>
            </a:r>
            <a:r>
              <a:rPr sz="3600" b="0" spc="-10" dirty="0">
                <a:solidFill>
                  <a:srgbClr val="3D57A7"/>
                </a:solidFill>
                <a:latin typeface="Calibri"/>
                <a:cs typeface="Calibri"/>
              </a:rPr>
              <a:t>to</a:t>
            </a:r>
            <a:r>
              <a:rPr sz="3600" b="0" spc="-95" dirty="0">
                <a:solidFill>
                  <a:srgbClr val="3D57A7"/>
                </a:solidFill>
                <a:latin typeface="Calibri"/>
                <a:cs typeface="Calibri"/>
              </a:rPr>
              <a:t> </a:t>
            </a:r>
            <a:r>
              <a:rPr sz="3600" b="0" dirty="0">
                <a:solidFill>
                  <a:srgbClr val="3D57A7"/>
                </a:solidFill>
                <a:latin typeface="Calibri"/>
                <a:cs typeface="Calibri"/>
              </a:rPr>
              <a:t>community</a:t>
            </a:r>
            <a:endParaRPr sz="3600" dirty="0">
              <a:latin typeface="Calibri"/>
              <a:cs typeface="Calibri"/>
            </a:endParaRPr>
          </a:p>
        </p:txBody>
      </p:sp>
      <p:sp>
        <p:nvSpPr>
          <p:cNvPr id="7" name="Content Placeholder 4"/>
          <p:cNvSpPr>
            <a:spLocks noGrp="1"/>
          </p:cNvSpPr>
          <p:nvPr>
            <p:ph sz="half" idx="2"/>
          </p:nvPr>
        </p:nvSpPr>
        <p:spPr>
          <a:xfrm>
            <a:off x="609600" y="1447367"/>
            <a:ext cx="3977640" cy="3123542"/>
          </a:xfrm>
        </p:spPr>
        <p:txBody>
          <a:bodyPr>
            <a:normAutofit lnSpcReduction="10000"/>
          </a:bodyPr>
          <a:lstStyle/>
          <a:p>
            <a:r>
              <a:rPr lang="en-US" sz="2400" b="0" dirty="0"/>
              <a:t>For someone as outgoing as Chuck  Ferrara, social separation is difficult  to face.</a:t>
            </a:r>
          </a:p>
          <a:p>
            <a:endParaRPr lang="en-US" sz="2400" b="0" dirty="0"/>
          </a:p>
          <a:p>
            <a:r>
              <a:rPr lang="en-US" sz="2400" b="0" dirty="0"/>
              <a:t>The equipment he received through  </a:t>
            </a:r>
            <a:r>
              <a:rPr lang="en-US" sz="2400" b="0" dirty="0" err="1"/>
              <a:t>iCanConnect</a:t>
            </a:r>
            <a:r>
              <a:rPr lang="en-US" sz="2400" b="0" dirty="0"/>
              <a:t> has helped him regain  his human connections.</a:t>
            </a:r>
          </a:p>
          <a:p>
            <a:endParaRPr lang="en-US" sz="2400" dirty="0"/>
          </a:p>
        </p:txBody>
      </p:sp>
      <p:sp>
        <p:nvSpPr>
          <p:cNvPr id="6" name="Content Placeholder 5"/>
          <p:cNvSpPr>
            <a:spLocks noGrp="1"/>
          </p:cNvSpPr>
          <p:nvPr>
            <p:ph sz="half" idx="1"/>
          </p:nvPr>
        </p:nvSpPr>
        <p:spPr>
          <a:xfrm>
            <a:off x="364979" y="4814596"/>
            <a:ext cx="8382000" cy="1455420"/>
          </a:xfrm>
        </p:spPr>
        <p:txBody>
          <a:bodyPr>
            <a:normAutofit lnSpcReduction="10000"/>
          </a:bodyPr>
          <a:lstStyle/>
          <a:p>
            <a:pPr marL="12700" marR="443865">
              <a:lnSpc>
                <a:spcPct val="100000"/>
              </a:lnSpc>
            </a:pPr>
            <a:r>
              <a:rPr lang="en-US" sz="2000" dirty="0">
                <a:latin typeface="Arial"/>
                <a:cs typeface="Arial"/>
              </a:rPr>
              <a:t>“My new </a:t>
            </a:r>
            <a:r>
              <a:rPr lang="en-US" sz="2000" spc="-5" dirty="0">
                <a:latin typeface="Arial"/>
                <a:cs typeface="Arial"/>
              </a:rPr>
              <a:t>equipment helped me </a:t>
            </a:r>
            <a:r>
              <a:rPr lang="en-US" sz="2000" dirty="0">
                <a:latin typeface="Arial"/>
                <a:cs typeface="Arial"/>
              </a:rPr>
              <a:t>get out of </a:t>
            </a:r>
            <a:r>
              <a:rPr lang="en-US" sz="2000" spc="-5" dirty="0">
                <a:latin typeface="Arial"/>
                <a:cs typeface="Arial"/>
              </a:rPr>
              <a:t>the</a:t>
            </a:r>
            <a:r>
              <a:rPr lang="en-US" sz="2000" spc="-95" dirty="0">
                <a:latin typeface="Arial"/>
                <a:cs typeface="Arial"/>
              </a:rPr>
              <a:t> </a:t>
            </a:r>
            <a:r>
              <a:rPr lang="en-US" sz="2000" dirty="0">
                <a:latin typeface="Arial"/>
                <a:cs typeface="Arial"/>
              </a:rPr>
              <a:t>isolation  </a:t>
            </a:r>
            <a:r>
              <a:rPr lang="en-US" sz="2000" spc="-5" dirty="0">
                <a:latin typeface="Arial"/>
                <a:cs typeface="Arial"/>
              </a:rPr>
              <a:t>that I’ve faced as </a:t>
            </a:r>
            <a:r>
              <a:rPr lang="en-US" sz="2000" dirty="0">
                <a:latin typeface="Arial"/>
                <a:cs typeface="Arial"/>
              </a:rPr>
              <a:t>a </a:t>
            </a:r>
            <a:r>
              <a:rPr lang="en-US" sz="2000" spc="-5" dirty="0">
                <a:latin typeface="Arial"/>
                <a:cs typeface="Arial"/>
              </a:rPr>
              <a:t>deafblind man,” </a:t>
            </a:r>
            <a:r>
              <a:rPr lang="en-US" sz="2000" spc="-15" dirty="0">
                <a:latin typeface="Arial"/>
                <a:cs typeface="Arial"/>
              </a:rPr>
              <a:t>says</a:t>
            </a:r>
            <a:r>
              <a:rPr lang="en-US" sz="2000" spc="-5" dirty="0">
                <a:latin typeface="Arial"/>
                <a:cs typeface="Arial"/>
              </a:rPr>
              <a:t> Chuck.</a:t>
            </a:r>
            <a:endParaRPr lang="en-US" sz="2000" dirty="0">
              <a:latin typeface="Arial"/>
              <a:cs typeface="Arial"/>
            </a:endParaRPr>
          </a:p>
          <a:p>
            <a:pPr>
              <a:lnSpc>
                <a:spcPct val="100000"/>
              </a:lnSpc>
              <a:spcBef>
                <a:spcPts val="5"/>
              </a:spcBef>
            </a:pPr>
            <a:endParaRPr lang="en-US" sz="1800" dirty="0">
              <a:latin typeface="Times New Roman"/>
              <a:cs typeface="Times New Roman"/>
            </a:endParaRPr>
          </a:p>
          <a:p>
            <a:pPr marL="12700" marR="5080">
              <a:lnSpc>
                <a:spcPct val="100000"/>
              </a:lnSpc>
              <a:spcBef>
                <a:spcPts val="5"/>
              </a:spcBef>
            </a:pPr>
            <a:r>
              <a:rPr lang="en-US" sz="2000" spc="-5" dirty="0">
                <a:latin typeface="Arial"/>
                <a:cs typeface="Arial"/>
              </a:rPr>
              <a:t>“</a:t>
            </a:r>
            <a:r>
              <a:rPr lang="en-US" sz="2000" spc="-5" dirty="0" err="1">
                <a:latin typeface="Arial"/>
                <a:cs typeface="Arial"/>
              </a:rPr>
              <a:t>iCanConnect</a:t>
            </a:r>
            <a:r>
              <a:rPr lang="en-US" sz="2000" spc="-5" dirty="0">
                <a:latin typeface="Arial"/>
                <a:cs typeface="Arial"/>
              </a:rPr>
              <a:t> </a:t>
            </a:r>
            <a:r>
              <a:rPr lang="en-US" sz="2000" dirty="0">
                <a:latin typeface="Arial"/>
                <a:cs typeface="Arial"/>
              </a:rPr>
              <a:t>has had a </a:t>
            </a:r>
            <a:r>
              <a:rPr lang="en-US" sz="2000" spc="-5" dirty="0">
                <a:latin typeface="Arial"/>
                <a:cs typeface="Arial"/>
              </a:rPr>
              <a:t>wonderful </a:t>
            </a:r>
            <a:r>
              <a:rPr lang="en-US" sz="2000" dirty="0">
                <a:latin typeface="Arial"/>
                <a:cs typeface="Arial"/>
              </a:rPr>
              <a:t>impact on </a:t>
            </a:r>
            <a:r>
              <a:rPr lang="en-US" sz="2000" spc="-5" dirty="0">
                <a:latin typeface="Arial"/>
                <a:cs typeface="Arial"/>
              </a:rPr>
              <a:t>me and</a:t>
            </a:r>
            <a:r>
              <a:rPr lang="en-US" sz="2000" spc="-90" dirty="0">
                <a:latin typeface="Arial"/>
                <a:cs typeface="Arial"/>
              </a:rPr>
              <a:t> </a:t>
            </a:r>
            <a:r>
              <a:rPr lang="en-US" sz="2000" spc="-5" dirty="0">
                <a:latin typeface="Arial"/>
                <a:cs typeface="Arial"/>
              </a:rPr>
              <a:t>my  life and </a:t>
            </a:r>
            <a:r>
              <a:rPr lang="en-US" sz="2000" dirty="0">
                <a:latin typeface="Arial"/>
                <a:cs typeface="Arial"/>
              </a:rPr>
              <a:t>I’m grateful </a:t>
            </a:r>
            <a:r>
              <a:rPr lang="en-US" sz="2000" spc="-5" dirty="0">
                <a:latin typeface="Arial"/>
                <a:cs typeface="Arial"/>
              </a:rPr>
              <a:t>for </a:t>
            </a:r>
            <a:r>
              <a:rPr lang="en-US" sz="2000" dirty="0">
                <a:latin typeface="Arial"/>
                <a:cs typeface="Arial"/>
              </a:rPr>
              <a:t>it,” he</a:t>
            </a:r>
            <a:r>
              <a:rPr lang="en-US" sz="2000" spc="-85" dirty="0">
                <a:latin typeface="Arial"/>
                <a:cs typeface="Arial"/>
              </a:rPr>
              <a:t> </a:t>
            </a:r>
            <a:r>
              <a:rPr lang="en-US" sz="2000" spc="-15" dirty="0">
                <a:latin typeface="Arial"/>
                <a:cs typeface="Arial"/>
              </a:rPr>
              <a:t>says.</a:t>
            </a:r>
            <a:endParaRPr lang="en-US" sz="2000" dirty="0">
              <a:latin typeface="Arial"/>
              <a:cs typeface="Arial"/>
            </a:endParaRPr>
          </a:p>
          <a:p>
            <a:endParaRPr lang="en-US" sz="4400" dirty="0"/>
          </a:p>
        </p:txBody>
      </p:sp>
      <p:sp>
        <p:nvSpPr>
          <p:cNvPr id="3" name="object 3" descr="Chuck Ferrara leans back in a chair and smiles." title="Chuck Ferrara"/>
          <p:cNvSpPr/>
          <p:nvPr/>
        </p:nvSpPr>
        <p:spPr>
          <a:xfrm>
            <a:off x="5484876" y="1676400"/>
            <a:ext cx="3387852" cy="266547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Annette </a:t>
            </a:r>
            <a:r>
              <a:rPr sz="3600" b="0" dirty="0">
                <a:solidFill>
                  <a:srgbClr val="3D57A7"/>
                </a:solidFill>
                <a:latin typeface="Calibri"/>
                <a:cs typeface="Calibri"/>
              </a:rPr>
              <a:t>Rogers connects to</a:t>
            </a:r>
            <a:r>
              <a:rPr sz="3600" b="0" spc="-80" dirty="0">
                <a:solidFill>
                  <a:srgbClr val="3D57A7"/>
                </a:solidFill>
                <a:latin typeface="Calibri"/>
                <a:cs typeface="Calibri"/>
              </a:rPr>
              <a:t> </a:t>
            </a:r>
            <a:r>
              <a:rPr sz="3600" b="0" spc="-5" dirty="0">
                <a:solidFill>
                  <a:srgbClr val="3D57A7"/>
                </a:solidFill>
                <a:latin typeface="Calibri"/>
                <a:cs typeface="Calibri"/>
              </a:rPr>
              <a:t>family</a:t>
            </a:r>
            <a:endParaRPr sz="3600" dirty="0">
              <a:latin typeface="Calibri"/>
              <a:cs typeface="Calibri"/>
            </a:endParaRPr>
          </a:p>
        </p:txBody>
      </p:sp>
      <p:sp>
        <p:nvSpPr>
          <p:cNvPr id="7" name="Content Placeholder 6"/>
          <p:cNvSpPr>
            <a:spLocks noGrp="1"/>
          </p:cNvSpPr>
          <p:nvPr>
            <p:ph sz="half" idx="1"/>
          </p:nvPr>
        </p:nvSpPr>
        <p:spPr>
          <a:xfrm>
            <a:off x="533400" y="1492252"/>
            <a:ext cx="8047672" cy="4756148"/>
          </a:xfrm>
        </p:spPr>
        <p:txBody>
          <a:bodyPr>
            <a:normAutofit/>
          </a:bodyPr>
          <a:lstStyle/>
          <a:p>
            <a:pPr marL="2947035" marR="267335">
              <a:lnSpc>
                <a:spcPct val="100000"/>
              </a:lnSpc>
              <a:spcBef>
                <a:spcPts val="100"/>
              </a:spcBef>
            </a:pPr>
            <a:r>
              <a:rPr lang="en-US" sz="2000" spc="-5" dirty="0">
                <a:latin typeface="Arial"/>
                <a:cs typeface="Arial"/>
              </a:rPr>
              <a:t>Annette Rogers needed </a:t>
            </a:r>
            <a:r>
              <a:rPr lang="en-US" sz="2000" dirty="0">
                <a:latin typeface="Arial"/>
                <a:cs typeface="Arial"/>
              </a:rPr>
              <a:t>better tech  </a:t>
            </a:r>
            <a:r>
              <a:rPr lang="en-US" sz="2000" spc="-5" dirty="0">
                <a:latin typeface="Arial"/>
                <a:cs typeface="Arial"/>
              </a:rPr>
              <a:t>communication skills and technology  </a:t>
            </a:r>
            <a:r>
              <a:rPr lang="en-US" sz="2000" dirty="0">
                <a:latin typeface="Arial"/>
                <a:cs typeface="Arial"/>
              </a:rPr>
              <a:t>to </a:t>
            </a:r>
            <a:r>
              <a:rPr lang="en-US" sz="2000" spc="-5" dirty="0">
                <a:latin typeface="Arial"/>
                <a:cs typeface="Arial"/>
              </a:rPr>
              <a:t>keep in touch with her</a:t>
            </a:r>
            <a:r>
              <a:rPr lang="en-US" sz="2000" spc="25" dirty="0">
                <a:latin typeface="Arial"/>
                <a:cs typeface="Arial"/>
              </a:rPr>
              <a:t> </a:t>
            </a:r>
            <a:r>
              <a:rPr lang="en-US" sz="2000" spc="-5" dirty="0">
                <a:latin typeface="Arial"/>
                <a:cs typeface="Arial"/>
              </a:rPr>
              <a:t>family.</a:t>
            </a:r>
            <a:endParaRPr lang="en-US" sz="2000" dirty="0">
              <a:latin typeface="Arial"/>
              <a:cs typeface="Arial"/>
            </a:endParaRPr>
          </a:p>
          <a:p>
            <a:pPr>
              <a:lnSpc>
                <a:spcPct val="100000"/>
              </a:lnSpc>
              <a:spcBef>
                <a:spcPts val="5"/>
              </a:spcBef>
            </a:pPr>
            <a:endParaRPr lang="en-US" sz="2400" dirty="0">
              <a:latin typeface="Times New Roman"/>
              <a:cs typeface="Times New Roman"/>
            </a:endParaRPr>
          </a:p>
          <a:p>
            <a:pPr marL="2947035" marR="5080" algn="just">
              <a:lnSpc>
                <a:spcPct val="100000"/>
              </a:lnSpc>
            </a:pPr>
            <a:r>
              <a:rPr lang="en-US" sz="2000" b="1" dirty="0">
                <a:latin typeface="Arial"/>
                <a:cs typeface="Arial"/>
              </a:rPr>
              <a:t>“I </a:t>
            </a:r>
            <a:r>
              <a:rPr lang="en-US" sz="2000" b="1" spc="0" dirty="0">
                <a:latin typeface="Arial"/>
                <a:cs typeface="Arial"/>
              </a:rPr>
              <a:t>was </a:t>
            </a:r>
            <a:r>
              <a:rPr lang="en-US" sz="2000" b="1" spc="-5" dirty="0">
                <a:latin typeface="Arial"/>
                <a:cs typeface="Arial"/>
              </a:rPr>
              <a:t>having challenges. </a:t>
            </a:r>
            <a:r>
              <a:rPr lang="en-US" sz="2000" b="1" dirty="0">
                <a:latin typeface="Arial"/>
                <a:cs typeface="Arial"/>
              </a:rPr>
              <a:t>I</a:t>
            </a:r>
            <a:r>
              <a:rPr lang="en-US" sz="2000" b="1" spc="-100" dirty="0">
                <a:latin typeface="Arial"/>
                <a:cs typeface="Arial"/>
              </a:rPr>
              <a:t> </a:t>
            </a:r>
            <a:r>
              <a:rPr lang="en-US" sz="2000" b="1" spc="-5" dirty="0">
                <a:latin typeface="Arial"/>
                <a:cs typeface="Arial"/>
              </a:rPr>
              <a:t>wouldn’t  </a:t>
            </a:r>
            <a:r>
              <a:rPr lang="en-US" sz="2000" b="1" dirty="0">
                <a:latin typeface="Arial"/>
                <a:cs typeface="Arial"/>
              </a:rPr>
              <a:t>get </a:t>
            </a:r>
            <a:r>
              <a:rPr lang="en-US" sz="2000" b="1" spc="-5" dirty="0">
                <a:latin typeface="Arial"/>
                <a:cs typeface="Arial"/>
              </a:rPr>
              <a:t>my email and </a:t>
            </a:r>
            <a:r>
              <a:rPr lang="en-US" sz="2000" b="1" dirty="0">
                <a:latin typeface="Arial"/>
                <a:cs typeface="Arial"/>
              </a:rPr>
              <a:t>I </a:t>
            </a:r>
            <a:r>
              <a:rPr lang="en-US" sz="2000" b="1" spc="-5" dirty="0">
                <a:latin typeface="Arial"/>
                <a:cs typeface="Arial"/>
              </a:rPr>
              <a:t>wouldn’t find </a:t>
            </a:r>
            <a:r>
              <a:rPr lang="en-US" sz="2000" b="1" dirty="0">
                <a:latin typeface="Arial"/>
                <a:cs typeface="Arial"/>
              </a:rPr>
              <a:t>out  </a:t>
            </a:r>
            <a:r>
              <a:rPr lang="en-US" sz="2000" b="1" spc="0" dirty="0">
                <a:latin typeface="Arial"/>
                <a:cs typeface="Arial"/>
              </a:rPr>
              <a:t>what was </a:t>
            </a:r>
            <a:r>
              <a:rPr lang="en-US" sz="2000" b="1" dirty="0">
                <a:latin typeface="Arial"/>
                <a:cs typeface="Arial"/>
              </a:rPr>
              <a:t>going on,” </a:t>
            </a:r>
            <a:r>
              <a:rPr lang="en-US" sz="2000" b="1" spc="-5" dirty="0">
                <a:latin typeface="Arial"/>
                <a:cs typeface="Arial"/>
              </a:rPr>
              <a:t>she</a:t>
            </a:r>
            <a:r>
              <a:rPr lang="en-US" sz="2000" b="1" spc="-165" dirty="0">
                <a:latin typeface="Arial"/>
                <a:cs typeface="Arial"/>
              </a:rPr>
              <a:t> </a:t>
            </a:r>
            <a:r>
              <a:rPr lang="en-US" sz="2000" b="1" spc="-10" dirty="0">
                <a:latin typeface="Arial"/>
                <a:cs typeface="Arial"/>
              </a:rPr>
              <a:t>says.</a:t>
            </a:r>
            <a:endParaRPr lang="en-US" sz="2000" dirty="0">
              <a:latin typeface="Arial"/>
              <a:cs typeface="Arial"/>
            </a:endParaRPr>
          </a:p>
          <a:p>
            <a:pPr marL="0" indent="0">
              <a:lnSpc>
                <a:spcPct val="100000"/>
              </a:lnSpc>
              <a:buNone/>
            </a:pPr>
            <a:endParaRPr lang="en-US" sz="6000" dirty="0">
              <a:latin typeface="Times New Roman"/>
              <a:cs typeface="Times New Roman"/>
            </a:endParaRPr>
          </a:p>
          <a:p>
            <a:pPr marL="0" marR="13970" indent="0">
              <a:lnSpc>
                <a:spcPct val="100000"/>
              </a:lnSpc>
              <a:buNone/>
            </a:pPr>
            <a:r>
              <a:rPr lang="en-US" sz="2000" spc="-5" dirty="0">
                <a:latin typeface="Arial"/>
                <a:cs typeface="Arial"/>
              </a:rPr>
              <a:t>Today, Rogers uses </a:t>
            </a:r>
            <a:r>
              <a:rPr lang="en-US" sz="2000" dirty="0">
                <a:latin typeface="Arial"/>
                <a:cs typeface="Arial"/>
              </a:rPr>
              <a:t>the </a:t>
            </a:r>
            <a:r>
              <a:rPr lang="en-US" sz="2000" spc="-5" dirty="0">
                <a:latin typeface="Arial"/>
                <a:cs typeface="Arial"/>
              </a:rPr>
              <a:t>equipment she received through  </a:t>
            </a:r>
            <a:r>
              <a:rPr lang="en-US" sz="2000" spc="-5" dirty="0" err="1">
                <a:latin typeface="Arial"/>
                <a:cs typeface="Arial"/>
              </a:rPr>
              <a:t>iCanConnect</a:t>
            </a:r>
            <a:r>
              <a:rPr lang="en-US" sz="2000" spc="-5" dirty="0">
                <a:latin typeface="Arial"/>
                <a:cs typeface="Arial"/>
              </a:rPr>
              <a:t> </a:t>
            </a:r>
            <a:r>
              <a:rPr lang="en-US" sz="2000" dirty="0">
                <a:latin typeface="Arial"/>
                <a:cs typeface="Arial"/>
              </a:rPr>
              <a:t>to </a:t>
            </a:r>
            <a:r>
              <a:rPr lang="en-US" sz="2000" spc="-5" dirty="0">
                <a:latin typeface="Arial"/>
                <a:cs typeface="Arial"/>
              </a:rPr>
              <a:t>keep in touch with her family </a:t>
            </a:r>
            <a:r>
              <a:rPr lang="en-US" sz="2000" spc="-10" dirty="0">
                <a:latin typeface="Arial"/>
                <a:cs typeface="Arial"/>
              </a:rPr>
              <a:t>in </a:t>
            </a:r>
            <a:r>
              <a:rPr lang="en-US" sz="2000" spc="-5" dirty="0">
                <a:latin typeface="Arial"/>
                <a:cs typeface="Arial"/>
              </a:rPr>
              <a:t>Trinidad and  across the</a:t>
            </a:r>
            <a:r>
              <a:rPr lang="en-US" sz="2000" spc="-15" dirty="0">
                <a:latin typeface="Arial"/>
                <a:cs typeface="Arial"/>
              </a:rPr>
              <a:t> </a:t>
            </a:r>
            <a:r>
              <a:rPr lang="en-US" sz="2000" dirty="0">
                <a:latin typeface="Arial"/>
                <a:cs typeface="Arial"/>
              </a:rPr>
              <a:t>country.</a:t>
            </a:r>
          </a:p>
          <a:p>
            <a:pPr marL="0" indent="0">
              <a:buNone/>
            </a:pPr>
            <a:endParaRPr lang="en-US" dirty="0"/>
          </a:p>
        </p:txBody>
      </p:sp>
      <p:sp>
        <p:nvSpPr>
          <p:cNvPr id="6" name="object 6" descr="Annette Rogers holding a phone in her palm near her mouth." title="Annette Rogers"/>
          <p:cNvSpPr/>
          <p:nvPr/>
        </p:nvSpPr>
        <p:spPr>
          <a:xfrm>
            <a:off x="262127" y="1522475"/>
            <a:ext cx="2982468" cy="271729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2743200" y="2191968"/>
            <a:ext cx="4405630" cy="627736"/>
          </a:xfrm>
          <a:prstGeom prst="rect">
            <a:avLst/>
          </a:prstGeom>
        </p:spPr>
        <p:txBody>
          <a:bodyPr vert="horz" wrap="square" lIns="0" tIns="12065" rIns="0" bIns="0" rtlCol="0">
            <a:spAutoFit/>
          </a:bodyPr>
          <a:lstStyle/>
          <a:p>
            <a:pPr marL="12700">
              <a:lnSpc>
                <a:spcPct val="100000"/>
              </a:lnSpc>
              <a:spcBef>
                <a:spcPts val="95"/>
              </a:spcBef>
            </a:pPr>
            <a:r>
              <a:rPr sz="4000" spc="10" dirty="0">
                <a:latin typeface="Arial Narrow"/>
                <a:cs typeface="Arial Narrow"/>
              </a:rPr>
              <a:t>Program</a:t>
            </a:r>
            <a:r>
              <a:rPr sz="4000" spc="-125" dirty="0">
                <a:latin typeface="Arial Narrow"/>
                <a:cs typeface="Arial Narrow"/>
              </a:rPr>
              <a:t> </a:t>
            </a:r>
            <a:r>
              <a:rPr sz="4000" spc="55" dirty="0">
                <a:latin typeface="Arial Narrow"/>
                <a:cs typeface="Arial Narrow"/>
              </a:rPr>
              <a:t>Overview</a:t>
            </a:r>
            <a:endParaRPr sz="4000" dirty="0">
              <a:latin typeface="Arial Narrow"/>
              <a:cs typeface="Arial Narrow"/>
            </a:endParaRPr>
          </a:p>
        </p:txBody>
      </p:sp>
      <p:sp>
        <p:nvSpPr>
          <p:cNvPr id="6" name="object 6" descr="iCanConnect: The National Deaf-Blind Equipment Distribution Program"/>
          <p:cNvSpPr/>
          <p:nvPr/>
        </p:nvSpPr>
        <p:spPr>
          <a:xfrm>
            <a:off x="1463039" y="722376"/>
            <a:ext cx="6495288" cy="1118615"/>
          </a:xfrm>
          <a:prstGeom prst="rect">
            <a:avLst/>
          </a:prstGeom>
          <a:blipFill>
            <a:blip r:embed="rId2" cstate="print"/>
            <a:stretch>
              <a:fillRect/>
            </a:stretch>
          </a:blipFill>
        </p:spPr>
        <p:txBody>
          <a:bodyPr wrap="square" lIns="0" tIns="0" rIns="0" bIns="0" rtlCol="0"/>
          <a:lstStyle/>
          <a:p>
            <a:endParaRPr/>
          </a:p>
        </p:txBody>
      </p:sp>
      <p:sp>
        <p:nvSpPr>
          <p:cNvPr id="9" name="object 7"/>
          <p:cNvSpPr txBox="1">
            <a:spLocks noGrp="1"/>
          </p:cNvSpPr>
          <p:nvPr>
            <p:ph idx="1"/>
          </p:nvPr>
        </p:nvSpPr>
        <p:spPr>
          <a:xfrm>
            <a:off x="666750" y="3048000"/>
            <a:ext cx="7886700" cy="2926442"/>
          </a:xfrm>
          <a:prstGeom prst="rect">
            <a:avLst/>
          </a:prstGeom>
        </p:spPr>
        <p:txBody>
          <a:bodyPr vert="horz" wrap="square" lIns="0" tIns="12700" rIns="0" bIns="0" rtlCol="0">
            <a:spAutoFit/>
          </a:bodyPr>
          <a:lstStyle/>
          <a:p>
            <a:pPr marL="0" indent="0" algn="ctr">
              <a:lnSpc>
                <a:spcPct val="100000"/>
              </a:lnSpc>
              <a:spcBef>
                <a:spcPts val="100"/>
              </a:spcBef>
              <a:buNone/>
            </a:pPr>
            <a:r>
              <a:rPr sz="2400" dirty="0">
                <a:latin typeface="Calibri"/>
                <a:cs typeface="Calibri"/>
              </a:rPr>
              <a:t>Presented</a:t>
            </a:r>
            <a:r>
              <a:rPr sz="2400" spc="-10" dirty="0">
                <a:latin typeface="Calibri"/>
                <a:cs typeface="Calibri"/>
              </a:rPr>
              <a:t> </a:t>
            </a:r>
            <a:r>
              <a:rPr sz="2400" spc="-5" dirty="0">
                <a:latin typeface="Calibri"/>
                <a:cs typeface="Calibri"/>
              </a:rPr>
              <a:t>by:</a:t>
            </a:r>
            <a:endParaRPr sz="2400" dirty="0">
              <a:latin typeface="Calibri"/>
              <a:cs typeface="Calibri"/>
            </a:endParaRPr>
          </a:p>
          <a:p>
            <a:pPr marL="0" indent="0" algn="ctr">
              <a:lnSpc>
                <a:spcPts val="2870"/>
              </a:lnSpc>
              <a:buNone/>
            </a:pPr>
            <a:r>
              <a:rPr sz="2400" b="1" spc="-5" dirty="0">
                <a:latin typeface="Calibri"/>
                <a:cs typeface="Calibri"/>
              </a:rPr>
              <a:t>Marcia</a:t>
            </a:r>
            <a:r>
              <a:rPr sz="2400" b="1" spc="-20" dirty="0">
                <a:latin typeface="Calibri"/>
                <a:cs typeface="Calibri"/>
              </a:rPr>
              <a:t> </a:t>
            </a:r>
            <a:r>
              <a:rPr sz="2400" b="1" dirty="0">
                <a:latin typeface="Calibri"/>
                <a:cs typeface="Calibri"/>
              </a:rPr>
              <a:t>Brooks</a:t>
            </a:r>
            <a:endParaRPr sz="2400" dirty="0">
              <a:latin typeface="Calibri"/>
              <a:cs typeface="Calibri"/>
            </a:endParaRPr>
          </a:p>
          <a:p>
            <a:pPr marL="0" marR="5080" indent="0" algn="ctr">
              <a:lnSpc>
                <a:spcPts val="2900"/>
              </a:lnSpc>
              <a:spcBef>
                <a:spcPts val="70"/>
              </a:spcBef>
              <a:buNone/>
            </a:pPr>
            <a:r>
              <a:rPr sz="2400" spc="-5" dirty="0">
                <a:latin typeface="Calibri"/>
                <a:cs typeface="Calibri"/>
              </a:rPr>
              <a:t>Director, </a:t>
            </a:r>
            <a:r>
              <a:rPr sz="2400" dirty="0">
                <a:latin typeface="Calibri"/>
                <a:cs typeface="Calibri"/>
              </a:rPr>
              <a:t>Perkins </a:t>
            </a:r>
            <a:r>
              <a:rPr sz="2400" spc="-5" dirty="0">
                <a:latin typeface="Calibri"/>
                <a:cs typeface="Calibri"/>
              </a:rPr>
              <a:t>National Deaf-Blind Equipment Distribution  Program (iCanConnect) </a:t>
            </a:r>
            <a:r>
              <a:rPr sz="2400" dirty="0">
                <a:latin typeface="Calibri"/>
                <a:cs typeface="Calibri"/>
              </a:rPr>
              <a:t>Perkins </a:t>
            </a:r>
            <a:r>
              <a:rPr sz="2400" spc="-5" dirty="0">
                <a:latin typeface="Calibri"/>
                <a:cs typeface="Calibri"/>
              </a:rPr>
              <a:t>School for </a:t>
            </a:r>
            <a:r>
              <a:rPr sz="2400" dirty="0">
                <a:latin typeface="Calibri"/>
                <a:cs typeface="Calibri"/>
              </a:rPr>
              <a:t>the</a:t>
            </a:r>
            <a:r>
              <a:rPr sz="2400" spc="-80" dirty="0">
                <a:latin typeface="Calibri"/>
                <a:cs typeface="Calibri"/>
              </a:rPr>
              <a:t> </a:t>
            </a:r>
            <a:r>
              <a:rPr sz="2400" dirty="0">
                <a:latin typeface="Calibri"/>
                <a:cs typeface="Calibri"/>
              </a:rPr>
              <a:t>Blind</a:t>
            </a:r>
          </a:p>
          <a:p>
            <a:pPr marL="0" indent="0">
              <a:lnSpc>
                <a:spcPct val="100000"/>
              </a:lnSpc>
              <a:spcBef>
                <a:spcPts val="25"/>
              </a:spcBef>
              <a:buNone/>
            </a:pPr>
            <a:endParaRPr sz="2400" dirty="0">
              <a:latin typeface="Times New Roman"/>
              <a:cs typeface="Times New Roman"/>
            </a:endParaRPr>
          </a:p>
          <a:p>
            <a:pPr marL="0" indent="0" algn="ctr">
              <a:lnSpc>
                <a:spcPct val="100000"/>
              </a:lnSpc>
              <a:buNone/>
            </a:pPr>
            <a:r>
              <a:rPr sz="2400" b="1" spc="-5" dirty="0">
                <a:latin typeface="Calibri"/>
                <a:cs typeface="Calibri"/>
              </a:rPr>
              <a:t>Carly</a:t>
            </a:r>
            <a:r>
              <a:rPr sz="2400" b="1" spc="-10" dirty="0">
                <a:latin typeface="Calibri"/>
                <a:cs typeface="Calibri"/>
              </a:rPr>
              <a:t> </a:t>
            </a:r>
            <a:r>
              <a:rPr sz="2400" b="1" dirty="0">
                <a:latin typeface="Calibri"/>
                <a:cs typeface="Calibri"/>
              </a:rPr>
              <a:t>Fredericks</a:t>
            </a:r>
            <a:endParaRPr sz="2400" dirty="0">
              <a:latin typeface="Calibri"/>
              <a:cs typeface="Calibri"/>
            </a:endParaRPr>
          </a:p>
          <a:p>
            <a:pPr marL="0" indent="0" algn="ctr">
              <a:lnSpc>
                <a:spcPct val="100000"/>
              </a:lnSpc>
              <a:buNone/>
            </a:pPr>
            <a:r>
              <a:rPr sz="2400" spc="-5" dirty="0">
                <a:latin typeface="Calibri"/>
                <a:cs typeface="Calibri"/>
              </a:rPr>
              <a:t>iCanConnect Program Coordinator, </a:t>
            </a:r>
            <a:r>
              <a:rPr sz="2400" dirty="0">
                <a:latin typeface="Calibri"/>
                <a:cs typeface="Calibri"/>
              </a:rPr>
              <a:t>New</a:t>
            </a:r>
            <a:r>
              <a:rPr sz="2400" spc="-65" dirty="0">
                <a:latin typeface="Calibri"/>
                <a:cs typeface="Calibri"/>
              </a:rPr>
              <a:t> </a:t>
            </a:r>
            <a:r>
              <a:rPr sz="2400" dirty="0">
                <a:latin typeface="Calibri"/>
                <a:cs typeface="Calibri"/>
              </a:rPr>
              <a:t>Jersey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What equipment is</a:t>
            </a:r>
            <a:r>
              <a:rPr sz="3600" b="0" spc="-100" dirty="0">
                <a:solidFill>
                  <a:srgbClr val="3D57A7"/>
                </a:solidFill>
                <a:latin typeface="Calibri"/>
                <a:cs typeface="Calibri"/>
              </a:rPr>
              <a:t> </a:t>
            </a:r>
            <a:r>
              <a:rPr sz="3600" b="0" spc="-5" dirty="0">
                <a:solidFill>
                  <a:srgbClr val="3D57A7"/>
                </a:solidFill>
                <a:latin typeface="Calibri"/>
                <a:cs typeface="Calibri"/>
              </a:rPr>
              <a:t>available?</a:t>
            </a:r>
            <a:endParaRPr sz="3600" dirty="0">
              <a:latin typeface="Calibri"/>
              <a:cs typeface="Calibri"/>
            </a:endParaRPr>
          </a:p>
        </p:txBody>
      </p:sp>
      <p:sp>
        <p:nvSpPr>
          <p:cNvPr id="5" name="object 3"/>
          <p:cNvSpPr txBox="1">
            <a:spLocks noGrp="1"/>
          </p:cNvSpPr>
          <p:nvPr>
            <p:ph idx="1"/>
          </p:nvPr>
        </p:nvSpPr>
        <p:spPr>
          <a:xfrm>
            <a:off x="628650" y="1825625"/>
            <a:ext cx="7886700" cy="4245393"/>
          </a:xfrm>
          <a:prstGeom prst="rect">
            <a:avLst/>
          </a:prstGeom>
        </p:spPr>
        <p:txBody>
          <a:bodyPr vert="horz" wrap="square" lIns="0" tIns="13335" rIns="0" bIns="0" rtlCol="0">
            <a:spAutoFit/>
          </a:bodyPr>
          <a:lstStyle/>
          <a:p>
            <a:pPr marL="0" marR="1659255" indent="0">
              <a:lnSpc>
                <a:spcPct val="100000"/>
              </a:lnSpc>
              <a:spcBef>
                <a:spcPts val="105"/>
              </a:spcBef>
              <a:buNone/>
            </a:pPr>
            <a:r>
              <a:rPr sz="2400" b="1" dirty="0">
                <a:latin typeface="Arial"/>
                <a:cs typeface="Arial"/>
              </a:rPr>
              <a:t>Equipment that enables </a:t>
            </a:r>
            <a:r>
              <a:rPr sz="2400" b="1" spc="0" dirty="0">
                <a:latin typeface="Arial"/>
                <a:cs typeface="Arial"/>
              </a:rPr>
              <a:t>2-way</a:t>
            </a:r>
            <a:r>
              <a:rPr sz="2400" b="1" spc="-85" dirty="0">
                <a:latin typeface="Arial"/>
                <a:cs typeface="Arial"/>
              </a:rPr>
              <a:t> </a:t>
            </a:r>
            <a:r>
              <a:rPr sz="2400" b="1" dirty="0">
                <a:latin typeface="Arial"/>
                <a:cs typeface="Arial"/>
              </a:rPr>
              <a:t>distance  communication, such</a:t>
            </a:r>
            <a:r>
              <a:rPr sz="2400" b="1" spc="-50" dirty="0">
                <a:latin typeface="Arial"/>
                <a:cs typeface="Arial"/>
              </a:rPr>
              <a:t> </a:t>
            </a:r>
            <a:r>
              <a:rPr sz="2400" b="1" dirty="0">
                <a:latin typeface="Arial"/>
                <a:cs typeface="Arial"/>
              </a:rPr>
              <a:t>as:</a:t>
            </a:r>
            <a:endParaRPr sz="2400" dirty="0">
              <a:latin typeface="Arial"/>
              <a:cs typeface="Arial"/>
            </a:endParaRPr>
          </a:p>
          <a:p>
            <a:pPr marL="0" indent="0">
              <a:lnSpc>
                <a:spcPct val="100000"/>
              </a:lnSpc>
              <a:spcBef>
                <a:spcPts val="1925"/>
              </a:spcBef>
              <a:buNone/>
            </a:pPr>
            <a:r>
              <a:rPr sz="2000" b="1" spc="-5" dirty="0">
                <a:latin typeface="Arial"/>
                <a:cs typeface="Arial"/>
              </a:rPr>
              <a:t>Computers </a:t>
            </a:r>
            <a:r>
              <a:rPr sz="2000" spc="-5" dirty="0">
                <a:latin typeface="Arial"/>
                <a:cs typeface="Arial"/>
              </a:rPr>
              <a:t>(Windows and</a:t>
            </a:r>
            <a:r>
              <a:rPr sz="2000" spc="30" dirty="0">
                <a:latin typeface="Arial"/>
                <a:cs typeface="Arial"/>
              </a:rPr>
              <a:t> </a:t>
            </a:r>
            <a:r>
              <a:rPr sz="2000" spc="-5" dirty="0">
                <a:latin typeface="Arial"/>
                <a:cs typeface="Arial"/>
              </a:rPr>
              <a:t>Apple)</a:t>
            </a:r>
            <a:endParaRPr sz="2000" dirty="0">
              <a:latin typeface="Arial"/>
              <a:cs typeface="Arial"/>
            </a:endParaRPr>
          </a:p>
          <a:p>
            <a:pPr marL="771525" indent="-237490">
              <a:lnSpc>
                <a:spcPct val="100000"/>
              </a:lnSpc>
              <a:spcBef>
                <a:spcPts val="5"/>
              </a:spcBef>
              <a:buClr>
                <a:srgbClr val="3D57A7"/>
              </a:buClr>
              <a:buSzPct val="83333"/>
              <a:buChar char="●"/>
              <a:tabLst>
                <a:tab pos="772160" algn="l"/>
              </a:tabLst>
            </a:pPr>
            <a:r>
              <a:rPr sz="2000" spc="-5" dirty="0">
                <a:latin typeface="Arial"/>
                <a:cs typeface="Arial"/>
              </a:rPr>
              <a:t>Desktops and</a:t>
            </a:r>
            <a:r>
              <a:rPr sz="2000" dirty="0">
                <a:latin typeface="Arial"/>
                <a:cs typeface="Arial"/>
              </a:rPr>
              <a:t> </a:t>
            </a:r>
            <a:r>
              <a:rPr sz="2000" spc="-5" dirty="0">
                <a:latin typeface="Arial"/>
                <a:cs typeface="Arial"/>
              </a:rPr>
              <a:t>laptops</a:t>
            </a:r>
            <a:endParaRPr sz="2000" dirty="0">
              <a:latin typeface="Arial"/>
              <a:cs typeface="Arial"/>
            </a:endParaRPr>
          </a:p>
          <a:p>
            <a:pPr marL="771525" indent="-237490">
              <a:lnSpc>
                <a:spcPct val="100000"/>
              </a:lnSpc>
              <a:buClr>
                <a:srgbClr val="3D57A7"/>
              </a:buClr>
              <a:buSzPct val="83333"/>
              <a:buChar char="●"/>
              <a:tabLst>
                <a:tab pos="772160" algn="l"/>
              </a:tabLst>
            </a:pPr>
            <a:r>
              <a:rPr sz="2000" spc="-5" dirty="0">
                <a:latin typeface="Arial"/>
                <a:cs typeface="Arial"/>
              </a:rPr>
              <a:t>Large monitors </a:t>
            </a:r>
            <a:r>
              <a:rPr sz="2000" dirty="0">
                <a:latin typeface="Arial"/>
                <a:cs typeface="Arial"/>
              </a:rPr>
              <a:t>if</a:t>
            </a:r>
            <a:r>
              <a:rPr sz="2000" spc="5" dirty="0">
                <a:latin typeface="Arial"/>
                <a:cs typeface="Arial"/>
              </a:rPr>
              <a:t> </a:t>
            </a:r>
            <a:r>
              <a:rPr sz="2000" spc="-5" dirty="0">
                <a:latin typeface="Arial"/>
                <a:cs typeface="Arial"/>
              </a:rPr>
              <a:t>needed</a:t>
            </a:r>
            <a:endParaRPr sz="2000" dirty="0">
              <a:latin typeface="Arial"/>
              <a:cs typeface="Arial"/>
            </a:endParaRPr>
          </a:p>
          <a:p>
            <a:pPr>
              <a:lnSpc>
                <a:spcPct val="100000"/>
              </a:lnSpc>
              <a:spcBef>
                <a:spcPts val="5"/>
              </a:spcBef>
            </a:pPr>
            <a:endParaRPr sz="2400" dirty="0">
              <a:latin typeface="Times New Roman"/>
              <a:cs typeface="Times New Roman"/>
            </a:endParaRPr>
          </a:p>
          <a:p>
            <a:pPr marL="0" marR="5080" indent="0">
              <a:lnSpc>
                <a:spcPct val="100000"/>
              </a:lnSpc>
              <a:spcBef>
                <a:spcPts val="5"/>
              </a:spcBef>
              <a:buNone/>
            </a:pPr>
            <a:r>
              <a:rPr sz="2000" b="1" dirty="0">
                <a:latin typeface="Arial"/>
                <a:cs typeface="Arial"/>
              </a:rPr>
              <a:t>Mobile devices </a:t>
            </a:r>
            <a:r>
              <a:rPr sz="2000" dirty="0">
                <a:latin typeface="Arial"/>
                <a:cs typeface="Arial"/>
              </a:rPr>
              <a:t>(with accessories such as</a:t>
            </a:r>
            <a:r>
              <a:rPr sz="2000" spc="-60" dirty="0">
                <a:latin typeface="Arial"/>
                <a:cs typeface="Arial"/>
              </a:rPr>
              <a:t> </a:t>
            </a:r>
            <a:r>
              <a:rPr sz="2000" dirty="0">
                <a:latin typeface="Arial"/>
                <a:cs typeface="Arial"/>
              </a:rPr>
              <a:t>keyboards  and protective</a:t>
            </a:r>
            <a:r>
              <a:rPr sz="2000" spc="-20" dirty="0">
                <a:latin typeface="Arial"/>
                <a:cs typeface="Arial"/>
              </a:rPr>
              <a:t> </a:t>
            </a:r>
            <a:r>
              <a:rPr sz="2000" dirty="0">
                <a:latin typeface="Arial"/>
                <a:cs typeface="Arial"/>
              </a:rPr>
              <a:t>cases)</a:t>
            </a:r>
          </a:p>
          <a:p>
            <a:pPr marL="652780" indent="-247015">
              <a:lnSpc>
                <a:spcPct val="100000"/>
              </a:lnSpc>
              <a:spcBef>
                <a:spcPts val="500"/>
              </a:spcBef>
              <a:buClr>
                <a:srgbClr val="3D57A7"/>
              </a:buClr>
              <a:buSzPct val="83333"/>
              <a:buChar char="●"/>
              <a:tabLst>
                <a:tab pos="653415" algn="l"/>
              </a:tabLst>
            </a:pPr>
            <a:r>
              <a:rPr sz="2000" spc="-5" dirty="0">
                <a:latin typeface="Arial"/>
                <a:cs typeface="Arial"/>
              </a:rPr>
              <a:t>Cell</a:t>
            </a:r>
            <a:r>
              <a:rPr sz="2000" spc="5" dirty="0">
                <a:latin typeface="Arial"/>
                <a:cs typeface="Arial"/>
              </a:rPr>
              <a:t> </a:t>
            </a:r>
            <a:r>
              <a:rPr sz="2000" spc="-5" dirty="0">
                <a:latin typeface="Arial"/>
                <a:cs typeface="Arial"/>
              </a:rPr>
              <a:t>phones</a:t>
            </a:r>
            <a:endParaRPr sz="2000" dirty="0">
              <a:latin typeface="Arial"/>
              <a:cs typeface="Arial"/>
            </a:endParaRPr>
          </a:p>
          <a:p>
            <a:pPr marL="652780" indent="-247015">
              <a:lnSpc>
                <a:spcPct val="100000"/>
              </a:lnSpc>
              <a:spcBef>
                <a:spcPts val="500"/>
              </a:spcBef>
              <a:buClr>
                <a:srgbClr val="3D57A7"/>
              </a:buClr>
              <a:buSzPct val="83333"/>
              <a:buChar char="●"/>
              <a:tabLst>
                <a:tab pos="653415" algn="l"/>
              </a:tabLst>
            </a:pPr>
            <a:r>
              <a:rPr sz="2000" spc="-5" dirty="0">
                <a:latin typeface="Arial"/>
                <a:cs typeface="Arial"/>
              </a:rPr>
              <a:t>Smart</a:t>
            </a:r>
            <a:r>
              <a:rPr sz="2000" spc="-10" dirty="0">
                <a:latin typeface="Arial"/>
                <a:cs typeface="Arial"/>
              </a:rPr>
              <a:t> </a:t>
            </a:r>
            <a:r>
              <a:rPr sz="2000" spc="-5" dirty="0">
                <a:latin typeface="Arial"/>
                <a:cs typeface="Arial"/>
              </a:rPr>
              <a:t>phones</a:t>
            </a:r>
            <a:endParaRPr sz="2000" dirty="0">
              <a:latin typeface="Arial"/>
              <a:cs typeface="Arial"/>
            </a:endParaRPr>
          </a:p>
          <a:p>
            <a:pPr marL="652780" indent="-247015">
              <a:lnSpc>
                <a:spcPct val="100000"/>
              </a:lnSpc>
              <a:spcBef>
                <a:spcPts val="509"/>
              </a:spcBef>
              <a:buClr>
                <a:srgbClr val="3D57A7"/>
              </a:buClr>
              <a:buSzPct val="83333"/>
              <a:buChar char="●"/>
              <a:tabLst>
                <a:tab pos="653415" algn="l"/>
              </a:tabLst>
            </a:pPr>
            <a:r>
              <a:rPr sz="2000" spc="-5" dirty="0">
                <a:latin typeface="Arial"/>
                <a:cs typeface="Arial"/>
              </a:rPr>
              <a:t>Tablets</a:t>
            </a:r>
            <a:endParaRPr sz="2000" dirty="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What </a:t>
            </a:r>
            <a:r>
              <a:rPr sz="3600" b="0" spc="-5" dirty="0">
                <a:solidFill>
                  <a:srgbClr val="3D57A7"/>
                </a:solidFill>
                <a:latin typeface="Calibri"/>
                <a:cs typeface="Calibri"/>
              </a:rPr>
              <a:t>additional </a:t>
            </a:r>
            <a:r>
              <a:rPr sz="3600" b="0" dirty="0">
                <a:solidFill>
                  <a:srgbClr val="3D57A7"/>
                </a:solidFill>
                <a:latin typeface="Calibri"/>
                <a:cs typeface="Calibri"/>
              </a:rPr>
              <a:t>equipment is</a:t>
            </a:r>
            <a:r>
              <a:rPr sz="3600" b="0" spc="-95" dirty="0">
                <a:solidFill>
                  <a:srgbClr val="3D57A7"/>
                </a:solidFill>
                <a:latin typeface="Calibri"/>
                <a:cs typeface="Calibri"/>
              </a:rPr>
              <a:t> </a:t>
            </a:r>
            <a:r>
              <a:rPr sz="3600" b="0" spc="-5" dirty="0">
                <a:solidFill>
                  <a:srgbClr val="3D57A7"/>
                </a:solidFill>
                <a:latin typeface="Calibri"/>
                <a:cs typeface="Calibri"/>
              </a:rPr>
              <a:t>available?</a:t>
            </a:r>
            <a:endParaRPr sz="3600" dirty="0">
              <a:latin typeface="Calibri"/>
              <a:cs typeface="Calibri"/>
            </a:endParaRPr>
          </a:p>
        </p:txBody>
      </p:sp>
      <p:sp>
        <p:nvSpPr>
          <p:cNvPr id="5" name="object 3"/>
          <p:cNvSpPr txBox="1">
            <a:spLocks noGrp="1"/>
          </p:cNvSpPr>
          <p:nvPr>
            <p:ph idx="1"/>
          </p:nvPr>
        </p:nvSpPr>
        <p:spPr>
          <a:xfrm>
            <a:off x="628650" y="1825625"/>
            <a:ext cx="7886700" cy="3873496"/>
          </a:xfrm>
          <a:prstGeom prst="rect">
            <a:avLst/>
          </a:prstGeom>
        </p:spPr>
        <p:txBody>
          <a:bodyPr vert="horz" wrap="square" lIns="0" tIns="13335" rIns="0" bIns="0" rtlCol="0">
            <a:spAutoFit/>
          </a:bodyPr>
          <a:lstStyle/>
          <a:p>
            <a:pPr marL="0" indent="0">
              <a:lnSpc>
                <a:spcPct val="100000"/>
              </a:lnSpc>
              <a:spcBef>
                <a:spcPts val="105"/>
              </a:spcBef>
              <a:buNone/>
            </a:pPr>
            <a:r>
              <a:rPr sz="2400" b="1" dirty="0">
                <a:latin typeface="Arial"/>
                <a:cs typeface="Arial"/>
              </a:rPr>
              <a:t>Landline</a:t>
            </a:r>
            <a:r>
              <a:rPr sz="2400" b="1" spc="-25" dirty="0">
                <a:latin typeface="Arial"/>
                <a:cs typeface="Arial"/>
              </a:rPr>
              <a:t> </a:t>
            </a:r>
            <a:r>
              <a:rPr sz="2400" b="1" dirty="0">
                <a:latin typeface="Arial"/>
                <a:cs typeface="Arial"/>
              </a:rPr>
              <a:t>phones</a:t>
            </a:r>
            <a:endParaRPr sz="2400" dirty="0">
              <a:latin typeface="Arial"/>
              <a:cs typeface="Arial"/>
            </a:endParaRPr>
          </a:p>
          <a:p>
            <a:pPr marL="771525" indent="-237490">
              <a:lnSpc>
                <a:spcPct val="100000"/>
              </a:lnSpc>
              <a:spcBef>
                <a:spcPts val="5"/>
              </a:spcBef>
              <a:buClr>
                <a:srgbClr val="3D57A7"/>
              </a:buClr>
              <a:buSzPct val="83333"/>
              <a:buChar char="●"/>
              <a:tabLst>
                <a:tab pos="772160" algn="l"/>
              </a:tabLst>
            </a:pPr>
            <a:r>
              <a:rPr sz="2000" spc="-5" dirty="0">
                <a:latin typeface="Arial"/>
                <a:cs typeface="Arial"/>
              </a:rPr>
              <a:t>Amplified</a:t>
            </a:r>
            <a:r>
              <a:rPr sz="2000" spc="10" dirty="0">
                <a:latin typeface="Arial"/>
                <a:cs typeface="Arial"/>
              </a:rPr>
              <a:t> </a:t>
            </a:r>
            <a:r>
              <a:rPr sz="2000" spc="-5" dirty="0">
                <a:latin typeface="Arial"/>
                <a:cs typeface="Arial"/>
              </a:rPr>
              <a:t>speaker</a:t>
            </a:r>
            <a:endParaRPr sz="2000" dirty="0">
              <a:latin typeface="Arial"/>
              <a:cs typeface="Arial"/>
            </a:endParaRPr>
          </a:p>
          <a:p>
            <a:pPr marL="771525" indent="-237490">
              <a:lnSpc>
                <a:spcPct val="100000"/>
              </a:lnSpc>
              <a:buClr>
                <a:srgbClr val="3D57A7"/>
              </a:buClr>
              <a:buSzPct val="83333"/>
              <a:buChar char="●"/>
              <a:tabLst>
                <a:tab pos="772160" algn="l"/>
              </a:tabLst>
            </a:pPr>
            <a:r>
              <a:rPr sz="2000" spc="-5" dirty="0">
                <a:latin typeface="Arial"/>
                <a:cs typeface="Arial"/>
              </a:rPr>
              <a:t>Cordless</a:t>
            </a:r>
            <a:endParaRPr sz="2000" dirty="0">
              <a:latin typeface="Arial"/>
              <a:cs typeface="Arial"/>
            </a:endParaRPr>
          </a:p>
          <a:p>
            <a:pPr marL="771525" indent="-237490">
              <a:lnSpc>
                <a:spcPct val="100000"/>
              </a:lnSpc>
              <a:buClr>
                <a:srgbClr val="3D57A7"/>
              </a:buClr>
              <a:buSzPct val="83333"/>
              <a:buChar char="●"/>
              <a:tabLst>
                <a:tab pos="772160" algn="l"/>
              </a:tabLst>
            </a:pPr>
            <a:r>
              <a:rPr sz="2000" spc="-5" dirty="0">
                <a:latin typeface="Arial"/>
                <a:cs typeface="Arial"/>
              </a:rPr>
              <a:t>Related</a:t>
            </a:r>
            <a:r>
              <a:rPr sz="2000" spc="10" dirty="0">
                <a:latin typeface="Arial"/>
                <a:cs typeface="Arial"/>
              </a:rPr>
              <a:t> </a:t>
            </a:r>
            <a:r>
              <a:rPr sz="2000" spc="-5" dirty="0">
                <a:latin typeface="Arial"/>
                <a:cs typeface="Arial"/>
              </a:rPr>
              <a:t>devices</a:t>
            </a:r>
            <a:endParaRPr sz="2000" dirty="0">
              <a:latin typeface="Arial"/>
              <a:cs typeface="Arial"/>
            </a:endParaRPr>
          </a:p>
          <a:p>
            <a:pPr>
              <a:lnSpc>
                <a:spcPct val="100000"/>
              </a:lnSpc>
              <a:spcBef>
                <a:spcPts val="10"/>
              </a:spcBef>
            </a:pPr>
            <a:endParaRPr sz="2400" dirty="0">
              <a:latin typeface="Times New Roman"/>
              <a:cs typeface="Times New Roman"/>
            </a:endParaRPr>
          </a:p>
          <a:p>
            <a:pPr marL="0" indent="0">
              <a:lnSpc>
                <a:spcPct val="100000"/>
              </a:lnSpc>
              <a:buNone/>
            </a:pPr>
            <a:r>
              <a:rPr sz="2400" b="1" dirty="0">
                <a:latin typeface="Arial"/>
                <a:cs typeface="Arial"/>
              </a:rPr>
              <a:t>Signalers </a:t>
            </a:r>
            <a:r>
              <a:rPr sz="2400" dirty="0">
                <a:latin typeface="Arial"/>
                <a:cs typeface="Arial"/>
              </a:rPr>
              <a:t>to alert user of a phone call or</a:t>
            </a:r>
            <a:r>
              <a:rPr sz="2400" spc="-30" dirty="0">
                <a:latin typeface="Arial"/>
                <a:cs typeface="Arial"/>
              </a:rPr>
              <a:t> </a:t>
            </a:r>
            <a:r>
              <a:rPr sz="2400" dirty="0">
                <a:latin typeface="Arial"/>
                <a:cs typeface="Arial"/>
              </a:rPr>
              <a:t>incoming</a:t>
            </a:r>
            <a:r>
              <a:rPr lang="en-US" sz="2400" dirty="0">
                <a:latin typeface="Arial"/>
                <a:cs typeface="Arial"/>
              </a:rPr>
              <a:t> </a:t>
            </a:r>
            <a:r>
              <a:rPr sz="2400" dirty="0">
                <a:latin typeface="Arial"/>
                <a:cs typeface="Arial"/>
              </a:rPr>
              <a:t>email</a:t>
            </a:r>
          </a:p>
          <a:p>
            <a:pPr marL="652780" indent="-247015">
              <a:lnSpc>
                <a:spcPct val="100000"/>
              </a:lnSpc>
              <a:spcBef>
                <a:spcPts val="505"/>
              </a:spcBef>
              <a:buClr>
                <a:srgbClr val="3D57A7"/>
              </a:buClr>
              <a:buSzPct val="83333"/>
              <a:buChar char="●"/>
              <a:tabLst>
                <a:tab pos="653415" algn="l"/>
              </a:tabLst>
            </a:pPr>
            <a:r>
              <a:rPr sz="2000" spc="-5" dirty="0">
                <a:latin typeface="Arial"/>
                <a:cs typeface="Arial"/>
              </a:rPr>
              <a:t>Audible, visual and</a:t>
            </a:r>
            <a:r>
              <a:rPr sz="2000" spc="35" dirty="0">
                <a:latin typeface="Arial"/>
                <a:cs typeface="Arial"/>
              </a:rPr>
              <a:t> </a:t>
            </a:r>
            <a:r>
              <a:rPr sz="2000" spc="-5" dirty="0">
                <a:latin typeface="Arial"/>
                <a:cs typeface="Arial"/>
              </a:rPr>
              <a:t>vibrating</a:t>
            </a:r>
            <a:endParaRPr sz="2000" dirty="0">
              <a:latin typeface="Arial"/>
              <a:cs typeface="Arial"/>
            </a:endParaRPr>
          </a:p>
          <a:p>
            <a:pPr>
              <a:lnSpc>
                <a:spcPct val="100000"/>
              </a:lnSpc>
              <a:spcBef>
                <a:spcPts val="5"/>
              </a:spcBef>
              <a:buClr>
                <a:srgbClr val="3D57A7"/>
              </a:buClr>
              <a:buFont typeface="Arial"/>
              <a:buChar char="●"/>
            </a:pPr>
            <a:endParaRPr sz="2400" dirty="0">
              <a:latin typeface="Times New Roman"/>
              <a:cs typeface="Times New Roman"/>
            </a:endParaRPr>
          </a:p>
          <a:p>
            <a:pPr marL="0" indent="0">
              <a:lnSpc>
                <a:spcPct val="100000"/>
              </a:lnSpc>
              <a:buNone/>
            </a:pPr>
            <a:r>
              <a:rPr sz="2400" b="1" dirty="0">
                <a:latin typeface="Arial"/>
                <a:cs typeface="Arial"/>
              </a:rPr>
              <a:t>Software</a:t>
            </a:r>
            <a:endParaRPr sz="2400" dirty="0">
              <a:latin typeface="Arial"/>
              <a:cs typeface="Arial"/>
            </a:endParaRPr>
          </a:p>
          <a:p>
            <a:pPr marL="771525" lvl="1" indent="-237490">
              <a:lnSpc>
                <a:spcPct val="100000"/>
              </a:lnSpc>
              <a:spcBef>
                <a:spcPts val="10"/>
              </a:spcBef>
              <a:buClr>
                <a:srgbClr val="3D57A7"/>
              </a:buClr>
              <a:buSzPct val="83333"/>
              <a:buChar char="●"/>
              <a:tabLst>
                <a:tab pos="772160" algn="l"/>
              </a:tabLst>
            </a:pPr>
            <a:r>
              <a:rPr sz="2000" spc="-5" dirty="0">
                <a:latin typeface="Arial"/>
                <a:cs typeface="Arial"/>
              </a:rPr>
              <a:t>Screen readers </a:t>
            </a:r>
            <a:r>
              <a:rPr sz="2000" dirty="0">
                <a:latin typeface="Arial"/>
                <a:cs typeface="Arial"/>
              </a:rPr>
              <a:t>and screen </a:t>
            </a:r>
            <a:r>
              <a:rPr sz="2000" spc="-5" dirty="0">
                <a:latin typeface="Arial"/>
                <a:cs typeface="Arial"/>
              </a:rPr>
              <a:t>magnifier</a:t>
            </a:r>
            <a:r>
              <a:rPr sz="2000" spc="25" dirty="0">
                <a:latin typeface="Arial"/>
                <a:cs typeface="Arial"/>
              </a:rPr>
              <a:t> </a:t>
            </a:r>
            <a:r>
              <a:rPr sz="2000" dirty="0">
                <a:latin typeface="Arial"/>
                <a:cs typeface="Arial"/>
              </a:rPr>
              <a:t>programs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Even </a:t>
            </a:r>
            <a:r>
              <a:rPr sz="3600" b="0" dirty="0">
                <a:solidFill>
                  <a:srgbClr val="3D57A7"/>
                </a:solidFill>
                <a:latin typeface="Calibri"/>
                <a:cs typeface="Calibri"/>
              </a:rPr>
              <a:t>more </a:t>
            </a:r>
            <a:r>
              <a:rPr sz="3600" b="0" spc="-5" dirty="0">
                <a:solidFill>
                  <a:srgbClr val="3D57A7"/>
                </a:solidFill>
                <a:latin typeface="Calibri"/>
                <a:cs typeface="Calibri"/>
              </a:rPr>
              <a:t>equipment </a:t>
            </a:r>
            <a:r>
              <a:rPr sz="3600" b="0" dirty="0">
                <a:solidFill>
                  <a:srgbClr val="3D57A7"/>
                </a:solidFill>
                <a:latin typeface="Calibri"/>
                <a:cs typeface="Calibri"/>
              </a:rPr>
              <a:t>is</a:t>
            </a:r>
            <a:r>
              <a:rPr sz="3600" b="0" spc="-70" dirty="0">
                <a:solidFill>
                  <a:srgbClr val="3D57A7"/>
                </a:solidFill>
                <a:latin typeface="Calibri"/>
                <a:cs typeface="Calibri"/>
              </a:rPr>
              <a:t> </a:t>
            </a:r>
            <a:r>
              <a:rPr sz="3600" b="0" spc="-5" dirty="0">
                <a:solidFill>
                  <a:srgbClr val="3D57A7"/>
                </a:solidFill>
                <a:latin typeface="Calibri"/>
                <a:cs typeface="Calibri"/>
              </a:rPr>
              <a:t>available</a:t>
            </a:r>
            <a:endParaRPr sz="3600" dirty="0">
              <a:latin typeface="Calibri"/>
              <a:cs typeface="Calibri"/>
            </a:endParaRPr>
          </a:p>
        </p:txBody>
      </p:sp>
      <p:sp>
        <p:nvSpPr>
          <p:cNvPr id="5" name="object 3"/>
          <p:cNvSpPr txBox="1">
            <a:spLocks noGrp="1"/>
          </p:cNvSpPr>
          <p:nvPr>
            <p:ph idx="1"/>
          </p:nvPr>
        </p:nvSpPr>
        <p:spPr>
          <a:xfrm>
            <a:off x="628650" y="1447800"/>
            <a:ext cx="7886700" cy="4742965"/>
          </a:xfrm>
          <a:prstGeom prst="rect">
            <a:avLst/>
          </a:prstGeom>
        </p:spPr>
        <p:txBody>
          <a:bodyPr vert="horz" wrap="square" lIns="0" tIns="13335" rIns="0" bIns="0" rtlCol="0">
            <a:spAutoFit/>
          </a:bodyPr>
          <a:lstStyle/>
          <a:p>
            <a:pPr marL="0" indent="0">
              <a:lnSpc>
                <a:spcPct val="100000"/>
              </a:lnSpc>
              <a:spcBef>
                <a:spcPts val="105"/>
              </a:spcBef>
              <a:buNone/>
            </a:pPr>
            <a:r>
              <a:rPr sz="2400" b="1" dirty="0">
                <a:latin typeface="Arial"/>
                <a:cs typeface="Arial"/>
              </a:rPr>
              <a:t>Braille</a:t>
            </a:r>
            <a:r>
              <a:rPr sz="2400" b="1" spc="0" dirty="0">
                <a:latin typeface="Arial"/>
                <a:cs typeface="Arial"/>
              </a:rPr>
              <a:t> </a:t>
            </a:r>
            <a:r>
              <a:rPr sz="2400" b="1" dirty="0">
                <a:latin typeface="Arial"/>
                <a:cs typeface="Arial"/>
              </a:rPr>
              <a:t>devices</a:t>
            </a:r>
            <a:endParaRPr sz="2400" dirty="0">
              <a:latin typeface="Arial"/>
              <a:cs typeface="Arial"/>
            </a:endParaRPr>
          </a:p>
          <a:p>
            <a:pPr marL="876935" indent="-342900">
              <a:lnSpc>
                <a:spcPct val="100000"/>
              </a:lnSpc>
              <a:spcBef>
                <a:spcPts val="5"/>
              </a:spcBef>
              <a:buClr>
                <a:srgbClr val="3D57A7"/>
              </a:buClr>
              <a:buSzPct val="100000"/>
              <a:tabLst>
                <a:tab pos="772160" algn="l"/>
              </a:tabLst>
            </a:pPr>
            <a:r>
              <a:rPr sz="2000" spc="-5" dirty="0">
                <a:latin typeface="Arial"/>
                <a:cs typeface="Arial"/>
              </a:rPr>
              <a:t>Braille</a:t>
            </a:r>
            <a:r>
              <a:rPr sz="2000" spc="25" dirty="0">
                <a:latin typeface="Arial"/>
                <a:cs typeface="Arial"/>
              </a:rPr>
              <a:t> </a:t>
            </a:r>
            <a:r>
              <a:rPr sz="2000" spc="-5" dirty="0">
                <a:latin typeface="Arial"/>
                <a:cs typeface="Arial"/>
              </a:rPr>
              <a:t>displays</a:t>
            </a:r>
            <a:endParaRPr sz="2000" dirty="0">
              <a:latin typeface="Arial"/>
              <a:cs typeface="Arial"/>
            </a:endParaRPr>
          </a:p>
          <a:p>
            <a:pPr marL="876935" marR="5080" indent="-342900">
              <a:lnSpc>
                <a:spcPct val="100000"/>
              </a:lnSpc>
              <a:buClr>
                <a:srgbClr val="3D57A7"/>
              </a:buClr>
              <a:buSzPct val="100000"/>
              <a:tabLst>
                <a:tab pos="772160" algn="l"/>
              </a:tabLst>
            </a:pPr>
            <a:r>
              <a:rPr sz="2000" spc="-5" dirty="0">
                <a:latin typeface="Arial"/>
                <a:cs typeface="Arial"/>
              </a:rPr>
              <a:t>Multipurpose stand-alone braille devices </a:t>
            </a:r>
            <a:r>
              <a:rPr sz="2000" dirty="0">
                <a:latin typeface="Arial"/>
                <a:cs typeface="Arial"/>
              </a:rPr>
              <a:t>-  </a:t>
            </a:r>
            <a:r>
              <a:rPr sz="2000" spc="-5" dirty="0">
                <a:latin typeface="Arial"/>
                <a:cs typeface="Arial"/>
              </a:rPr>
              <a:t>connected via </a:t>
            </a:r>
            <a:r>
              <a:rPr sz="2000" dirty="0">
                <a:latin typeface="Arial"/>
                <a:cs typeface="Arial"/>
              </a:rPr>
              <a:t>Wi-Fi </a:t>
            </a:r>
            <a:r>
              <a:rPr sz="2000" spc="-5" dirty="0">
                <a:latin typeface="Arial"/>
                <a:cs typeface="Arial"/>
              </a:rPr>
              <a:t>or paired with a mobile device </a:t>
            </a:r>
            <a:r>
              <a:rPr sz="2000" dirty="0">
                <a:latin typeface="Arial"/>
                <a:cs typeface="Arial"/>
              </a:rPr>
              <a:t>for  </a:t>
            </a:r>
            <a:r>
              <a:rPr sz="2000" spc="-5" dirty="0">
                <a:latin typeface="Arial"/>
                <a:cs typeface="Arial"/>
              </a:rPr>
              <a:t>tactile </a:t>
            </a:r>
            <a:r>
              <a:rPr sz="2000" dirty="0">
                <a:latin typeface="Arial"/>
                <a:cs typeface="Arial"/>
              </a:rPr>
              <a:t>access to </a:t>
            </a:r>
            <a:r>
              <a:rPr sz="2000" spc="-5" dirty="0">
                <a:latin typeface="Arial"/>
                <a:cs typeface="Arial"/>
              </a:rPr>
              <a:t>email, text </a:t>
            </a:r>
            <a:r>
              <a:rPr sz="2000" dirty="0">
                <a:latin typeface="Arial"/>
                <a:cs typeface="Arial"/>
              </a:rPr>
              <a:t>messages,</a:t>
            </a:r>
            <a:r>
              <a:rPr sz="2000" spc="0" dirty="0">
                <a:latin typeface="Arial"/>
                <a:cs typeface="Arial"/>
              </a:rPr>
              <a:t> </a:t>
            </a:r>
            <a:r>
              <a:rPr sz="2000" dirty="0">
                <a:latin typeface="Arial"/>
                <a:cs typeface="Arial"/>
              </a:rPr>
              <a:t>etc.</a:t>
            </a:r>
          </a:p>
          <a:p>
            <a:pPr marL="0" indent="0">
              <a:lnSpc>
                <a:spcPct val="100000"/>
              </a:lnSpc>
              <a:spcBef>
                <a:spcPts val="1914"/>
              </a:spcBef>
              <a:buNone/>
            </a:pPr>
            <a:r>
              <a:rPr sz="2400" dirty="0">
                <a:latin typeface="Arial"/>
                <a:cs typeface="Arial"/>
              </a:rPr>
              <a:t>Consumers must have, for devices that require</a:t>
            </a:r>
            <a:r>
              <a:rPr sz="2400" spc="-80" dirty="0">
                <a:latin typeface="Arial"/>
                <a:cs typeface="Arial"/>
              </a:rPr>
              <a:t> </a:t>
            </a:r>
            <a:r>
              <a:rPr sz="2400" dirty="0">
                <a:latin typeface="Arial"/>
                <a:cs typeface="Arial"/>
              </a:rPr>
              <a:t>them:</a:t>
            </a:r>
          </a:p>
          <a:p>
            <a:pPr marL="876935" indent="-342900">
              <a:lnSpc>
                <a:spcPct val="100000"/>
              </a:lnSpc>
              <a:spcBef>
                <a:spcPts val="5"/>
              </a:spcBef>
              <a:buClr>
                <a:srgbClr val="3D57A7"/>
              </a:buClr>
              <a:buSzPct val="100000"/>
              <a:tabLst>
                <a:tab pos="772160" algn="l"/>
              </a:tabLst>
            </a:pPr>
            <a:r>
              <a:rPr sz="2000" spc="-5" dirty="0">
                <a:latin typeface="Arial"/>
                <a:cs typeface="Arial"/>
              </a:rPr>
              <a:t>Braille and/or American Sign Language (ASL)</a:t>
            </a:r>
            <a:r>
              <a:rPr sz="2000" spc="114" dirty="0">
                <a:latin typeface="Arial"/>
                <a:cs typeface="Arial"/>
              </a:rPr>
              <a:t> </a:t>
            </a:r>
            <a:r>
              <a:rPr sz="2000" spc="-5" dirty="0">
                <a:latin typeface="Arial"/>
                <a:cs typeface="Arial"/>
              </a:rPr>
              <a:t>skills</a:t>
            </a:r>
            <a:endParaRPr sz="2000" dirty="0">
              <a:latin typeface="Arial"/>
              <a:cs typeface="Arial"/>
            </a:endParaRPr>
          </a:p>
          <a:p>
            <a:pPr marL="876935" indent="-342900">
              <a:lnSpc>
                <a:spcPct val="100000"/>
              </a:lnSpc>
              <a:buClr>
                <a:srgbClr val="3D57A7"/>
              </a:buClr>
              <a:buSzPct val="100000"/>
              <a:tabLst>
                <a:tab pos="772160" algn="l"/>
              </a:tabLst>
            </a:pPr>
            <a:r>
              <a:rPr sz="2000" dirty="0">
                <a:latin typeface="Arial"/>
                <a:cs typeface="Arial"/>
              </a:rPr>
              <a:t>Internet </a:t>
            </a:r>
            <a:r>
              <a:rPr sz="2000" spc="-5" dirty="0">
                <a:latin typeface="Arial"/>
                <a:cs typeface="Arial"/>
              </a:rPr>
              <a:t>service </a:t>
            </a:r>
            <a:r>
              <a:rPr sz="2000" dirty="0">
                <a:latin typeface="Arial"/>
                <a:cs typeface="Arial"/>
              </a:rPr>
              <a:t>or </a:t>
            </a:r>
            <a:r>
              <a:rPr sz="2000" spc="-5" dirty="0">
                <a:latin typeface="Arial"/>
                <a:cs typeface="Arial"/>
              </a:rPr>
              <a:t>access </a:t>
            </a:r>
            <a:r>
              <a:rPr sz="2000" dirty="0">
                <a:latin typeface="Arial"/>
                <a:cs typeface="Arial"/>
              </a:rPr>
              <a:t>to</a:t>
            </a:r>
            <a:r>
              <a:rPr sz="2000" spc="-10" dirty="0">
                <a:latin typeface="Arial"/>
                <a:cs typeface="Arial"/>
              </a:rPr>
              <a:t> </a:t>
            </a:r>
            <a:r>
              <a:rPr sz="2000" dirty="0">
                <a:latin typeface="Arial"/>
                <a:cs typeface="Arial"/>
              </a:rPr>
              <a:t>Wi-Fi</a:t>
            </a:r>
          </a:p>
          <a:p>
            <a:pPr marL="876935" indent="-342900">
              <a:lnSpc>
                <a:spcPct val="100000"/>
              </a:lnSpc>
              <a:spcBef>
                <a:spcPts val="5"/>
              </a:spcBef>
              <a:buClr>
                <a:srgbClr val="3D57A7"/>
              </a:buClr>
              <a:buSzPct val="100000"/>
              <a:tabLst>
                <a:tab pos="772160" algn="l"/>
              </a:tabLst>
            </a:pPr>
            <a:r>
              <a:rPr sz="2000" spc="-5" dirty="0">
                <a:latin typeface="Arial"/>
                <a:cs typeface="Arial"/>
              </a:rPr>
              <a:t>Landline phone or mobile</a:t>
            </a:r>
            <a:r>
              <a:rPr sz="2000" spc="65" dirty="0">
                <a:latin typeface="Arial"/>
                <a:cs typeface="Arial"/>
              </a:rPr>
              <a:t> </a:t>
            </a:r>
            <a:r>
              <a:rPr sz="2000" spc="-5" dirty="0">
                <a:latin typeface="Arial"/>
                <a:cs typeface="Arial"/>
              </a:rPr>
              <a:t>service</a:t>
            </a:r>
            <a:endParaRPr sz="2000" dirty="0">
              <a:latin typeface="Arial"/>
              <a:cs typeface="Arial"/>
            </a:endParaRPr>
          </a:p>
          <a:p>
            <a:pPr marL="0" indent="0">
              <a:lnSpc>
                <a:spcPct val="100000"/>
              </a:lnSpc>
              <a:spcBef>
                <a:spcPts val="55"/>
              </a:spcBef>
              <a:buNone/>
            </a:pPr>
            <a:endParaRPr sz="2400" dirty="0">
              <a:latin typeface="Times New Roman"/>
              <a:cs typeface="Times New Roman"/>
            </a:endParaRPr>
          </a:p>
          <a:p>
            <a:pPr marL="0" indent="0">
              <a:lnSpc>
                <a:spcPct val="100000"/>
              </a:lnSpc>
              <a:buNone/>
            </a:pPr>
            <a:r>
              <a:rPr sz="2400" dirty="0">
                <a:latin typeface="Arial"/>
                <a:cs typeface="Arial"/>
              </a:rPr>
              <a:t>Check out </a:t>
            </a:r>
            <a:r>
              <a:rPr sz="2400" b="1" dirty="0">
                <a:latin typeface="Arial"/>
                <a:cs typeface="Arial"/>
                <a:hlinkClick r:id="rId2"/>
              </a:rPr>
              <a:t>www.icanconnect.org/equipment</a:t>
            </a:r>
            <a:r>
              <a:rPr sz="2400" b="1" spc="-15" dirty="0">
                <a:latin typeface="Arial"/>
                <a:cs typeface="Arial"/>
                <a:hlinkClick r:id="rId2"/>
              </a:rPr>
              <a:t> </a:t>
            </a:r>
            <a:r>
              <a:rPr sz="2400" dirty="0">
                <a:latin typeface="Arial"/>
                <a:cs typeface="Arial"/>
              </a:rPr>
              <a:t>for</a:t>
            </a:r>
            <a:r>
              <a:rPr lang="en-US" sz="2400" dirty="0">
                <a:latin typeface="Arial"/>
                <a:cs typeface="Arial"/>
              </a:rPr>
              <a:t> </a:t>
            </a:r>
            <a:r>
              <a:rPr sz="2400" dirty="0">
                <a:latin typeface="Arial"/>
                <a:cs typeface="Arial"/>
              </a:rPr>
              <a:t>examples of equipment iCanConnect</a:t>
            </a:r>
            <a:r>
              <a:rPr sz="2400" spc="-65" dirty="0">
                <a:latin typeface="Arial"/>
                <a:cs typeface="Arial"/>
              </a:rPr>
              <a:t> </a:t>
            </a:r>
            <a:r>
              <a:rPr sz="2400" dirty="0">
                <a:latin typeface="Arial"/>
                <a:cs typeface="Arial"/>
              </a:rPr>
              <a:t>provides.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Parameters for </a:t>
            </a:r>
            <a:r>
              <a:rPr sz="3600" b="0" dirty="0">
                <a:solidFill>
                  <a:srgbClr val="3D57A7"/>
                </a:solidFill>
                <a:latin typeface="Calibri"/>
                <a:cs typeface="Calibri"/>
              </a:rPr>
              <a:t>equipment</a:t>
            </a:r>
            <a:r>
              <a:rPr sz="3600" b="0" spc="-75" dirty="0">
                <a:solidFill>
                  <a:srgbClr val="3D57A7"/>
                </a:solidFill>
                <a:latin typeface="Calibri"/>
                <a:cs typeface="Calibri"/>
              </a:rPr>
              <a:t> </a:t>
            </a:r>
            <a:r>
              <a:rPr sz="3600" b="0" spc="-5" dirty="0">
                <a:solidFill>
                  <a:srgbClr val="3D57A7"/>
                </a:solidFill>
                <a:latin typeface="Calibri"/>
                <a:cs typeface="Calibri"/>
              </a:rPr>
              <a:t>distribution</a:t>
            </a:r>
            <a:endParaRPr sz="3600" dirty="0">
              <a:latin typeface="Calibri"/>
              <a:cs typeface="Calibri"/>
            </a:endParaRPr>
          </a:p>
        </p:txBody>
      </p:sp>
      <p:sp>
        <p:nvSpPr>
          <p:cNvPr id="5" name="object 3"/>
          <p:cNvSpPr txBox="1">
            <a:spLocks noGrp="1"/>
          </p:cNvSpPr>
          <p:nvPr>
            <p:ph idx="1"/>
          </p:nvPr>
        </p:nvSpPr>
        <p:spPr>
          <a:xfrm>
            <a:off x="628650" y="1524000"/>
            <a:ext cx="7886700" cy="4550605"/>
          </a:xfrm>
          <a:prstGeom prst="rect">
            <a:avLst/>
          </a:prstGeom>
        </p:spPr>
        <p:txBody>
          <a:bodyPr vert="horz" wrap="square" lIns="0" tIns="13335" rIns="0" bIns="0" rtlCol="0">
            <a:spAutoFit/>
          </a:bodyPr>
          <a:lstStyle/>
          <a:p>
            <a:pPr marL="0" indent="0">
              <a:lnSpc>
                <a:spcPct val="100000"/>
              </a:lnSpc>
              <a:spcBef>
                <a:spcPts val="105"/>
              </a:spcBef>
              <a:buNone/>
            </a:pPr>
            <a:r>
              <a:rPr sz="2400" b="1" dirty="0">
                <a:latin typeface="Arial"/>
                <a:cs typeface="Arial"/>
              </a:rPr>
              <a:t>Braille </a:t>
            </a:r>
            <a:r>
              <a:rPr sz="2400" b="1" spc="-5" dirty="0">
                <a:latin typeface="Arial"/>
                <a:cs typeface="Arial"/>
              </a:rPr>
              <a:t>displays </a:t>
            </a:r>
            <a:r>
              <a:rPr sz="2400" b="1" dirty="0">
                <a:latin typeface="Arial"/>
                <a:cs typeface="Arial"/>
              </a:rPr>
              <a:t>and</a:t>
            </a:r>
            <a:r>
              <a:rPr sz="2400" b="1" spc="5" dirty="0">
                <a:latin typeface="Arial"/>
                <a:cs typeface="Arial"/>
              </a:rPr>
              <a:t> </a:t>
            </a:r>
            <a:r>
              <a:rPr sz="2400" b="1" dirty="0">
                <a:latin typeface="Arial"/>
                <a:cs typeface="Arial"/>
              </a:rPr>
              <a:t>notetakers</a:t>
            </a:r>
            <a:endParaRPr sz="2400" dirty="0">
              <a:latin typeface="Arial"/>
              <a:cs typeface="Arial"/>
            </a:endParaRPr>
          </a:p>
          <a:p>
            <a:pPr marL="419100" marR="374650" indent="-342900">
              <a:lnSpc>
                <a:spcPct val="100000"/>
              </a:lnSpc>
              <a:buClr>
                <a:srgbClr val="3D57A7"/>
              </a:buClr>
              <a:buSzPct val="99000"/>
              <a:tabLst>
                <a:tab pos="469900" algn="l"/>
                <a:tab pos="470534" algn="l"/>
              </a:tabLst>
            </a:pPr>
            <a:r>
              <a:rPr sz="2400" dirty="0">
                <a:latin typeface="Arial"/>
                <a:cs typeface="Arial"/>
              </a:rPr>
              <a:t>Consumer must be proficient enough in braille</a:t>
            </a:r>
            <a:r>
              <a:rPr sz="2400" spc="-80" dirty="0">
                <a:latin typeface="Arial"/>
                <a:cs typeface="Arial"/>
              </a:rPr>
              <a:t> </a:t>
            </a:r>
            <a:r>
              <a:rPr sz="2400" dirty="0">
                <a:latin typeface="Arial"/>
                <a:cs typeface="Arial"/>
              </a:rPr>
              <a:t>to  make practical use of braille</a:t>
            </a:r>
            <a:r>
              <a:rPr sz="2400" spc="-45" dirty="0">
                <a:latin typeface="Arial"/>
                <a:cs typeface="Arial"/>
              </a:rPr>
              <a:t> </a:t>
            </a:r>
            <a:r>
              <a:rPr sz="2400" dirty="0">
                <a:latin typeface="Arial"/>
                <a:cs typeface="Arial"/>
              </a:rPr>
              <a:t>equipment</a:t>
            </a:r>
          </a:p>
          <a:p>
            <a:pPr marL="0" indent="0">
              <a:lnSpc>
                <a:spcPct val="100000"/>
              </a:lnSpc>
              <a:spcBef>
                <a:spcPts val="720"/>
              </a:spcBef>
              <a:buNone/>
            </a:pPr>
            <a:r>
              <a:rPr sz="2400" b="1" dirty="0">
                <a:latin typeface="Arial"/>
                <a:cs typeface="Arial"/>
              </a:rPr>
              <a:t>Internet and phone</a:t>
            </a:r>
            <a:r>
              <a:rPr sz="2400" b="1" spc="-65" dirty="0">
                <a:latin typeface="Arial"/>
                <a:cs typeface="Arial"/>
              </a:rPr>
              <a:t> </a:t>
            </a:r>
            <a:r>
              <a:rPr sz="2400" b="1" dirty="0">
                <a:latin typeface="Arial"/>
                <a:cs typeface="Arial"/>
              </a:rPr>
              <a:t>service</a:t>
            </a:r>
            <a:endParaRPr sz="2400" dirty="0">
              <a:latin typeface="Arial"/>
              <a:cs typeface="Arial"/>
            </a:endParaRPr>
          </a:p>
          <a:p>
            <a:pPr marL="419100" marR="5080" indent="-342900">
              <a:lnSpc>
                <a:spcPct val="100000"/>
              </a:lnSpc>
              <a:buClr>
                <a:srgbClr val="3D57A7"/>
              </a:buClr>
              <a:tabLst>
                <a:tab pos="469900" algn="l"/>
                <a:tab pos="470534" algn="l"/>
              </a:tabLst>
            </a:pPr>
            <a:r>
              <a:rPr sz="2400" dirty="0">
                <a:latin typeface="Arial"/>
                <a:cs typeface="Arial"/>
              </a:rPr>
              <a:t>Consumer must have access to internet and</a:t>
            </a:r>
            <a:r>
              <a:rPr sz="2400" spc="-65" dirty="0">
                <a:latin typeface="Arial"/>
                <a:cs typeface="Arial"/>
              </a:rPr>
              <a:t> </a:t>
            </a:r>
            <a:r>
              <a:rPr sz="2400" dirty="0">
                <a:latin typeface="Arial"/>
                <a:cs typeface="Arial"/>
              </a:rPr>
              <a:t>phone  service for equipment that requires</a:t>
            </a:r>
            <a:r>
              <a:rPr sz="2400" spc="-50" dirty="0">
                <a:latin typeface="Arial"/>
                <a:cs typeface="Arial"/>
              </a:rPr>
              <a:t> </a:t>
            </a:r>
            <a:r>
              <a:rPr sz="2400" dirty="0">
                <a:latin typeface="Arial"/>
                <a:cs typeface="Arial"/>
              </a:rPr>
              <a:t>it</a:t>
            </a:r>
          </a:p>
          <a:p>
            <a:pPr marL="0" indent="0">
              <a:lnSpc>
                <a:spcPct val="100000"/>
              </a:lnSpc>
              <a:spcBef>
                <a:spcPts val="720"/>
              </a:spcBef>
              <a:buNone/>
            </a:pPr>
            <a:r>
              <a:rPr sz="2400" b="1" dirty="0">
                <a:latin typeface="Arial"/>
                <a:cs typeface="Arial"/>
              </a:rPr>
              <a:t>FCC guidelines for AAC</a:t>
            </a:r>
            <a:r>
              <a:rPr sz="2400" b="1" spc="-70" dirty="0">
                <a:latin typeface="Arial"/>
                <a:cs typeface="Arial"/>
              </a:rPr>
              <a:t> </a:t>
            </a:r>
            <a:r>
              <a:rPr sz="2400" b="1" dirty="0">
                <a:latin typeface="Arial"/>
                <a:cs typeface="Arial"/>
              </a:rPr>
              <a:t>equipment</a:t>
            </a:r>
            <a:endParaRPr sz="2400" dirty="0">
              <a:latin typeface="Arial"/>
              <a:cs typeface="Arial"/>
            </a:endParaRPr>
          </a:p>
          <a:p>
            <a:pPr lvl="1">
              <a:lnSpc>
                <a:spcPct val="100000"/>
              </a:lnSpc>
              <a:spcBef>
                <a:spcPts val="10"/>
              </a:spcBef>
              <a:buClr>
                <a:srgbClr val="3D57A7"/>
              </a:buClr>
              <a:buSzPct val="100000"/>
              <a:tabLst>
                <a:tab pos="497840" algn="l"/>
              </a:tabLst>
            </a:pPr>
            <a:r>
              <a:rPr sz="2000" spc="-5" dirty="0">
                <a:latin typeface="Arial"/>
                <a:cs typeface="Arial"/>
              </a:rPr>
              <a:t>Not permitted </a:t>
            </a:r>
            <a:r>
              <a:rPr sz="2000" dirty="0">
                <a:latin typeface="Arial"/>
                <a:cs typeface="Arial"/>
              </a:rPr>
              <a:t>to </a:t>
            </a:r>
            <a:r>
              <a:rPr sz="2000" spc="-5" dirty="0">
                <a:latin typeface="Arial"/>
                <a:cs typeface="Arial"/>
              </a:rPr>
              <a:t>promote language</a:t>
            </a:r>
            <a:r>
              <a:rPr sz="2000" spc="40" dirty="0">
                <a:latin typeface="Arial"/>
                <a:cs typeface="Arial"/>
              </a:rPr>
              <a:t> </a:t>
            </a:r>
            <a:r>
              <a:rPr sz="2000" spc="-5" dirty="0">
                <a:latin typeface="Arial"/>
                <a:cs typeface="Arial"/>
              </a:rPr>
              <a:t>development</a:t>
            </a:r>
            <a:endParaRPr sz="2000" dirty="0">
              <a:latin typeface="Arial"/>
              <a:cs typeface="Arial"/>
            </a:endParaRPr>
          </a:p>
          <a:p>
            <a:pPr marR="360045" lvl="1">
              <a:lnSpc>
                <a:spcPct val="100000"/>
              </a:lnSpc>
              <a:buClr>
                <a:srgbClr val="3D57A7"/>
              </a:buClr>
              <a:buSzPct val="100000"/>
              <a:tabLst>
                <a:tab pos="528320" algn="l"/>
              </a:tabLst>
            </a:pPr>
            <a:r>
              <a:rPr sz="2000" spc="-5" dirty="0">
                <a:latin typeface="Arial"/>
                <a:cs typeface="Arial"/>
              </a:rPr>
              <a:t>Permitted to give voice </a:t>
            </a:r>
            <a:r>
              <a:rPr sz="2000" dirty="0">
                <a:latin typeface="Arial"/>
                <a:cs typeface="Arial"/>
              </a:rPr>
              <a:t>to </a:t>
            </a:r>
            <a:r>
              <a:rPr sz="2000" spc="-5" dirty="0">
                <a:latin typeface="Arial"/>
                <a:cs typeface="Arial"/>
              </a:rPr>
              <a:t>literate people who cannot  speak</a:t>
            </a:r>
            <a:endParaRPr sz="2000" dirty="0">
              <a:latin typeface="Arial"/>
              <a:cs typeface="Arial"/>
            </a:endParaRPr>
          </a:p>
          <a:p>
            <a:pPr marL="110489" algn="ctr">
              <a:lnSpc>
                <a:spcPts val="3110"/>
              </a:lnSpc>
            </a:pPr>
            <a:r>
              <a:rPr sz="2400" dirty="0">
                <a:latin typeface="Arial"/>
                <a:cs typeface="Arial"/>
              </a:rPr>
              <a:t>Check out </a:t>
            </a:r>
            <a:r>
              <a:rPr sz="2400" b="1" dirty="0">
                <a:latin typeface="Arial"/>
                <a:cs typeface="Arial"/>
                <a:hlinkClick r:id="rId2"/>
              </a:rPr>
              <a:t>www.icanconnect.org/equipment</a:t>
            </a:r>
            <a:r>
              <a:rPr sz="2400" b="1" spc="-25" dirty="0">
                <a:latin typeface="Arial"/>
                <a:cs typeface="Arial"/>
                <a:hlinkClick r:id="rId2"/>
              </a:rPr>
              <a:t> </a:t>
            </a:r>
            <a:r>
              <a:rPr sz="2400" dirty="0">
                <a:latin typeface="Arial"/>
                <a:cs typeface="Arial"/>
              </a:rPr>
              <a:t>for</a:t>
            </a:r>
            <a:r>
              <a:rPr lang="en-US" sz="2400" dirty="0">
                <a:latin typeface="Arial"/>
                <a:cs typeface="Arial"/>
              </a:rPr>
              <a:t> </a:t>
            </a:r>
            <a:r>
              <a:rPr sz="2400" dirty="0">
                <a:latin typeface="Arial"/>
                <a:cs typeface="Arial"/>
              </a:rPr>
              <a:t>examples of equipment iCanConnect</a:t>
            </a:r>
            <a:r>
              <a:rPr sz="2400" spc="-60" dirty="0">
                <a:latin typeface="Arial"/>
                <a:cs typeface="Arial"/>
              </a:rPr>
              <a:t> </a:t>
            </a:r>
            <a:r>
              <a:rPr sz="2400" dirty="0">
                <a:latin typeface="Arial"/>
                <a:cs typeface="Arial"/>
              </a:rPr>
              <a:t>provides.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5715" rIns="0" bIns="0" rtlCol="0">
            <a:spAutoFit/>
          </a:bodyPr>
          <a:lstStyle/>
          <a:p>
            <a:pPr marL="12700" marR="5080">
              <a:lnSpc>
                <a:spcPct val="100899"/>
              </a:lnSpc>
              <a:spcBef>
                <a:spcPts val="45"/>
              </a:spcBef>
              <a:tabLst>
                <a:tab pos="2516505" algn="l"/>
              </a:tabLst>
            </a:pPr>
            <a:r>
              <a:rPr b="0" spc="-5" dirty="0">
                <a:solidFill>
                  <a:srgbClr val="3D57A7"/>
                </a:solidFill>
                <a:latin typeface="Calibri"/>
                <a:cs typeface="Calibri"/>
              </a:rPr>
              <a:t>Let’s </a:t>
            </a:r>
            <a:r>
              <a:rPr b="0" dirty="0">
                <a:solidFill>
                  <a:srgbClr val="3D57A7"/>
                </a:solidFill>
                <a:latin typeface="Calibri"/>
                <a:cs typeface="Calibri"/>
              </a:rPr>
              <a:t>take</a:t>
            </a:r>
            <a:r>
              <a:rPr lang="en-US" b="0" dirty="0">
                <a:solidFill>
                  <a:srgbClr val="3D57A7"/>
                </a:solidFill>
                <a:latin typeface="Calibri"/>
                <a:cs typeface="Calibri"/>
              </a:rPr>
              <a:t> </a:t>
            </a:r>
            <a:r>
              <a:rPr b="0" dirty="0">
                <a:solidFill>
                  <a:srgbClr val="3D57A7"/>
                </a:solidFill>
                <a:latin typeface="Calibri"/>
                <a:cs typeface="Calibri"/>
              </a:rPr>
              <a:t>a tour</a:t>
            </a:r>
            <a:r>
              <a:rPr b="0" spc="-85" dirty="0">
                <a:solidFill>
                  <a:srgbClr val="3D57A7"/>
                </a:solidFill>
                <a:latin typeface="Calibri"/>
                <a:cs typeface="Calibri"/>
              </a:rPr>
              <a:t> </a:t>
            </a:r>
            <a:r>
              <a:rPr b="0" spc="-5" dirty="0">
                <a:solidFill>
                  <a:srgbClr val="3D57A7"/>
                </a:solidFill>
                <a:latin typeface="Calibri"/>
                <a:cs typeface="Calibri"/>
              </a:rPr>
              <a:t>of  </a:t>
            </a:r>
            <a:r>
              <a:rPr lang="en-US" b="0" spc="-5" dirty="0">
                <a:solidFill>
                  <a:srgbClr val="3D57A7"/>
                </a:solidFill>
                <a:latin typeface="Calibri"/>
                <a:cs typeface="Calibri"/>
              </a:rPr>
              <a:t>i</a:t>
            </a:r>
            <a:r>
              <a:rPr b="0" dirty="0">
                <a:solidFill>
                  <a:srgbClr val="3D57A7"/>
                </a:solidFill>
                <a:latin typeface="Calibri"/>
                <a:cs typeface="Calibri"/>
              </a:rPr>
              <a:t>CanConnect.org</a:t>
            </a:r>
          </a:p>
        </p:txBody>
      </p:sp>
      <p:sp>
        <p:nvSpPr>
          <p:cNvPr id="5" name="object 3"/>
          <p:cNvSpPr txBox="1">
            <a:spLocks noGrp="1"/>
          </p:cNvSpPr>
          <p:nvPr>
            <p:ph idx="1"/>
          </p:nvPr>
        </p:nvSpPr>
        <p:spPr>
          <a:xfrm>
            <a:off x="628650" y="1825625"/>
            <a:ext cx="7886700" cy="2628925"/>
          </a:xfrm>
          <a:prstGeom prst="rect">
            <a:avLst/>
          </a:prstGeom>
        </p:spPr>
        <p:txBody>
          <a:bodyPr vert="horz" wrap="square" lIns="0" tIns="12700" rIns="0" bIns="0" rtlCol="0">
            <a:spAutoFit/>
          </a:bodyPr>
          <a:lstStyle/>
          <a:p>
            <a:pPr marL="431800" indent="-419100">
              <a:lnSpc>
                <a:spcPct val="100000"/>
              </a:lnSpc>
              <a:spcBef>
                <a:spcPts val="100"/>
              </a:spcBef>
              <a:buClr>
                <a:srgbClr val="1154CC"/>
              </a:buClr>
              <a:buChar char="●"/>
              <a:tabLst>
                <a:tab pos="431165" algn="l"/>
                <a:tab pos="432434" algn="l"/>
              </a:tabLst>
            </a:pPr>
            <a:r>
              <a:rPr sz="3000" spc="-5" dirty="0">
                <a:latin typeface="Calibri"/>
                <a:cs typeface="Calibri"/>
              </a:rPr>
              <a:t>Find </a:t>
            </a:r>
            <a:r>
              <a:rPr sz="3000" dirty="0">
                <a:latin typeface="Calibri"/>
                <a:cs typeface="Calibri"/>
              </a:rPr>
              <a:t>your local </a:t>
            </a:r>
            <a:r>
              <a:rPr sz="3000" spc="-5" dirty="0">
                <a:latin typeface="Calibri"/>
                <a:cs typeface="Calibri"/>
              </a:rPr>
              <a:t>program</a:t>
            </a:r>
            <a:r>
              <a:rPr sz="3000" spc="-20" dirty="0">
                <a:latin typeface="Calibri"/>
                <a:cs typeface="Calibri"/>
              </a:rPr>
              <a:t> </a:t>
            </a:r>
            <a:r>
              <a:rPr sz="3000" spc="-5" dirty="0">
                <a:latin typeface="Calibri"/>
                <a:cs typeface="Calibri"/>
              </a:rPr>
              <a:t>contact</a:t>
            </a:r>
            <a:endParaRPr sz="3000" dirty="0">
              <a:latin typeface="Calibri"/>
              <a:cs typeface="Calibri"/>
            </a:endParaRPr>
          </a:p>
          <a:p>
            <a:pPr marL="431800" indent="-419100">
              <a:lnSpc>
                <a:spcPct val="100000"/>
              </a:lnSpc>
              <a:buClr>
                <a:srgbClr val="1154CC"/>
              </a:buClr>
              <a:buChar char="●"/>
              <a:tabLst>
                <a:tab pos="431165" algn="l"/>
                <a:tab pos="432434" algn="l"/>
              </a:tabLst>
            </a:pPr>
            <a:r>
              <a:rPr sz="3000" dirty="0">
                <a:latin typeface="Calibri"/>
                <a:cs typeface="Calibri"/>
              </a:rPr>
              <a:t>Income </a:t>
            </a:r>
            <a:r>
              <a:rPr sz="3000" spc="-5" dirty="0">
                <a:latin typeface="Calibri"/>
                <a:cs typeface="Calibri"/>
              </a:rPr>
              <a:t>and disability </a:t>
            </a:r>
            <a:r>
              <a:rPr sz="3000" spc="-10" dirty="0">
                <a:latin typeface="Calibri"/>
                <a:cs typeface="Calibri"/>
              </a:rPr>
              <a:t>eligibility</a:t>
            </a:r>
            <a:r>
              <a:rPr sz="3000" spc="-25" dirty="0">
                <a:latin typeface="Calibri"/>
                <a:cs typeface="Calibri"/>
              </a:rPr>
              <a:t> </a:t>
            </a:r>
            <a:r>
              <a:rPr sz="3000" spc="-5" dirty="0">
                <a:latin typeface="Calibri"/>
                <a:cs typeface="Calibri"/>
              </a:rPr>
              <a:t>guidelines</a:t>
            </a:r>
            <a:endParaRPr sz="3000" dirty="0">
              <a:latin typeface="Calibri"/>
              <a:cs typeface="Calibri"/>
            </a:endParaRPr>
          </a:p>
          <a:p>
            <a:pPr marL="431800" indent="-419100">
              <a:lnSpc>
                <a:spcPts val="3590"/>
              </a:lnSpc>
              <a:buClr>
                <a:srgbClr val="1154CC"/>
              </a:buClr>
              <a:buChar char="●"/>
              <a:tabLst>
                <a:tab pos="431165" algn="l"/>
                <a:tab pos="432434" algn="l"/>
              </a:tabLst>
            </a:pPr>
            <a:r>
              <a:rPr sz="3000" dirty="0">
                <a:latin typeface="Calibri"/>
                <a:cs typeface="Calibri"/>
              </a:rPr>
              <a:t>Browse </a:t>
            </a:r>
            <a:r>
              <a:rPr sz="3000" spc="-5" dirty="0">
                <a:latin typeface="Calibri"/>
                <a:cs typeface="Calibri"/>
              </a:rPr>
              <a:t>examples of equipment</a:t>
            </a:r>
            <a:endParaRPr sz="3000" dirty="0">
              <a:latin typeface="Calibri"/>
              <a:cs typeface="Calibri"/>
            </a:endParaRPr>
          </a:p>
          <a:p>
            <a:pPr marL="431800" indent="-419100">
              <a:lnSpc>
                <a:spcPts val="3590"/>
              </a:lnSpc>
              <a:buClr>
                <a:srgbClr val="1154CC"/>
              </a:buClr>
              <a:buChar char="●"/>
              <a:tabLst>
                <a:tab pos="431165" algn="l"/>
                <a:tab pos="432434" algn="l"/>
              </a:tabLst>
            </a:pPr>
            <a:r>
              <a:rPr sz="3000" dirty="0">
                <a:latin typeface="Calibri"/>
                <a:cs typeface="Calibri"/>
              </a:rPr>
              <a:t>Informational </a:t>
            </a:r>
            <a:r>
              <a:rPr sz="3000" spc="-5" dirty="0">
                <a:latin typeface="Calibri"/>
                <a:cs typeface="Calibri"/>
              </a:rPr>
              <a:t>videos </a:t>
            </a:r>
            <a:r>
              <a:rPr sz="3000" dirty="0">
                <a:latin typeface="Calibri"/>
                <a:cs typeface="Calibri"/>
              </a:rPr>
              <a:t>in </a:t>
            </a:r>
            <a:r>
              <a:rPr sz="3000" spc="-5" dirty="0">
                <a:latin typeface="Calibri"/>
                <a:cs typeface="Calibri"/>
              </a:rPr>
              <a:t>English</a:t>
            </a:r>
            <a:r>
              <a:rPr sz="3000" spc="-40" dirty="0">
                <a:latin typeface="Calibri"/>
                <a:cs typeface="Calibri"/>
              </a:rPr>
              <a:t> </a:t>
            </a:r>
            <a:r>
              <a:rPr sz="3000" spc="-5" dirty="0">
                <a:latin typeface="Calibri"/>
                <a:cs typeface="Calibri"/>
              </a:rPr>
              <a:t>and</a:t>
            </a:r>
            <a:r>
              <a:rPr lang="en-US" sz="3000" dirty="0">
                <a:latin typeface="Calibri"/>
                <a:cs typeface="Calibri"/>
              </a:rPr>
              <a:t> </a:t>
            </a:r>
            <a:r>
              <a:rPr sz="3000" spc="-10" dirty="0">
                <a:latin typeface="Calibri"/>
                <a:cs typeface="Calibri"/>
              </a:rPr>
              <a:t>Spanish</a:t>
            </a:r>
            <a:endParaRPr sz="3000" dirty="0">
              <a:latin typeface="Calibri"/>
              <a:cs typeface="Calibri"/>
            </a:endParaRPr>
          </a:p>
          <a:p>
            <a:pPr marL="431800" indent="-419100">
              <a:lnSpc>
                <a:spcPct val="100000"/>
              </a:lnSpc>
              <a:spcBef>
                <a:spcPts val="5"/>
              </a:spcBef>
              <a:buClr>
                <a:srgbClr val="1154CC"/>
              </a:buClr>
              <a:buChar char="●"/>
              <a:tabLst>
                <a:tab pos="431165" algn="l"/>
                <a:tab pos="432434" algn="l"/>
              </a:tabLst>
            </a:pPr>
            <a:r>
              <a:rPr sz="3000" spc="-5" dirty="0">
                <a:latin typeface="Calibri"/>
                <a:cs typeface="Calibri"/>
              </a:rPr>
              <a:t>Consumer success</a:t>
            </a:r>
            <a:r>
              <a:rPr sz="3000" spc="-20" dirty="0">
                <a:latin typeface="Calibri"/>
                <a:cs typeface="Calibri"/>
              </a:rPr>
              <a:t> </a:t>
            </a:r>
            <a:r>
              <a:rPr sz="3000" spc="-5" dirty="0">
                <a:latin typeface="Calibri"/>
                <a:cs typeface="Calibri"/>
              </a:rPr>
              <a:t>stories</a:t>
            </a:r>
            <a:endParaRPr sz="3000" dirty="0">
              <a:latin typeface="Calibri"/>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Meet</a:t>
            </a:r>
            <a:r>
              <a:rPr sz="3600" b="0" spc="-110" dirty="0">
                <a:solidFill>
                  <a:srgbClr val="3D57A7"/>
                </a:solidFill>
                <a:latin typeface="Calibri"/>
                <a:cs typeface="Calibri"/>
              </a:rPr>
              <a:t> </a:t>
            </a:r>
            <a:r>
              <a:rPr sz="3600" b="0" dirty="0">
                <a:solidFill>
                  <a:srgbClr val="3D57A7"/>
                </a:solidFill>
                <a:latin typeface="Calibri"/>
                <a:cs typeface="Calibri"/>
              </a:rPr>
              <a:t>Molly</a:t>
            </a:r>
            <a:endParaRPr sz="3600" dirty="0">
              <a:latin typeface="Calibri"/>
              <a:cs typeface="Calibri"/>
            </a:endParaRPr>
          </a:p>
        </p:txBody>
      </p:sp>
      <p:sp>
        <p:nvSpPr>
          <p:cNvPr id="6" name="object 3"/>
          <p:cNvSpPr txBox="1">
            <a:spLocks noGrp="1"/>
          </p:cNvSpPr>
          <p:nvPr>
            <p:ph idx="1"/>
          </p:nvPr>
        </p:nvSpPr>
        <p:spPr>
          <a:xfrm>
            <a:off x="628650" y="1524000"/>
            <a:ext cx="5860541" cy="4937249"/>
          </a:xfrm>
          <a:prstGeom prst="rect">
            <a:avLst/>
          </a:prstGeom>
        </p:spPr>
        <p:txBody>
          <a:bodyPr vert="horz" wrap="square" lIns="0" tIns="12700" rIns="0" bIns="0" rtlCol="0">
            <a:spAutoFit/>
          </a:bodyPr>
          <a:lstStyle/>
          <a:p>
            <a:pPr marL="393700" indent="-381000">
              <a:lnSpc>
                <a:spcPct val="100000"/>
              </a:lnSpc>
              <a:spcBef>
                <a:spcPts val="100"/>
              </a:spcBef>
              <a:buClr>
                <a:srgbClr val="3D57A7"/>
              </a:buClr>
              <a:buChar char="●"/>
              <a:tabLst>
                <a:tab pos="393065" algn="l"/>
                <a:tab pos="393700" algn="l"/>
              </a:tabLst>
            </a:pPr>
            <a:r>
              <a:rPr sz="2000" dirty="0">
                <a:latin typeface="Arial"/>
                <a:cs typeface="Arial"/>
              </a:rPr>
              <a:t>5 </a:t>
            </a:r>
            <a:r>
              <a:rPr sz="2000" spc="-5" dirty="0">
                <a:latin typeface="Arial"/>
                <a:cs typeface="Arial"/>
              </a:rPr>
              <a:t>years old</a:t>
            </a:r>
            <a:endParaRPr sz="2000" dirty="0">
              <a:latin typeface="Arial"/>
              <a:cs typeface="Arial"/>
            </a:endParaRPr>
          </a:p>
          <a:p>
            <a:pPr marL="393700" indent="-381000">
              <a:lnSpc>
                <a:spcPct val="100000"/>
              </a:lnSpc>
              <a:spcBef>
                <a:spcPts val="5"/>
              </a:spcBef>
              <a:buClr>
                <a:srgbClr val="3D57A7"/>
              </a:buClr>
              <a:buChar char="●"/>
              <a:tabLst>
                <a:tab pos="393065" algn="l"/>
                <a:tab pos="393700" algn="l"/>
              </a:tabLst>
            </a:pPr>
            <a:r>
              <a:rPr sz="2000" spc="-5" dirty="0">
                <a:latin typeface="Arial"/>
                <a:cs typeface="Arial"/>
              </a:rPr>
              <a:t>CHARGE</a:t>
            </a:r>
            <a:r>
              <a:rPr sz="2000" spc="0" dirty="0">
                <a:latin typeface="Arial"/>
                <a:cs typeface="Arial"/>
              </a:rPr>
              <a:t> </a:t>
            </a:r>
            <a:r>
              <a:rPr sz="2000" spc="-5" dirty="0">
                <a:latin typeface="Arial"/>
                <a:cs typeface="Arial"/>
              </a:rPr>
              <a:t>etiology</a:t>
            </a:r>
            <a:endParaRPr sz="2000" dirty="0">
              <a:latin typeface="Arial"/>
              <a:cs typeface="Arial"/>
            </a:endParaRPr>
          </a:p>
          <a:p>
            <a:pPr marL="393700" indent="-381000">
              <a:lnSpc>
                <a:spcPct val="100000"/>
              </a:lnSpc>
              <a:buClr>
                <a:srgbClr val="3D57A7"/>
              </a:buClr>
              <a:buChar char="●"/>
              <a:tabLst>
                <a:tab pos="393065" algn="l"/>
                <a:tab pos="393700" algn="l"/>
              </a:tabLst>
            </a:pPr>
            <a:r>
              <a:rPr sz="2000" spc="-5" dirty="0">
                <a:latin typeface="Arial"/>
                <a:cs typeface="Arial"/>
              </a:rPr>
              <a:t>14 surgeries</a:t>
            </a:r>
            <a:endParaRPr sz="2000" dirty="0">
              <a:latin typeface="Arial"/>
              <a:cs typeface="Arial"/>
            </a:endParaRPr>
          </a:p>
          <a:p>
            <a:pPr marL="393700" indent="-381000">
              <a:lnSpc>
                <a:spcPct val="100000"/>
              </a:lnSpc>
              <a:buClr>
                <a:srgbClr val="3D57A7"/>
              </a:buClr>
              <a:buChar char="●"/>
              <a:tabLst>
                <a:tab pos="393065" algn="l"/>
                <a:tab pos="393700" algn="l"/>
              </a:tabLst>
            </a:pPr>
            <a:r>
              <a:rPr sz="2000" spc="-5" dirty="0">
                <a:latin typeface="Arial"/>
                <a:cs typeface="Arial"/>
              </a:rPr>
              <a:t>Colobomas</a:t>
            </a:r>
            <a:endParaRPr sz="2000" dirty="0">
              <a:latin typeface="Arial"/>
              <a:cs typeface="Arial"/>
            </a:endParaRPr>
          </a:p>
          <a:p>
            <a:pPr marL="393700" indent="-381000">
              <a:lnSpc>
                <a:spcPct val="100000"/>
              </a:lnSpc>
              <a:buClr>
                <a:srgbClr val="3D57A7"/>
              </a:buClr>
              <a:buChar char="●"/>
              <a:tabLst>
                <a:tab pos="393065" algn="l"/>
                <a:tab pos="393700" algn="l"/>
              </a:tabLst>
            </a:pPr>
            <a:r>
              <a:rPr sz="2000" spc="-5" dirty="0">
                <a:latin typeface="Arial"/>
                <a:cs typeface="Arial"/>
              </a:rPr>
              <a:t>Severe balance</a:t>
            </a:r>
            <a:r>
              <a:rPr sz="2000" spc="25" dirty="0">
                <a:latin typeface="Arial"/>
                <a:cs typeface="Arial"/>
              </a:rPr>
              <a:t> </a:t>
            </a:r>
            <a:r>
              <a:rPr sz="2000" spc="-5" dirty="0">
                <a:latin typeface="Arial"/>
                <a:cs typeface="Arial"/>
              </a:rPr>
              <a:t>issues</a:t>
            </a:r>
            <a:endParaRPr sz="2000" dirty="0">
              <a:latin typeface="Arial"/>
              <a:cs typeface="Arial"/>
            </a:endParaRPr>
          </a:p>
          <a:p>
            <a:pPr marL="393700" indent="-381000">
              <a:lnSpc>
                <a:spcPct val="100000"/>
              </a:lnSpc>
              <a:buClr>
                <a:srgbClr val="3D57A7"/>
              </a:buClr>
              <a:buChar char="●"/>
              <a:tabLst>
                <a:tab pos="393065" algn="l"/>
                <a:tab pos="393700" algn="l"/>
              </a:tabLst>
            </a:pPr>
            <a:r>
              <a:rPr sz="2000" spc="-5" dirty="0">
                <a:latin typeface="Arial"/>
                <a:cs typeface="Arial"/>
              </a:rPr>
              <a:t>Has bilateral cochlear</a:t>
            </a:r>
            <a:r>
              <a:rPr sz="2000" spc="40" dirty="0">
                <a:latin typeface="Arial"/>
                <a:cs typeface="Arial"/>
              </a:rPr>
              <a:t> </a:t>
            </a:r>
            <a:r>
              <a:rPr sz="2000" spc="-5" dirty="0">
                <a:latin typeface="Arial"/>
                <a:cs typeface="Arial"/>
              </a:rPr>
              <a:t>implants</a:t>
            </a:r>
            <a:endParaRPr sz="2000" dirty="0">
              <a:latin typeface="Arial"/>
              <a:cs typeface="Arial"/>
            </a:endParaRPr>
          </a:p>
          <a:p>
            <a:pPr marL="393700" indent="-381000">
              <a:lnSpc>
                <a:spcPct val="100000"/>
              </a:lnSpc>
              <a:buClr>
                <a:srgbClr val="3D57A7"/>
              </a:buClr>
              <a:buChar char="●"/>
              <a:tabLst>
                <a:tab pos="393065" algn="l"/>
                <a:tab pos="393700" algn="l"/>
              </a:tabLst>
            </a:pPr>
            <a:r>
              <a:rPr sz="2000" dirty="0">
                <a:latin typeface="Arial"/>
                <a:cs typeface="Arial"/>
              </a:rPr>
              <a:t>Primary </a:t>
            </a:r>
            <a:r>
              <a:rPr sz="2000" spc="-5" dirty="0">
                <a:latin typeface="Arial"/>
                <a:cs typeface="Arial"/>
              </a:rPr>
              <a:t>mode </a:t>
            </a:r>
            <a:r>
              <a:rPr sz="2000" dirty="0">
                <a:latin typeface="Arial"/>
                <a:cs typeface="Arial"/>
              </a:rPr>
              <a:t>of </a:t>
            </a:r>
            <a:r>
              <a:rPr sz="2000" spc="-5" dirty="0">
                <a:latin typeface="Arial"/>
                <a:cs typeface="Arial"/>
              </a:rPr>
              <a:t>communication is</a:t>
            </a:r>
            <a:r>
              <a:rPr sz="2000" spc="15" dirty="0">
                <a:latin typeface="Arial"/>
                <a:cs typeface="Arial"/>
              </a:rPr>
              <a:t> </a:t>
            </a:r>
            <a:r>
              <a:rPr sz="2000" spc="-5" dirty="0">
                <a:latin typeface="Arial"/>
                <a:cs typeface="Arial"/>
              </a:rPr>
              <a:t>ASL</a:t>
            </a:r>
            <a:endParaRPr sz="2000" dirty="0">
              <a:latin typeface="Arial"/>
              <a:cs typeface="Arial"/>
            </a:endParaRPr>
          </a:p>
          <a:p>
            <a:pPr marL="393700" indent="-381000">
              <a:lnSpc>
                <a:spcPct val="100000"/>
              </a:lnSpc>
              <a:buClr>
                <a:srgbClr val="3D57A7"/>
              </a:buClr>
              <a:buChar char="●"/>
              <a:tabLst>
                <a:tab pos="393065" algn="l"/>
                <a:tab pos="393700" algn="l"/>
              </a:tabLst>
            </a:pPr>
            <a:r>
              <a:rPr sz="2000" dirty="0">
                <a:latin typeface="Arial"/>
                <a:cs typeface="Arial"/>
              </a:rPr>
              <a:t>Attends the state </a:t>
            </a:r>
            <a:r>
              <a:rPr sz="2000" spc="-5" dirty="0">
                <a:latin typeface="Arial"/>
                <a:cs typeface="Arial"/>
              </a:rPr>
              <a:t>school </a:t>
            </a:r>
            <a:r>
              <a:rPr sz="2000" dirty="0">
                <a:latin typeface="Arial"/>
                <a:cs typeface="Arial"/>
              </a:rPr>
              <a:t>for the</a:t>
            </a:r>
            <a:r>
              <a:rPr sz="2000" spc="-60" dirty="0">
                <a:latin typeface="Arial"/>
                <a:cs typeface="Arial"/>
              </a:rPr>
              <a:t> </a:t>
            </a:r>
            <a:r>
              <a:rPr sz="2000" spc="-5" dirty="0">
                <a:latin typeface="Arial"/>
                <a:cs typeface="Arial"/>
              </a:rPr>
              <a:t>deaf</a:t>
            </a:r>
            <a:endParaRPr sz="2000" dirty="0">
              <a:latin typeface="Arial"/>
              <a:cs typeface="Arial"/>
            </a:endParaRPr>
          </a:p>
          <a:p>
            <a:pPr marL="393700" indent="-381000">
              <a:lnSpc>
                <a:spcPct val="100000"/>
              </a:lnSpc>
              <a:buClr>
                <a:srgbClr val="3D57A7"/>
              </a:buClr>
              <a:buChar char="●"/>
              <a:tabLst>
                <a:tab pos="393065" algn="l"/>
                <a:tab pos="393700" algn="l"/>
              </a:tabLst>
            </a:pPr>
            <a:r>
              <a:rPr sz="2000" spc="-5" dirty="0">
                <a:latin typeface="Arial"/>
                <a:cs typeface="Arial"/>
              </a:rPr>
              <a:t>Emerging expressive verbal</a:t>
            </a:r>
            <a:r>
              <a:rPr sz="2000" spc="50" dirty="0">
                <a:latin typeface="Arial"/>
                <a:cs typeface="Arial"/>
              </a:rPr>
              <a:t> </a:t>
            </a:r>
            <a:r>
              <a:rPr sz="2000" spc="-5" dirty="0">
                <a:latin typeface="Arial"/>
                <a:cs typeface="Arial"/>
              </a:rPr>
              <a:t>language</a:t>
            </a:r>
            <a:endParaRPr sz="2000" dirty="0">
              <a:latin typeface="Arial"/>
              <a:cs typeface="Arial"/>
            </a:endParaRPr>
          </a:p>
          <a:p>
            <a:pPr marL="393700" marR="13335" indent="-381000">
              <a:lnSpc>
                <a:spcPct val="100000"/>
              </a:lnSpc>
              <a:spcBef>
                <a:spcPts val="5"/>
              </a:spcBef>
              <a:buClr>
                <a:srgbClr val="3D57A7"/>
              </a:buClr>
              <a:buChar char="●"/>
              <a:tabLst>
                <a:tab pos="393065" algn="l"/>
                <a:tab pos="393700" algn="l"/>
              </a:tabLst>
            </a:pPr>
            <a:r>
              <a:rPr sz="2000" spc="-5" dirty="0">
                <a:latin typeface="Arial"/>
                <a:cs typeface="Arial"/>
              </a:rPr>
              <a:t>Uses about 500+ signs both expressive  and</a:t>
            </a:r>
            <a:r>
              <a:rPr sz="2000" dirty="0">
                <a:latin typeface="Arial"/>
                <a:cs typeface="Arial"/>
              </a:rPr>
              <a:t> </a:t>
            </a:r>
            <a:r>
              <a:rPr sz="2000" spc="-5" dirty="0">
                <a:latin typeface="Arial"/>
                <a:cs typeface="Arial"/>
              </a:rPr>
              <a:t>receptive</a:t>
            </a:r>
            <a:endParaRPr sz="2000" dirty="0">
              <a:latin typeface="Arial"/>
              <a:cs typeface="Arial"/>
            </a:endParaRPr>
          </a:p>
          <a:p>
            <a:pPr marL="393700" indent="-381000">
              <a:lnSpc>
                <a:spcPct val="100000"/>
              </a:lnSpc>
              <a:buClr>
                <a:srgbClr val="3D57A7"/>
              </a:buClr>
              <a:buChar char="●"/>
              <a:tabLst>
                <a:tab pos="393065" algn="l"/>
                <a:tab pos="393700" algn="l"/>
              </a:tabLst>
            </a:pPr>
            <a:r>
              <a:rPr sz="2000" spc="-5" dirty="0">
                <a:latin typeface="Arial"/>
                <a:cs typeface="Arial"/>
              </a:rPr>
              <a:t>Loves </a:t>
            </a:r>
            <a:r>
              <a:rPr sz="2000" dirty="0">
                <a:latin typeface="Arial"/>
                <a:cs typeface="Arial"/>
              </a:rPr>
              <a:t>to </a:t>
            </a:r>
            <a:r>
              <a:rPr sz="2000" spc="-5" dirty="0">
                <a:latin typeface="Arial"/>
                <a:cs typeface="Arial"/>
              </a:rPr>
              <a:t>play with her</a:t>
            </a:r>
            <a:r>
              <a:rPr sz="2000" spc="15" dirty="0">
                <a:latin typeface="Arial"/>
                <a:cs typeface="Arial"/>
              </a:rPr>
              <a:t> </a:t>
            </a:r>
            <a:r>
              <a:rPr sz="2000" spc="-5" dirty="0">
                <a:latin typeface="Arial"/>
                <a:cs typeface="Arial"/>
              </a:rPr>
              <a:t>friends</a:t>
            </a:r>
            <a:endParaRPr sz="2000" dirty="0">
              <a:latin typeface="Arial"/>
              <a:cs typeface="Arial"/>
            </a:endParaRPr>
          </a:p>
          <a:p>
            <a:pPr marL="393700" indent="-381000">
              <a:lnSpc>
                <a:spcPct val="100000"/>
              </a:lnSpc>
              <a:buClr>
                <a:srgbClr val="3D57A7"/>
              </a:buClr>
              <a:buChar char="●"/>
              <a:tabLst>
                <a:tab pos="393065" algn="l"/>
                <a:tab pos="393700" algn="l"/>
              </a:tabLst>
            </a:pPr>
            <a:r>
              <a:rPr sz="2000" dirty="0">
                <a:latin typeface="Arial"/>
                <a:cs typeface="Arial"/>
              </a:rPr>
              <a:t>Future Instagram </a:t>
            </a:r>
            <a:r>
              <a:rPr sz="2000" spc="-5" dirty="0">
                <a:latin typeface="Arial"/>
                <a:cs typeface="Arial"/>
              </a:rPr>
              <a:t>fashion diva</a:t>
            </a:r>
            <a:endParaRPr sz="2000" dirty="0">
              <a:latin typeface="Arial"/>
              <a:cs typeface="Arial"/>
            </a:endParaRPr>
          </a:p>
        </p:txBody>
      </p:sp>
      <p:sp>
        <p:nvSpPr>
          <p:cNvPr id="4" name="object 4" descr="Molly wears a pink floral blouse and has a large white bow in her hair. She holds an ear shaped stress ball next to her right ear. She holds a bottle of soda pop in her left hand." title="Molly listens"/>
          <p:cNvSpPr/>
          <p:nvPr/>
        </p:nvSpPr>
        <p:spPr>
          <a:xfrm>
            <a:off x="6489191" y="623316"/>
            <a:ext cx="2467356" cy="329031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Molly’s</a:t>
            </a:r>
            <a:r>
              <a:rPr sz="3600" b="0" spc="-20" dirty="0">
                <a:solidFill>
                  <a:srgbClr val="3D57A7"/>
                </a:solidFill>
                <a:latin typeface="Calibri"/>
                <a:cs typeface="Calibri"/>
              </a:rPr>
              <a:t> </a:t>
            </a:r>
            <a:r>
              <a:rPr sz="3600" b="0" spc="-10" dirty="0">
                <a:solidFill>
                  <a:srgbClr val="3D57A7"/>
                </a:solidFill>
                <a:latin typeface="Calibri"/>
                <a:cs typeface="Calibri"/>
              </a:rPr>
              <a:t>Team</a:t>
            </a:r>
            <a:endParaRPr sz="3600" dirty="0">
              <a:latin typeface="Calibri"/>
              <a:cs typeface="Calibri"/>
            </a:endParaRPr>
          </a:p>
          <a:p>
            <a:pPr marL="12700">
              <a:lnSpc>
                <a:spcPct val="100000"/>
              </a:lnSpc>
            </a:pPr>
            <a:r>
              <a:rPr sz="3600" b="0" dirty="0">
                <a:solidFill>
                  <a:srgbClr val="3D57A7"/>
                </a:solidFill>
                <a:latin typeface="Calibri"/>
                <a:cs typeface="Calibri"/>
              </a:rPr>
              <a:t>Who’s</a:t>
            </a:r>
            <a:r>
              <a:rPr sz="3600" b="0" spc="-45" dirty="0">
                <a:solidFill>
                  <a:srgbClr val="3D57A7"/>
                </a:solidFill>
                <a:latin typeface="Calibri"/>
                <a:cs typeface="Calibri"/>
              </a:rPr>
              <a:t> </a:t>
            </a:r>
            <a:r>
              <a:rPr sz="3600" b="0" spc="-5" dirty="0">
                <a:solidFill>
                  <a:srgbClr val="3D57A7"/>
                </a:solidFill>
                <a:latin typeface="Calibri"/>
                <a:cs typeface="Calibri"/>
              </a:rPr>
              <a:t>listening?</a:t>
            </a:r>
            <a:endParaRPr sz="3600" dirty="0">
              <a:latin typeface="Calibri"/>
              <a:cs typeface="Calibri"/>
            </a:endParaRPr>
          </a:p>
        </p:txBody>
      </p:sp>
      <p:sp>
        <p:nvSpPr>
          <p:cNvPr id="6" name="object 3"/>
          <p:cNvSpPr txBox="1">
            <a:spLocks noGrp="1"/>
          </p:cNvSpPr>
          <p:nvPr>
            <p:ph idx="1"/>
          </p:nvPr>
        </p:nvSpPr>
        <p:spPr>
          <a:xfrm>
            <a:off x="628650" y="1825625"/>
            <a:ext cx="4629150" cy="2576988"/>
          </a:xfrm>
          <a:prstGeom prst="rect">
            <a:avLst/>
          </a:prstGeom>
        </p:spPr>
        <p:txBody>
          <a:bodyPr vert="horz" wrap="square" lIns="0" tIns="12065" rIns="0" bIns="0" rtlCol="0">
            <a:spAutoFit/>
          </a:bodyPr>
          <a:lstStyle/>
          <a:p>
            <a:pPr marL="419734" indent="-407034">
              <a:lnSpc>
                <a:spcPct val="100000"/>
              </a:lnSpc>
              <a:spcBef>
                <a:spcPts val="95"/>
              </a:spcBef>
              <a:buClr>
                <a:srgbClr val="3D57A7"/>
              </a:buClr>
              <a:buChar char="●"/>
              <a:tabLst>
                <a:tab pos="419734" algn="l"/>
                <a:tab pos="420370" algn="l"/>
              </a:tabLst>
            </a:pPr>
            <a:r>
              <a:rPr sz="2800" spc="-5" dirty="0">
                <a:latin typeface="Arial"/>
                <a:cs typeface="Arial"/>
              </a:rPr>
              <a:t>Molly</a:t>
            </a:r>
            <a:endParaRPr sz="2800" dirty="0">
              <a:latin typeface="Arial"/>
              <a:cs typeface="Arial"/>
            </a:endParaRPr>
          </a:p>
          <a:p>
            <a:pPr marL="419734" indent="-407034">
              <a:lnSpc>
                <a:spcPct val="100000"/>
              </a:lnSpc>
              <a:buClr>
                <a:srgbClr val="3D57A7"/>
              </a:buClr>
              <a:buChar char="●"/>
              <a:tabLst>
                <a:tab pos="419734" algn="l"/>
                <a:tab pos="420370" algn="l"/>
              </a:tabLst>
            </a:pPr>
            <a:r>
              <a:rPr sz="2800" spc="-5" dirty="0">
                <a:latin typeface="Arial"/>
                <a:cs typeface="Arial"/>
              </a:rPr>
              <a:t>Mom and</a:t>
            </a:r>
            <a:r>
              <a:rPr sz="2800" spc="10" dirty="0">
                <a:latin typeface="Arial"/>
                <a:cs typeface="Arial"/>
              </a:rPr>
              <a:t> </a:t>
            </a:r>
            <a:r>
              <a:rPr sz="2800" spc="-5" dirty="0">
                <a:latin typeface="Arial"/>
                <a:cs typeface="Arial"/>
              </a:rPr>
              <a:t>Dad</a:t>
            </a:r>
            <a:endParaRPr sz="2800" dirty="0">
              <a:latin typeface="Arial"/>
              <a:cs typeface="Arial"/>
            </a:endParaRPr>
          </a:p>
          <a:p>
            <a:pPr marL="419734" indent="-407034">
              <a:lnSpc>
                <a:spcPct val="100000"/>
              </a:lnSpc>
              <a:buClr>
                <a:srgbClr val="3D57A7"/>
              </a:buClr>
              <a:buChar char="●"/>
              <a:tabLst>
                <a:tab pos="419734" algn="l"/>
                <a:tab pos="420370" algn="l"/>
              </a:tabLst>
            </a:pPr>
            <a:r>
              <a:rPr sz="2800" spc="-5" dirty="0">
                <a:latin typeface="Arial"/>
                <a:cs typeface="Arial"/>
              </a:rPr>
              <a:t>iCC Program</a:t>
            </a:r>
            <a:r>
              <a:rPr sz="2800" spc="15" dirty="0">
                <a:latin typeface="Arial"/>
                <a:cs typeface="Arial"/>
              </a:rPr>
              <a:t> </a:t>
            </a:r>
            <a:r>
              <a:rPr sz="2800" spc="-5" dirty="0">
                <a:latin typeface="Arial"/>
                <a:cs typeface="Arial"/>
              </a:rPr>
              <a:t>Coordinator</a:t>
            </a:r>
            <a:endParaRPr sz="2800" dirty="0">
              <a:latin typeface="Arial"/>
              <a:cs typeface="Arial"/>
            </a:endParaRPr>
          </a:p>
          <a:p>
            <a:pPr marL="419734" indent="-407034">
              <a:lnSpc>
                <a:spcPct val="100000"/>
              </a:lnSpc>
              <a:buClr>
                <a:srgbClr val="3D57A7"/>
              </a:buClr>
              <a:buChar char="●"/>
              <a:tabLst>
                <a:tab pos="419734" algn="l"/>
                <a:tab pos="420370" algn="l"/>
              </a:tabLst>
            </a:pPr>
            <a:r>
              <a:rPr sz="2800" spc="-5" dirty="0">
                <a:latin typeface="Arial"/>
                <a:cs typeface="Arial"/>
              </a:rPr>
              <a:t>iCC Technology</a:t>
            </a:r>
            <a:r>
              <a:rPr sz="2800" spc="10" dirty="0">
                <a:latin typeface="Arial"/>
                <a:cs typeface="Arial"/>
              </a:rPr>
              <a:t> </a:t>
            </a:r>
            <a:r>
              <a:rPr sz="2800" spc="-5" dirty="0">
                <a:latin typeface="Arial"/>
                <a:cs typeface="Arial"/>
              </a:rPr>
              <a:t>Specialist</a:t>
            </a:r>
            <a:endParaRPr sz="2800" dirty="0">
              <a:latin typeface="Arial"/>
              <a:cs typeface="Arial"/>
            </a:endParaRPr>
          </a:p>
          <a:p>
            <a:pPr marL="419734" indent="-407034">
              <a:lnSpc>
                <a:spcPct val="100000"/>
              </a:lnSpc>
              <a:buClr>
                <a:srgbClr val="3D57A7"/>
              </a:buClr>
              <a:buChar char="●"/>
              <a:tabLst>
                <a:tab pos="419734" algn="l"/>
                <a:tab pos="420370" algn="l"/>
              </a:tabLst>
            </a:pPr>
            <a:r>
              <a:rPr sz="2800" spc="-5" dirty="0">
                <a:latin typeface="Arial"/>
                <a:cs typeface="Arial"/>
              </a:rPr>
              <a:t>State Deaf-Blind</a:t>
            </a:r>
            <a:r>
              <a:rPr sz="2800" spc="30" dirty="0">
                <a:latin typeface="Arial"/>
                <a:cs typeface="Arial"/>
              </a:rPr>
              <a:t> </a:t>
            </a:r>
            <a:r>
              <a:rPr sz="2800" spc="-5" dirty="0">
                <a:latin typeface="Arial"/>
                <a:cs typeface="Arial"/>
              </a:rPr>
              <a:t>Project</a:t>
            </a:r>
            <a:endParaRPr sz="2800" dirty="0">
              <a:latin typeface="Arial"/>
              <a:cs typeface="Arial"/>
            </a:endParaRPr>
          </a:p>
        </p:txBody>
      </p:sp>
      <p:sp>
        <p:nvSpPr>
          <p:cNvPr id="4" name="object 4" descr="Right side profile of Molly. She holds the ear shaped stress ball next to her right ear.  You can see Molly's cochlear implant." title="Molly with Cochlear Implant"/>
          <p:cNvSpPr/>
          <p:nvPr/>
        </p:nvSpPr>
        <p:spPr>
          <a:xfrm>
            <a:off x="5411723" y="1123188"/>
            <a:ext cx="2892552" cy="3858767"/>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Assessment</a:t>
            </a:r>
            <a:endParaRPr sz="3600" dirty="0">
              <a:latin typeface="Calibri"/>
              <a:cs typeface="Calibri"/>
            </a:endParaRPr>
          </a:p>
        </p:txBody>
      </p:sp>
      <p:sp>
        <p:nvSpPr>
          <p:cNvPr id="5" name="object 3"/>
          <p:cNvSpPr txBox="1">
            <a:spLocks noGrp="1"/>
          </p:cNvSpPr>
          <p:nvPr>
            <p:ph idx="1"/>
          </p:nvPr>
        </p:nvSpPr>
        <p:spPr>
          <a:xfrm>
            <a:off x="628650" y="1825625"/>
            <a:ext cx="7886700" cy="3690113"/>
          </a:xfrm>
          <a:prstGeom prst="rect">
            <a:avLst/>
          </a:prstGeom>
        </p:spPr>
        <p:txBody>
          <a:bodyPr vert="horz" wrap="square" lIns="0" tIns="12065" rIns="0" bIns="0" rtlCol="0">
            <a:spAutoFit/>
          </a:bodyPr>
          <a:lstStyle/>
          <a:p>
            <a:pPr marL="0" marR="5080" indent="0">
              <a:lnSpc>
                <a:spcPct val="100000"/>
              </a:lnSpc>
              <a:spcBef>
                <a:spcPts val="95"/>
              </a:spcBef>
              <a:buNone/>
            </a:pPr>
            <a:r>
              <a:rPr sz="1900" b="1" u="heavy" spc="-10" dirty="0">
                <a:uFill>
                  <a:solidFill>
                    <a:srgbClr val="000000"/>
                  </a:solidFill>
                </a:uFill>
                <a:latin typeface="Arial"/>
                <a:cs typeface="Arial"/>
              </a:rPr>
              <a:t>Evaluation </a:t>
            </a:r>
            <a:r>
              <a:rPr sz="1900" b="1" u="heavy" spc="-5" dirty="0">
                <a:uFill>
                  <a:solidFill>
                    <a:srgbClr val="000000"/>
                  </a:solidFill>
                </a:uFill>
                <a:latin typeface="Arial"/>
                <a:cs typeface="Arial"/>
              </a:rPr>
              <a:t>Purpose</a:t>
            </a:r>
            <a:r>
              <a:rPr sz="1900" spc="-5" dirty="0">
                <a:latin typeface="Arial"/>
                <a:cs typeface="Arial"/>
              </a:rPr>
              <a:t>: Molly's primary mode of communication is ASL.  She has attended Katzenbach School for the past three years. Molly  has learned to use an iPad at school and this evaluation is to determine  whether an iPad </a:t>
            </a:r>
            <a:r>
              <a:rPr sz="1900" spc="-10" dirty="0">
                <a:latin typeface="Arial"/>
                <a:cs typeface="Arial"/>
              </a:rPr>
              <a:t>would </a:t>
            </a:r>
            <a:r>
              <a:rPr sz="1900" spc="-5" dirty="0">
                <a:latin typeface="Arial"/>
                <a:cs typeface="Arial"/>
              </a:rPr>
              <a:t>be appropriate for Molly receive for use at</a:t>
            </a:r>
            <a:r>
              <a:rPr sz="1900" spc="360" dirty="0">
                <a:latin typeface="Arial"/>
                <a:cs typeface="Arial"/>
              </a:rPr>
              <a:t> </a:t>
            </a:r>
            <a:r>
              <a:rPr sz="1900" spc="-5" dirty="0">
                <a:latin typeface="Arial"/>
                <a:cs typeface="Arial"/>
              </a:rPr>
              <a:t>home.</a:t>
            </a:r>
            <a:endParaRPr sz="1900" dirty="0">
              <a:latin typeface="Arial"/>
              <a:cs typeface="Arial"/>
            </a:endParaRPr>
          </a:p>
          <a:p>
            <a:pPr>
              <a:lnSpc>
                <a:spcPct val="100000"/>
              </a:lnSpc>
              <a:spcBef>
                <a:spcPts val="30"/>
              </a:spcBef>
            </a:pPr>
            <a:endParaRPr sz="3000" dirty="0">
              <a:latin typeface="Times New Roman"/>
              <a:cs typeface="Times New Roman"/>
            </a:endParaRPr>
          </a:p>
          <a:p>
            <a:pPr marL="0" marR="59055" indent="0">
              <a:lnSpc>
                <a:spcPct val="100000"/>
              </a:lnSpc>
              <a:spcBef>
                <a:spcPts val="5"/>
              </a:spcBef>
              <a:buNone/>
              <a:tabLst>
                <a:tab pos="1758950" algn="l"/>
              </a:tabLst>
            </a:pPr>
            <a:r>
              <a:rPr sz="1900" b="1" u="heavy" spc="-5" dirty="0">
                <a:uFill>
                  <a:solidFill>
                    <a:srgbClr val="000000"/>
                  </a:solidFill>
                </a:uFill>
                <a:latin typeface="Arial"/>
                <a:cs typeface="Arial"/>
              </a:rPr>
              <a:t>Observations</a:t>
            </a:r>
            <a:r>
              <a:rPr sz="1900" spc="-5" dirty="0">
                <a:latin typeface="Arial"/>
                <a:cs typeface="Arial"/>
              </a:rPr>
              <a:t>:	This evaluation took place at home. Molly </a:t>
            </a:r>
            <a:r>
              <a:rPr sz="1900" spc="-10" dirty="0">
                <a:latin typeface="Arial"/>
                <a:cs typeface="Arial"/>
              </a:rPr>
              <a:t>was </a:t>
            </a:r>
            <a:r>
              <a:rPr sz="1900" spc="-5" dirty="0">
                <a:latin typeface="Arial"/>
                <a:cs typeface="Arial"/>
              </a:rPr>
              <a:t>in her  living room. Her mother has an iPad, and Molly uses the iPad to  FaceTime </a:t>
            </a:r>
            <a:r>
              <a:rPr sz="1900" spc="-10" dirty="0">
                <a:latin typeface="Arial"/>
                <a:cs typeface="Arial"/>
              </a:rPr>
              <a:t>with </a:t>
            </a:r>
            <a:r>
              <a:rPr sz="1900" spc="-5" dirty="0">
                <a:latin typeface="Arial"/>
                <a:cs typeface="Arial"/>
              </a:rPr>
              <a:t>her classmates so that they can communicate </a:t>
            </a:r>
            <a:r>
              <a:rPr sz="1900" spc="-10" dirty="0">
                <a:latin typeface="Arial"/>
                <a:cs typeface="Arial"/>
              </a:rPr>
              <a:t>with ASL.  </a:t>
            </a:r>
            <a:r>
              <a:rPr sz="1900" spc="-5" dirty="0">
                <a:latin typeface="Arial"/>
                <a:cs typeface="Arial"/>
              </a:rPr>
              <a:t>Molly demonstrated that she can use the iPad independently, she  understands how to swipe and select an app, and her parents stated on  the referral form that Molly knows how to answer and how to reject  FaceTime</a:t>
            </a:r>
            <a:r>
              <a:rPr sz="1900" spc="15" dirty="0">
                <a:latin typeface="Arial"/>
                <a:cs typeface="Arial"/>
              </a:rPr>
              <a:t> </a:t>
            </a:r>
            <a:r>
              <a:rPr sz="1900" spc="-5" dirty="0">
                <a:latin typeface="Arial"/>
                <a:cs typeface="Arial"/>
              </a:rPr>
              <a:t>calls.</a:t>
            </a:r>
            <a:endParaRPr sz="1900" dirty="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Assessment,</a:t>
            </a:r>
            <a:r>
              <a:rPr sz="3600" b="0" spc="-65" dirty="0">
                <a:solidFill>
                  <a:srgbClr val="3D57A7"/>
                </a:solidFill>
                <a:latin typeface="Calibri"/>
                <a:cs typeface="Calibri"/>
              </a:rPr>
              <a:t> </a:t>
            </a:r>
            <a:r>
              <a:rPr sz="3600" b="0" dirty="0">
                <a:solidFill>
                  <a:srgbClr val="3D57A7"/>
                </a:solidFill>
                <a:latin typeface="Calibri"/>
                <a:cs typeface="Calibri"/>
              </a:rPr>
              <a:t>cont.</a:t>
            </a:r>
            <a:endParaRPr sz="3600" dirty="0">
              <a:latin typeface="Calibri"/>
              <a:cs typeface="Calibri"/>
            </a:endParaRPr>
          </a:p>
        </p:txBody>
      </p:sp>
      <p:sp>
        <p:nvSpPr>
          <p:cNvPr id="5" name="object 3"/>
          <p:cNvSpPr txBox="1">
            <a:spLocks noGrp="1"/>
          </p:cNvSpPr>
          <p:nvPr>
            <p:ph idx="1"/>
          </p:nvPr>
        </p:nvSpPr>
        <p:spPr>
          <a:xfrm>
            <a:off x="628650" y="1825625"/>
            <a:ext cx="7886700" cy="3706143"/>
          </a:xfrm>
          <a:prstGeom prst="rect">
            <a:avLst/>
          </a:prstGeom>
        </p:spPr>
        <p:txBody>
          <a:bodyPr vert="horz" wrap="square" lIns="0" tIns="88900" rIns="0" bIns="0" rtlCol="0">
            <a:spAutoFit/>
          </a:bodyPr>
          <a:lstStyle/>
          <a:p>
            <a:pPr marL="0" indent="0">
              <a:lnSpc>
                <a:spcPct val="100000"/>
              </a:lnSpc>
              <a:spcBef>
                <a:spcPts val="700"/>
              </a:spcBef>
              <a:buNone/>
            </a:pPr>
            <a:r>
              <a:rPr sz="1900" b="1" u="heavy" spc="-5" dirty="0">
                <a:uFill>
                  <a:solidFill>
                    <a:srgbClr val="000000"/>
                  </a:solidFill>
                </a:uFill>
                <a:latin typeface="Arial"/>
                <a:cs typeface="Arial"/>
              </a:rPr>
              <a:t>Equipment Recommendations</a:t>
            </a:r>
            <a:r>
              <a:rPr sz="1900" u="heavy" spc="-5" dirty="0">
                <a:uFill>
                  <a:solidFill>
                    <a:srgbClr val="000000"/>
                  </a:solidFill>
                </a:uFill>
                <a:latin typeface="Arial"/>
                <a:cs typeface="Arial"/>
              </a:rPr>
              <a:t>:</a:t>
            </a:r>
            <a:endParaRPr sz="1900" dirty="0">
              <a:latin typeface="Arial"/>
              <a:cs typeface="Arial"/>
            </a:endParaRPr>
          </a:p>
          <a:p>
            <a:pPr marL="12700" marR="5080">
              <a:lnSpc>
                <a:spcPct val="100000"/>
              </a:lnSpc>
              <a:spcBef>
                <a:spcPts val="600"/>
              </a:spcBef>
              <a:buAutoNum type="arabicPeriod"/>
              <a:tabLst>
                <a:tab pos="280670" algn="l"/>
              </a:tabLst>
            </a:pPr>
            <a:r>
              <a:rPr lang="en-US" sz="1900" spc="-5" dirty="0">
                <a:latin typeface="Arial"/>
                <a:cs typeface="Arial"/>
              </a:rPr>
              <a:t> </a:t>
            </a:r>
            <a:r>
              <a:rPr sz="1900" spc="-5" dirty="0">
                <a:latin typeface="Arial"/>
                <a:cs typeface="Arial"/>
              </a:rPr>
              <a:t>An iPad Pro </a:t>
            </a:r>
            <a:r>
              <a:rPr sz="1900" spc="-10" dirty="0">
                <a:latin typeface="Arial"/>
                <a:cs typeface="Arial"/>
              </a:rPr>
              <a:t>would </a:t>
            </a:r>
            <a:r>
              <a:rPr sz="1900" spc="-5" dirty="0">
                <a:latin typeface="Arial"/>
                <a:cs typeface="Arial"/>
              </a:rPr>
              <a:t>provide a larger screen area for Molly so that she  can see her friends </a:t>
            </a:r>
            <a:r>
              <a:rPr sz="1900" spc="-10" dirty="0">
                <a:latin typeface="Arial"/>
                <a:cs typeface="Arial"/>
              </a:rPr>
              <a:t>when </a:t>
            </a:r>
            <a:r>
              <a:rPr sz="1900" spc="-5" dirty="0">
                <a:latin typeface="Arial"/>
                <a:cs typeface="Arial"/>
              </a:rPr>
              <a:t>they talk to her on</a:t>
            </a:r>
            <a:r>
              <a:rPr sz="1900" spc="180" dirty="0">
                <a:latin typeface="Arial"/>
                <a:cs typeface="Arial"/>
              </a:rPr>
              <a:t> </a:t>
            </a:r>
            <a:r>
              <a:rPr sz="1900" spc="-5" dirty="0">
                <a:latin typeface="Arial"/>
                <a:cs typeface="Arial"/>
              </a:rPr>
              <a:t>FaceTime.</a:t>
            </a:r>
            <a:endParaRPr sz="1900" dirty="0">
              <a:latin typeface="Arial"/>
              <a:cs typeface="Arial"/>
            </a:endParaRPr>
          </a:p>
          <a:p>
            <a:pPr marL="12700">
              <a:lnSpc>
                <a:spcPct val="100000"/>
              </a:lnSpc>
              <a:spcBef>
                <a:spcPts val="600"/>
              </a:spcBef>
              <a:buAutoNum type="arabicPeriod"/>
              <a:tabLst>
                <a:tab pos="280670" algn="l"/>
              </a:tabLst>
            </a:pPr>
            <a:r>
              <a:rPr lang="en-US" sz="1900" spc="-5" dirty="0">
                <a:latin typeface="Arial"/>
                <a:cs typeface="Arial"/>
              </a:rPr>
              <a:t> </a:t>
            </a:r>
            <a:r>
              <a:rPr sz="1900" spc="-5" dirty="0">
                <a:latin typeface="Arial"/>
                <a:cs typeface="Arial"/>
              </a:rPr>
              <a:t>An Otterbox case for the iPad, to protect the device from</a:t>
            </a:r>
            <a:r>
              <a:rPr sz="1900" spc="200" dirty="0">
                <a:latin typeface="Arial"/>
                <a:cs typeface="Arial"/>
              </a:rPr>
              <a:t> </a:t>
            </a:r>
            <a:r>
              <a:rPr sz="1900" spc="-5" dirty="0">
                <a:latin typeface="Arial"/>
                <a:cs typeface="Arial"/>
              </a:rPr>
              <a:t>breaking.</a:t>
            </a:r>
            <a:endParaRPr sz="1900" dirty="0">
              <a:latin typeface="Arial"/>
              <a:cs typeface="Arial"/>
            </a:endParaRPr>
          </a:p>
          <a:p>
            <a:pPr>
              <a:lnSpc>
                <a:spcPct val="100000"/>
              </a:lnSpc>
              <a:spcBef>
                <a:spcPts val="30"/>
              </a:spcBef>
            </a:pPr>
            <a:endParaRPr sz="3000" dirty="0">
              <a:latin typeface="Times New Roman"/>
              <a:cs typeface="Times New Roman"/>
            </a:endParaRPr>
          </a:p>
          <a:p>
            <a:pPr marL="0" indent="0">
              <a:lnSpc>
                <a:spcPct val="100000"/>
              </a:lnSpc>
              <a:spcBef>
                <a:spcPts val="5"/>
              </a:spcBef>
              <a:buNone/>
            </a:pPr>
            <a:r>
              <a:rPr sz="1900" b="1" u="heavy" spc="-5" dirty="0">
                <a:uFill>
                  <a:solidFill>
                    <a:srgbClr val="000000"/>
                  </a:solidFill>
                </a:uFill>
                <a:latin typeface="Arial"/>
                <a:cs typeface="Arial"/>
              </a:rPr>
              <a:t>Training Recommendations:</a:t>
            </a:r>
            <a:endParaRPr sz="1900" dirty="0">
              <a:latin typeface="Arial"/>
              <a:cs typeface="Arial"/>
            </a:endParaRPr>
          </a:p>
          <a:p>
            <a:pPr marL="12700" marR="70485">
              <a:lnSpc>
                <a:spcPct val="100000"/>
              </a:lnSpc>
              <a:spcBef>
                <a:spcPts val="600"/>
              </a:spcBef>
              <a:tabLst>
                <a:tab pos="1383030" algn="l"/>
              </a:tabLst>
            </a:pPr>
            <a:r>
              <a:rPr sz="1900" spc="-5" dirty="0">
                <a:latin typeface="Arial"/>
                <a:cs typeface="Arial"/>
              </a:rPr>
              <a:t>Molly </a:t>
            </a:r>
            <a:r>
              <a:rPr sz="1900" spc="-10" dirty="0">
                <a:latin typeface="Arial"/>
                <a:cs typeface="Arial"/>
              </a:rPr>
              <a:t>would </a:t>
            </a:r>
            <a:r>
              <a:rPr sz="1900" spc="-5" dirty="0">
                <a:latin typeface="Arial"/>
                <a:cs typeface="Arial"/>
              </a:rPr>
              <a:t>benefit from some training to use the iPad accessibility  features. She is very young, however, and her parents should be  present during the training so that they can assist her as she begins to  use more advanced features of the iPad. Total Training Hours  Requested:	5</a:t>
            </a:r>
            <a:endParaRPr sz="1900" dirty="0">
              <a:latin typeface="Arial"/>
              <a:cs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Success</a:t>
            </a:r>
            <a:endParaRPr sz="3600" dirty="0">
              <a:latin typeface="Calibri"/>
              <a:cs typeface="Calibri"/>
            </a:endParaRPr>
          </a:p>
        </p:txBody>
      </p:sp>
      <p:sp>
        <p:nvSpPr>
          <p:cNvPr id="9" name="object 3"/>
          <p:cNvSpPr txBox="1">
            <a:spLocks noGrp="1"/>
          </p:cNvSpPr>
          <p:nvPr>
            <p:ph sz="half" idx="1"/>
          </p:nvPr>
        </p:nvSpPr>
        <p:spPr>
          <a:xfrm>
            <a:off x="628650" y="1825625"/>
            <a:ext cx="3886200" cy="1592103"/>
          </a:xfrm>
          <a:prstGeom prst="rect">
            <a:avLst/>
          </a:prstGeom>
        </p:spPr>
        <p:txBody>
          <a:bodyPr vert="horz" wrap="square" lIns="0" tIns="12065" rIns="0" bIns="0" rtlCol="0">
            <a:spAutoFit/>
          </a:bodyPr>
          <a:lstStyle/>
          <a:p>
            <a:pPr marL="419734" marR="5080" indent="-407034">
              <a:lnSpc>
                <a:spcPct val="100000"/>
              </a:lnSpc>
              <a:spcBef>
                <a:spcPts val="95"/>
              </a:spcBef>
              <a:buClr>
                <a:srgbClr val="3D57A7"/>
              </a:buClr>
              <a:buChar char="●"/>
              <a:tabLst>
                <a:tab pos="419734" algn="l"/>
                <a:tab pos="420370" algn="l"/>
              </a:tabLst>
            </a:pPr>
            <a:r>
              <a:rPr sz="2400" spc="-5" dirty="0">
                <a:latin typeface="Arial"/>
                <a:cs typeface="Arial"/>
              </a:rPr>
              <a:t>Understanding needs of  consumer</a:t>
            </a:r>
            <a:endParaRPr sz="2400" dirty="0">
              <a:latin typeface="Arial"/>
              <a:cs typeface="Arial"/>
            </a:endParaRPr>
          </a:p>
          <a:p>
            <a:pPr marL="419734" indent="-407034">
              <a:lnSpc>
                <a:spcPct val="100000"/>
              </a:lnSpc>
              <a:spcBef>
                <a:spcPts val="5"/>
              </a:spcBef>
              <a:buClr>
                <a:srgbClr val="3D57A7"/>
              </a:buClr>
              <a:buChar char="●"/>
              <a:tabLst>
                <a:tab pos="419734" algn="l"/>
                <a:tab pos="420370" algn="l"/>
              </a:tabLst>
            </a:pPr>
            <a:r>
              <a:rPr sz="2400" spc="-5" dirty="0">
                <a:latin typeface="Arial"/>
                <a:cs typeface="Arial"/>
              </a:rPr>
              <a:t>Collaboration</a:t>
            </a:r>
            <a:endParaRPr sz="2400" dirty="0">
              <a:latin typeface="Arial"/>
              <a:cs typeface="Arial"/>
            </a:endParaRPr>
          </a:p>
          <a:p>
            <a:pPr marL="419734" indent="-407034">
              <a:lnSpc>
                <a:spcPct val="100000"/>
              </a:lnSpc>
              <a:buClr>
                <a:srgbClr val="3D57A7"/>
              </a:buClr>
              <a:buChar char="●"/>
              <a:tabLst>
                <a:tab pos="419734" algn="l"/>
                <a:tab pos="420370" algn="l"/>
              </a:tabLst>
            </a:pPr>
            <a:r>
              <a:rPr sz="2400" spc="-5" dirty="0">
                <a:latin typeface="Arial"/>
                <a:cs typeface="Arial"/>
              </a:rPr>
              <a:t>Setting</a:t>
            </a:r>
            <a:r>
              <a:rPr sz="2400" dirty="0">
                <a:latin typeface="Arial"/>
                <a:cs typeface="Arial"/>
              </a:rPr>
              <a:t> </a:t>
            </a:r>
            <a:r>
              <a:rPr sz="2400" spc="-5" dirty="0">
                <a:latin typeface="Arial"/>
                <a:cs typeface="Arial"/>
              </a:rPr>
              <a:t>expectations</a:t>
            </a:r>
            <a:endParaRPr sz="2400" dirty="0">
              <a:latin typeface="Arial"/>
              <a:cs typeface="Arial"/>
            </a:endParaRPr>
          </a:p>
        </p:txBody>
      </p:sp>
      <p:sp>
        <p:nvSpPr>
          <p:cNvPr id="4" name="object 4" descr="Carly and Molly stand in front of a room. Carly is speaking on a microphone. Molly holds her large iPad Pro in her arms." title="Carly and Molly Presenting"/>
          <p:cNvSpPr/>
          <p:nvPr/>
        </p:nvSpPr>
        <p:spPr>
          <a:xfrm>
            <a:off x="5441442" y="1825625"/>
            <a:ext cx="3073908" cy="40995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Background</a:t>
            </a:r>
            <a:endParaRPr sz="3600" dirty="0">
              <a:latin typeface="Calibri"/>
              <a:cs typeface="Calibri"/>
            </a:endParaRPr>
          </a:p>
        </p:txBody>
      </p:sp>
      <p:sp>
        <p:nvSpPr>
          <p:cNvPr id="5" name="object 3"/>
          <p:cNvSpPr txBox="1">
            <a:spLocks noGrp="1"/>
          </p:cNvSpPr>
          <p:nvPr>
            <p:ph idx="1"/>
          </p:nvPr>
        </p:nvSpPr>
        <p:spPr>
          <a:xfrm>
            <a:off x="628650" y="1825625"/>
            <a:ext cx="7886700" cy="4095352"/>
          </a:xfrm>
          <a:prstGeom prst="rect">
            <a:avLst/>
          </a:prstGeom>
        </p:spPr>
        <p:txBody>
          <a:bodyPr vert="horz" wrap="square" lIns="0" tIns="12065" rIns="0" bIns="0" rtlCol="0">
            <a:spAutoFit/>
          </a:bodyPr>
          <a:lstStyle/>
          <a:p>
            <a:pPr marL="469900" marR="5080" indent="-457200">
              <a:lnSpc>
                <a:spcPct val="100000"/>
              </a:lnSpc>
              <a:spcBef>
                <a:spcPts val="95"/>
              </a:spcBef>
              <a:buClr>
                <a:srgbClr val="3D57A7"/>
              </a:buClr>
              <a:buFont typeface="Arial"/>
              <a:buChar char="●"/>
              <a:tabLst>
                <a:tab pos="469265" algn="l"/>
                <a:tab pos="469900" algn="l"/>
              </a:tabLst>
            </a:pPr>
            <a:r>
              <a:rPr sz="2800" b="1" spc="-5" dirty="0">
                <a:latin typeface="Arial"/>
                <a:cs typeface="Arial"/>
              </a:rPr>
              <a:t>iCanConnect </a:t>
            </a:r>
            <a:r>
              <a:rPr sz="2800" spc="-5" dirty="0">
                <a:latin typeface="Arial"/>
                <a:cs typeface="Arial"/>
              </a:rPr>
              <a:t>is the </a:t>
            </a:r>
            <a:r>
              <a:rPr sz="2800" b="1" i="1" spc="-5" dirty="0">
                <a:latin typeface="Arial"/>
                <a:cs typeface="Arial"/>
              </a:rPr>
              <a:t>National Deaf-Blind  Equipment Distribution </a:t>
            </a:r>
            <a:r>
              <a:rPr sz="2800" b="1" i="1" spc="-10" dirty="0">
                <a:latin typeface="Arial"/>
                <a:cs typeface="Arial"/>
              </a:rPr>
              <a:t>Program</a:t>
            </a:r>
            <a:r>
              <a:rPr sz="2800" i="1" spc="-10" dirty="0">
                <a:latin typeface="Arial"/>
                <a:cs typeface="Arial"/>
              </a:rPr>
              <a:t>, </a:t>
            </a:r>
            <a:r>
              <a:rPr sz="2800" spc="-5" dirty="0">
                <a:latin typeface="Arial"/>
                <a:cs typeface="Arial"/>
              </a:rPr>
              <a:t>part of the  </a:t>
            </a:r>
            <a:r>
              <a:rPr sz="2800" dirty="0">
                <a:latin typeface="Arial"/>
                <a:cs typeface="Arial"/>
              </a:rPr>
              <a:t>21</a:t>
            </a:r>
            <a:r>
              <a:rPr sz="2775" baseline="25525" dirty="0">
                <a:latin typeface="Arial"/>
                <a:cs typeface="Arial"/>
              </a:rPr>
              <a:t>st </a:t>
            </a:r>
            <a:r>
              <a:rPr sz="2800" spc="-5" dirty="0">
                <a:latin typeface="Arial"/>
                <a:cs typeface="Arial"/>
              </a:rPr>
              <a:t>Century Communications and Video  Accessibility Act, signed into </a:t>
            </a:r>
            <a:r>
              <a:rPr sz="2800" dirty="0">
                <a:latin typeface="Arial"/>
                <a:cs typeface="Arial"/>
              </a:rPr>
              <a:t>federal </a:t>
            </a:r>
            <a:r>
              <a:rPr sz="2800" spc="-5" dirty="0">
                <a:latin typeface="Arial"/>
                <a:cs typeface="Arial"/>
              </a:rPr>
              <a:t>law in  2010.</a:t>
            </a:r>
            <a:endParaRPr sz="2800" dirty="0">
              <a:latin typeface="Arial"/>
              <a:cs typeface="Arial"/>
            </a:endParaRPr>
          </a:p>
          <a:p>
            <a:pPr marL="469900" indent="-457200">
              <a:lnSpc>
                <a:spcPct val="100000"/>
              </a:lnSpc>
              <a:buClr>
                <a:srgbClr val="3D57A7"/>
              </a:buClr>
              <a:buChar char="●"/>
              <a:tabLst>
                <a:tab pos="469265" algn="l"/>
                <a:tab pos="469900" algn="l"/>
              </a:tabLst>
            </a:pPr>
            <a:r>
              <a:rPr sz="2800" spc="-5" dirty="0">
                <a:latin typeface="Arial"/>
                <a:cs typeface="Arial"/>
              </a:rPr>
              <a:t>iCanConnect is administered by the</a:t>
            </a:r>
            <a:r>
              <a:rPr sz="2800" spc="150" dirty="0">
                <a:latin typeface="Arial"/>
                <a:cs typeface="Arial"/>
              </a:rPr>
              <a:t> </a:t>
            </a:r>
            <a:r>
              <a:rPr sz="2800" spc="-5" dirty="0">
                <a:latin typeface="Arial"/>
                <a:cs typeface="Arial"/>
              </a:rPr>
              <a:t>Federal</a:t>
            </a:r>
            <a:r>
              <a:rPr lang="en-US" sz="2800" dirty="0">
                <a:latin typeface="Arial"/>
                <a:cs typeface="Arial"/>
              </a:rPr>
              <a:t> </a:t>
            </a:r>
            <a:r>
              <a:rPr sz="2800" spc="-5" dirty="0">
                <a:latin typeface="Arial"/>
                <a:cs typeface="Arial"/>
              </a:rPr>
              <a:t>Communications Commission</a:t>
            </a:r>
            <a:r>
              <a:rPr sz="2800" spc="75" dirty="0">
                <a:latin typeface="Arial"/>
                <a:cs typeface="Arial"/>
              </a:rPr>
              <a:t> </a:t>
            </a:r>
            <a:r>
              <a:rPr sz="2800" spc="-5" dirty="0">
                <a:latin typeface="Arial"/>
                <a:cs typeface="Arial"/>
              </a:rPr>
              <a:t>(FCC).</a:t>
            </a:r>
            <a:endParaRPr sz="2800" dirty="0">
              <a:latin typeface="Arial"/>
              <a:cs typeface="Arial"/>
            </a:endParaRPr>
          </a:p>
          <a:p>
            <a:pPr marL="469900" marR="769620" indent="-457200">
              <a:lnSpc>
                <a:spcPct val="100000"/>
              </a:lnSpc>
              <a:spcBef>
                <a:spcPts val="5"/>
              </a:spcBef>
              <a:buClr>
                <a:srgbClr val="3D57A7"/>
              </a:buClr>
              <a:buChar char="●"/>
              <a:tabLst>
                <a:tab pos="469265" algn="l"/>
                <a:tab pos="469900" algn="l"/>
              </a:tabLst>
            </a:pPr>
            <a:r>
              <a:rPr sz="2800" spc="-5" dirty="0">
                <a:latin typeface="Arial"/>
                <a:cs typeface="Arial"/>
              </a:rPr>
              <a:t>After a 5-year pilot, iCanConnect became  permanent on </a:t>
            </a:r>
            <a:r>
              <a:rPr sz="2800" dirty="0">
                <a:latin typeface="Arial"/>
                <a:cs typeface="Arial"/>
              </a:rPr>
              <a:t>July 1,</a:t>
            </a:r>
            <a:r>
              <a:rPr sz="2800" spc="25" dirty="0">
                <a:latin typeface="Arial"/>
                <a:cs typeface="Arial"/>
              </a:rPr>
              <a:t> </a:t>
            </a:r>
            <a:r>
              <a:rPr sz="2800" spc="-5" dirty="0">
                <a:latin typeface="Arial"/>
                <a:cs typeface="Arial"/>
              </a:rPr>
              <a:t>2017.</a:t>
            </a:r>
            <a:endParaRPr sz="2800" dirty="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1011173"/>
            <a:ext cx="7898765" cy="574040"/>
          </a:xfrm>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Contact </a:t>
            </a:r>
            <a:r>
              <a:rPr sz="3600" b="0" dirty="0">
                <a:solidFill>
                  <a:srgbClr val="3D57A7"/>
                </a:solidFill>
                <a:latin typeface="Calibri"/>
                <a:cs typeface="Calibri"/>
              </a:rPr>
              <a:t>your </a:t>
            </a:r>
            <a:r>
              <a:rPr sz="3600" b="0" spc="-5" dirty="0">
                <a:solidFill>
                  <a:srgbClr val="3D57A7"/>
                </a:solidFill>
                <a:latin typeface="Calibri"/>
                <a:cs typeface="Calibri"/>
              </a:rPr>
              <a:t>state’s iCanConnect</a:t>
            </a:r>
            <a:r>
              <a:rPr sz="3600" b="0" spc="-55" dirty="0">
                <a:solidFill>
                  <a:srgbClr val="3D57A7"/>
                </a:solidFill>
                <a:latin typeface="Calibri"/>
                <a:cs typeface="Calibri"/>
              </a:rPr>
              <a:t> </a:t>
            </a:r>
            <a:r>
              <a:rPr sz="3600" b="0" spc="-5" dirty="0">
                <a:solidFill>
                  <a:srgbClr val="3D57A7"/>
                </a:solidFill>
                <a:latin typeface="Calibri"/>
                <a:cs typeface="Calibri"/>
              </a:rPr>
              <a:t>program</a:t>
            </a:r>
            <a:endParaRPr sz="3600" dirty="0">
              <a:latin typeface="Calibri"/>
              <a:cs typeface="Calibri"/>
            </a:endParaRPr>
          </a:p>
        </p:txBody>
      </p:sp>
      <p:sp>
        <p:nvSpPr>
          <p:cNvPr id="3" name="object 3"/>
          <p:cNvSpPr txBox="1">
            <a:spLocks noGrp="1"/>
          </p:cNvSpPr>
          <p:nvPr>
            <p:ph idx="1"/>
          </p:nvPr>
        </p:nvSpPr>
        <p:spPr>
          <a:prstGeom prst="rect">
            <a:avLst/>
          </a:prstGeom>
        </p:spPr>
        <p:txBody>
          <a:bodyPr vert="horz" wrap="square" lIns="0" tIns="76200" rIns="0" bIns="0" rtlCol="0">
            <a:spAutoFit/>
          </a:bodyPr>
          <a:lstStyle/>
          <a:p>
            <a:pPr marL="664845" indent="-406400">
              <a:lnSpc>
                <a:spcPct val="100000"/>
              </a:lnSpc>
              <a:spcBef>
                <a:spcPts val="600"/>
              </a:spcBef>
              <a:buClr>
                <a:srgbClr val="1154CC"/>
              </a:buClr>
              <a:buChar char="●"/>
              <a:tabLst>
                <a:tab pos="664845" algn="l"/>
                <a:tab pos="665480" algn="l"/>
              </a:tabLst>
            </a:pPr>
            <a:r>
              <a:rPr sz="2800" b="0" spc="-10" dirty="0">
                <a:latin typeface="Calibri"/>
                <a:cs typeface="Calibri"/>
              </a:rPr>
              <a:t>Explore consumer </a:t>
            </a:r>
            <a:r>
              <a:rPr sz="2800" b="0" spc="-5" dirty="0">
                <a:latin typeface="Calibri"/>
                <a:cs typeface="Calibri"/>
              </a:rPr>
              <a:t>referral</a:t>
            </a:r>
            <a:r>
              <a:rPr sz="2800" b="0" spc="50" dirty="0">
                <a:latin typeface="Calibri"/>
                <a:cs typeface="Calibri"/>
              </a:rPr>
              <a:t> </a:t>
            </a:r>
            <a:r>
              <a:rPr sz="2800" b="0" spc="-10" dirty="0">
                <a:latin typeface="Calibri"/>
                <a:cs typeface="Calibri"/>
              </a:rPr>
              <a:t>opportunities</a:t>
            </a:r>
            <a:endParaRPr sz="2800">
              <a:latin typeface="Calibri"/>
              <a:cs typeface="Calibri"/>
            </a:endParaRPr>
          </a:p>
          <a:p>
            <a:pPr marL="664845" indent="-406400">
              <a:lnSpc>
                <a:spcPct val="100000"/>
              </a:lnSpc>
              <a:spcBef>
                <a:spcPts val="505"/>
              </a:spcBef>
              <a:buClr>
                <a:srgbClr val="1154CC"/>
              </a:buClr>
              <a:buChar char="●"/>
              <a:tabLst>
                <a:tab pos="664845" algn="l"/>
                <a:tab pos="665480" algn="l"/>
              </a:tabLst>
            </a:pPr>
            <a:r>
              <a:rPr sz="2800" b="0" spc="-5" dirty="0">
                <a:latin typeface="Calibri"/>
                <a:cs typeface="Calibri"/>
              </a:rPr>
              <a:t>Partner on outreach</a:t>
            </a:r>
            <a:r>
              <a:rPr sz="2800" b="0" spc="25" dirty="0">
                <a:latin typeface="Calibri"/>
                <a:cs typeface="Calibri"/>
              </a:rPr>
              <a:t> </a:t>
            </a:r>
            <a:r>
              <a:rPr sz="2800" b="0" spc="-10" dirty="0">
                <a:latin typeface="Calibri"/>
                <a:cs typeface="Calibri"/>
              </a:rPr>
              <a:t>opportunities</a:t>
            </a:r>
            <a:endParaRPr sz="2800">
              <a:latin typeface="Calibri"/>
              <a:cs typeface="Calibri"/>
            </a:endParaRPr>
          </a:p>
          <a:p>
            <a:pPr marL="664845" marR="1386205" indent="-406400">
              <a:lnSpc>
                <a:spcPct val="114999"/>
              </a:lnSpc>
              <a:buClr>
                <a:srgbClr val="1154CC"/>
              </a:buClr>
              <a:buChar char="●"/>
              <a:tabLst>
                <a:tab pos="664845" algn="l"/>
                <a:tab pos="665480" algn="l"/>
              </a:tabLst>
            </a:pPr>
            <a:r>
              <a:rPr sz="2800" b="0" spc="-5" dirty="0">
                <a:latin typeface="Calibri"/>
                <a:cs typeface="Calibri"/>
              </a:rPr>
              <a:t>Identify </a:t>
            </a:r>
            <a:r>
              <a:rPr sz="2800" b="0" spc="-10" dirty="0">
                <a:latin typeface="Calibri"/>
                <a:cs typeface="Calibri"/>
              </a:rPr>
              <a:t>appropriate </a:t>
            </a:r>
            <a:r>
              <a:rPr sz="2800" b="0" spc="-5" dirty="0">
                <a:latin typeface="Calibri"/>
                <a:cs typeface="Calibri"/>
              </a:rPr>
              <a:t>materials </a:t>
            </a:r>
            <a:r>
              <a:rPr sz="2800" b="0" spc="-10" dirty="0">
                <a:latin typeface="Calibri"/>
                <a:cs typeface="Calibri"/>
              </a:rPr>
              <a:t>for  dissemination</a:t>
            </a:r>
            <a:endParaRPr sz="2800">
              <a:latin typeface="Calibri"/>
              <a:cs typeface="Calibri"/>
            </a:endParaRPr>
          </a:p>
          <a:p>
            <a:pPr marL="664845" marR="5080" indent="-406400">
              <a:lnSpc>
                <a:spcPct val="114999"/>
              </a:lnSpc>
              <a:buClr>
                <a:srgbClr val="1154CC"/>
              </a:buClr>
              <a:buChar char="●"/>
              <a:tabLst>
                <a:tab pos="664845" algn="l"/>
                <a:tab pos="665480" algn="l"/>
              </a:tabLst>
            </a:pPr>
            <a:r>
              <a:rPr sz="2800" b="0" spc="-10" dirty="0">
                <a:latin typeface="Calibri"/>
                <a:cs typeface="Calibri"/>
              </a:rPr>
              <a:t>Discuss </a:t>
            </a:r>
            <a:r>
              <a:rPr sz="2800" b="0" spc="-5" dirty="0">
                <a:latin typeface="Calibri"/>
                <a:cs typeface="Calibri"/>
              </a:rPr>
              <a:t>if/how you can </a:t>
            </a:r>
            <a:r>
              <a:rPr sz="2800" b="0" spc="-10" dirty="0">
                <a:latin typeface="Calibri"/>
                <a:cs typeface="Calibri"/>
              </a:rPr>
              <a:t>provide </a:t>
            </a:r>
            <a:r>
              <a:rPr sz="2800" b="0" spc="-5" dirty="0">
                <a:latin typeface="Calibri"/>
                <a:cs typeface="Calibri"/>
              </a:rPr>
              <a:t>or </a:t>
            </a:r>
            <a:r>
              <a:rPr sz="2800" b="0" spc="-10" dirty="0">
                <a:latin typeface="Calibri"/>
                <a:cs typeface="Calibri"/>
              </a:rPr>
              <a:t>facilitate  disability attestations, </a:t>
            </a:r>
            <a:r>
              <a:rPr sz="2800" b="0" spc="-5" dirty="0">
                <a:latin typeface="Calibri"/>
                <a:cs typeface="Calibri"/>
              </a:rPr>
              <a:t>in accordance with  </a:t>
            </a:r>
            <a:r>
              <a:rPr sz="2800" b="0" spc="-10" dirty="0">
                <a:latin typeface="Calibri"/>
                <a:cs typeface="Calibri"/>
              </a:rPr>
              <a:t>HKNC </a:t>
            </a:r>
            <a:r>
              <a:rPr sz="2800" b="0" spc="-5" dirty="0">
                <a:latin typeface="Calibri"/>
                <a:cs typeface="Calibri"/>
              </a:rPr>
              <a:t>Act/program’s </a:t>
            </a:r>
            <a:r>
              <a:rPr sz="2800" b="0" spc="-10" dirty="0">
                <a:latin typeface="Calibri"/>
                <a:cs typeface="Calibri"/>
              </a:rPr>
              <a:t>definition </a:t>
            </a:r>
            <a:r>
              <a:rPr sz="2800" b="0" spc="-5" dirty="0">
                <a:latin typeface="Calibri"/>
                <a:cs typeface="Calibri"/>
              </a:rPr>
              <a:t>of deaf-  </a:t>
            </a:r>
            <a:r>
              <a:rPr sz="2800" b="0" spc="-10" dirty="0">
                <a:latin typeface="Calibri"/>
                <a:cs typeface="Calibri"/>
              </a:rPr>
              <a:t>blindness</a:t>
            </a:r>
            <a:endParaRPr sz="280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535940" y="768222"/>
            <a:ext cx="2550795" cy="756920"/>
          </a:xfrm>
          <a:prstGeom prst="rect">
            <a:avLst/>
          </a:prstGeom>
        </p:spPr>
        <p:txBody>
          <a:bodyPr vert="horz" wrap="square" lIns="0" tIns="12700" rIns="0" bIns="0" rtlCol="0">
            <a:spAutoFit/>
          </a:bodyPr>
          <a:lstStyle/>
          <a:p>
            <a:pPr marL="12700">
              <a:lnSpc>
                <a:spcPct val="100000"/>
              </a:lnSpc>
              <a:spcBef>
                <a:spcPts val="100"/>
              </a:spcBef>
            </a:pPr>
            <a:r>
              <a:rPr b="0" spc="-5" dirty="0">
                <a:solidFill>
                  <a:srgbClr val="3D57A7"/>
                </a:solidFill>
                <a:latin typeface="Calibri"/>
                <a:cs typeface="Calibri"/>
              </a:rPr>
              <a:t>Resources</a:t>
            </a:r>
          </a:p>
        </p:txBody>
      </p:sp>
      <p:sp>
        <p:nvSpPr>
          <p:cNvPr id="6" name="object 6"/>
          <p:cNvSpPr txBox="1"/>
          <p:nvPr/>
        </p:nvSpPr>
        <p:spPr>
          <a:xfrm>
            <a:off x="586231" y="1660017"/>
            <a:ext cx="7811770" cy="3866515"/>
          </a:xfrm>
          <a:prstGeom prst="rect">
            <a:avLst/>
          </a:prstGeom>
        </p:spPr>
        <p:txBody>
          <a:bodyPr vert="horz" wrap="square" lIns="0" tIns="12065" rIns="0" bIns="0" rtlCol="0">
            <a:spAutoFit/>
          </a:bodyPr>
          <a:lstStyle/>
          <a:p>
            <a:pPr marL="419100" indent="-406400">
              <a:lnSpc>
                <a:spcPts val="3350"/>
              </a:lnSpc>
              <a:spcBef>
                <a:spcPts val="95"/>
              </a:spcBef>
              <a:buClr>
                <a:srgbClr val="1154CC"/>
              </a:buClr>
              <a:buFont typeface="Calibri"/>
              <a:buChar char="●"/>
              <a:tabLst>
                <a:tab pos="419100" algn="l"/>
                <a:tab pos="419734" algn="l"/>
              </a:tabLst>
            </a:pPr>
            <a:r>
              <a:rPr sz="2800" b="1" u="heavy" spc="-5" dirty="0">
                <a:solidFill>
                  <a:srgbClr val="F49100"/>
                </a:solidFill>
                <a:uFill>
                  <a:solidFill>
                    <a:srgbClr val="F49100"/>
                  </a:solidFill>
                </a:uFill>
                <a:latin typeface="Calibri"/>
                <a:cs typeface="Calibri"/>
                <a:hlinkClick r:id="rId2"/>
              </a:rPr>
              <a:t>www.iCanConnect.org</a:t>
            </a:r>
            <a:endParaRPr sz="2800">
              <a:latin typeface="Calibri"/>
              <a:cs typeface="Calibri"/>
            </a:endParaRPr>
          </a:p>
          <a:p>
            <a:pPr marL="876935" lvl="1" indent="-407034">
              <a:lnSpc>
                <a:spcPts val="3350"/>
              </a:lnSpc>
              <a:buClr>
                <a:srgbClr val="1154CC"/>
              </a:buClr>
              <a:buChar char="●"/>
              <a:tabLst>
                <a:tab pos="876935" algn="l"/>
                <a:tab pos="877569" algn="l"/>
              </a:tabLst>
            </a:pPr>
            <a:r>
              <a:rPr sz="2800" spc="-10" dirty="0">
                <a:latin typeface="Calibri"/>
                <a:cs typeface="Calibri"/>
              </a:rPr>
              <a:t>Find </a:t>
            </a:r>
            <a:r>
              <a:rPr sz="2800" spc="-5" dirty="0">
                <a:latin typeface="Calibri"/>
                <a:cs typeface="Calibri"/>
              </a:rPr>
              <a:t>your local </a:t>
            </a:r>
            <a:r>
              <a:rPr sz="2800" spc="-10" dirty="0">
                <a:latin typeface="Calibri"/>
                <a:cs typeface="Calibri"/>
              </a:rPr>
              <a:t>program</a:t>
            </a:r>
            <a:r>
              <a:rPr sz="2800" spc="35" dirty="0">
                <a:latin typeface="Calibri"/>
                <a:cs typeface="Calibri"/>
              </a:rPr>
              <a:t> </a:t>
            </a:r>
            <a:r>
              <a:rPr sz="2800" spc="-10" dirty="0">
                <a:latin typeface="Calibri"/>
                <a:cs typeface="Calibri"/>
              </a:rPr>
              <a:t>contact:</a:t>
            </a:r>
            <a:endParaRPr sz="2800">
              <a:latin typeface="Calibri"/>
              <a:cs typeface="Calibri"/>
            </a:endParaRPr>
          </a:p>
          <a:p>
            <a:pPr marR="1755775" algn="ctr">
              <a:lnSpc>
                <a:spcPct val="100000"/>
              </a:lnSpc>
              <a:spcBef>
                <a:spcPts val="25"/>
              </a:spcBef>
            </a:pPr>
            <a:r>
              <a:rPr sz="2800" u="heavy" spc="-5" dirty="0">
                <a:solidFill>
                  <a:srgbClr val="F49100"/>
                </a:solidFill>
                <a:uFill>
                  <a:solidFill>
                    <a:srgbClr val="F49100"/>
                  </a:solidFill>
                </a:uFill>
                <a:latin typeface="Calibri"/>
                <a:cs typeface="Calibri"/>
                <a:hlinkClick r:id="rId3"/>
              </a:rPr>
              <a:t>http://icanconnect.org/states</a:t>
            </a:r>
            <a:endParaRPr sz="2800">
              <a:latin typeface="Calibri"/>
              <a:cs typeface="Calibri"/>
            </a:endParaRPr>
          </a:p>
          <a:p>
            <a:pPr marL="419100" indent="-406400">
              <a:lnSpc>
                <a:spcPts val="3350"/>
              </a:lnSpc>
              <a:buClr>
                <a:srgbClr val="1154CC"/>
              </a:buClr>
              <a:buFont typeface="Calibri"/>
              <a:buChar char="●"/>
              <a:tabLst>
                <a:tab pos="419100" algn="l"/>
                <a:tab pos="419734" algn="l"/>
              </a:tabLst>
            </a:pPr>
            <a:r>
              <a:rPr sz="2800" b="1" spc="-5" dirty="0">
                <a:latin typeface="Calibri"/>
                <a:cs typeface="Calibri"/>
              </a:rPr>
              <a:t>FCC NDBEDP page: </a:t>
            </a:r>
            <a:r>
              <a:rPr sz="2800" spc="-10" dirty="0">
                <a:latin typeface="Calibri"/>
                <a:cs typeface="Calibri"/>
              </a:rPr>
              <a:t>fcc.gov/ndbedp (includes</a:t>
            </a:r>
            <a:r>
              <a:rPr sz="2800" spc="160" dirty="0">
                <a:latin typeface="Calibri"/>
                <a:cs typeface="Calibri"/>
              </a:rPr>
              <a:t> </a:t>
            </a:r>
            <a:r>
              <a:rPr sz="2800" spc="-5" dirty="0">
                <a:latin typeface="Calibri"/>
                <a:cs typeface="Calibri"/>
              </a:rPr>
              <a:t>rules)</a:t>
            </a:r>
            <a:endParaRPr sz="2800">
              <a:latin typeface="Calibri"/>
              <a:cs typeface="Calibri"/>
            </a:endParaRPr>
          </a:p>
          <a:p>
            <a:pPr marL="419100" indent="-406400">
              <a:lnSpc>
                <a:spcPts val="3350"/>
              </a:lnSpc>
              <a:buClr>
                <a:srgbClr val="1154CC"/>
              </a:buClr>
              <a:buFont typeface="Calibri"/>
              <a:buChar char="●"/>
              <a:tabLst>
                <a:tab pos="419100" algn="l"/>
                <a:tab pos="419734" algn="l"/>
              </a:tabLst>
            </a:pPr>
            <a:r>
              <a:rPr sz="2800" b="1" spc="-5" dirty="0">
                <a:latin typeface="Calibri"/>
                <a:cs typeface="Calibri"/>
              </a:rPr>
              <a:t>HKNC Act definition of</a:t>
            </a:r>
            <a:r>
              <a:rPr sz="2800" b="1" spc="85" dirty="0">
                <a:latin typeface="Calibri"/>
                <a:cs typeface="Calibri"/>
              </a:rPr>
              <a:t> </a:t>
            </a:r>
            <a:r>
              <a:rPr sz="2800" b="1" spc="-10" dirty="0">
                <a:latin typeface="Calibri"/>
                <a:cs typeface="Calibri"/>
              </a:rPr>
              <a:t>deaf-blind:</a:t>
            </a:r>
            <a:endParaRPr sz="2800">
              <a:latin typeface="Calibri"/>
              <a:cs typeface="Calibri"/>
            </a:endParaRPr>
          </a:p>
          <a:p>
            <a:pPr marL="419100">
              <a:lnSpc>
                <a:spcPts val="3350"/>
              </a:lnSpc>
              <a:spcBef>
                <a:spcPts val="25"/>
              </a:spcBef>
            </a:pPr>
            <a:r>
              <a:rPr sz="2800" u="heavy" spc="-5" dirty="0">
                <a:solidFill>
                  <a:srgbClr val="F49100"/>
                </a:solidFill>
                <a:uFill>
                  <a:solidFill>
                    <a:srgbClr val="F49100"/>
                  </a:solidFill>
                </a:uFill>
                <a:latin typeface="Calibri"/>
                <a:cs typeface="Calibri"/>
                <a:hlinkClick r:id="rId4"/>
              </a:rPr>
              <a:t>https://nationaldb.org/library/page/90</a:t>
            </a:r>
            <a:endParaRPr sz="2800">
              <a:latin typeface="Calibri"/>
              <a:cs typeface="Calibri"/>
            </a:endParaRPr>
          </a:p>
          <a:p>
            <a:pPr marL="419100" indent="-406400">
              <a:lnSpc>
                <a:spcPts val="3350"/>
              </a:lnSpc>
              <a:buClr>
                <a:srgbClr val="1154CC"/>
              </a:buClr>
              <a:buFont typeface="Calibri"/>
              <a:buChar char="●"/>
              <a:tabLst>
                <a:tab pos="419100" algn="l"/>
                <a:tab pos="419734" algn="l"/>
              </a:tabLst>
            </a:pPr>
            <a:r>
              <a:rPr sz="2800" b="1" spc="-5" dirty="0">
                <a:latin typeface="Calibri"/>
                <a:cs typeface="Calibri"/>
              </a:rPr>
              <a:t>21st </a:t>
            </a:r>
            <a:r>
              <a:rPr sz="2800" b="1" spc="-10" dirty="0">
                <a:latin typeface="Calibri"/>
                <a:cs typeface="Calibri"/>
              </a:rPr>
              <a:t>Century </a:t>
            </a:r>
            <a:r>
              <a:rPr sz="2800" b="1" spc="-5" dirty="0">
                <a:latin typeface="Calibri"/>
                <a:cs typeface="Calibri"/>
              </a:rPr>
              <a:t>Act</a:t>
            </a:r>
            <a:r>
              <a:rPr sz="2800" b="1" spc="80" dirty="0">
                <a:latin typeface="Calibri"/>
                <a:cs typeface="Calibri"/>
              </a:rPr>
              <a:t> </a:t>
            </a:r>
            <a:r>
              <a:rPr sz="2800" b="1" spc="-5" dirty="0">
                <a:latin typeface="Calibri"/>
                <a:cs typeface="Calibri"/>
              </a:rPr>
              <a:t>(CVAA):</a:t>
            </a:r>
            <a:endParaRPr sz="2800">
              <a:latin typeface="Calibri"/>
              <a:cs typeface="Calibri"/>
            </a:endParaRPr>
          </a:p>
          <a:p>
            <a:pPr marL="419100" marR="300355">
              <a:lnSpc>
                <a:spcPts val="3379"/>
              </a:lnSpc>
              <a:spcBef>
                <a:spcPts val="100"/>
              </a:spcBef>
            </a:pPr>
            <a:r>
              <a:rPr sz="2800" spc="-5" dirty="0">
                <a:latin typeface="Calibri"/>
                <a:cs typeface="Calibri"/>
              </a:rPr>
              <a:t>fcc.gov/consumers/guides/21st-century-  communications-and-video-accessibility-act-cvaa</a:t>
            </a:r>
            <a:endParaRPr sz="2800">
              <a:latin typeface="Calibri"/>
              <a:cs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2379345" y="1026667"/>
            <a:ext cx="4387215" cy="1122680"/>
          </a:xfrm>
          <a:prstGeom prst="rect">
            <a:avLst/>
          </a:prstGeom>
        </p:spPr>
        <p:txBody>
          <a:bodyPr vert="horz" wrap="square" lIns="0" tIns="12700" rIns="0" bIns="0" rtlCol="0">
            <a:spAutoFit/>
          </a:bodyPr>
          <a:lstStyle/>
          <a:p>
            <a:pPr marL="12700">
              <a:lnSpc>
                <a:spcPct val="100000"/>
              </a:lnSpc>
              <a:spcBef>
                <a:spcPts val="100"/>
              </a:spcBef>
            </a:pPr>
            <a:r>
              <a:rPr sz="7200" b="0" dirty="0">
                <a:solidFill>
                  <a:srgbClr val="3D57A7"/>
                </a:solidFill>
                <a:latin typeface="Calibri"/>
                <a:cs typeface="Calibri"/>
              </a:rPr>
              <a:t>QUESTIONS</a:t>
            </a:r>
            <a:endParaRPr sz="7200" dirty="0">
              <a:latin typeface="Calibri"/>
              <a:cs typeface="Calibri"/>
            </a:endParaRPr>
          </a:p>
        </p:txBody>
      </p:sp>
      <p:sp>
        <p:nvSpPr>
          <p:cNvPr id="3" name="object 3" title="Questions"/>
          <p:cNvSpPr/>
          <p:nvPr/>
        </p:nvSpPr>
        <p:spPr>
          <a:xfrm>
            <a:off x="2346960" y="2388107"/>
            <a:ext cx="4287012" cy="322021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p:cNvSpPr>
            <a:spLocks noGrp="1"/>
          </p:cNvSpPr>
          <p:nvPr>
            <p:ph type="title"/>
          </p:nvPr>
        </p:nvSpPr>
        <p:spPr/>
        <p:txBody>
          <a:bodyPr/>
          <a:lstStyle/>
          <a:p>
            <a:r>
              <a:rPr lang="en-US" dirty="0"/>
              <a:t>Connect</a:t>
            </a:r>
          </a:p>
        </p:txBody>
      </p:sp>
      <p:sp>
        <p:nvSpPr>
          <p:cNvPr id="2" name="object 2"/>
          <p:cNvSpPr txBox="1"/>
          <p:nvPr/>
        </p:nvSpPr>
        <p:spPr>
          <a:xfrm>
            <a:off x="535940" y="1049528"/>
            <a:ext cx="7705090" cy="1125855"/>
          </a:xfrm>
          <a:prstGeom prst="rect">
            <a:avLst/>
          </a:prstGeom>
        </p:spPr>
        <p:txBody>
          <a:bodyPr vert="horz" wrap="square" lIns="0" tIns="9525" rIns="0" bIns="0" rtlCol="0">
            <a:spAutoFit/>
          </a:bodyPr>
          <a:lstStyle/>
          <a:p>
            <a:pPr marL="12700" marR="5080">
              <a:lnSpc>
                <a:spcPct val="100600"/>
              </a:lnSpc>
              <a:spcBef>
                <a:spcPts val="75"/>
              </a:spcBef>
            </a:pPr>
            <a:r>
              <a:rPr sz="3600" spc="-5" dirty="0">
                <a:solidFill>
                  <a:srgbClr val="3D57A7"/>
                </a:solidFill>
                <a:latin typeface="Calibri"/>
                <a:cs typeface="Calibri"/>
              </a:rPr>
              <a:t>To </a:t>
            </a:r>
            <a:r>
              <a:rPr sz="3600" dirty="0">
                <a:solidFill>
                  <a:srgbClr val="3D57A7"/>
                </a:solidFill>
                <a:latin typeface="Calibri"/>
                <a:cs typeface="Calibri"/>
              </a:rPr>
              <a:t>learn more </a:t>
            </a:r>
            <a:r>
              <a:rPr sz="3600" spc="-5" dirty="0">
                <a:solidFill>
                  <a:srgbClr val="3D57A7"/>
                </a:solidFill>
                <a:latin typeface="Calibri"/>
                <a:cs typeface="Calibri"/>
              </a:rPr>
              <a:t>about iCanConnect and </a:t>
            </a:r>
            <a:r>
              <a:rPr sz="3600" dirty="0">
                <a:solidFill>
                  <a:srgbClr val="3D57A7"/>
                </a:solidFill>
                <a:latin typeface="Calibri"/>
                <a:cs typeface="Calibri"/>
              </a:rPr>
              <a:t>to  </a:t>
            </a:r>
            <a:r>
              <a:rPr sz="3600" spc="-5" dirty="0">
                <a:solidFill>
                  <a:srgbClr val="3D57A7"/>
                </a:solidFill>
                <a:latin typeface="Calibri"/>
                <a:cs typeface="Calibri"/>
              </a:rPr>
              <a:t>find </a:t>
            </a:r>
            <a:r>
              <a:rPr sz="3600" dirty="0">
                <a:solidFill>
                  <a:srgbClr val="3D57A7"/>
                </a:solidFill>
                <a:latin typeface="Calibri"/>
                <a:cs typeface="Calibri"/>
              </a:rPr>
              <a:t>your local </a:t>
            </a:r>
            <a:r>
              <a:rPr sz="3600" spc="-5" dirty="0">
                <a:solidFill>
                  <a:srgbClr val="3D57A7"/>
                </a:solidFill>
                <a:latin typeface="Calibri"/>
                <a:cs typeface="Calibri"/>
              </a:rPr>
              <a:t>iCanConnect </a:t>
            </a:r>
            <a:r>
              <a:rPr sz="3600" dirty="0">
                <a:solidFill>
                  <a:srgbClr val="3D57A7"/>
                </a:solidFill>
                <a:latin typeface="Calibri"/>
                <a:cs typeface="Calibri"/>
              </a:rPr>
              <a:t>contact,</a:t>
            </a:r>
            <a:r>
              <a:rPr sz="3600" spc="-90" dirty="0">
                <a:solidFill>
                  <a:srgbClr val="3D57A7"/>
                </a:solidFill>
                <a:latin typeface="Calibri"/>
                <a:cs typeface="Calibri"/>
              </a:rPr>
              <a:t> </a:t>
            </a:r>
            <a:r>
              <a:rPr sz="3600" dirty="0">
                <a:solidFill>
                  <a:srgbClr val="3D57A7"/>
                </a:solidFill>
                <a:latin typeface="Calibri"/>
                <a:cs typeface="Calibri"/>
              </a:rPr>
              <a:t>visit:</a:t>
            </a:r>
            <a:endParaRPr sz="3600">
              <a:latin typeface="Calibri"/>
              <a:cs typeface="Calibri"/>
            </a:endParaRPr>
          </a:p>
        </p:txBody>
      </p:sp>
      <p:sp>
        <p:nvSpPr>
          <p:cNvPr id="3" name="object 3"/>
          <p:cNvSpPr txBox="1">
            <a:spLocks noGrp="1"/>
          </p:cNvSpPr>
          <p:nvPr>
            <p:ph idx="1"/>
          </p:nvPr>
        </p:nvSpPr>
        <p:spPr>
          <a:prstGeom prst="rect">
            <a:avLst/>
          </a:prstGeom>
        </p:spPr>
        <p:txBody>
          <a:bodyPr vert="horz" wrap="square" lIns="0" tIns="713315" rIns="0" bIns="0" rtlCol="0">
            <a:spAutoFit/>
          </a:bodyPr>
          <a:lstStyle/>
          <a:p>
            <a:pPr algn="ctr">
              <a:lnSpc>
                <a:spcPct val="100000"/>
              </a:lnSpc>
              <a:spcBef>
                <a:spcPts val="695"/>
              </a:spcBef>
            </a:pPr>
            <a:r>
              <a:rPr spc="-5" dirty="0">
                <a:hlinkClick r:id="rId2"/>
              </a:rPr>
              <a:t>www.iCanConnect.org</a:t>
            </a:r>
          </a:p>
          <a:p>
            <a:pPr algn="ctr">
              <a:lnSpc>
                <a:spcPct val="100000"/>
              </a:lnSpc>
              <a:spcBef>
                <a:spcPts val="600"/>
              </a:spcBef>
            </a:pPr>
            <a:r>
              <a:rPr b="0" spc="-5" dirty="0">
                <a:solidFill>
                  <a:srgbClr val="3D57A7"/>
                </a:solidFill>
                <a:latin typeface="Calibri"/>
                <a:cs typeface="Calibri"/>
              </a:rPr>
              <a:t>Or</a:t>
            </a:r>
            <a:r>
              <a:rPr b="0" spc="-15" dirty="0">
                <a:solidFill>
                  <a:srgbClr val="3D57A7"/>
                </a:solidFill>
                <a:latin typeface="Calibri"/>
                <a:cs typeface="Calibri"/>
              </a:rPr>
              <a:t> </a:t>
            </a:r>
            <a:r>
              <a:rPr b="0" dirty="0">
                <a:solidFill>
                  <a:srgbClr val="3D57A7"/>
                </a:solidFill>
                <a:latin typeface="Calibri"/>
                <a:cs typeface="Calibri"/>
              </a:rPr>
              <a:t>call:</a:t>
            </a:r>
          </a:p>
        </p:txBody>
      </p:sp>
      <p:sp>
        <p:nvSpPr>
          <p:cNvPr id="4" name="object 4"/>
          <p:cNvSpPr txBox="1"/>
          <p:nvPr/>
        </p:nvSpPr>
        <p:spPr>
          <a:xfrm>
            <a:off x="2825242" y="4185030"/>
            <a:ext cx="3493135" cy="756920"/>
          </a:xfrm>
          <a:prstGeom prst="rect">
            <a:avLst/>
          </a:prstGeom>
        </p:spPr>
        <p:txBody>
          <a:bodyPr vert="horz" wrap="square" lIns="0" tIns="12700" rIns="0" bIns="0" rtlCol="0">
            <a:spAutoFit/>
          </a:bodyPr>
          <a:lstStyle/>
          <a:p>
            <a:pPr marL="12700">
              <a:lnSpc>
                <a:spcPct val="100000"/>
              </a:lnSpc>
              <a:spcBef>
                <a:spcPts val="100"/>
              </a:spcBef>
            </a:pPr>
            <a:r>
              <a:rPr sz="4800" spc="-5" dirty="0">
                <a:solidFill>
                  <a:srgbClr val="3D57A7"/>
                </a:solidFill>
                <a:latin typeface="Calibri"/>
                <a:cs typeface="Calibri"/>
              </a:rPr>
              <a:t>800-825-4595</a:t>
            </a:r>
            <a:endParaRPr sz="48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10" dirty="0">
                <a:solidFill>
                  <a:srgbClr val="3D57A7"/>
                </a:solidFill>
                <a:latin typeface="Calibri"/>
                <a:cs typeface="Calibri"/>
              </a:rPr>
              <a:t>History</a:t>
            </a:r>
            <a:endParaRPr sz="3600" dirty="0">
              <a:latin typeface="Calibri"/>
              <a:cs typeface="Calibri"/>
            </a:endParaRPr>
          </a:p>
        </p:txBody>
      </p:sp>
      <p:sp>
        <p:nvSpPr>
          <p:cNvPr id="5" name="object 3"/>
          <p:cNvSpPr txBox="1">
            <a:spLocks noGrp="1"/>
          </p:cNvSpPr>
          <p:nvPr>
            <p:ph idx="1"/>
          </p:nvPr>
        </p:nvSpPr>
        <p:spPr>
          <a:prstGeom prst="rect">
            <a:avLst/>
          </a:prstGeom>
        </p:spPr>
        <p:txBody>
          <a:bodyPr vert="horz" wrap="square" lIns="0" tIns="12065" rIns="0" bIns="0" rtlCol="0">
            <a:spAutoFit/>
          </a:bodyPr>
          <a:lstStyle/>
          <a:p>
            <a:pPr marL="469900" marR="83820" indent="-457200">
              <a:lnSpc>
                <a:spcPct val="100000"/>
              </a:lnSpc>
              <a:spcBef>
                <a:spcPts val="95"/>
              </a:spcBef>
              <a:buClr>
                <a:srgbClr val="3D57A7"/>
              </a:buClr>
              <a:buFont typeface="Arial"/>
              <a:buChar char="●"/>
              <a:tabLst>
                <a:tab pos="469265" algn="l"/>
                <a:tab pos="469900" algn="l"/>
              </a:tabLst>
            </a:pPr>
            <a:r>
              <a:rPr sz="2800" i="1" spc="-5" dirty="0">
                <a:latin typeface="Arial"/>
                <a:cs typeface="Arial"/>
              </a:rPr>
              <a:t>The Twenty-First Century Communications and  Video Accessibility </a:t>
            </a:r>
            <a:r>
              <a:rPr sz="2800" i="1" spc="-10" dirty="0">
                <a:latin typeface="Arial"/>
                <a:cs typeface="Arial"/>
              </a:rPr>
              <a:t>Act </a:t>
            </a:r>
            <a:r>
              <a:rPr sz="2800" i="1" spc="-5" dirty="0">
                <a:latin typeface="Arial"/>
                <a:cs typeface="Arial"/>
              </a:rPr>
              <a:t>(CVAA) </a:t>
            </a:r>
            <a:r>
              <a:rPr sz="2800" spc="-5" dirty="0">
                <a:latin typeface="Arial"/>
                <a:cs typeface="Arial"/>
              </a:rPr>
              <a:t>is sometimes  referenced </a:t>
            </a:r>
            <a:r>
              <a:rPr sz="2800" dirty="0">
                <a:latin typeface="Arial"/>
                <a:cs typeface="Arial"/>
              </a:rPr>
              <a:t>as </a:t>
            </a:r>
            <a:r>
              <a:rPr sz="2800" spc="-5" dirty="0">
                <a:latin typeface="Arial"/>
                <a:cs typeface="Arial"/>
              </a:rPr>
              <a:t>digital </a:t>
            </a:r>
            <a:r>
              <a:rPr sz="2800" dirty="0">
                <a:latin typeface="Arial"/>
                <a:cs typeface="Arial"/>
              </a:rPr>
              <a:t>equivalent </a:t>
            </a:r>
            <a:r>
              <a:rPr sz="2800" spc="-5" dirty="0">
                <a:latin typeface="Arial"/>
                <a:cs typeface="Arial"/>
              </a:rPr>
              <a:t>of Americans  With Disabilities Act</a:t>
            </a:r>
            <a:r>
              <a:rPr sz="2800" spc="25" dirty="0">
                <a:latin typeface="Arial"/>
                <a:cs typeface="Arial"/>
              </a:rPr>
              <a:t> </a:t>
            </a:r>
            <a:r>
              <a:rPr sz="2800" spc="-5" dirty="0">
                <a:latin typeface="Arial"/>
                <a:cs typeface="Arial"/>
              </a:rPr>
              <a:t>(ADA)</a:t>
            </a:r>
            <a:endParaRPr sz="2800" dirty="0">
              <a:latin typeface="Arial"/>
              <a:cs typeface="Arial"/>
            </a:endParaRPr>
          </a:p>
          <a:p>
            <a:pPr marL="469900" marR="5080" indent="-457200">
              <a:lnSpc>
                <a:spcPct val="100000"/>
              </a:lnSpc>
              <a:buClr>
                <a:srgbClr val="3D57A7"/>
              </a:buClr>
              <a:buChar char="●"/>
              <a:tabLst>
                <a:tab pos="469265" algn="l"/>
                <a:tab pos="469900" algn="l"/>
              </a:tabLst>
            </a:pPr>
            <a:r>
              <a:rPr sz="2800" spc="-5" dirty="0">
                <a:latin typeface="Arial"/>
                <a:cs typeface="Arial"/>
              </a:rPr>
              <a:t>The CVAA updates federal communication laws  to increase access of people with disabilities to  modern</a:t>
            </a:r>
            <a:r>
              <a:rPr sz="2800" spc="10" dirty="0">
                <a:latin typeface="Arial"/>
                <a:cs typeface="Arial"/>
              </a:rPr>
              <a:t> </a:t>
            </a:r>
            <a:r>
              <a:rPr sz="2800" spc="-5" dirty="0">
                <a:latin typeface="Arial"/>
                <a:cs typeface="Arial"/>
              </a:rPr>
              <a:t>communications</a:t>
            </a:r>
            <a:endParaRPr sz="2800" dirty="0">
              <a:latin typeface="Arial"/>
              <a:cs typeface="Arial"/>
            </a:endParaRPr>
          </a:p>
          <a:p>
            <a:pPr marL="469900" marR="216535" indent="-457200">
              <a:lnSpc>
                <a:spcPct val="100000"/>
              </a:lnSpc>
              <a:spcBef>
                <a:spcPts val="5"/>
              </a:spcBef>
              <a:buClr>
                <a:srgbClr val="3D57A7"/>
              </a:buClr>
              <a:buChar char="●"/>
              <a:tabLst>
                <a:tab pos="469265" algn="l"/>
                <a:tab pos="469900" algn="l"/>
              </a:tabLst>
            </a:pPr>
            <a:r>
              <a:rPr sz="2800" spc="-5" dirty="0">
                <a:latin typeface="Arial"/>
                <a:cs typeface="Arial"/>
              </a:rPr>
              <a:t>Requires an FCC clearinghouse on accessible  communications services &amp; equipment  (NDBEDP)</a:t>
            </a:r>
            <a:endParaRPr sz="28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Where is </a:t>
            </a:r>
            <a:r>
              <a:rPr sz="3600" b="0" spc="-5" dirty="0">
                <a:solidFill>
                  <a:srgbClr val="3D57A7"/>
                </a:solidFill>
                <a:latin typeface="Calibri"/>
                <a:cs typeface="Calibri"/>
              </a:rPr>
              <a:t>iCanConnect</a:t>
            </a:r>
            <a:r>
              <a:rPr sz="3600" b="0" spc="-65" dirty="0">
                <a:solidFill>
                  <a:srgbClr val="3D57A7"/>
                </a:solidFill>
                <a:latin typeface="Calibri"/>
                <a:cs typeface="Calibri"/>
              </a:rPr>
              <a:t> </a:t>
            </a:r>
            <a:r>
              <a:rPr sz="3600" b="0" spc="-5" dirty="0">
                <a:solidFill>
                  <a:srgbClr val="3D57A7"/>
                </a:solidFill>
                <a:latin typeface="Calibri"/>
                <a:cs typeface="Calibri"/>
              </a:rPr>
              <a:t>available?</a:t>
            </a:r>
            <a:endParaRPr sz="3600" dirty="0">
              <a:latin typeface="Calibri"/>
              <a:cs typeface="Calibri"/>
            </a:endParaRPr>
          </a:p>
        </p:txBody>
      </p:sp>
      <p:sp>
        <p:nvSpPr>
          <p:cNvPr id="5" name="object 3"/>
          <p:cNvSpPr txBox="1">
            <a:spLocks noGrp="1"/>
          </p:cNvSpPr>
          <p:nvPr>
            <p:ph idx="1"/>
          </p:nvPr>
        </p:nvSpPr>
        <p:spPr>
          <a:xfrm>
            <a:off x="628650" y="1825625"/>
            <a:ext cx="7886700" cy="3810338"/>
          </a:xfrm>
          <a:prstGeom prst="rect">
            <a:avLst/>
          </a:prstGeom>
        </p:spPr>
        <p:txBody>
          <a:bodyPr vert="horz" wrap="square" lIns="0" tIns="12065" rIns="0" bIns="0" rtlCol="0">
            <a:spAutoFit/>
          </a:bodyPr>
          <a:lstStyle/>
          <a:p>
            <a:pPr marL="0" marR="5080" indent="0">
              <a:lnSpc>
                <a:spcPct val="150000"/>
              </a:lnSpc>
              <a:spcBef>
                <a:spcPts val="95"/>
              </a:spcBef>
              <a:buNone/>
            </a:pPr>
            <a:r>
              <a:rPr sz="2800" spc="-5" dirty="0">
                <a:latin typeface="Arial"/>
                <a:cs typeface="Arial"/>
              </a:rPr>
              <a:t>Any resident of the U.S. including the District of  Columbia, Guam, American Samoa, Puerto Rico,  the U.S. Virgin Islands, and the Northern Mariana  Islands, who meets federal income and disability  guidelines and has significant combined hearing  and vision loss is eligible for</a:t>
            </a:r>
            <a:r>
              <a:rPr sz="2800" spc="50" dirty="0">
                <a:latin typeface="Arial"/>
                <a:cs typeface="Arial"/>
              </a:rPr>
              <a:t> </a:t>
            </a:r>
            <a:r>
              <a:rPr sz="2800" spc="-5" dirty="0">
                <a:latin typeface="Arial"/>
                <a:cs typeface="Arial"/>
              </a:rPr>
              <a:t>iCanConnect.</a:t>
            </a:r>
            <a:endParaRPr sz="2800" dirty="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spc="-5" dirty="0">
                <a:solidFill>
                  <a:srgbClr val="3D57A7"/>
                </a:solidFill>
                <a:latin typeface="Calibri"/>
                <a:cs typeface="Calibri"/>
              </a:rPr>
              <a:t>Overview</a:t>
            </a:r>
            <a:endParaRPr sz="3600" dirty="0">
              <a:latin typeface="Calibri"/>
              <a:cs typeface="Calibri"/>
            </a:endParaRPr>
          </a:p>
        </p:txBody>
      </p:sp>
      <p:sp>
        <p:nvSpPr>
          <p:cNvPr id="5" name="object 3"/>
          <p:cNvSpPr txBox="1">
            <a:spLocks noGrp="1"/>
          </p:cNvSpPr>
          <p:nvPr>
            <p:ph idx="1"/>
          </p:nvPr>
        </p:nvSpPr>
        <p:spPr>
          <a:prstGeom prst="rect">
            <a:avLst/>
          </a:prstGeom>
        </p:spPr>
        <p:txBody>
          <a:bodyPr vert="horz" wrap="square" lIns="0" tIns="12065" rIns="0" bIns="0" rtlCol="0">
            <a:spAutoFit/>
          </a:bodyPr>
          <a:lstStyle/>
          <a:p>
            <a:pPr marL="287020" marR="200025" indent="-274320">
              <a:lnSpc>
                <a:spcPct val="100000"/>
              </a:lnSpc>
              <a:spcBef>
                <a:spcPts val="95"/>
              </a:spcBef>
              <a:buClr>
                <a:srgbClr val="3D57A7"/>
              </a:buClr>
              <a:buChar char="●"/>
              <a:tabLst>
                <a:tab pos="287020" algn="l"/>
              </a:tabLst>
            </a:pPr>
            <a:r>
              <a:rPr sz="2800" spc="-5" dirty="0">
                <a:latin typeface="Arial"/>
                <a:cs typeface="Arial"/>
              </a:rPr>
              <a:t>iCanConnect provides free equipment and  training to income-eligible people with  significant combined hearing and vision</a:t>
            </a:r>
            <a:r>
              <a:rPr sz="2800" spc="240" dirty="0">
                <a:latin typeface="Arial"/>
                <a:cs typeface="Arial"/>
              </a:rPr>
              <a:t> </a:t>
            </a:r>
            <a:r>
              <a:rPr sz="2800" spc="-5" dirty="0">
                <a:latin typeface="Arial"/>
                <a:cs typeface="Arial"/>
              </a:rPr>
              <a:t>loss.</a:t>
            </a:r>
            <a:endParaRPr sz="2800" dirty="0">
              <a:latin typeface="Arial"/>
              <a:cs typeface="Arial"/>
            </a:endParaRPr>
          </a:p>
          <a:p>
            <a:pPr>
              <a:lnSpc>
                <a:spcPct val="100000"/>
              </a:lnSpc>
              <a:spcBef>
                <a:spcPts val="25"/>
              </a:spcBef>
              <a:buClr>
                <a:srgbClr val="3D57A7"/>
              </a:buClr>
              <a:buFont typeface="Arial"/>
              <a:buChar char="●"/>
            </a:pPr>
            <a:endParaRPr sz="2900" dirty="0">
              <a:latin typeface="Times New Roman"/>
              <a:cs typeface="Times New Roman"/>
            </a:endParaRPr>
          </a:p>
          <a:p>
            <a:pPr marL="287020" marR="5080" indent="-274320">
              <a:lnSpc>
                <a:spcPct val="100000"/>
              </a:lnSpc>
              <a:buClr>
                <a:srgbClr val="3D57A7"/>
              </a:buClr>
              <a:buChar char="●"/>
              <a:tabLst>
                <a:tab pos="287020" algn="l"/>
              </a:tabLst>
            </a:pPr>
            <a:r>
              <a:rPr sz="2800" spc="-5" dirty="0">
                <a:latin typeface="Arial"/>
                <a:cs typeface="Arial"/>
              </a:rPr>
              <a:t>The goal </a:t>
            </a:r>
            <a:r>
              <a:rPr sz="2800" dirty="0">
                <a:latin typeface="Arial"/>
                <a:cs typeface="Arial"/>
              </a:rPr>
              <a:t>of </a:t>
            </a:r>
            <a:r>
              <a:rPr sz="2800" spc="-5" dirty="0">
                <a:latin typeface="Arial"/>
                <a:cs typeface="Arial"/>
              </a:rPr>
              <a:t>the program is to help people who  are deaf-blind connect with others</a:t>
            </a:r>
            <a:r>
              <a:rPr sz="2800" spc="55" dirty="0">
                <a:latin typeface="Arial"/>
                <a:cs typeface="Arial"/>
              </a:rPr>
              <a:t> </a:t>
            </a:r>
            <a:r>
              <a:rPr sz="2800" spc="-5" dirty="0">
                <a:latin typeface="Arial"/>
                <a:cs typeface="Arial"/>
              </a:rPr>
              <a:t>to:</a:t>
            </a:r>
            <a:endParaRPr sz="2800" dirty="0">
              <a:latin typeface="Arial"/>
              <a:cs typeface="Arial"/>
            </a:endParaRPr>
          </a:p>
          <a:p>
            <a:pPr marL="652780" lvl="1" indent="-283210">
              <a:lnSpc>
                <a:spcPct val="100000"/>
              </a:lnSpc>
              <a:buClr>
                <a:srgbClr val="3D57A7"/>
              </a:buClr>
              <a:buChar char="●"/>
              <a:tabLst>
                <a:tab pos="653415" algn="l"/>
              </a:tabLst>
            </a:pPr>
            <a:r>
              <a:rPr sz="2800" spc="-5" dirty="0">
                <a:latin typeface="Arial"/>
                <a:cs typeface="Arial"/>
              </a:rPr>
              <a:t>Enhance social</a:t>
            </a:r>
            <a:r>
              <a:rPr sz="2800" spc="5" dirty="0">
                <a:latin typeface="Arial"/>
                <a:cs typeface="Arial"/>
              </a:rPr>
              <a:t> </a:t>
            </a:r>
            <a:r>
              <a:rPr sz="2800" spc="-5" dirty="0">
                <a:latin typeface="Arial"/>
                <a:cs typeface="Arial"/>
              </a:rPr>
              <a:t>interaction</a:t>
            </a:r>
            <a:endParaRPr sz="2800" dirty="0">
              <a:latin typeface="Arial"/>
              <a:cs typeface="Arial"/>
            </a:endParaRPr>
          </a:p>
          <a:p>
            <a:pPr marL="652780" lvl="1" indent="-283210">
              <a:lnSpc>
                <a:spcPct val="100000"/>
              </a:lnSpc>
              <a:spcBef>
                <a:spcPts val="5"/>
              </a:spcBef>
              <a:buClr>
                <a:srgbClr val="3D57A7"/>
              </a:buClr>
              <a:buChar char="●"/>
              <a:tabLst>
                <a:tab pos="653415" algn="l"/>
              </a:tabLst>
            </a:pPr>
            <a:r>
              <a:rPr sz="2800" spc="-5" dirty="0">
                <a:latin typeface="Arial"/>
                <a:cs typeface="Arial"/>
              </a:rPr>
              <a:t>Reduce</a:t>
            </a:r>
            <a:r>
              <a:rPr sz="2800" spc="5" dirty="0">
                <a:latin typeface="Arial"/>
                <a:cs typeface="Arial"/>
              </a:rPr>
              <a:t> </a:t>
            </a:r>
            <a:r>
              <a:rPr sz="2800" spc="-5" dirty="0">
                <a:latin typeface="Arial"/>
                <a:cs typeface="Arial"/>
              </a:rPr>
              <a:t>isolation</a:t>
            </a:r>
            <a:endParaRPr sz="2800" dirty="0">
              <a:latin typeface="Arial"/>
              <a:cs typeface="Arial"/>
            </a:endParaRPr>
          </a:p>
          <a:p>
            <a:pPr marL="652780" lvl="1" indent="-283210">
              <a:lnSpc>
                <a:spcPct val="100000"/>
              </a:lnSpc>
              <a:buClr>
                <a:srgbClr val="3D57A7"/>
              </a:buClr>
              <a:buChar char="●"/>
              <a:tabLst>
                <a:tab pos="653415" algn="l"/>
              </a:tabLst>
            </a:pPr>
            <a:r>
              <a:rPr sz="2800" spc="-5" dirty="0">
                <a:latin typeface="Arial"/>
                <a:cs typeface="Arial"/>
              </a:rPr>
              <a:t>Promote increased</a:t>
            </a:r>
            <a:r>
              <a:rPr sz="2800" spc="10" dirty="0">
                <a:latin typeface="Arial"/>
                <a:cs typeface="Arial"/>
              </a:rPr>
              <a:t> </a:t>
            </a:r>
            <a:r>
              <a:rPr sz="2800" spc="-5" dirty="0">
                <a:latin typeface="Arial"/>
                <a:cs typeface="Arial"/>
              </a:rPr>
              <a:t>independence</a:t>
            </a:r>
            <a:endParaRPr sz="2800" dirty="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Program </a:t>
            </a:r>
            <a:r>
              <a:rPr sz="3600" b="0" spc="-5" dirty="0">
                <a:solidFill>
                  <a:srgbClr val="3D57A7"/>
                </a:solidFill>
                <a:latin typeface="Calibri"/>
                <a:cs typeface="Calibri"/>
              </a:rPr>
              <a:t>purpose and</a:t>
            </a:r>
            <a:r>
              <a:rPr sz="3600" b="0" spc="-90" dirty="0">
                <a:solidFill>
                  <a:srgbClr val="3D57A7"/>
                </a:solidFill>
                <a:latin typeface="Calibri"/>
                <a:cs typeface="Calibri"/>
              </a:rPr>
              <a:t> </a:t>
            </a:r>
            <a:r>
              <a:rPr sz="3600" b="0" spc="-5" dirty="0">
                <a:solidFill>
                  <a:srgbClr val="3D57A7"/>
                </a:solidFill>
                <a:latin typeface="Calibri"/>
                <a:cs typeface="Calibri"/>
              </a:rPr>
              <a:t>parameters</a:t>
            </a:r>
            <a:endParaRPr sz="3600" dirty="0">
              <a:latin typeface="Calibri"/>
              <a:cs typeface="Calibri"/>
            </a:endParaRPr>
          </a:p>
        </p:txBody>
      </p:sp>
      <p:sp>
        <p:nvSpPr>
          <p:cNvPr id="5" name="object 3"/>
          <p:cNvSpPr txBox="1">
            <a:spLocks noGrp="1"/>
          </p:cNvSpPr>
          <p:nvPr>
            <p:ph idx="1"/>
          </p:nvPr>
        </p:nvSpPr>
        <p:spPr>
          <a:prstGeom prst="rect">
            <a:avLst/>
          </a:prstGeom>
        </p:spPr>
        <p:txBody>
          <a:bodyPr vert="horz" wrap="square" lIns="0" tIns="12065" rIns="0" bIns="0" rtlCol="0">
            <a:spAutoFit/>
          </a:bodyPr>
          <a:lstStyle/>
          <a:p>
            <a:pPr marL="287020" marR="480695" indent="-274320">
              <a:lnSpc>
                <a:spcPct val="100000"/>
              </a:lnSpc>
              <a:spcBef>
                <a:spcPts val="95"/>
              </a:spcBef>
              <a:buClr>
                <a:srgbClr val="3D57A7"/>
              </a:buClr>
              <a:buChar char="●"/>
              <a:tabLst>
                <a:tab pos="287020" algn="l"/>
              </a:tabLst>
            </a:pPr>
            <a:r>
              <a:rPr sz="2800" spc="-5" dirty="0">
                <a:latin typeface="Arial"/>
                <a:cs typeface="Arial"/>
              </a:rPr>
              <a:t>Program is for distance communications, not  face-to-face:</a:t>
            </a:r>
            <a:endParaRPr sz="2800" dirty="0">
              <a:latin typeface="Arial"/>
              <a:cs typeface="Arial"/>
            </a:endParaRPr>
          </a:p>
          <a:p>
            <a:pPr marL="652780" lvl="1" indent="-283210">
              <a:lnSpc>
                <a:spcPct val="100000"/>
              </a:lnSpc>
              <a:buClr>
                <a:srgbClr val="3D57A7"/>
              </a:buClr>
              <a:buChar char="●"/>
              <a:tabLst>
                <a:tab pos="653415" algn="l"/>
              </a:tabLst>
            </a:pPr>
            <a:r>
              <a:rPr sz="2800" spc="-5" dirty="0">
                <a:latin typeface="Arial"/>
                <a:cs typeface="Arial"/>
              </a:rPr>
              <a:t>e.g., hearing aids or</a:t>
            </a:r>
            <a:r>
              <a:rPr sz="2800" spc="25" dirty="0">
                <a:latin typeface="Arial"/>
                <a:cs typeface="Arial"/>
              </a:rPr>
              <a:t> </a:t>
            </a:r>
            <a:r>
              <a:rPr sz="2800" dirty="0">
                <a:latin typeface="Arial"/>
                <a:cs typeface="Arial"/>
              </a:rPr>
              <a:t>brand-specific</a:t>
            </a:r>
          </a:p>
          <a:p>
            <a:pPr marL="652780">
              <a:lnSpc>
                <a:spcPct val="100000"/>
              </a:lnSpc>
            </a:pPr>
            <a:r>
              <a:rPr sz="2800" spc="-5" dirty="0">
                <a:latin typeface="Arial"/>
                <a:cs typeface="Arial"/>
              </a:rPr>
              <a:t>accessories are not</a:t>
            </a:r>
            <a:r>
              <a:rPr sz="2800" spc="5" dirty="0">
                <a:latin typeface="Arial"/>
                <a:cs typeface="Arial"/>
              </a:rPr>
              <a:t> </a:t>
            </a:r>
            <a:r>
              <a:rPr sz="2800" spc="-5" dirty="0">
                <a:latin typeface="Arial"/>
                <a:cs typeface="Arial"/>
              </a:rPr>
              <a:t>permitted</a:t>
            </a:r>
            <a:endParaRPr sz="2800" dirty="0">
              <a:latin typeface="Arial"/>
              <a:cs typeface="Arial"/>
            </a:endParaRPr>
          </a:p>
          <a:p>
            <a:pPr marL="287020" marR="180975" indent="-274320">
              <a:lnSpc>
                <a:spcPct val="100000"/>
              </a:lnSpc>
              <a:buClr>
                <a:srgbClr val="3D57A7"/>
              </a:buClr>
              <a:buChar char="●"/>
              <a:tabLst>
                <a:tab pos="287020" algn="l"/>
              </a:tabLst>
            </a:pPr>
            <a:r>
              <a:rPr sz="2800" spc="-5" dirty="0">
                <a:latin typeface="Arial"/>
                <a:cs typeface="Arial"/>
              </a:rPr>
              <a:t>Program cannot take the place of schools’ and  employers’ obligations in classroom &amp;  workplace</a:t>
            </a:r>
            <a:endParaRPr sz="2800" dirty="0">
              <a:latin typeface="Arial"/>
              <a:cs typeface="Arial"/>
            </a:endParaRPr>
          </a:p>
          <a:p>
            <a:pPr marL="652780" marR="5080" lvl="1" indent="-283210">
              <a:lnSpc>
                <a:spcPct val="100000"/>
              </a:lnSpc>
              <a:spcBef>
                <a:spcPts val="5"/>
              </a:spcBef>
              <a:buClr>
                <a:srgbClr val="3D57A7"/>
              </a:buClr>
              <a:buChar char="●"/>
              <a:tabLst>
                <a:tab pos="653415" algn="l"/>
              </a:tabLst>
            </a:pPr>
            <a:r>
              <a:rPr sz="2800" spc="-5" dirty="0">
                <a:latin typeface="Arial"/>
                <a:cs typeface="Arial"/>
              </a:rPr>
              <a:t>Program can provide a student with device(s)  for home or mobile use outside the  classroom</a:t>
            </a:r>
            <a:endParaRPr sz="2800"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Program</a:t>
            </a:r>
            <a:r>
              <a:rPr sz="3600" b="0" spc="-50" dirty="0">
                <a:solidFill>
                  <a:srgbClr val="3D57A7"/>
                </a:solidFill>
                <a:latin typeface="Calibri"/>
                <a:cs typeface="Calibri"/>
              </a:rPr>
              <a:t> </a:t>
            </a:r>
            <a:r>
              <a:rPr sz="3600" b="0" spc="-5" dirty="0">
                <a:solidFill>
                  <a:srgbClr val="3D57A7"/>
                </a:solidFill>
                <a:latin typeface="Calibri"/>
                <a:cs typeface="Calibri"/>
              </a:rPr>
              <a:t>structure</a:t>
            </a:r>
            <a:endParaRPr sz="3600" dirty="0">
              <a:latin typeface="Calibri"/>
              <a:cs typeface="Calibri"/>
            </a:endParaRPr>
          </a:p>
        </p:txBody>
      </p:sp>
      <p:sp>
        <p:nvSpPr>
          <p:cNvPr id="5" name="object 3"/>
          <p:cNvSpPr txBox="1">
            <a:spLocks noGrp="1"/>
          </p:cNvSpPr>
          <p:nvPr>
            <p:ph idx="1"/>
          </p:nvPr>
        </p:nvSpPr>
        <p:spPr>
          <a:xfrm>
            <a:off x="628650" y="1825625"/>
            <a:ext cx="7886700" cy="4146648"/>
          </a:xfrm>
          <a:prstGeom prst="rect">
            <a:avLst/>
          </a:prstGeom>
        </p:spPr>
        <p:txBody>
          <a:bodyPr vert="horz" wrap="square" lIns="0" tIns="12065" rIns="0" bIns="0" rtlCol="0">
            <a:spAutoFit/>
          </a:bodyPr>
          <a:lstStyle/>
          <a:p>
            <a:pPr marL="287020" marR="563880" indent="-274320">
              <a:lnSpc>
                <a:spcPct val="100000"/>
              </a:lnSpc>
              <a:spcBef>
                <a:spcPts val="95"/>
              </a:spcBef>
              <a:buClr>
                <a:srgbClr val="3D57A7"/>
              </a:buClr>
              <a:buChar char="●"/>
              <a:tabLst>
                <a:tab pos="287020" algn="l"/>
              </a:tabLst>
            </a:pPr>
            <a:r>
              <a:rPr sz="2800" spc="-5" dirty="0">
                <a:latin typeface="Arial"/>
                <a:cs typeface="Arial"/>
              </a:rPr>
              <a:t>FCC certifies one entity per </a:t>
            </a:r>
            <a:r>
              <a:rPr sz="2800" dirty="0">
                <a:latin typeface="Arial"/>
                <a:cs typeface="Arial"/>
              </a:rPr>
              <a:t>state/territory </a:t>
            </a:r>
            <a:r>
              <a:rPr sz="2800" spc="-5" dirty="0">
                <a:latin typeface="Arial"/>
                <a:cs typeface="Arial"/>
              </a:rPr>
              <a:t>to  lead the</a:t>
            </a:r>
            <a:r>
              <a:rPr sz="2800" spc="15" dirty="0">
                <a:latin typeface="Arial"/>
                <a:cs typeface="Arial"/>
              </a:rPr>
              <a:t> </a:t>
            </a:r>
            <a:r>
              <a:rPr sz="2800" spc="-5" dirty="0">
                <a:latin typeface="Arial"/>
                <a:cs typeface="Arial"/>
              </a:rPr>
              <a:t>program</a:t>
            </a:r>
            <a:endParaRPr sz="2800" dirty="0">
              <a:latin typeface="Arial"/>
              <a:cs typeface="Arial"/>
            </a:endParaRPr>
          </a:p>
          <a:p>
            <a:pPr marL="652780" marR="757555" lvl="1" indent="-283210" algn="just">
              <a:lnSpc>
                <a:spcPct val="100000"/>
              </a:lnSpc>
              <a:buClr>
                <a:srgbClr val="3D57A7"/>
              </a:buClr>
              <a:buChar char="●"/>
              <a:tabLst>
                <a:tab pos="653415" algn="l"/>
              </a:tabLst>
            </a:pPr>
            <a:r>
              <a:rPr sz="2800" spc="-5" dirty="0">
                <a:latin typeface="Arial"/>
                <a:cs typeface="Arial"/>
              </a:rPr>
              <a:t>Certifications were granted for the first 5  years of the permanent program (July 1,  2017 - June 30,</a:t>
            </a:r>
            <a:r>
              <a:rPr sz="2800" spc="15" dirty="0">
                <a:latin typeface="Arial"/>
                <a:cs typeface="Arial"/>
              </a:rPr>
              <a:t> </a:t>
            </a:r>
            <a:r>
              <a:rPr sz="2800" spc="-5" dirty="0">
                <a:latin typeface="Arial"/>
                <a:cs typeface="Arial"/>
              </a:rPr>
              <a:t>2022)</a:t>
            </a:r>
            <a:endParaRPr sz="2800" dirty="0">
              <a:latin typeface="Arial"/>
              <a:cs typeface="Arial"/>
            </a:endParaRPr>
          </a:p>
          <a:p>
            <a:pPr marL="287020" indent="-274320">
              <a:lnSpc>
                <a:spcPct val="100000"/>
              </a:lnSpc>
              <a:buClr>
                <a:srgbClr val="3D57A7"/>
              </a:buClr>
              <a:buChar char="●"/>
              <a:tabLst>
                <a:tab pos="287020" algn="l"/>
              </a:tabLst>
            </a:pPr>
            <a:r>
              <a:rPr sz="2800" spc="-5" dirty="0">
                <a:latin typeface="Arial"/>
                <a:cs typeface="Arial"/>
              </a:rPr>
              <a:t>Each state receives an </a:t>
            </a:r>
            <a:r>
              <a:rPr sz="2800" dirty="0">
                <a:latin typeface="Arial"/>
                <a:cs typeface="Arial"/>
              </a:rPr>
              <a:t>annual allocation</a:t>
            </a:r>
            <a:r>
              <a:rPr sz="2800" spc="135" dirty="0">
                <a:latin typeface="Arial"/>
                <a:cs typeface="Arial"/>
              </a:rPr>
              <a:t> </a:t>
            </a:r>
            <a:r>
              <a:rPr sz="2800" spc="-5" dirty="0">
                <a:latin typeface="Arial"/>
                <a:cs typeface="Arial"/>
              </a:rPr>
              <a:t>based</a:t>
            </a:r>
            <a:r>
              <a:rPr lang="en-US" sz="2800" dirty="0">
                <a:latin typeface="Arial"/>
                <a:cs typeface="Arial"/>
              </a:rPr>
              <a:t> </a:t>
            </a:r>
            <a:r>
              <a:rPr sz="2800" spc="-5" dirty="0">
                <a:latin typeface="Arial"/>
                <a:cs typeface="Arial"/>
              </a:rPr>
              <a:t>on</a:t>
            </a:r>
            <a:r>
              <a:rPr sz="2800" spc="0" dirty="0">
                <a:latin typeface="Arial"/>
                <a:cs typeface="Arial"/>
              </a:rPr>
              <a:t> </a:t>
            </a:r>
            <a:r>
              <a:rPr sz="2800" spc="-5" dirty="0">
                <a:latin typeface="Arial"/>
                <a:cs typeface="Arial"/>
              </a:rPr>
              <a:t>population</a:t>
            </a:r>
            <a:endParaRPr sz="2800" dirty="0">
              <a:latin typeface="Arial"/>
              <a:cs typeface="Arial"/>
            </a:endParaRPr>
          </a:p>
          <a:p>
            <a:pPr marL="287020" marR="142240" indent="-274320">
              <a:lnSpc>
                <a:spcPct val="100000"/>
              </a:lnSpc>
              <a:spcBef>
                <a:spcPts val="5"/>
              </a:spcBef>
              <a:buClr>
                <a:srgbClr val="3D57A7"/>
              </a:buClr>
              <a:buChar char="●"/>
              <a:tabLst>
                <a:tab pos="287020" algn="l"/>
              </a:tabLst>
            </a:pPr>
            <a:r>
              <a:rPr sz="2800" spc="-5" dirty="0">
                <a:latin typeface="Arial"/>
                <a:cs typeface="Arial"/>
              </a:rPr>
              <a:t>iCanConnect is a reimbursement program, the  </a:t>
            </a:r>
            <a:r>
              <a:rPr sz="2800" dirty="0">
                <a:latin typeface="Arial"/>
                <a:cs typeface="Arial"/>
              </a:rPr>
              <a:t>allocation </a:t>
            </a:r>
            <a:r>
              <a:rPr sz="2800" spc="-5" dirty="0">
                <a:latin typeface="Arial"/>
                <a:cs typeface="Arial"/>
              </a:rPr>
              <a:t>is not distributed in</a:t>
            </a:r>
            <a:r>
              <a:rPr sz="2800" spc="75" dirty="0">
                <a:latin typeface="Arial"/>
                <a:cs typeface="Arial"/>
              </a:rPr>
              <a:t> </a:t>
            </a:r>
            <a:r>
              <a:rPr sz="2800" spc="-5" dirty="0">
                <a:latin typeface="Arial"/>
                <a:cs typeface="Arial"/>
              </a:rPr>
              <a:t>advance</a:t>
            </a:r>
            <a:endParaRPr sz="28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600" b="0" dirty="0">
                <a:solidFill>
                  <a:srgbClr val="3D57A7"/>
                </a:solidFill>
                <a:latin typeface="Calibri"/>
                <a:cs typeface="Calibri"/>
              </a:rPr>
              <a:t>Who is</a:t>
            </a:r>
            <a:r>
              <a:rPr sz="3600" b="0" spc="-65" dirty="0">
                <a:solidFill>
                  <a:srgbClr val="3D57A7"/>
                </a:solidFill>
                <a:latin typeface="Calibri"/>
                <a:cs typeface="Calibri"/>
              </a:rPr>
              <a:t> </a:t>
            </a:r>
            <a:r>
              <a:rPr sz="3600" b="0" spc="-5" dirty="0">
                <a:solidFill>
                  <a:srgbClr val="3D57A7"/>
                </a:solidFill>
                <a:latin typeface="Calibri"/>
                <a:cs typeface="Calibri"/>
              </a:rPr>
              <a:t>eligible?</a:t>
            </a:r>
            <a:endParaRPr sz="3600" dirty="0">
              <a:latin typeface="Calibri"/>
              <a:cs typeface="Calibri"/>
            </a:endParaRPr>
          </a:p>
        </p:txBody>
      </p:sp>
      <p:sp>
        <p:nvSpPr>
          <p:cNvPr id="5" name="object 3"/>
          <p:cNvSpPr txBox="1">
            <a:spLocks noGrp="1"/>
          </p:cNvSpPr>
          <p:nvPr>
            <p:ph idx="1"/>
          </p:nvPr>
        </p:nvSpPr>
        <p:spPr>
          <a:xfrm>
            <a:off x="628650" y="1825625"/>
            <a:ext cx="7886700" cy="3222036"/>
          </a:xfrm>
          <a:prstGeom prst="rect">
            <a:avLst/>
          </a:prstGeom>
        </p:spPr>
        <p:txBody>
          <a:bodyPr vert="horz" wrap="square" lIns="0" tIns="76835" rIns="0" bIns="0" rtlCol="0">
            <a:spAutoFit/>
          </a:bodyPr>
          <a:lstStyle/>
          <a:p>
            <a:pPr marL="0" indent="0">
              <a:lnSpc>
                <a:spcPct val="100000"/>
              </a:lnSpc>
              <a:spcBef>
                <a:spcPts val="605"/>
              </a:spcBef>
              <a:buNone/>
            </a:pPr>
            <a:r>
              <a:rPr sz="2800" spc="-5" dirty="0">
                <a:latin typeface="Arial"/>
                <a:cs typeface="Arial"/>
              </a:rPr>
              <a:t>To qualify, individuals must</a:t>
            </a:r>
            <a:r>
              <a:rPr sz="2800" spc="5" dirty="0">
                <a:latin typeface="Arial"/>
                <a:cs typeface="Arial"/>
              </a:rPr>
              <a:t> </a:t>
            </a:r>
            <a:r>
              <a:rPr sz="2800" spc="-5" dirty="0">
                <a:latin typeface="Arial"/>
                <a:cs typeface="Arial"/>
              </a:rPr>
              <a:t>have:</a:t>
            </a:r>
            <a:endParaRPr sz="2800" dirty="0">
              <a:latin typeface="Arial"/>
              <a:cs typeface="Arial"/>
            </a:endParaRPr>
          </a:p>
          <a:p>
            <a:pPr marL="285115" marR="5080" indent="-272415">
              <a:lnSpc>
                <a:spcPct val="100000"/>
              </a:lnSpc>
              <a:spcBef>
                <a:spcPts val="500"/>
              </a:spcBef>
              <a:buClr>
                <a:srgbClr val="3D57A7"/>
              </a:buClr>
              <a:buChar char="●"/>
              <a:tabLst>
                <a:tab pos="285750" algn="l"/>
              </a:tabLst>
            </a:pPr>
            <a:r>
              <a:rPr sz="2800" spc="-5" dirty="0">
                <a:latin typeface="Arial"/>
                <a:cs typeface="Arial"/>
              </a:rPr>
              <a:t>Significant combined vision and hearing loss that  causes difficulty in attaining independence in  </a:t>
            </a:r>
            <a:r>
              <a:rPr sz="2800" dirty="0">
                <a:latin typeface="Arial"/>
                <a:cs typeface="Arial"/>
              </a:rPr>
              <a:t>daily </a:t>
            </a:r>
            <a:r>
              <a:rPr sz="2800" spc="-5" dirty="0">
                <a:latin typeface="Arial"/>
                <a:cs typeface="Arial"/>
              </a:rPr>
              <a:t>life</a:t>
            </a:r>
            <a:r>
              <a:rPr sz="2800" dirty="0">
                <a:latin typeface="Arial"/>
                <a:cs typeface="Arial"/>
              </a:rPr>
              <a:t> </a:t>
            </a:r>
            <a:r>
              <a:rPr sz="2800" spc="-5" dirty="0">
                <a:latin typeface="Arial"/>
                <a:cs typeface="Arial"/>
              </a:rPr>
              <a:t>activities.</a:t>
            </a:r>
            <a:endParaRPr sz="2800" dirty="0">
              <a:latin typeface="Arial"/>
              <a:cs typeface="Arial"/>
            </a:endParaRPr>
          </a:p>
          <a:p>
            <a:pPr marL="285115" marR="205104" indent="-272415">
              <a:lnSpc>
                <a:spcPct val="100000"/>
              </a:lnSpc>
              <a:spcBef>
                <a:spcPts val="495"/>
              </a:spcBef>
              <a:buClr>
                <a:srgbClr val="3D57A7"/>
              </a:buClr>
              <a:buChar char="●"/>
              <a:tabLst>
                <a:tab pos="285750" algn="l"/>
              </a:tabLst>
            </a:pPr>
            <a:r>
              <a:rPr sz="2800" spc="-5" dirty="0">
                <a:latin typeface="Arial"/>
                <a:cs typeface="Arial"/>
              </a:rPr>
              <a:t>Household/family income less than 400% of the  annual federal </a:t>
            </a:r>
            <a:r>
              <a:rPr sz="2800" dirty="0">
                <a:latin typeface="Arial"/>
                <a:cs typeface="Arial"/>
              </a:rPr>
              <a:t>poverty </a:t>
            </a:r>
            <a:r>
              <a:rPr sz="2800" spc="-5" dirty="0">
                <a:latin typeface="Arial"/>
                <a:cs typeface="Arial"/>
              </a:rPr>
              <a:t>rate, or qualify </a:t>
            </a:r>
            <a:r>
              <a:rPr sz="2800" dirty="0">
                <a:latin typeface="Arial"/>
                <a:cs typeface="Arial"/>
              </a:rPr>
              <a:t>for </a:t>
            </a:r>
            <a:r>
              <a:rPr sz="2800" spc="-5" dirty="0">
                <a:latin typeface="Arial"/>
                <a:cs typeface="Arial"/>
              </a:rPr>
              <a:t>a  federal low-income assistance</a:t>
            </a:r>
            <a:r>
              <a:rPr sz="2800" spc="35" dirty="0">
                <a:latin typeface="Arial"/>
                <a:cs typeface="Arial"/>
              </a:rPr>
              <a:t> </a:t>
            </a:r>
            <a:r>
              <a:rPr sz="2800" spc="-5" dirty="0">
                <a:latin typeface="Arial"/>
                <a:cs typeface="Arial"/>
              </a:rPr>
              <a:t>program.</a:t>
            </a:r>
            <a:endParaRPr sz="28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18330</TotalTime>
  <Words>1828</Words>
  <Application>Microsoft Macintosh PowerPoint</Application>
  <PresentationFormat>On-screen Show (4:3)</PresentationFormat>
  <Paragraphs>247</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Arial Narrow</vt:lpstr>
      <vt:lpstr>Calibri</vt:lpstr>
      <vt:lpstr>Calibri Light</vt:lpstr>
      <vt:lpstr>Times New Roman</vt:lpstr>
      <vt:lpstr>Office Theme</vt:lpstr>
      <vt:lpstr>iCanConnect: The National Deaf-Blind Equipment Distribution Program</vt:lpstr>
      <vt:lpstr>Program Overview</vt:lpstr>
      <vt:lpstr>Background</vt:lpstr>
      <vt:lpstr>History</vt:lpstr>
      <vt:lpstr>Where is iCanConnect available?</vt:lpstr>
      <vt:lpstr>Overview</vt:lpstr>
      <vt:lpstr>Program purpose and parameters</vt:lpstr>
      <vt:lpstr>Program structure</vt:lpstr>
      <vt:lpstr>Who is eligible?</vt:lpstr>
      <vt:lpstr>Disability eligibility</vt:lpstr>
      <vt:lpstr>Proof of disability eligibility</vt:lpstr>
      <vt:lpstr>Disability attestation examples</vt:lpstr>
      <vt:lpstr>Proof of income eligibility</vt:lpstr>
      <vt:lpstr>2018 Federal Poverty Guidelines</vt:lpstr>
      <vt:lpstr>Consumer application</vt:lpstr>
      <vt:lpstr>How does iCanConnect work?</vt:lpstr>
      <vt:lpstr>Who can benefit?</vt:lpstr>
      <vt:lpstr>Chuck Ferrara reconnects to community</vt:lpstr>
      <vt:lpstr>Annette Rogers connects to family</vt:lpstr>
      <vt:lpstr>What equipment is available?</vt:lpstr>
      <vt:lpstr>What additional equipment is available?</vt:lpstr>
      <vt:lpstr>Even more equipment is available</vt:lpstr>
      <vt:lpstr>Parameters for equipment distribution</vt:lpstr>
      <vt:lpstr>Let’s take a tour of  iCanConnect.org</vt:lpstr>
      <vt:lpstr>Meet Molly</vt:lpstr>
      <vt:lpstr>Molly’s Team Who’s listening?</vt:lpstr>
      <vt:lpstr>Assessment</vt:lpstr>
      <vt:lpstr>Assessment, cont.</vt:lpstr>
      <vt:lpstr>Success</vt:lpstr>
      <vt:lpstr>Contact your state’s iCanConnect program</vt:lpstr>
      <vt:lpstr>Resources</vt:lpstr>
      <vt:lpstr>QUESTIONS</vt:lpstr>
      <vt:lpstr>Connect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iCanConnect Program</dc:title>
  <dc:creator>Robbin . Bull</dc:creator>
  <cp:lastModifiedBy>Haylee Marcotte</cp:lastModifiedBy>
  <cp:revision>21</cp:revision>
  <dcterms:created xsi:type="dcterms:W3CDTF">2018-05-22T16:29:01Z</dcterms:created>
  <dcterms:modified xsi:type="dcterms:W3CDTF">2020-04-01T19:45:09Z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2018-05-22T00:00:00Z</vt:filetime>
  </property>
  <property fmtid="{D5CDD505-2E9C-101B-9397-08002B2CF9AE}" pid="3" name="Creator">
    <vt:lpwstr>Microsoft® PowerPoint® 2016</vt:lpwstr>
  </property>
  <property fmtid="{D5CDD505-2E9C-101B-9397-08002B2CF9AE}" pid="4" name="LastSaved">
    <vt:filetime>2018-05-22T00:00:00Z</vt:filetime>
  </property>
</Properties>
</file>